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7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CA804-B86E-41D9-B98B-BC38DFAFBF7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A13D3-2332-47CD-A13C-52A7E9C73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7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57D29-3CBB-4376-B6B0-9D39EF07A35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03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E5CCB-BC0E-17DD-66EE-97AA2EBB2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3B5CED-2754-0E03-C713-C77F67FDD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C2FB5-4506-E92A-5B5E-48F0B87C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FBB8-5CE8-4D14-87E2-2FCD4934FCA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32508-4E67-5FFA-FF78-4E5B533A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B5416-F56C-E3CB-9659-B107BED1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D696-CBCF-42E6-BD5B-37AFDC3B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3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75804-A2C5-0874-6796-63094D60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977CF4-B98F-F55A-3464-23678816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17B16-00B3-7A7C-74D6-6CF29FCB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FBB8-5CE8-4D14-87E2-2FCD4934FCA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90F67-6976-C9F4-A553-1B6A21BF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C76B7-76DD-16AF-3A03-D49C1275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D696-CBCF-42E6-BD5B-37AFDC3B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3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A977B7-8DEA-CE72-4B1A-E4B98E184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83CB0E-C37B-4772-DC9E-A88E13AD8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06339-6F4B-1515-A936-27C27D1F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FBB8-5CE8-4D14-87E2-2FCD4934FCA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E8915-FA36-130E-C511-A771AF51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0B608-011C-B3B7-F409-ED72AFE8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D696-CBCF-42E6-BD5B-37AFDC3B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010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0B45-2EE3-4CD7-A81B-5DD3526C5993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A40C-1139-476C-9270-A5A23E34BB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-19492" y="692696"/>
            <a:ext cx="12203535" cy="0"/>
          </a:xfrm>
          <a:prstGeom prst="line">
            <a:avLst/>
          </a:prstGeom>
          <a:ln w="3810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85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0A95E-0586-453C-1CAE-55647E01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00F7F-30BE-8D47-61C9-4A99D1D14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15CE3-B1A6-D445-34A4-32A230CA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FBB8-5CE8-4D14-87E2-2FCD4934FCA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B2A20-368A-DF3E-DDB8-129872E8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95988-2608-DC14-BF3B-9F9D8E8D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D696-CBCF-42E6-BD5B-37AFDC3B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94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D3C83-6AC4-3860-2AFF-71A6A3FF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99EF37-EBC5-1844-60AB-690DC97FC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BA5F6-233F-93FB-4660-C2D0C0FD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FBB8-5CE8-4D14-87E2-2FCD4934FCA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8BF64-E2EA-BCDF-15F0-6235D2E3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B699C-5B84-9F71-B041-75418842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D696-CBCF-42E6-BD5B-37AFDC3B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88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A4884-16D7-7E5B-FF89-8C951D40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A4297-EA5D-23E5-4E0D-1EB67B6D3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474B49-EE99-32BE-1894-E79C16CD4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641172-E302-1281-93BD-FE0EF824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FBB8-5CE8-4D14-87E2-2FCD4934FCA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2C23F3-A7DB-677F-6380-E08D7C97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59F9F-0B3A-DAE0-763B-43A66D9B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D696-CBCF-42E6-BD5B-37AFDC3B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3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ACD47-6E3B-B0ED-13DE-CFDEC285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2DDDD-F89F-4C4E-0554-84504BA6F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808D41-78F2-60C5-99A1-0836694E4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0A218F-F4C9-09ED-2299-916BDFEDE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50B4C0-B64E-4AE9-7F4D-82900C615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AF6E12-B920-B429-92B8-9D6DA517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FBB8-5CE8-4D14-87E2-2FCD4934FCA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9DE103-3E58-B794-C531-FEDBEA69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EFC316-AC4B-1E98-4338-EF8155A4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D696-CBCF-42E6-BD5B-37AFDC3B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4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02845-E568-384B-DE06-F2C56EBC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4803CA-DAAE-A162-C51E-6F25CF87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FBB8-5CE8-4D14-87E2-2FCD4934FCA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8C80B1-AE81-E0BC-367D-5ED7F07C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7ED24F-EB76-520B-2A5F-04519F30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D696-CBCF-42E6-BD5B-37AFDC3B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7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F7E3C2-1D75-309A-CD30-7826F8D9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FBB8-5CE8-4D14-87E2-2FCD4934FCA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AF8B55-5952-8EF9-572B-13070EDC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7E1EF7-83F2-6826-F36A-1B7972DB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D696-CBCF-42E6-BD5B-37AFDC3B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9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3DD00-56B9-36C0-DCB3-F0D7059F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DF37F-A31E-6A48-5128-A1A27F17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AC0EA6-AE34-7278-D155-CDAF21EC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8AF2A-F257-29D7-2A31-633984F9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FBB8-5CE8-4D14-87E2-2FCD4934FCA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9973C5-0668-3F58-9046-FFF25FD5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F46D2-2145-47F6-566C-D56D1848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D696-CBCF-42E6-BD5B-37AFDC3B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28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3EE6F-8B50-07E0-A765-AA5294A8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659130-2025-0687-F6AF-5CE0032DB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651569-5388-089A-D4B1-13F37C0E0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3E6725-51E4-5988-032C-1ADF1DC4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FBB8-5CE8-4D14-87E2-2FCD4934FCA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76C0C4-70A8-2DFE-6301-8519A415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586CA5-C1F2-9C40-6E58-313A7E72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D696-CBCF-42E6-BD5B-37AFDC3B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6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4CB233-FEB5-2EED-4CDA-850C1084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787FF1-5AC5-9DF9-5C4C-6D117D94E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9FEE1-F198-B8BF-3AA5-8FBF2C17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EFBB8-5CE8-4D14-87E2-2FCD4934FCA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9F2E8-95F8-76B2-1F9C-581184E43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D17A1-C4CE-7FBA-28CC-5F430F94C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CD696-CBCF-42E6-BD5B-37AFDC3B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183"/>
          <p:cNvSpPr txBox="1"/>
          <p:nvPr/>
        </p:nvSpPr>
        <p:spPr>
          <a:xfrm>
            <a:off x="1199456" y="116635"/>
            <a:ext cx="943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원신한 Bold" panose="020B0803000000000000" pitchFamily="50" charset="-127"/>
                <a:cs typeface="Arial" panose="020B0604020202020204" pitchFamily="34" charset="0"/>
              </a:rPr>
              <a:t>Architecture</a:t>
            </a:r>
            <a:endParaRPr lang="ko-KR" altLang="en-US" sz="2400" b="1" dirty="0">
              <a:latin typeface="Arial" panose="020B0604020202020204" pitchFamily="34" charset="0"/>
              <a:ea typeface="원신한 Bold" panose="020B0803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E6D79-C7C3-4FA1-8BE3-3353EA2C8BE7}"/>
              </a:ext>
            </a:extLst>
          </p:cNvPr>
          <p:cNvSpPr txBox="1"/>
          <p:nvPr/>
        </p:nvSpPr>
        <p:spPr>
          <a:xfrm>
            <a:off x="1558925" y="764707"/>
            <a:ext cx="907415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atinLnBrk="0"/>
            <a:r>
              <a:rPr lang="en-US" altLang="ko-KR" sz="1600" dirty="0" err="1">
                <a:latin typeface="Arial" panose="020B0604020202020204" pitchFamily="34" charset="0"/>
                <a:ea typeface="원신한 Light" panose="020B0303000000000000" pitchFamily="50" charset="-127"/>
                <a:cs typeface="Arial" panose="020B0604020202020204" pitchFamily="34" charset="0"/>
              </a:rPr>
              <a:t>Opensearch</a:t>
            </a:r>
            <a:r>
              <a:rPr lang="en-US" altLang="ko-KR" sz="1600" dirty="0">
                <a:latin typeface="Arial" panose="020B0604020202020204" pitchFamily="34" charset="0"/>
                <a:ea typeface="원신한 Light" panose="020B0303000000000000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ea typeface="원신한 Light" panose="020B0303000000000000" pitchFamily="50" charset="-127"/>
                <a:cs typeface="Arial" panose="020B0604020202020204" pitchFamily="34" charset="0"/>
              </a:rPr>
              <a:t>기반의 검색엔진 웹서버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FA28403-65C3-4BDB-BDBD-0C134C91B0AC}"/>
              </a:ext>
            </a:extLst>
          </p:cNvPr>
          <p:cNvSpPr txBox="1"/>
          <p:nvPr/>
        </p:nvSpPr>
        <p:spPr>
          <a:xfrm>
            <a:off x="8528286" y="1270401"/>
            <a:ext cx="2443720" cy="5374036"/>
          </a:xfrm>
          <a:prstGeom prst="rect">
            <a:avLst/>
          </a:prstGeom>
          <a:noFill/>
          <a:ln>
            <a:solidFill>
              <a:srgbClr val="FFFFFF">
                <a:lumMod val="50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rtlCol="0">
            <a:noAutofit/>
          </a:bodyPr>
          <a:lstStyle/>
          <a:p>
            <a:pPr marL="228600" indent="-228600" eaLnBrk="0" latinLnBrk="0" hangingPunct="0">
              <a:lnSpc>
                <a:spcPct val="140000"/>
              </a:lnSpc>
              <a:buFont typeface="+mj-ea"/>
              <a:buAutoNum type="circleNumDbPlain"/>
              <a:defRPr/>
            </a:pPr>
            <a:r>
              <a:rPr kumimoji="1" lang="ko-KR" altLang="en-US" sz="1000" kern="0" dirty="0">
                <a:solidFill>
                  <a:srgbClr val="000000"/>
                </a:solidFill>
                <a:latin typeface="Arial" panose="020B0604020202020204" pitchFamily="34" charset="0"/>
                <a:ea typeface="원신한 Light" panose="020B0303000000000000" pitchFamily="50" charset="-127"/>
                <a:cs typeface="Arial" panose="020B0604020202020204" pitchFamily="34" charset="0"/>
              </a:rPr>
              <a:t>사용자가 웹서버에서 검색어 검색</a:t>
            </a:r>
            <a:endParaRPr kumimoji="1" lang="en-US" altLang="ko-KR" sz="1000" kern="0" dirty="0">
              <a:solidFill>
                <a:srgbClr val="000000"/>
              </a:solidFill>
              <a:latin typeface="Arial" panose="020B0604020202020204" pitchFamily="34" charset="0"/>
              <a:ea typeface="원신한 Light" panose="020B0303000000000000" pitchFamily="50" charset="-127"/>
              <a:cs typeface="Arial" panose="020B0604020202020204" pitchFamily="34" charset="0"/>
            </a:endParaRPr>
          </a:p>
          <a:p>
            <a:pPr marL="228600" indent="-228600" eaLnBrk="0" latinLnBrk="0" hangingPunct="0">
              <a:lnSpc>
                <a:spcPct val="140000"/>
              </a:lnSpc>
              <a:buFont typeface="+mj-ea"/>
              <a:buAutoNum type="circleNumDbPlain"/>
              <a:defRPr/>
            </a:pPr>
            <a:r>
              <a:rPr kumimoji="1" lang="en-US" altLang="ko-KR" sz="1000" kern="0" dirty="0">
                <a:solidFill>
                  <a:srgbClr val="000000"/>
                </a:solidFill>
                <a:latin typeface="Arial" panose="020B0604020202020204" pitchFamily="34" charset="0"/>
                <a:ea typeface="원신한 Light" panose="020B0303000000000000" pitchFamily="50" charset="-127"/>
                <a:cs typeface="Arial" panose="020B0604020202020204" pitchFamily="34" charset="0"/>
              </a:rPr>
              <a:t>Webserver</a:t>
            </a:r>
            <a:r>
              <a:rPr kumimoji="1" lang="ko-KR" altLang="en-US" sz="1000" kern="0" dirty="0">
                <a:solidFill>
                  <a:srgbClr val="000000"/>
                </a:solidFill>
                <a:latin typeface="Arial" panose="020B0604020202020204" pitchFamily="34" charset="0"/>
                <a:ea typeface="원신한 Light" panose="020B0303000000000000" pitchFamily="50" charset="-127"/>
                <a:cs typeface="Arial" panose="020B0604020202020204" pitchFamily="34" charset="0"/>
              </a:rPr>
              <a:t>에서 </a:t>
            </a:r>
            <a:r>
              <a:rPr kumimoji="1" lang="en-US" altLang="ko-KR" sz="1000" kern="0" dirty="0" err="1">
                <a:solidFill>
                  <a:srgbClr val="000000"/>
                </a:solidFill>
                <a:latin typeface="Arial" panose="020B0604020202020204" pitchFamily="34" charset="0"/>
                <a:ea typeface="원신한 Light" panose="020B0303000000000000" pitchFamily="50" charset="-127"/>
                <a:cs typeface="Arial" panose="020B0604020202020204" pitchFamily="34" charset="0"/>
              </a:rPr>
              <a:t>Api</a:t>
            </a:r>
            <a:r>
              <a:rPr kumimoji="1" lang="en-US" altLang="ko-KR" sz="1000" kern="0" dirty="0">
                <a:solidFill>
                  <a:srgbClr val="000000"/>
                </a:solidFill>
                <a:latin typeface="Arial" panose="020B0604020202020204" pitchFamily="34" charset="0"/>
                <a:ea typeface="원신한 Light" panose="020B0303000000000000" pitchFamily="50" charset="-127"/>
                <a:cs typeface="Arial" panose="020B0604020202020204" pitchFamily="34" charset="0"/>
              </a:rPr>
              <a:t> Gateway URL </a:t>
            </a:r>
            <a:r>
              <a:rPr kumimoji="1" lang="ko-KR" altLang="en-US" sz="1000" kern="0" dirty="0">
                <a:solidFill>
                  <a:srgbClr val="000000"/>
                </a:solidFill>
                <a:latin typeface="Arial" panose="020B0604020202020204" pitchFamily="34" charset="0"/>
                <a:ea typeface="원신한 Light" panose="020B0303000000000000" pitchFamily="50" charset="-127"/>
                <a:cs typeface="Arial" panose="020B0604020202020204" pitchFamily="34" charset="0"/>
              </a:rPr>
              <a:t>기반으로 검색어에 대해 </a:t>
            </a:r>
            <a:r>
              <a:rPr kumimoji="1" lang="en-US" altLang="ko-KR" sz="1000" kern="0" dirty="0">
                <a:solidFill>
                  <a:srgbClr val="000000"/>
                </a:solidFill>
                <a:latin typeface="Arial" panose="020B0604020202020204" pitchFamily="34" charset="0"/>
                <a:ea typeface="원신한 Light" panose="020B0303000000000000" pitchFamily="50" charset="-127"/>
                <a:cs typeface="Arial" panose="020B0604020202020204" pitchFamily="34" charset="0"/>
              </a:rPr>
              <a:t>Get </a:t>
            </a:r>
            <a:r>
              <a:rPr kumimoji="1" lang="ko-KR" altLang="en-US" sz="1000" kern="0" dirty="0">
                <a:solidFill>
                  <a:srgbClr val="000000"/>
                </a:solidFill>
                <a:latin typeface="Arial" panose="020B0604020202020204" pitchFamily="34" charset="0"/>
                <a:ea typeface="원신한 Light" panose="020B0303000000000000" pitchFamily="50" charset="-127"/>
                <a:cs typeface="Arial" panose="020B0604020202020204" pitchFamily="34" charset="0"/>
              </a:rPr>
              <a:t>요청</a:t>
            </a:r>
            <a:endParaRPr kumimoji="1" lang="en-US" altLang="ko-KR" sz="1000" kern="0" dirty="0">
              <a:solidFill>
                <a:srgbClr val="000000"/>
              </a:solidFill>
              <a:latin typeface="Arial" panose="020B0604020202020204" pitchFamily="34" charset="0"/>
              <a:ea typeface="원신한 Light" panose="020B0303000000000000" pitchFamily="50" charset="-127"/>
              <a:cs typeface="Arial" panose="020B0604020202020204" pitchFamily="34" charset="0"/>
            </a:endParaRPr>
          </a:p>
          <a:p>
            <a:pPr marL="228600" indent="-228600" eaLnBrk="0" latinLnBrk="0" hangingPunct="0">
              <a:lnSpc>
                <a:spcPct val="140000"/>
              </a:lnSpc>
              <a:buFont typeface="+mj-ea"/>
              <a:buAutoNum type="circleNumDbPlain"/>
              <a:defRPr/>
            </a:pPr>
            <a:r>
              <a:rPr kumimoji="1" lang="en-US" altLang="ko-KR" sz="1000" kern="0" dirty="0">
                <a:solidFill>
                  <a:srgbClr val="000000"/>
                </a:solidFill>
                <a:latin typeface="Arial" panose="020B0604020202020204" pitchFamily="34" charset="0"/>
                <a:ea typeface="원신한 Light" panose="020B0303000000000000" pitchFamily="50" charset="-127"/>
                <a:cs typeface="Arial" panose="020B0604020202020204" pitchFamily="34" charset="0"/>
              </a:rPr>
              <a:t>Lambda</a:t>
            </a:r>
            <a:r>
              <a:rPr kumimoji="1" lang="ko-KR" altLang="en-US" sz="1000" kern="0" dirty="0">
                <a:solidFill>
                  <a:srgbClr val="000000"/>
                </a:solidFill>
                <a:latin typeface="Arial" panose="020B0604020202020204" pitchFamily="34" charset="0"/>
                <a:ea typeface="원신한 Light" panose="020B0303000000000000" pitchFamily="50" charset="-127"/>
                <a:cs typeface="Arial" panose="020B0604020202020204" pitchFamily="34" charset="0"/>
              </a:rPr>
              <a:t>에 </a:t>
            </a:r>
            <a:r>
              <a:rPr kumimoji="1" lang="en-US" altLang="ko-KR" sz="1000" kern="0" dirty="0">
                <a:solidFill>
                  <a:srgbClr val="000000"/>
                </a:solidFill>
                <a:latin typeface="Arial" panose="020B0604020202020204" pitchFamily="34" charset="0"/>
                <a:ea typeface="원신한 Light" panose="020B0303000000000000" pitchFamily="50" charset="-127"/>
                <a:cs typeface="Arial" panose="020B0604020202020204" pitchFamily="34" charset="0"/>
              </a:rPr>
              <a:t>Event Trigger</a:t>
            </a:r>
          </a:p>
          <a:p>
            <a:pPr marL="228600" indent="-228600" eaLnBrk="0" latinLnBrk="0" hangingPunct="0">
              <a:lnSpc>
                <a:spcPct val="140000"/>
              </a:lnSpc>
              <a:buFont typeface="+mj-ea"/>
              <a:buAutoNum type="circleNumDbPlain"/>
              <a:defRPr/>
            </a:pPr>
            <a:r>
              <a:rPr kumimoji="1" lang="en-US" altLang="ko-KR" sz="1000" kern="0" dirty="0" err="1">
                <a:solidFill>
                  <a:srgbClr val="000000"/>
                </a:solidFill>
                <a:latin typeface="Arial" panose="020B0604020202020204" pitchFamily="34" charset="0"/>
                <a:ea typeface="원신한 Light" panose="020B0303000000000000" pitchFamily="50" charset="-127"/>
                <a:cs typeface="Arial" panose="020B0604020202020204" pitchFamily="34" charset="0"/>
              </a:rPr>
              <a:t>Opensearch</a:t>
            </a:r>
            <a:r>
              <a:rPr kumimoji="1" lang="ko-KR" altLang="en-US" sz="1000" kern="0" dirty="0">
                <a:solidFill>
                  <a:srgbClr val="000000"/>
                </a:solidFill>
                <a:latin typeface="Arial" panose="020B0604020202020204" pitchFamily="34" charset="0"/>
                <a:ea typeface="원신한 Light" panose="020B0303000000000000" pitchFamily="50" charset="-127"/>
                <a:cs typeface="Arial" panose="020B0604020202020204" pitchFamily="34" charset="0"/>
              </a:rPr>
              <a:t>에서 </a:t>
            </a:r>
            <a:r>
              <a:rPr kumimoji="1" lang="en-US" altLang="ko-KR" sz="1000" kern="0" dirty="0">
                <a:solidFill>
                  <a:srgbClr val="000000"/>
                </a:solidFill>
                <a:latin typeface="Arial" panose="020B0604020202020204" pitchFamily="34" charset="0"/>
                <a:ea typeface="원신한 Light" panose="020B0303000000000000" pitchFamily="50" charset="-127"/>
                <a:cs typeface="Arial" panose="020B0604020202020204" pitchFamily="34" charset="0"/>
              </a:rPr>
              <a:t>Data Query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229DEAE-0798-57E5-7819-045608EF2DD7}"/>
              </a:ext>
            </a:extLst>
          </p:cNvPr>
          <p:cNvGrpSpPr/>
          <p:nvPr/>
        </p:nvGrpSpPr>
        <p:grpSpPr>
          <a:xfrm>
            <a:off x="340900" y="1284534"/>
            <a:ext cx="8113947" cy="5379169"/>
            <a:chOff x="340900" y="1284534"/>
            <a:chExt cx="8113947" cy="5379169"/>
          </a:xfrm>
        </p:grpSpPr>
        <p:pic>
          <p:nvPicPr>
            <p:cNvPr id="46" name="Graphic 20">
              <a:extLst>
                <a:ext uri="{FF2B5EF4-FFF2-40B4-BE49-F238E27FC236}">
                  <a16:creationId xmlns:a16="http://schemas.microsoft.com/office/drawing/2014/main" id="{F9A34556-2D67-48A0-9A9A-F0DC09AFFB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491" y="1289401"/>
              <a:ext cx="249165" cy="248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Rectangle 9">
              <a:extLst>
                <a:ext uri="{FF2B5EF4-FFF2-40B4-BE49-F238E27FC236}">
                  <a16:creationId xmlns:a16="http://schemas.microsoft.com/office/drawing/2014/main" id="{559664B8-5FBB-49AB-95BB-62889C94112B}"/>
                </a:ext>
              </a:extLst>
            </p:cNvPr>
            <p:cNvSpPr/>
            <p:nvPr/>
          </p:nvSpPr>
          <p:spPr>
            <a:xfrm>
              <a:off x="1487489" y="1284534"/>
              <a:ext cx="6967358" cy="537916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71475" tIns="74295"/>
            <a:lstStyle/>
            <a:p>
              <a:pPr>
                <a:defRPr/>
              </a:pPr>
              <a:r>
                <a:rPr lang="en-US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원신한 Light" panose="020B0303000000000000" pitchFamily="50" charset="-127"/>
                  <a:cs typeface="Arial" panose="020B0604020202020204" pitchFamily="34" charset="0"/>
                </a:rPr>
                <a:t>AWS Cloud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6416449" y="2161261"/>
              <a:ext cx="1368152" cy="967657"/>
              <a:chOff x="5206067" y="3041705"/>
              <a:chExt cx="1368152" cy="967657"/>
            </a:xfrm>
          </p:grpSpPr>
          <p:pic>
            <p:nvPicPr>
              <p:cNvPr id="55" name="Graphic 18">
                <a:extLst>
                  <a:ext uri="{FF2B5EF4-FFF2-40B4-BE49-F238E27FC236}">
                    <a16:creationId xmlns:a16="http://schemas.microsoft.com/office/drawing/2014/main" id="{C63EC583-DA98-4CAE-B048-E38C096C2F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3855" y="3041705"/>
                <a:ext cx="457200" cy="426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TextBox 19">
                <a:extLst>
                  <a:ext uri="{FF2B5EF4-FFF2-40B4-BE49-F238E27FC236}">
                    <a16:creationId xmlns:a16="http://schemas.microsoft.com/office/drawing/2014/main" id="{C5589AA0-35FE-4C9A-8A65-6EC656C0FE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6067" y="3486142"/>
                <a:ext cx="136815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 err="1">
                    <a:latin typeface="Arial" panose="020B0604020202020204" pitchFamily="34" charset="0"/>
                    <a:ea typeface="원신한 Light" panose="020B0303000000000000" pitchFamily="50" charset="-127"/>
                    <a:cs typeface="Arial" panose="020B0604020202020204" pitchFamily="34" charset="0"/>
                  </a:rPr>
                  <a:t>Opensearch</a:t>
                </a:r>
                <a:br>
                  <a:rPr lang="en-US" altLang="en-US" sz="1400" dirty="0">
                    <a:latin typeface="Arial" panose="020B0604020202020204" pitchFamily="34" charset="0"/>
                    <a:ea typeface="원신한 Light" panose="020B0303000000000000" pitchFamily="50" charset="-127"/>
                    <a:cs typeface="Arial" panose="020B0604020202020204" pitchFamily="34" charset="0"/>
                  </a:rPr>
                </a:br>
                <a:r>
                  <a:rPr lang="en-US" altLang="en-US" sz="1400" dirty="0">
                    <a:latin typeface="Arial" panose="020B0604020202020204" pitchFamily="34" charset="0"/>
                    <a:ea typeface="원신한 Light" panose="020B0303000000000000" pitchFamily="50" charset="-127"/>
                    <a:cs typeface="Arial" panose="020B0604020202020204" pitchFamily="34" charset="0"/>
                  </a:rPr>
                  <a:t>Service</a:t>
                </a:r>
              </a:p>
            </p:txBody>
          </p:sp>
        </p:grpSp>
        <p:pic>
          <p:nvPicPr>
            <p:cNvPr id="66" name="Graphic 13">
              <a:extLst>
                <a:ext uri="{FF2B5EF4-FFF2-40B4-BE49-F238E27FC236}">
                  <a16:creationId xmlns:a16="http://schemas.microsoft.com/office/drawing/2014/main" id="{AD4B78F2-F7A2-7C4B-8F38-A68AF29B2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3216" y="455774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TextBox 9">
              <a:extLst>
                <a:ext uri="{FF2B5EF4-FFF2-40B4-BE49-F238E27FC236}">
                  <a16:creationId xmlns:a16="http://schemas.microsoft.com/office/drawing/2014/main" id="{2863BCCB-5D74-4CF8-BD5E-D3C16DF64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9227" y="2126661"/>
              <a:ext cx="94051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100" dirty="0">
                  <a:ln w="0"/>
                  <a:latin typeface="Arial" panose="020B0604020202020204" pitchFamily="34" charset="0"/>
                  <a:ea typeface="원신한 Light" panose="020B0303000000000000" pitchFamily="50" charset="-127"/>
                  <a:cs typeface="Arial" panose="020B0604020202020204" pitchFamily="34" charset="0"/>
                </a:rPr>
                <a:t>Web Server</a:t>
              </a:r>
            </a:p>
          </p:txBody>
        </p:sp>
        <p:sp>
          <p:nvSpPr>
            <p:cNvPr id="111" name="타원 110"/>
            <p:cNvSpPr/>
            <p:nvPr/>
          </p:nvSpPr>
          <p:spPr>
            <a:xfrm>
              <a:off x="1534919" y="2198953"/>
              <a:ext cx="154308" cy="1543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1796259" y="4189751"/>
              <a:ext cx="154308" cy="1543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3561127" y="3074850"/>
              <a:ext cx="154308" cy="1543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7E770FB8-AAD3-9AEE-368F-36DB0BD635A3}"/>
                </a:ext>
              </a:extLst>
            </p:cNvPr>
            <p:cNvSpPr/>
            <p:nvPr/>
          </p:nvSpPr>
          <p:spPr>
            <a:xfrm>
              <a:off x="1736656" y="1558862"/>
              <a:ext cx="6475016" cy="4797114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1A5B8F-03BB-AB44-A057-180DE5319DC8}"/>
                </a:ext>
              </a:extLst>
            </p:cNvPr>
            <p:cNvSpPr txBox="1"/>
            <p:nvPr/>
          </p:nvSpPr>
          <p:spPr>
            <a:xfrm>
              <a:off x="1997613" y="1568154"/>
              <a:ext cx="126893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 noProof="0" dirty="0">
                  <a:solidFill>
                    <a:srgbClr val="007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Seoul 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34" name="Graphic 48">
              <a:extLst>
                <a:ext uri="{FF2B5EF4-FFF2-40B4-BE49-F238E27FC236}">
                  <a16:creationId xmlns:a16="http://schemas.microsoft.com/office/drawing/2014/main" id="{7A3692FD-02E1-1652-FC41-9135E180D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49213" y="1564695"/>
              <a:ext cx="248400" cy="248400"/>
            </a:xfrm>
            <a:prstGeom prst="rect">
              <a:avLst/>
            </a:prstGeom>
          </p:spPr>
        </p:pic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954A0578-7E3B-5E82-45A1-FF42A62DA4C0}"/>
                </a:ext>
              </a:extLst>
            </p:cNvPr>
            <p:cNvSpPr/>
            <p:nvPr/>
          </p:nvSpPr>
          <p:spPr>
            <a:xfrm>
              <a:off x="1997613" y="1817205"/>
              <a:ext cx="5963046" cy="2004454"/>
            </a:xfrm>
            <a:custGeom>
              <a:avLst/>
              <a:gdLst/>
              <a:ahLst/>
              <a:cxnLst/>
              <a:rect l="l" t="t" r="r" b="b"/>
              <a:pathLst>
                <a:path w="7553325" h="3912235">
                  <a:moveTo>
                    <a:pt x="0" y="3912108"/>
                  </a:moveTo>
                  <a:lnTo>
                    <a:pt x="7552944" y="3912108"/>
                  </a:lnTo>
                  <a:lnTo>
                    <a:pt x="7552944" y="0"/>
                  </a:lnTo>
                  <a:lnTo>
                    <a:pt x="0" y="0"/>
                  </a:lnTo>
                  <a:lnTo>
                    <a:pt x="0" y="3912108"/>
                  </a:lnTo>
                  <a:close/>
                </a:path>
              </a:pathLst>
            </a:custGeom>
            <a:ln w="12700">
              <a:solidFill>
                <a:srgbClr val="1D8800"/>
              </a:solidFill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10">
              <a:extLst>
                <a:ext uri="{FF2B5EF4-FFF2-40B4-BE49-F238E27FC236}">
                  <a16:creationId xmlns:a16="http://schemas.microsoft.com/office/drawing/2014/main" id="{91F614C3-43E8-0270-02E9-7A46DBEE5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12349" y="1830376"/>
              <a:ext cx="248400" cy="248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31417E-6545-7A5B-841C-B80C5375E2A9}"/>
                </a:ext>
              </a:extLst>
            </p:cNvPr>
            <p:cNvSpPr txBox="1"/>
            <p:nvPr/>
          </p:nvSpPr>
          <p:spPr>
            <a:xfrm>
              <a:off x="2257593" y="1828133"/>
              <a:ext cx="126893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 noProof="0" dirty="0">
                  <a:solidFill>
                    <a:srgbClr val="2387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23871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Graphic 5">
              <a:extLst>
                <a:ext uri="{FF2B5EF4-FFF2-40B4-BE49-F238E27FC236}">
                  <a16:creationId xmlns:a16="http://schemas.microsoft.com/office/drawing/2014/main" id="{F7FD5F3D-29BA-DED0-B4ED-9D1EE26222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060" y="215229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Graphic 8">
              <a:extLst>
                <a:ext uri="{FF2B5EF4-FFF2-40B4-BE49-F238E27FC236}">
                  <a16:creationId xmlns:a16="http://schemas.microsoft.com/office/drawing/2014/main" id="{D4E471A7-C0E0-D86B-EF35-C5C5AAA9B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419" y="4260241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4E6D990-1B35-A84B-E391-CBBE6C8EFD6A}"/>
                </a:ext>
              </a:extLst>
            </p:cNvPr>
            <p:cNvSpPr/>
            <p:nvPr/>
          </p:nvSpPr>
          <p:spPr>
            <a:xfrm>
              <a:off x="5392768" y="2151567"/>
              <a:ext cx="154308" cy="1543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17A2B32-FFFB-1EAF-230B-B40F098BDA34}"/>
                </a:ext>
              </a:extLst>
            </p:cNvPr>
            <p:cNvGrpSpPr/>
            <p:nvPr/>
          </p:nvGrpSpPr>
          <p:grpSpPr>
            <a:xfrm>
              <a:off x="340900" y="2152296"/>
              <a:ext cx="1073150" cy="778794"/>
              <a:chOff x="306510" y="3260545"/>
              <a:chExt cx="1073150" cy="778794"/>
            </a:xfrm>
          </p:grpSpPr>
          <p:pic>
            <p:nvPicPr>
              <p:cNvPr id="53" name="Graphic 23">
                <a:extLst>
                  <a:ext uri="{FF2B5EF4-FFF2-40B4-BE49-F238E27FC236}">
                    <a16:creationId xmlns:a16="http://schemas.microsoft.com/office/drawing/2014/main" id="{F45DAA08-E8F0-4E5C-D9FB-C92B887FC2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 bwMode="auto">
              <a:xfrm flipH="1">
                <a:off x="616766" y="3260545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TextBox 40">
                <a:extLst>
                  <a:ext uri="{FF2B5EF4-FFF2-40B4-BE49-F238E27FC236}">
                    <a16:creationId xmlns:a16="http://schemas.microsoft.com/office/drawing/2014/main" id="{79D2CAEE-31A2-B861-EABE-98A0D144B3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510" y="3731562"/>
                <a:ext cx="107315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Users</a:t>
                </a:r>
                <a:endPara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6" name="Graphic 10">
              <a:extLst>
                <a:ext uri="{FF2B5EF4-FFF2-40B4-BE49-F238E27FC236}">
                  <a16:creationId xmlns:a16="http://schemas.microsoft.com/office/drawing/2014/main" id="{96454A38-E355-560B-F6BC-D21F8CF07F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1765" y="215229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20">
              <a:extLst>
                <a:ext uri="{FF2B5EF4-FFF2-40B4-BE49-F238E27FC236}">
                  <a16:creationId xmlns:a16="http://schemas.microsoft.com/office/drawing/2014/main" id="{7D7C1842-E824-FE7A-16C5-0F43CC580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4765" y="2596733"/>
              <a:ext cx="1800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0" name="Graphic 17">
              <a:extLst>
                <a:ext uri="{FF2B5EF4-FFF2-40B4-BE49-F238E27FC236}">
                  <a16:creationId xmlns:a16="http://schemas.microsoft.com/office/drawing/2014/main" id="{7C28863B-3454-5E75-DC84-F45056F45F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/>
          </p:blipFill>
          <p:spPr bwMode="auto">
            <a:xfrm>
              <a:off x="2892060" y="471357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9">
              <a:extLst>
                <a:ext uri="{FF2B5EF4-FFF2-40B4-BE49-F238E27FC236}">
                  <a16:creationId xmlns:a16="http://schemas.microsoft.com/office/drawing/2014/main" id="{79E358E2-E3E7-B87C-12B5-245DF7008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297" y="5194161"/>
              <a:ext cx="12807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API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Gateway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5" name="Graphic 15">
              <a:extLst>
                <a:ext uri="{FF2B5EF4-FFF2-40B4-BE49-F238E27FC236}">
                  <a16:creationId xmlns:a16="http://schemas.microsoft.com/office/drawing/2014/main" id="{88915A9D-E68B-574E-0C90-D19BCAEFEE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953" y="4278171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Box 21">
              <a:extLst>
                <a:ext uri="{FF2B5EF4-FFF2-40B4-BE49-F238E27FC236}">
                  <a16:creationId xmlns:a16="http://schemas.microsoft.com/office/drawing/2014/main" id="{DF7FFF4B-D563-9C29-0A93-D43CD575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479" y="4969396"/>
              <a:ext cx="15113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Run Command</a:t>
              </a:r>
            </a:p>
          </p:txBody>
        </p:sp>
        <p:pic>
          <p:nvPicPr>
            <p:cNvPr id="70" name="Graphic 36">
              <a:extLst>
                <a:ext uri="{FF2B5EF4-FFF2-40B4-BE49-F238E27FC236}">
                  <a16:creationId xmlns:a16="http://schemas.microsoft.com/office/drawing/2014/main" id="{701F3DD1-A984-D980-08A8-71FBB588CD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4520529" y="456617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Box 23">
              <a:extLst>
                <a:ext uri="{FF2B5EF4-FFF2-40B4-BE49-F238E27FC236}">
                  <a16:creationId xmlns:a16="http://schemas.microsoft.com/office/drawing/2014/main" id="{AB458295-E208-C550-02B5-5E7B6B165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086" y="5947872"/>
              <a:ext cx="15113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Parameter Store</a:t>
              </a:r>
            </a:p>
          </p:txBody>
        </p:sp>
        <p:pic>
          <p:nvPicPr>
            <p:cNvPr id="73" name="Graphic 26">
              <a:extLst>
                <a:ext uri="{FF2B5EF4-FFF2-40B4-BE49-F238E27FC236}">
                  <a16:creationId xmlns:a16="http://schemas.microsoft.com/office/drawing/2014/main" id="{510FC0A0-807E-CBE2-51E0-C11FF3499A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4560296" y="549067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63D023A-B7FB-E28B-50E0-C10E15175D4C}"/>
                </a:ext>
              </a:extLst>
            </p:cNvPr>
            <p:cNvCxnSpPr>
              <a:cxnSpLocks/>
              <a:stCxn id="53" idx="1"/>
              <a:endCxn id="39" idx="1"/>
            </p:cNvCxnSpPr>
            <p:nvPr/>
          </p:nvCxnSpPr>
          <p:spPr>
            <a:xfrm>
              <a:off x="1108356" y="2380896"/>
              <a:ext cx="17837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F70519A-77D0-3FBB-880E-31811A7E1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940" y="2922436"/>
              <a:ext cx="478" cy="1791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bject 9">
              <a:extLst>
                <a:ext uri="{FF2B5EF4-FFF2-40B4-BE49-F238E27FC236}">
                  <a16:creationId xmlns:a16="http://schemas.microsoft.com/office/drawing/2014/main" id="{B2EB3880-C703-A31F-30E9-303925626500}"/>
                </a:ext>
              </a:extLst>
            </p:cNvPr>
            <p:cNvSpPr/>
            <p:nvPr/>
          </p:nvSpPr>
          <p:spPr>
            <a:xfrm>
              <a:off x="3818193" y="4272067"/>
              <a:ext cx="2017059" cy="2013506"/>
            </a:xfrm>
            <a:custGeom>
              <a:avLst/>
              <a:gdLst/>
              <a:ahLst/>
              <a:cxnLst/>
              <a:rect l="l" t="t" r="r" b="b"/>
              <a:pathLst>
                <a:path w="7553325" h="3912235">
                  <a:moveTo>
                    <a:pt x="0" y="3912108"/>
                  </a:moveTo>
                  <a:lnTo>
                    <a:pt x="7552944" y="3912108"/>
                  </a:lnTo>
                  <a:lnTo>
                    <a:pt x="7552944" y="0"/>
                  </a:lnTo>
                  <a:lnTo>
                    <a:pt x="0" y="0"/>
                  </a:lnTo>
                  <a:lnTo>
                    <a:pt x="0" y="3912108"/>
                  </a:lnTo>
                  <a:close/>
                </a:path>
              </a:pathLst>
            </a:custGeom>
            <a:ln w="12700">
              <a:solidFill>
                <a:srgbClr val="1D8800"/>
              </a:solidFill>
            </a:ln>
          </p:spPr>
          <p:txBody>
            <a:bodyPr wrap="square" lIns="0" tIns="0" rIns="0" bIns="0" rtlCol="0"/>
            <a:lstStyle/>
            <a:p>
              <a:pPr algn="ctr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 Systems Manager</a:t>
              </a:r>
            </a:p>
            <a:p>
              <a:pPr eaLnBrk="1" hangingPunct="1"/>
              <a:endPara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9">
              <a:extLst>
                <a:ext uri="{FF2B5EF4-FFF2-40B4-BE49-F238E27FC236}">
                  <a16:creationId xmlns:a16="http://schemas.microsoft.com/office/drawing/2014/main" id="{445447C1-70DB-B497-293F-C692839BCEB9}"/>
                </a:ext>
              </a:extLst>
            </p:cNvPr>
            <p:cNvSpPr/>
            <p:nvPr/>
          </p:nvSpPr>
          <p:spPr>
            <a:xfrm>
              <a:off x="5945021" y="4251594"/>
              <a:ext cx="2017059" cy="2013506"/>
            </a:xfrm>
            <a:custGeom>
              <a:avLst/>
              <a:gdLst/>
              <a:ahLst/>
              <a:cxnLst/>
              <a:rect l="l" t="t" r="r" b="b"/>
              <a:pathLst>
                <a:path w="7553325" h="3912235">
                  <a:moveTo>
                    <a:pt x="0" y="3912108"/>
                  </a:moveTo>
                  <a:lnTo>
                    <a:pt x="7552944" y="3912108"/>
                  </a:lnTo>
                  <a:lnTo>
                    <a:pt x="7552944" y="0"/>
                  </a:lnTo>
                  <a:lnTo>
                    <a:pt x="0" y="0"/>
                  </a:lnTo>
                  <a:lnTo>
                    <a:pt x="0" y="3912108"/>
                  </a:lnTo>
                  <a:close/>
                </a:path>
              </a:pathLst>
            </a:custGeom>
            <a:ln w="12700">
              <a:solidFill>
                <a:srgbClr val="1D8800"/>
              </a:solidFill>
            </a:ln>
          </p:spPr>
          <p:txBody>
            <a:bodyPr wrap="square" lIns="0" tIns="0" rIns="0" bIns="0" rtlCol="0"/>
            <a:lstStyle/>
            <a:p>
              <a:pPr algn="ctr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</a:t>
              </a:r>
            </a:p>
            <a:p>
              <a:pPr eaLnBrk="1" hangingPunct="1"/>
              <a:endPara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9" name="Graphic 13">
              <a:extLst>
                <a:ext uri="{FF2B5EF4-FFF2-40B4-BE49-F238E27FC236}">
                  <a16:creationId xmlns:a16="http://schemas.microsoft.com/office/drawing/2014/main" id="{693E1F96-3B08-1842-425C-30DFE9AE8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3216" y="537636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21">
              <a:extLst>
                <a:ext uri="{FF2B5EF4-FFF2-40B4-BE49-F238E27FC236}">
                  <a16:creationId xmlns:a16="http://schemas.microsoft.com/office/drawing/2014/main" id="{079FC59A-9ADE-3E20-F796-B34A16161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7760" y="5059047"/>
              <a:ext cx="15113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Templates</a:t>
              </a:r>
            </a:p>
          </p:txBody>
        </p:sp>
        <p:sp>
          <p:nvSpPr>
            <p:cNvPr id="81" name="TextBox 23">
              <a:extLst>
                <a:ext uri="{FF2B5EF4-FFF2-40B4-BE49-F238E27FC236}">
                  <a16:creationId xmlns:a16="http://schemas.microsoft.com/office/drawing/2014/main" id="{E3CE5472-F59C-709A-CD53-A040BC7C8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2367" y="5903053"/>
              <a:ext cx="15113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ETC …</a:t>
              </a: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613745F8-33A0-3365-A26E-36DFC62271F6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rot="5400000" flipH="1" flipV="1">
              <a:off x="3198002" y="2916817"/>
              <a:ext cx="1809070" cy="1784456"/>
            </a:xfrm>
            <a:prstGeom prst="bentConnector3">
              <a:avLst>
                <a:gd name="adj1" fmla="val 7874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26E7C98B-124C-5E7B-1874-D34C51DDBBFF}"/>
                </a:ext>
              </a:extLst>
            </p:cNvPr>
            <p:cNvCxnSpPr>
              <a:cxnSpLocks/>
              <a:stCxn id="56" idx="3"/>
              <a:endCxn id="55" idx="1"/>
            </p:cNvCxnSpPr>
            <p:nvPr/>
          </p:nvCxnSpPr>
          <p:spPr>
            <a:xfrm flipV="1">
              <a:off x="5208965" y="2374429"/>
              <a:ext cx="1635272" cy="64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20">
              <a:extLst>
                <a:ext uri="{FF2B5EF4-FFF2-40B4-BE49-F238E27FC236}">
                  <a16:creationId xmlns:a16="http://schemas.microsoft.com/office/drawing/2014/main" id="{CA9AB62E-9141-8C2F-30AE-F7474F51D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1138" y="2614659"/>
              <a:ext cx="1800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Web Server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">
              <a:extLst>
                <a:ext uri="{FF2B5EF4-FFF2-40B4-BE49-F238E27FC236}">
                  <a16:creationId xmlns:a16="http://schemas.microsoft.com/office/drawing/2014/main" id="{67BB6F6B-6A7A-78BE-D0CA-0AEE8457B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2962" y="4129436"/>
              <a:ext cx="97206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100" dirty="0">
                  <a:ln w="0"/>
                  <a:latin typeface="Arial" panose="020B0604020202020204" pitchFamily="34" charset="0"/>
                  <a:ea typeface="원신한 Light" panose="020B0303000000000000" pitchFamily="50" charset="-127"/>
                  <a:cs typeface="Arial" panose="020B0604020202020204" pitchFamily="34" charset="0"/>
                </a:rPr>
                <a:t>API Request</a:t>
              </a:r>
            </a:p>
          </p:txBody>
        </p:sp>
        <p:sp>
          <p:nvSpPr>
            <p:cNvPr id="95" name="TextBox 9">
              <a:extLst>
                <a:ext uri="{FF2B5EF4-FFF2-40B4-BE49-F238E27FC236}">
                  <a16:creationId xmlns:a16="http://schemas.microsoft.com/office/drawing/2014/main" id="{66B82F57-AF06-65F9-DD94-9C260B064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4858" y="3022465"/>
              <a:ext cx="127470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100" dirty="0">
                  <a:ln w="0"/>
                  <a:latin typeface="Arial" panose="020B0604020202020204" pitchFamily="34" charset="0"/>
                  <a:ea typeface="원신한 Light" panose="020B0303000000000000" pitchFamily="50" charset="-127"/>
                  <a:cs typeface="Arial" panose="020B0604020202020204" pitchFamily="34" charset="0"/>
                </a:rPr>
                <a:t>Request Event</a:t>
              </a:r>
            </a:p>
          </p:txBody>
        </p:sp>
        <p:sp>
          <p:nvSpPr>
            <p:cNvPr id="96" name="TextBox 9">
              <a:extLst>
                <a:ext uri="{FF2B5EF4-FFF2-40B4-BE49-F238E27FC236}">
                  <a16:creationId xmlns:a16="http://schemas.microsoft.com/office/drawing/2014/main" id="{69F4ECA9-6C29-B238-0972-984B5FA9B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8509" y="2098588"/>
              <a:ext cx="127470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100" dirty="0">
                  <a:ln w="0"/>
                  <a:latin typeface="Arial" panose="020B0604020202020204" pitchFamily="34" charset="0"/>
                  <a:ea typeface="원신한 Light" panose="020B0303000000000000" pitchFamily="50" charset="-127"/>
                  <a:cs typeface="Arial" panose="020B0604020202020204" pitchFamily="34" charset="0"/>
                </a:rPr>
                <a:t>Query Request</a:t>
              </a: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E959EEB6-4A26-2F7D-1B8C-B6BF0DE6F04B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7100525" y="3128918"/>
              <a:ext cx="0" cy="10783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9">
              <a:extLst>
                <a:ext uri="{FF2B5EF4-FFF2-40B4-BE49-F238E27FC236}">
                  <a16:creationId xmlns:a16="http://schemas.microsoft.com/office/drawing/2014/main" id="{2235AA08-F0A7-4A9D-E713-83F3490B6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2379" y="3246591"/>
              <a:ext cx="127470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1100" dirty="0">
                  <a:ln w="0"/>
                  <a:latin typeface="Arial" panose="020B0604020202020204" pitchFamily="34" charset="0"/>
                  <a:ea typeface="원신한 Light" panose="020B0303000000000000" pitchFamily="50" charset="-127"/>
                  <a:cs typeface="Arial" panose="020B0604020202020204" pitchFamily="34" charset="0"/>
                </a:rPr>
                <a:t>Data Snapshot</a:t>
              </a:r>
            </a:p>
          </p:txBody>
        </p:sp>
        <p:sp>
          <p:nvSpPr>
            <p:cNvPr id="52" name="TextBox 25">
              <a:extLst>
                <a:ext uri="{FF2B5EF4-FFF2-40B4-BE49-F238E27FC236}">
                  <a16:creationId xmlns:a16="http://schemas.microsoft.com/office/drawing/2014/main" id="{2FC7B80C-70A1-D747-C261-473D0F84D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688" y="3845925"/>
              <a:ext cx="16446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Endpoints</a:t>
              </a:r>
            </a:p>
          </p:txBody>
        </p:sp>
        <p:pic>
          <p:nvPicPr>
            <p:cNvPr id="59" name="Graphic 29">
              <a:extLst>
                <a:ext uri="{FF2B5EF4-FFF2-40B4-BE49-F238E27FC236}">
                  <a16:creationId xmlns:a16="http://schemas.microsoft.com/office/drawing/2014/main" id="{9E39EA55-DA22-24EC-8751-FE95F96DD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4762413" y="338872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3475BD66-9F82-930F-813C-95AD8D1C2E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5888" y="4079180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882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70</Words>
  <Application>Microsoft Office PowerPoint</Application>
  <PresentationFormat>와이드스크린</PresentationFormat>
  <Paragraphs>32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Jungmin Choi</dc:creator>
  <cp:lastModifiedBy>Jungmin Choi</cp:lastModifiedBy>
  <cp:revision>11</cp:revision>
  <dcterms:created xsi:type="dcterms:W3CDTF">2022-05-17T02:53:43Z</dcterms:created>
  <dcterms:modified xsi:type="dcterms:W3CDTF">2022-06-21T08:33:06Z</dcterms:modified>
</cp:coreProperties>
</file>