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2" r:id="rId1"/>
  </p:sldMasterIdLst>
  <p:notesMasterIdLst>
    <p:notesMasterId r:id="rId10"/>
  </p:notesMasterIdLst>
  <p:sldIdLst>
    <p:sldId id="265" r:id="rId2"/>
    <p:sldId id="263" r:id="rId3"/>
    <p:sldId id="257" r:id="rId4"/>
    <p:sldId id="258" r:id="rId5"/>
    <p:sldId id="260" r:id="rId6"/>
    <p:sldId id="268" r:id="rId7"/>
    <p:sldId id="264" r:id="rId8"/>
    <p:sldId id="266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1043" userDrawn="1">
          <p15:clr>
            <a:srgbClr val="9AA0A6"/>
          </p15:clr>
        </p15:guide>
        <p15:guide id="4" pos="3787" userDrawn="1">
          <p15:clr>
            <a:srgbClr val="9AA0A6"/>
          </p15:clr>
        </p15:guide>
        <p15:guide id="5" pos="1973" userDrawn="1">
          <p15:clr>
            <a:srgbClr val="9AA0A6"/>
          </p15:clr>
        </p15:guide>
        <p15:guide id="6" pos="4694" userDrawn="1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5B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154" y="-384"/>
      </p:cViewPr>
      <p:guideLst>
        <p:guide orient="horz" pos="1620"/>
        <p:guide pos="2880"/>
        <p:guide pos="1043"/>
        <p:guide pos="3787"/>
        <p:guide pos="1973"/>
        <p:guide pos="469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3af416654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g83af416654_0_358:notes"/>
          <p:cNvSpPr txBox="1">
            <a:spLocks noGrp="1"/>
          </p:cNvSpPr>
          <p:nvPr>
            <p:ph type="body" idx="1"/>
          </p:nvPr>
        </p:nvSpPr>
        <p:spPr>
          <a:xfrm>
            <a:off x="685800" y="4400556"/>
            <a:ext cx="5486400" cy="3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g83af416654_0_358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g83af416654_0_358:notes"/>
          <p:cNvSpPr txBox="1">
            <a:spLocks noGrp="1"/>
          </p:cNvSpPr>
          <p:nvPr>
            <p:ph type="sldNum" idx="12"/>
          </p:nvPr>
        </p:nvSpPr>
        <p:spPr>
          <a:xfrm>
            <a:off x="3884613" y="8685225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3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3af416654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83af416654_0_168:notes"/>
          <p:cNvSpPr txBox="1">
            <a:spLocks noGrp="1"/>
          </p:cNvSpPr>
          <p:nvPr>
            <p:ph type="body" idx="1"/>
          </p:nvPr>
        </p:nvSpPr>
        <p:spPr>
          <a:xfrm>
            <a:off x="685800" y="4400556"/>
            <a:ext cx="5486400" cy="3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g83af416654_0_168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83af416654_0_168:notes"/>
          <p:cNvSpPr txBox="1">
            <a:spLocks noGrp="1"/>
          </p:cNvSpPr>
          <p:nvPr>
            <p:ph type="sldNum" idx="12"/>
          </p:nvPr>
        </p:nvSpPr>
        <p:spPr>
          <a:xfrm>
            <a:off x="3884613" y="8685225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4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83af416654_0_3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g83af416654_0_325:notes"/>
          <p:cNvSpPr txBox="1">
            <a:spLocks noGrp="1"/>
          </p:cNvSpPr>
          <p:nvPr>
            <p:ph type="body" idx="1"/>
          </p:nvPr>
        </p:nvSpPr>
        <p:spPr>
          <a:xfrm>
            <a:off x="685800" y="4400556"/>
            <a:ext cx="5486400" cy="3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8" name="Google Shape;158;g83af416654_0_325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83af416654_0_325:notes"/>
          <p:cNvSpPr txBox="1">
            <a:spLocks noGrp="1"/>
          </p:cNvSpPr>
          <p:nvPr>
            <p:ph type="sldNum" idx="12"/>
          </p:nvPr>
        </p:nvSpPr>
        <p:spPr>
          <a:xfrm>
            <a:off x="3884613" y="8685225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5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83af416654_0_3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g83af416654_0_325:notes"/>
          <p:cNvSpPr txBox="1">
            <a:spLocks noGrp="1"/>
          </p:cNvSpPr>
          <p:nvPr>
            <p:ph type="body" idx="1"/>
          </p:nvPr>
        </p:nvSpPr>
        <p:spPr>
          <a:xfrm>
            <a:off x="685800" y="4400556"/>
            <a:ext cx="5486400" cy="3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8" name="Google Shape;158;g83af416654_0_325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83af416654_0_325:notes"/>
          <p:cNvSpPr txBox="1">
            <a:spLocks noGrp="1"/>
          </p:cNvSpPr>
          <p:nvPr>
            <p:ph type="sldNum" idx="12"/>
          </p:nvPr>
        </p:nvSpPr>
        <p:spPr>
          <a:xfrm>
            <a:off x="3884613" y="8685225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49546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83af416654_0_3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g83af416654_0_325:notes"/>
          <p:cNvSpPr txBox="1">
            <a:spLocks noGrp="1"/>
          </p:cNvSpPr>
          <p:nvPr>
            <p:ph type="body" idx="1"/>
          </p:nvPr>
        </p:nvSpPr>
        <p:spPr>
          <a:xfrm>
            <a:off x="685800" y="4400556"/>
            <a:ext cx="5486400" cy="3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8" name="Google Shape;158;g83af416654_0_325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83af416654_0_325:notes"/>
          <p:cNvSpPr txBox="1">
            <a:spLocks noGrp="1"/>
          </p:cNvSpPr>
          <p:nvPr>
            <p:ph type="sldNum" idx="12"/>
          </p:nvPr>
        </p:nvSpPr>
        <p:spPr>
          <a:xfrm>
            <a:off x="3884613" y="8685225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48178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83af416654_0_3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g83af416654_0_325:notes"/>
          <p:cNvSpPr txBox="1">
            <a:spLocks noGrp="1"/>
          </p:cNvSpPr>
          <p:nvPr>
            <p:ph type="body" idx="1"/>
          </p:nvPr>
        </p:nvSpPr>
        <p:spPr>
          <a:xfrm>
            <a:off x="685800" y="4400556"/>
            <a:ext cx="5486400" cy="3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8" name="Google Shape;158;g83af416654_0_325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83af416654_0_325:notes"/>
          <p:cNvSpPr txBox="1">
            <a:spLocks noGrp="1"/>
          </p:cNvSpPr>
          <p:nvPr>
            <p:ph type="sldNum" idx="12"/>
          </p:nvPr>
        </p:nvSpPr>
        <p:spPr>
          <a:xfrm>
            <a:off x="3884613" y="8685225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00517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제목 슬라이드">
  <p:cSld name="5_제목 슬라이드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Google Shape;62;p14"/>
          <p:cNvCxnSpPr/>
          <p:nvPr/>
        </p:nvCxnSpPr>
        <p:spPr>
          <a:xfrm>
            <a:off x="211455" y="4679409"/>
            <a:ext cx="87210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3" name="Google Shape;63;p14"/>
          <p:cNvCxnSpPr/>
          <p:nvPr/>
        </p:nvCxnSpPr>
        <p:spPr>
          <a:xfrm>
            <a:off x="211455" y="580672"/>
            <a:ext cx="8721000" cy="0"/>
          </a:xfrm>
          <a:prstGeom prst="straightConnector1">
            <a:avLst/>
          </a:prstGeom>
          <a:noFill/>
          <a:ln w="952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251222" y="100853"/>
            <a:ext cx="8641500" cy="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251222" y="689165"/>
            <a:ext cx="86415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2pPr>
            <a:lvl3pPr marL="1371600" lvl="2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/>
            </a:lvl3pPr>
            <a:lvl4pPr marL="1828800" lvl="3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marL="2286000" lvl="4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311">
          <p15:clr>
            <a:srgbClr val="FBAE40"/>
          </p15:clr>
        </p15:guide>
        <p15:guide id="4" orient="horz" pos="429">
          <p15:clr>
            <a:srgbClr val="FBAE40"/>
          </p15:clr>
        </p15:guide>
        <p15:guide id="5" orient="horz" pos="752">
          <p15:clr>
            <a:srgbClr val="FBAE40"/>
          </p15:clr>
        </p15:guide>
        <p15:guide id="6" orient="horz" pos="838">
          <p15:clr>
            <a:srgbClr val="FBAE40"/>
          </p15:clr>
        </p15:guide>
        <p15:guide id="7" pos="5602">
          <p15:clr>
            <a:srgbClr val="FBAE40"/>
          </p15:clr>
        </p15:guide>
        <p15:guide id="8" pos="158">
          <p15:clr>
            <a:srgbClr val="FBAE40"/>
          </p15:clr>
        </p15:guide>
        <p15:guide id="9" orient="horz" pos="286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/>
          <p:cNvSpPr>
            <a:spLocks noGrp="1"/>
          </p:cNvSpPr>
          <p:nvPr>
            <p:ph type="ctrTitle" hasCustomPrompt="1"/>
          </p:nvPr>
        </p:nvSpPr>
        <p:spPr>
          <a:xfrm>
            <a:off x="581555" y="1049022"/>
            <a:ext cx="1913995" cy="504005"/>
          </a:xfrm>
        </p:spPr>
        <p:txBody>
          <a:bodyPr lIns="0" anchor="t">
            <a:normAutofit/>
          </a:bodyPr>
          <a:lstStyle>
            <a:lvl1pPr marL="0" algn="l" defTabSz="685800" rtl="0" eaLnBrk="1" latinLnBrk="1" hangingPunct="1">
              <a:lnSpc>
                <a:spcPts val="3000"/>
              </a:lnSpc>
              <a:spcBef>
                <a:spcPct val="0"/>
              </a:spcBef>
              <a:buNone/>
              <a:defRPr lang="en-US" sz="3000" b="0" kern="1200" spc="-45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dirty="0"/>
              <a:t>AGENDA</a:t>
            </a:r>
            <a:endParaRPr 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1455" y="580672"/>
            <a:ext cx="8721090" cy="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3425190" y="1091808"/>
            <a:ext cx="0" cy="330898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5864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0" r:id="rId12"/>
    <p:sldLayoutId id="2147483663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microsoft.com/office/2007/relationships/hdphoto" Target="../media/hdphoto3.wdp"/><Relationship Id="rId18" Type="http://schemas.openxmlformats.org/officeDocument/2006/relationships/image" Target="../media/image2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12" Type="http://schemas.openxmlformats.org/officeDocument/2006/relationships/image" Target="../media/image12.png"/><Relationship Id="rId17" Type="http://schemas.openxmlformats.org/officeDocument/2006/relationships/image" Target="../media/image4.sv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11" Type="http://schemas.microsoft.com/office/2007/relationships/hdphoto" Target="../media/hdphoto2.wdp"/><Relationship Id="rId5" Type="http://schemas.openxmlformats.org/officeDocument/2006/relationships/image" Target="../media/image1.png"/><Relationship Id="rId15" Type="http://schemas.microsoft.com/office/2007/relationships/hdphoto" Target="../media/hdphoto4.wdp"/><Relationship Id="rId10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microsoft.com/office/2007/relationships/hdphoto" Target="../media/hdphoto1.wdp"/><Relationship Id="rId1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FC0E89-4FEA-4725-9A00-1697B6251C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4500" dirty="0"/>
              <a:t>주간 보고 자동화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1926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endParaRPr lang="ko-KR" altLang="en-US" dirty="0"/>
          </a:p>
        </p:txBody>
      </p:sp>
      <p:cxnSp>
        <p:nvCxnSpPr>
          <p:cNvPr id="7" name="직선 연결선 6"/>
          <p:cNvCxnSpPr>
            <a:cxnSpLocks/>
          </p:cNvCxnSpPr>
          <p:nvPr/>
        </p:nvCxnSpPr>
        <p:spPr>
          <a:xfrm>
            <a:off x="3425190" y="708512"/>
            <a:ext cx="0" cy="432000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1637A917-DAE2-4A12-8D64-2D056BAE3977}"/>
              </a:ext>
            </a:extLst>
          </p:cNvPr>
          <p:cNvSpPr txBox="1">
            <a:spLocks/>
          </p:cNvSpPr>
          <p:nvPr/>
        </p:nvSpPr>
        <p:spPr>
          <a:xfrm>
            <a:off x="3860015" y="1546304"/>
            <a:ext cx="3031439" cy="2824969"/>
          </a:xfrm>
          <a:prstGeom prst="rect">
            <a:avLst/>
          </a:prstGeom>
        </p:spPr>
        <p:txBody>
          <a:bodyPr vert="horz" lIns="0" tIns="34290" rIns="68580" bIns="34290" rtlCol="0" anchor="t">
            <a:normAutofit/>
          </a:bodyPr>
          <a:lstStyle>
            <a:lvl1pPr algn="l" defTabSz="914400" rtl="0" eaLnBrk="1" latinLnBrk="1" hangingPunct="1">
              <a:lnSpc>
                <a:spcPts val="4000"/>
              </a:lnSpc>
              <a:spcBef>
                <a:spcPct val="0"/>
              </a:spcBef>
              <a:buNone/>
              <a:defRPr sz="3600" b="1" kern="1200" spc="-60" baseline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342900" indent="-342900">
              <a:buAutoNum type="arabicPeriod"/>
            </a:pPr>
            <a:r>
              <a:rPr lang="ko" altLang="ko-KR" sz="2000" dirty="0"/>
              <a:t>aws service 선정</a:t>
            </a:r>
            <a:endParaRPr lang="en-US" altLang="ko" sz="2000" dirty="0"/>
          </a:p>
          <a:p>
            <a:pPr marL="342900" indent="-342900">
              <a:buAutoNum type="arabicPeriod"/>
            </a:pPr>
            <a:endParaRPr lang="en-US" altLang="ko" sz="2000" dirty="0"/>
          </a:p>
          <a:p>
            <a:pPr marL="342900" indent="-342900">
              <a:buAutoNum type="arabicPeriod"/>
            </a:pPr>
            <a:r>
              <a:rPr lang="ko" altLang="ko-KR" sz="2000" dirty="0"/>
              <a:t>Architecture</a:t>
            </a:r>
            <a:endParaRPr lang="en-US" altLang="ko" sz="2000" dirty="0"/>
          </a:p>
          <a:p>
            <a:pPr marL="342900" indent="-342900">
              <a:buAutoNum type="arabicPeriod"/>
            </a:pPr>
            <a:endParaRPr lang="en-US" altLang="ko" sz="2000" dirty="0"/>
          </a:p>
          <a:p>
            <a:pPr marL="342900" indent="-342900">
              <a:buFont typeface="Arial"/>
              <a:buAutoNum type="arabicPeriod"/>
            </a:pPr>
            <a:r>
              <a:rPr lang="ko" altLang="ko-KR" sz="2000" dirty="0"/>
              <a:t>Sequence Diagram</a:t>
            </a:r>
            <a:endParaRPr lang="en-US" altLang="ko-KR" sz="2000" b="0" spc="-15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20248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251222" y="100853"/>
            <a:ext cx="8641500" cy="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457200" lvl="0" indent="-3238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ko" dirty="0"/>
              <a:t>service 선정</a:t>
            </a:r>
            <a:endParaRPr dirty="0"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251222" y="689165"/>
            <a:ext cx="86415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rgbClr val="262626"/>
              </a:buClr>
              <a:buSzPts val="1200"/>
              <a:buFont typeface="Arial"/>
              <a:buNone/>
            </a:pPr>
            <a:r>
              <a:rPr lang="ko-KR" altLang="en-US" dirty="0">
                <a:solidFill>
                  <a:srgbClr val="262626"/>
                </a:solidFill>
              </a:rPr>
              <a:t>주간보고 자동화를</a:t>
            </a:r>
            <a:r>
              <a:rPr lang="ko" dirty="0">
                <a:solidFill>
                  <a:srgbClr val="262626"/>
                </a:solidFill>
              </a:rPr>
              <a:t> 위한 </a:t>
            </a:r>
            <a:r>
              <a:rPr lang="en-US" altLang="ko" dirty="0">
                <a:solidFill>
                  <a:srgbClr val="262626"/>
                </a:solidFill>
              </a:rPr>
              <a:t>S</a:t>
            </a:r>
            <a:r>
              <a:rPr lang="ko" dirty="0">
                <a:solidFill>
                  <a:srgbClr val="262626"/>
                </a:solidFill>
              </a:rPr>
              <a:t>ervice 선정</a:t>
            </a:r>
            <a:endParaRPr dirty="0"/>
          </a:p>
        </p:txBody>
      </p:sp>
      <p:sp>
        <p:nvSpPr>
          <p:cNvPr id="88" name="Google Shape;88;p17"/>
          <p:cNvSpPr/>
          <p:nvPr/>
        </p:nvSpPr>
        <p:spPr>
          <a:xfrm>
            <a:off x="251225" y="984675"/>
            <a:ext cx="8641500" cy="3558900"/>
          </a:xfrm>
          <a:prstGeom prst="rect">
            <a:avLst/>
          </a:prstGeom>
          <a:noFill/>
          <a:ln w="12700" cap="flat" cmpd="sng">
            <a:solidFill>
              <a:srgbClr val="232F3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200" tIns="91425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7"/>
          <p:cNvSpPr txBox="1"/>
          <p:nvPr/>
        </p:nvSpPr>
        <p:spPr>
          <a:xfrm>
            <a:off x="4010834" y="2154665"/>
            <a:ext cx="1247400" cy="3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n-US" altLang="ko-KR" sz="1000" dirty="0"/>
              <a:t>AWS</a:t>
            </a:r>
            <a:br>
              <a:rPr lang="en-US" altLang="ko-KR" sz="1000" dirty="0"/>
            </a:br>
            <a:r>
              <a:rPr lang="en-US" altLang="ko-KR" sz="1000" dirty="0" err="1"/>
              <a:t>Api</a:t>
            </a:r>
            <a:r>
              <a:rPr lang="en-US" altLang="ko-KR" sz="1000" dirty="0"/>
              <a:t> </a:t>
            </a:r>
            <a:r>
              <a:rPr lang="en-US" altLang="ko-KR" sz="1000" dirty="0" err="1"/>
              <a:t>GateWay</a:t>
            </a:r>
            <a:endParaRPr lang="en-US" altLang="ko-KR" sz="1000" dirty="0"/>
          </a:p>
        </p:txBody>
      </p:sp>
      <p:sp>
        <p:nvSpPr>
          <p:cNvPr id="92" name="Google Shape;92;p17"/>
          <p:cNvSpPr txBox="1"/>
          <p:nvPr/>
        </p:nvSpPr>
        <p:spPr>
          <a:xfrm>
            <a:off x="2792209" y="2154675"/>
            <a:ext cx="816600" cy="3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dirty="0">
                <a:solidFill>
                  <a:srgbClr val="232F3D"/>
                </a:solidFill>
                <a:latin typeface="Arial"/>
                <a:ea typeface="Arial"/>
                <a:cs typeface="Arial"/>
                <a:sym typeface="Arial"/>
              </a:rPr>
              <a:t>AWS Lambda</a:t>
            </a:r>
            <a:endParaRPr sz="1000" dirty="0"/>
          </a:p>
        </p:txBody>
      </p:sp>
      <p:sp>
        <p:nvSpPr>
          <p:cNvPr id="93" name="Google Shape;93;p17"/>
          <p:cNvSpPr txBox="1"/>
          <p:nvPr/>
        </p:nvSpPr>
        <p:spPr>
          <a:xfrm>
            <a:off x="1104455" y="2154673"/>
            <a:ext cx="1247400" cy="3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000" dirty="0">
                <a:solidFill>
                  <a:srgbClr val="232F3D"/>
                </a:solidFill>
                <a:latin typeface="Arial"/>
                <a:ea typeface="Arial"/>
                <a:cs typeface="Arial"/>
                <a:sym typeface="Arial"/>
              </a:rPr>
              <a:t>G Suite</a:t>
            </a:r>
            <a:endParaRPr sz="1000" dirty="0"/>
          </a:p>
        </p:txBody>
      </p:sp>
      <p:sp>
        <p:nvSpPr>
          <p:cNvPr id="95" name="Google Shape;95;p17"/>
          <p:cNvSpPr txBox="1"/>
          <p:nvPr/>
        </p:nvSpPr>
        <p:spPr>
          <a:xfrm>
            <a:off x="1031720" y="2571736"/>
            <a:ext cx="1401420" cy="17448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36550" lvl="0" indent="-171450" algn="l" rtl="0">
              <a:spcBef>
                <a:spcPts val="0"/>
              </a:spcBef>
              <a:spcAft>
                <a:spcPts val="0"/>
              </a:spcAft>
              <a:buSzPts val="1000"/>
              <a:buFont typeface="Arial" panose="020B0604020202020204" pitchFamily="34" charset="0"/>
              <a:buChar char="•"/>
            </a:pPr>
            <a:r>
              <a:rPr lang="en-US" sz="1000" dirty="0"/>
              <a:t>G Mail</a:t>
            </a:r>
          </a:p>
          <a:p>
            <a:pPr marL="336550" lvl="0" indent="-171450" algn="l" rtl="0">
              <a:spcBef>
                <a:spcPts val="0"/>
              </a:spcBef>
              <a:spcAft>
                <a:spcPts val="0"/>
              </a:spcAft>
              <a:buSzPts val="1000"/>
              <a:buFont typeface="Arial" panose="020B0604020202020204" pitchFamily="34" charset="0"/>
              <a:buChar char="•"/>
            </a:pPr>
            <a:r>
              <a:rPr lang="en-US" sz="1000" dirty="0"/>
              <a:t>Google Form</a:t>
            </a:r>
          </a:p>
          <a:p>
            <a:pPr marL="336550" indent="-171450">
              <a:buSzPts val="1000"/>
              <a:buFont typeface="Arial" panose="020B0604020202020204" pitchFamily="34" charset="0"/>
              <a:buChar char="•"/>
            </a:pPr>
            <a:r>
              <a:rPr lang="en-US" altLang="ko-KR" sz="1000" dirty="0"/>
              <a:t>Spread Sheet</a:t>
            </a:r>
          </a:p>
          <a:p>
            <a:pPr marL="336550" lvl="0" indent="-171450" algn="l" rtl="0">
              <a:spcBef>
                <a:spcPts val="0"/>
              </a:spcBef>
              <a:spcAft>
                <a:spcPts val="0"/>
              </a:spcAft>
              <a:buSzPts val="1000"/>
              <a:buFont typeface="Arial" panose="020B0604020202020204" pitchFamily="34" charset="0"/>
              <a:buChar char="•"/>
            </a:pPr>
            <a:r>
              <a:rPr lang="en-US" sz="1000" dirty="0"/>
              <a:t>Groups</a:t>
            </a:r>
          </a:p>
          <a:p>
            <a:pPr marL="336550" lvl="0" indent="-171450" algn="l" rtl="0">
              <a:spcBef>
                <a:spcPts val="0"/>
              </a:spcBef>
              <a:spcAft>
                <a:spcPts val="0"/>
              </a:spcAft>
              <a:buSzPts val="1000"/>
              <a:buFont typeface="Arial" panose="020B0604020202020204" pitchFamily="34" charset="0"/>
              <a:buChar char="•"/>
            </a:pPr>
            <a:r>
              <a:rPr lang="en-US" sz="1000" dirty="0"/>
              <a:t>Contact</a:t>
            </a:r>
          </a:p>
          <a:p>
            <a:pPr marL="336550" lvl="0" indent="-171450" algn="l" rtl="0">
              <a:spcBef>
                <a:spcPts val="0"/>
              </a:spcBef>
              <a:spcAft>
                <a:spcPts val="0"/>
              </a:spcAft>
              <a:buSzPts val="1000"/>
              <a:buFont typeface="Arial" panose="020B0604020202020204" pitchFamily="34" charset="0"/>
              <a:buChar char="•"/>
            </a:pPr>
            <a:r>
              <a:rPr lang="en-US" sz="1000" dirty="0"/>
              <a:t>App Script</a:t>
            </a:r>
            <a:endParaRPr sz="1000" dirty="0"/>
          </a:p>
        </p:txBody>
      </p:sp>
      <p:sp>
        <p:nvSpPr>
          <p:cNvPr id="96" name="Google Shape;96;p17"/>
          <p:cNvSpPr txBox="1"/>
          <p:nvPr/>
        </p:nvSpPr>
        <p:spPr>
          <a:xfrm>
            <a:off x="2478860" y="2571736"/>
            <a:ext cx="1400400" cy="17448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36550" lvl="0" indent="-171450" algn="l" rtl="0">
              <a:spcBef>
                <a:spcPts val="0"/>
              </a:spcBef>
              <a:spcAft>
                <a:spcPts val="0"/>
              </a:spcAft>
              <a:buSzPts val="1000"/>
              <a:buFont typeface="Arial" panose="020B0604020202020204" pitchFamily="34" charset="0"/>
              <a:buChar char="•"/>
            </a:pPr>
            <a:r>
              <a:rPr lang="ko-KR" altLang="en-US" sz="1000" dirty="0"/>
              <a:t>주간 보고 현황 전달</a:t>
            </a:r>
            <a:endParaRPr lang="en-US" altLang="ko-KR" sz="1000" dirty="0"/>
          </a:p>
          <a:p>
            <a:pPr marL="165100" lvl="0" algn="l" rtl="0">
              <a:spcBef>
                <a:spcPts val="0"/>
              </a:spcBef>
              <a:spcAft>
                <a:spcPts val="0"/>
              </a:spcAft>
              <a:buSzPts val="1000"/>
            </a:pPr>
            <a:endParaRPr lang="en-US" altLang="ko-KR" sz="1000" dirty="0"/>
          </a:p>
          <a:p>
            <a:pPr marL="336550" lvl="0" indent="-171450" algn="l" rtl="0">
              <a:spcBef>
                <a:spcPts val="0"/>
              </a:spcBef>
              <a:spcAft>
                <a:spcPts val="0"/>
              </a:spcAft>
              <a:buSzPts val="1000"/>
              <a:buFont typeface="Arial" panose="020B0604020202020204" pitchFamily="34" charset="0"/>
              <a:buChar char="•"/>
            </a:pPr>
            <a:r>
              <a:rPr lang="ko-KR" altLang="en-US" sz="1000" dirty="0"/>
              <a:t>주간 보고 작성 알림</a:t>
            </a:r>
            <a:endParaRPr lang="en-US" altLang="ko-KR" sz="1000" dirty="0"/>
          </a:p>
          <a:p>
            <a:pPr marL="165100" lvl="0" algn="l" rtl="0">
              <a:spcBef>
                <a:spcPts val="0"/>
              </a:spcBef>
              <a:spcAft>
                <a:spcPts val="0"/>
              </a:spcAft>
              <a:buSzPts val="1000"/>
            </a:pPr>
            <a:endParaRPr lang="en-US" altLang="ko-KR" sz="1000" dirty="0"/>
          </a:p>
        </p:txBody>
      </p:sp>
      <p:sp>
        <p:nvSpPr>
          <p:cNvPr id="97" name="Google Shape;97;p17"/>
          <p:cNvSpPr txBox="1"/>
          <p:nvPr/>
        </p:nvSpPr>
        <p:spPr>
          <a:xfrm>
            <a:off x="3935956" y="2571736"/>
            <a:ext cx="1400400" cy="17448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65100" lvl="0" algn="l" rtl="0">
              <a:spcBef>
                <a:spcPts val="0"/>
              </a:spcBef>
              <a:spcAft>
                <a:spcPts val="0"/>
              </a:spcAft>
              <a:buSzPts val="1000"/>
            </a:pPr>
            <a:r>
              <a:rPr lang="en-US" altLang="ko-KR" sz="1000" dirty="0"/>
              <a:t>Rest </a:t>
            </a:r>
            <a:r>
              <a:rPr lang="en-US" altLang="ko-KR" sz="1000" dirty="0" err="1"/>
              <a:t>Api</a:t>
            </a:r>
            <a:r>
              <a:rPr lang="en-US" altLang="ko-KR" sz="1000" dirty="0"/>
              <a:t> </a:t>
            </a:r>
            <a:r>
              <a:rPr lang="ko-KR" altLang="en-US" sz="1000" dirty="0"/>
              <a:t>전달</a:t>
            </a:r>
            <a:endParaRPr lang="en-US" altLang="ko-KR" sz="1000" dirty="0"/>
          </a:p>
        </p:txBody>
      </p:sp>
      <p:pic>
        <p:nvPicPr>
          <p:cNvPr id="91" name="Google Shape;91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66862" y="1175754"/>
            <a:ext cx="866699" cy="866737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89;p17">
            <a:extLst>
              <a:ext uri="{FF2B5EF4-FFF2-40B4-BE49-F238E27FC236}">
                <a16:creationId xmlns:a16="http://schemas.microsoft.com/office/drawing/2014/main" id="{044DEAE3-0DF4-4564-91BF-73217191221C}"/>
              </a:ext>
            </a:extLst>
          </p:cNvPr>
          <p:cNvSpPr txBox="1"/>
          <p:nvPr/>
        </p:nvSpPr>
        <p:spPr>
          <a:xfrm>
            <a:off x="6949015" y="2154665"/>
            <a:ext cx="1247400" cy="3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n-US" altLang="ko-KR" sz="1000" dirty="0"/>
              <a:t>Amazon DynamoDB</a:t>
            </a:r>
          </a:p>
        </p:txBody>
      </p:sp>
      <p:sp>
        <p:nvSpPr>
          <p:cNvPr id="19" name="Google Shape;97;p17">
            <a:extLst>
              <a:ext uri="{FF2B5EF4-FFF2-40B4-BE49-F238E27FC236}">
                <a16:creationId xmlns:a16="http://schemas.microsoft.com/office/drawing/2014/main" id="{11EC97E4-EBCD-4EC0-8819-FE6866587117}"/>
              </a:ext>
            </a:extLst>
          </p:cNvPr>
          <p:cNvSpPr txBox="1"/>
          <p:nvPr/>
        </p:nvSpPr>
        <p:spPr>
          <a:xfrm>
            <a:off x="6872924" y="2573568"/>
            <a:ext cx="1400400" cy="17448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65100" lvl="0" algn="l" rtl="0">
              <a:spcBef>
                <a:spcPts val="0"/>
              </a:spcBef>
              <a:spcAft>
                <a:spcPts val="0"/>
              </a:spcAft>
              <a:buSzPts val="1000"/>
            </a:pPr>
            <a:r>
              <a:rPr lang="ko-KR" altLang="en-US" sz="1000" dirty="0"/>
              <a:t>삭제 및 수정 대상 목록 저장</a:t>
            </a:r>
            <a:endParaRPr lang="en-US" altLang="ko-KR" sz="1000" dirty="0"/>
          </a:p>
          <a:p>
            <a:pPr marL="165100" lvl="0" algn="l" rtl="0">
              <a:spcBef>
                <a:spcPts val="0"/>
              </a:spcBef>
              <a:spcAft>
                <a:spcPts val="0"/>
              </a:spcAft>
              <a:buSzPts val="1000"/>
            </a:pPr>
            <a:r>
              <a:rPr lang="en-US" altLang="ko-KR" sz="1000" dirty="0"/>
              <a:t>TTL</a:t>
            </a:r>
            <a:r>
              <a:rPr lang="ko-KR" altLang="en-US" sz="1000" dirty="0"/>
              <a:t>로 수명주기 규칙 생성</a:t>
            </a:r>
            <a:endParaRPr lang="en-US" altLang="ko-KR" sz="1000" dirty="0"/>
          </a:p>
          <a:p>
            <a:pPr marL="165100" lvl="0" algn="l" rtl="0">
              <a:spcBef>
                <a:spcPts val="0"/>
              </a:spcBef>
              <a:spcAft>
                <a:spcPts val="0"/>
              </a:spcAft>
              <a:buSzPts val="1000"/>
            </a:pPr>
            <a:r>
              <a:rPr lang="en-US" sz="1000" dirty="0"/>
              <a:t>Primary key : instance-id</a:t>
            </a:r>
          </a:p>
          <a:p>
            <a:pPr marL="165100" lvl="0" algn="l" rtl="0">
              <a:spcBef>
                <a:spcPts val="0"/>
              </a:spcBef>
              <a:spcAft>
                <a:spcPts val="0"/>
              </a:spcAft>
              <a:buSzPts val="1000"/>
            </a:pPr>
            <a:r>
              <a:rPr lang="en-US" sz="1000" dirty="0"/>
              <a:t>Sort key : Date</a:t>
            </a:r>
            <a:endParaRPr sz="1000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97D29B02-778F-4973-8744-16B0BC3F01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4439" y="1174891"/>
            <a:ext cx="867600" cy="867600"/>
          </a:xfrm>
          <a:prstGeom prst="rect">
            <a:avLst/>
          </a:prstGeom>
          <a:ln>
            <a:solidFill>
              <a:srgbClr val="535B63"/>
            </a:solidFill>
          </a:ln>
        </p:spPr>
      </p:pic>
      <p:pic>
        <p:nvPicPr>
          <p:cNvPr id="24" name="Graphic 18">
            <a:extLst>
              <a:ext uri="{FF2B5EF4-FFF2-40B4-BE49-F238E27FC236}">
                <a16:creationId xmlns:a16="http://schemas.microsoft.com/office/drawing/2014/main" id="{6C93F547-E6D9-4A65-9BEC-9C8E2A9FE783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98067" y="1182077"/>
            <a:ext cx="867600" cy="86760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400B70E9-0446-47DA-9343-075576AC3B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34756" y="1174891"/>
            <a:ext cx="867600" cy="867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Google Shape;93;p17">
            <a:extLst>
              <a:ext uri="{FF2B5EF4-FFF2-40B4-BE49-F238E27FC236}">
                <a16:creationId xmlns:a16="http://schemas.microsoft.com/office/drawing/2014/main" id="{74D4EF3C-BFE3-4921-BAFE-37DF85A57632}"/>
              </a:ext>
            </a:extLst>
          </p:cNvPr>
          <p:cNvSpPr txBox="1"/>
          <p:nvPr/>
        </p:nvSpPr>
        <p:spPr>
          <a:xfrm>
            <a:off x="5472734" y="2154673"/>
            <a:ext cx="1247400" cy="3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dirty="0">
                <a:solidFill>
                  <a:srgbClr val="232F3D"/>
                </a:solidFill>
                <a:latin typeface="Arial"/>
                <a:ea typeface="Arial"/>
                <a:cs typeface="Arial"/>
                <a:sym typeface="Arial"/>
              </a:rPr>
              <a:t>Amazon CloudWatch</a:t>
            </a:r>
            <a:endParaRPr sz="1000" dirty="0"/>
          </a:p>
        </p:txBody>
      </p:sp>
      <p:sp>
        <p:nvSpPr>
          <p:cNvPr id="21" name="Google Shape;95;p17">
            <a:extLst>
              <a:ext uri="{FF2B5EF4-FFF2-40B4-BE49-F238E27FC236}">
                <a16:creationId xmlns:a16="http://schemas.microsoft.com/office/drawing/2014/main" id="{A103F334-B668-495A-9166-D5E7389F538D}"/>
              </a:ext>
            </a:extLst>
          </p:cNvPr>
          <p:cNvSpPr txBox="1"/>
          <p:nvPr/>
        </p:nvSpPr>
        <p:spPr>
          <a:xfrm>
            <a:off x="5399999" y="2571736"/>
            <a:ext cx="1401420" cy="17448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65100" lvl="0" algn="l" rtl="0">
              <a:spcBef>
                <a:spcPts val="0"/>
              </a:spcBef>
              <a:spcAft>
                <a:spcPts val="0"/>
              </a:spcAft>
              <a:buSzPts val="1000"/>
            </a:pPr>
            <a:r>
              <a:rPr lang="en-US" altLang="ko" sz="1000" dirty="0"/>
              <a:t>Rule event trigger</a:t>
            </a:r>
          </a:p>
          <a:p>
            <a:pPr marL="165100" lvl="0" algn="l" rtl="0">
              <a:spcBef>
                <a:spcPts val="0"/>
              </a:spcBef>
              <a:spcAft>
                <a:spcPts val="0"/>
              </a:spcAft>
              <a:buSzPts val="1000"/>
            </a:pPr>
            <a:endParaRPr lang="en-US" altLang="ko-KR" sz="1000" dirty="0"/>
          </a:p>
          <a:p>
            <a:pPr marL="165100" lvl="0" algn="l" rtl="0">
              <a:spcBef>
                <a:spcPts val="0"/>
              </a:spcBef>
              <a:spcAft>
                <a:spcPts val="0"/>
              </a:spcAft>
              <a:buSzPts val="1000"/>
            </a:pPr>
            <a:r>
              <a:rPr lang="en-US" sz="1000" dirty="0"/>
              <a:t>Scheduling</a:t>
            </a:r>
          </a:p>
          <a:p>
            <a:pPr marL="165100" lvl="0" algn="l" rtl="0">
              <a:spcBef>
                <a:spcPts val="0"/>
              </a:spcBef>
              <a:spcAft>
                <a:spcPts val="0"/>
              </a:spcAft>
              <a:buSzPts val="1000"/>
            </a:pPr>
            <a:endParaRPr lang="en-US" altLang="ko-KR" sz="1000" dirty="0"/>
          </a:p>
          <a:p>
            <a:pPr marL="165100" lvl="0" algn="l" rtl="0">
              <a:spcBef>
                <a:spcPts val="0"/>
              </a:spcBef>
              <a:spcAft>
                <a:spcPts val="0"/>
              </a:spcAft>
              <a:buSzPts val="1000"/>
            </a:pPr>
            <a:endParaRPr sz="1000" dirty="0"/>
          </a:p>
        </p:txBody>
      </p:sp>
      <p:pic>
        <p:nvPicPr>
          <p:cNvPr id="22" name="Google Shape;94;p17">
            <a:extLst>
              <a:ext uri="{FF2B5EF4-FFF2-40B4-BE49-F238E27FC236}">
                <a16:creationId xmlns:a16="http://schemas.microsoft.com/office/drawing/2014/main" id="{480D0BF2-9A08-4299-A182-F78E3FACB34B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662440" y="1175816"/>
            <a:ext cx="864941" cy="86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>
            <a:spLocks noGrp="1"/>
          </p:cNvSpPr>
          <p:nvPr>
            <p:ph type="title"/>
          </p:nvPr>
        </p:nvSpPr>
        <p:spPr>
          <a:xfrm>
            <a:off x="251222" y="100853"/>
            <a:ext cx="8641500" cy="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457200" lvl="0" indent="-3238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 startAt="2"/>
            </a:pPr>
            <a:r>
              <a:rPr lang="ko" dirty="0"/>
              <a:t>Architecture</a:t>
            </a:r>
            <a:endParaRPr dirty="0"/>
          </a:p>
        </p:txBody>
      </p:sp>
      <p:sp>
        <p:nvSpPr>
          <p:cNvPr id="105" name="Google Shape;105;p18"/>
          <p:cNvSpPr txBox="1">
            <a:spLocks noGrp="1"/>
          </p:cNvSpPr>
          <p:nvPr>
            <p:ph type="body" idx="1"/>
          </p:nvPr>
        </p:nvSpPr>
        <p:spPr>
          <a:xfrm>
            <a:off x="251222" y="689165"/>
            <a:ext cx="86415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rgbClr val="262626"/>
              </a:buClr>
              <a:buSzPts val="1200"/>
              <a:buFont typeface="Arial"/>
              <a:buNone/>
            </a:pPr>
            <a:r>
              <a:rPr lang="ko-KR" altLang="en-US" dirty="0">
                <a:solidFill>
                  <a:srgbClr val="262626"/>
                </a:solidFill>
              </a:rPr>
              <a:t>신규 인력 발생 시 주간 보고 양식 전달</a:t>
            </a:r>
            <a:r>
              <a:rPr lang="en-US" altLang="ko-KR" dirty="0">
                <a:solidFill>
                  <a:srgbClr val="262626"/>
                </a:solidFill>
              </a:rPr>
              <a:t>, </a:t>
            </a:r>
            <a:r>
              <a:rPr lang="ko-KR" altLang="en-US" dirty="0">
                <a:solidFill>
                  <a:srgbClr val="262626"/>
                </a:solidFill>
              </a:rPr>
              <a:t>주간 보고 작성 여부 알림</a:t>
            </a:r>
            <a:r>
              <a:rPr lang="en-US" altLang="ko-KR" dirty="0">
                <a:solidFill>
                  <a:srgbClr val="262626"/>
                </a:solidFill>
              </a:rPr>
              <a:t>, </a:t>
            </a:r>
            <a:r>
              <a:rPr lang="ko-KR" altLang="en-US" dirty="0">
                <a:solidFill>
                  <a:srgbClr val="262626"/>
                </a:solidFill>
              </a:rPr>
              <a:t>주간 보고 대상 인력 최신화 작업 자동화</a:t>
            </a:r>
            <a:endParaRPr dirty="0"/>
          </a:p>
        </p:txBody>
      </p:sp>
      <p:sp>
        <p:nvSpPr>
          <p:cNvPr id="106" name="Google Shape;106;p18"/>
          <p:cNvSpPr/>
          <p:nvPr/>
        </p:nvSpPr>
        <p:spPr>
          <a:xfrm>
            <a:off x="5960310" y="1370020"/>
            <a:ext cx="2933100" cy="3220800"/>
          </a:xfrm>
          <a:prstGeom prst="rect">
            <a:avLst/>
          </a:prstGeom>
          <a:noFill/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8"/>
          <p:cNvSpPr/>
          <p:nvPr/>
        </p:nvSpPr>
        <p:spPr>
          <a:xfrm>
            <a:off x="250824" y="1202075"/>
            <a:ext cx="5605455" cy="233700"/>
          </a:xfrm>
          <a:prstGeom prst="rect">
            <a:avLst/>
          </a:prstGeom>
          <a:solidFill>
            <a:srgbClr val="000000"/>
          </a:solidFill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1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Architecture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8"/>
          <p:cNvSpPr/>
          <p:nvPr/>
        </p:nvSpPr>
        <p:spPr>
          <a:xfrm>
            <a:off x="5960310" y="1207184"/>
            <a:ext cx="2933100" cy="226200"/>
          </a:xfrm>
          <a:prstGeom prst="rect">
            <a:avLst/>
          </a:prstGeom>
          <a:solidFill>
            <a:srgbClr val="2E68B2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7500" tIns="35100" rIns="67500" bIns="351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" sz="1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Explanation</a:t>
            </a:r>
            <a:endParaRPr sz="10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8"/>
          <p:cNvSpPr/>
          <p:nvPr/>
        </p:nvSpPr>
        <p:spPr>
          <a:xfrm>
            <a:off x="5992768" y="1444837"/>
            <a:ext cx="2865900" cy="3098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ko" sz="1000" b="1" dirty="0"/>
              <a:t>[</a:t>
            </a:r>
            <a:r>
              <a:rPr lang="ko-KR" altLang="en-US" sz="1000" b="1" dirty="0"/>
              <a:t>주간보고 작성 여부 확인</a:t>
            </a:r>
            <a:r>
              <a:rPr lang="en-US" altLang="ko" sz="1000" b="1" dirty="0"/>
              <a:t>]</a:t>
            </a:r>
            <a:endParaRPr sz="1000" dirty="0"/>
          </a:p>
          <a:p>
            <a:pPr marL="457200" marR="0" lvl="0" indent="-2857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lang="ko-KR" altLang="en-US" sz="800" dirty="0"/>
              <a:t>주간보고 제출시 제출 인력 정보를 </a:t>
            </a:r>
            <a:r>
              <a:rPr lang="en-US" altLang="ko-KR" sz="800" dirty="0"/>
              <a:t>spread sheet</a:t>
            </a:r>
            <a:r>
              <a:rPr lang="ko-KR" altLang="en-US" sz="800" dirty="0"/>
              <a:t>를 통해 조회 </a:t>
            </a:r>
            <a:r>
              <a:rPr lang="en-US" altLang="ko-KR" sz="800" dirty="0"/>
              <a:t>(Event trigger)</a:t>
            </a:r>
          </a:p>
          <a:p>
            <a:pPr marL="457200" marR="0" lvl="0" indent="-2857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lang="ko-KR" altLang="en-US" sz="800" dirty="0"/>
              <a:t>매주 수요일 주간 보고 제출 확인이 안된 인력 리스트를 </a:t>
            </a:r>
            <a:r>
              <a:rPr lang="en-US" altLang="ko-KR" sz="800" dirty="0"/>
              <a:t>API Gateway</a:t>
            </a:r>
            <a:r>
              <a:rPr lang="ko-KR" altLang="en-US" sz="800" dirty="0"/>
              <a:t>에 전달 </a:t>
            </a:r>
            <a:r>
              <a:rPr lang="en-US" altLang="ko-KR" sz="800" dirty="0"/>
              <a:t>(Time trigger</a:t>
            </a:r>
          </a:p>
          <a:p>
            <a:pPr marL="457200" marR="0" lvl="0" indent="-2857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lang="en-US" altLang="ko-KR" sz="800" dirty="0"/>
              <a:t>API Gateway</a:t>
            </a:r>
            <a:r>
              <a:rPr lang="ko-KR" altLang="en-US" sz="800" dirty="0"/>
              <a:t> </a:t>
            </a:r>
            <a:r>
              <a:rPr lang="en-US" altLang="ko-KR" sz="800" dirty="0"/>
              <a:t>&gt;</a:t>
            </a:r>
            <a:r>
              <a:rPr lang="ko-KR" altLang="en-US" sz="800" dirty="0"/>
              <a:t> </a:t>
            </a:r>
            <a:r>
              <a:rPr lang="en-US" altLang="ko-KR" sz="800" dirty="0"/>
              <a:t>Lambda</a:t>
            </a:r>
            <a:r>
              <a:rPr lang="ko-KR" altLang="en-US" sz="800" dirty="0"/>
              <a:t> 수행</a:t>
            </a:r>
            <a:endParaRPr lang="en-US" altLang="ko-KR" sz="800" dirty="0"/>
          </a:p>
          <a:p>
            <a:pPr marL="457200" marR="0" lvl="0" indent="-2857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lang="ko-KR" altLang="en-US" sz="800" dirty="0"/>
              <a:t>주간 보고 미 작성 인원에 대한 메시지를 </a:t>
            </a:r>
            <a:r>
              <a:rPr lang="en-US" altLang="ko-KR" sz="800" dirty="0" err="1"/>
              <a:t>Jandi</a:t>
            </a:r>
            <a:r>
              <a:rPr lang="en-US" altLang="ko-KR" sz="800" dirty="0"/>
              <a:t> </a:t>
            </a:r>
            <a:r>
              <a:rPr lang="ko-KR" altLang="en-US" sz="800" dirty="0"/>
              <a:t>에 전송</a:t>
            </a:r>
            <a:endParaRPr lang="en-US" altLang="ko-KR" sz="800" dirty="0"/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[</a:t>
            </a:r>
            <a:r>
              <a: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신규 인력 주간보고 양식 전달</a:t>
            </a:r>
            <a:r>
              <a:rPr kumimoji="0" lang="en-US" altLang="ko-KR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]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45720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ko-KR" altLang="en-US" sz="800" dirty="0"/>
              <a:t>매주 화요일 오전 </a:t>
            </a:r>
            <a:r>
              <a:rPr lang="en-US" altLang="ko-KR" sz="800" dirty="0"/>
              <a:t>Groups </a:t>
            </a:r>
            <a:r>
              <a:rPr lang="ko-KR" altLang="en-US" sz="800" dirty="0"/>
              <a:t>에서 팀별 최신 인력 리스트 조회</a:t>
            </a:r>
            <a:endParaRPr lang="en-US" altLang="ko-KR" sz="800" dirty="0"/>
          </a:p>
          <a:p>
            <a:pPr marL="45720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ko-KR" altLang="en-US" sz="800" dirty="0"/>
              <a:t>기존 리스트와 비교 시 신규 인력 발생시 주간 보고 양식 메일 발송</a:t>
            </a:r>
            <a:endParaRPr lang="en-US" altLang="ko-KR" sz="800" dirty="0"/>
          </a:p>
          <a:p>
            <a:pPr marL="45720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ko-KR" altLang="en-US" sz="800" dirty="0"/>
              <a:t>인력 리스트 업데이트 </a:t>
            </a:r>
            <a:r>
              <a:rPr lang="en-US" altLang="ko-KR" sz="800" dirty="0"/>
              <a:t>( </a:t>
            </a:r>
            <a:r>
              <a:rPr lang="ko-KR" altLang="en-US" sz="800" dirty="0"/>
              <a:t>퇴사자 확인 포함 </a:t>
            </a:r>
            <a:r>
              <a:rPr lang="en-US" altLang="ko-KR" sz="800" dirty="0"/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[</a:t>
            </a:r>
            <a:r>
              <a: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주간 보고 대상 인력 최신화</a:t>
            </a:r>
            <a:r>
              <a:rPr kumimoji="0" lang="en-US" altLang="ko-KR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]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40005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00"/>
              <a:buFont typeface="+mj-lt"/>
              <a:buAutoNum type="arabicPeriod"/>
            </a:pPr>
            <a:r>
              <a:rPr lang="en-US" altLang="ko-KR" sz="800" dirty="0"/>
              <a:t>Groups</a:t>
            </a:r>
            <a:r>
              <a:rPr lang="ko-KR" altLang="en-US" sz="800" dirty="0"/>
              <a:t>로 확인</a:t>
            </a:r>
            <a:r>
              <a:rPr lang="en-US" altLang="ko-KR" sz="800" dirty="0"/>
              <a:t>(</a:t>
            </a:r>
            <a:r>
              <a:rPr lang="ko-KR" altLang="en-US" sz="800" dirty="0"/>
              <a:t>팀장</a:t>
            </a:r>
            <a:r>
              <a:rPr lang="en-US" altLang="ko-KR" sz="800" dirty="0"/>
              <a:t>, </a:t>
            </a:r>
            <a:r>
              <a:rPr lang="ko-KR" altLang="en-US" sz="800" dirty="0"/>
              <a:t>본부장 제외</a:t>
            </a:r>
            <a:r>
              <a:rPr lang="en-US" altLang="ko-KR" sz="800" dirty="0"/>
              <a:t>)</a:t>
            </a:r>
          </a:p>
        </p:txBody>
      </p:sp>
      <p:sp>
        <p:nvSpPr>
          <p:cNvPr id="110" name="Google Shape;110;p18"/>
          <p:cNvSpPr/>
          <p:nvPr/>
        </p:nvSpPr>
        <p:spPr>
          <a:xfrm>
            <a:off x="251224" y="1425050"/>
            <a:ext cx="5605123" cy="31185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200" tIns="91425" rIns="91425" bIns="45700" anchor="t" anchorCtr="0">
            <a:noAutofit/>
          </a:bodyPr>
          <a:lstStyle/>
          <a:p>
            <a:endParaRPr dirty="0"/>
          </a:p>
        </p:txBody>
      </p:sp>
      <p:pic>
        <p:nvPicPr>
          <p:cNvPr id="111" name="Google Shape;11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72093" y="1440278"/>
            <a:ext cx="238187" cy="220353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8"/>
          <p:cNvSpPr/>
          <p:nvPr/>
        </p:nvSpPr>
        <p:spPr>
          <a:xfrm>
            <a:off x="3367665" y="1806497"/>
            <a:ext cx="1767305" cy="2647837"/>
          </a:xfrm>
          <a:prstGeom prst="rect">
            <a:avLst/>
          </a:prstGeom>
          <a:noFill/>
          <a:ln w="12700" cap="flat" cmpd="sng">
            <a:solidFill>
              <a:srgbClr val="007CBC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457200" tIns="91425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dirty="0">
                <a:solidFill>
                  <a:srgbClr val="007CBC"/>
                </a:solidFill>
              </a:rPr>
              <a:t>us-west-2</a:t>
            </a:r>
            <a:endParaRPr dirty="0"/>
          </a:p>
        </p:txBody>
      </p:sp>
      <p:pic>
        <p:nvPicPr>
          <p:cNvPr id="113" name="Google Shape;113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59261" y="1807692"/>
            <a:ext cx="201397" cy="216213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117;p18">
            <a:extLst>
              <a:ext uri="{FF2B5EF4-FFF2-40B4-BE49-F238E27FC236}">
                <a16:creationId xmlns:a16="http://schemas.microsoft.com/office/drawing/2014/main" id="{6F7284AD-F97D-45F6-88B4-DB60D50E987F}"/>
              </a:ext>
            </a:extLst>
          </p:cNvPr>
          <p:cNvSpPr txBox="1"/>
          <p:nvPr/>
        </p:nvSpPr>
        <p:spPr>
          <a:xfrm>
            <a:off x="4425318" y="2808440"/>
            <a:ext cx="720000" cy="243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dirty="0">
                <a:solidFill>
                  <a:srgbClr val="232F3D"/>
                </a:solidFill>
                <a:latin typeface="Arial"/>
                <a:ea typeface="Arial"/>
                <a:cs typeface="Arial"/>
                <a:sym typeface="Arial"/>
              </a:rPr>
              <a:t>Lambda</a:t>
            </a:r>
            <a:endParaRPr sz="1000" dirty="0"/>
          </a:p>
        </p:txBody>
      </p:sp>
      <p:pic>
        <p:nvPicPr>
          <p:cNvPr id="29" name="Google Shape;116;p18">
            <a:extLst>
              <a:ext uri="{FF2B5EF4-FFF2-40B4-BE49-F238E27FC236}">
                <a16:creationId xmlns:a16="http://schemas.microsoft.com/office/drawing/2014/main" id="{8265D560-525F-46D2-8DF4-AD2E33FF6E9D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07795" y="2399207"/>
            <a:ext cx="360000" cy="360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0" name="Google Shape;120;p18">
            <a:extLst>
              <a:ext uri="{FF2B5EF4-FFF2-40B4-BE49-F238E27FC236}">
                <a16:creationId xmlns:a16="http://schemas.microsoft.com/office/drawing/2014/main" id="{90E837A8-9F43-4A56-B115-F9C3ED135319}"/>
              </a:ext>
            </a:extLst>
          </p:cNvPr>
          <p:cNvCxnSpPr>
            <a:cxnSpLocks/>
            <a:stCxn id="22" idx="3"/>
            <a:endCxn id="29" idx="1"/>
          </p:cNvCxnSpPr>
          <p:nvPr/>
        </p:nvCxnSpPr>
        <p:spPr>
          <a:xfrm>
            <a:off x="4003686" y="2579207"/>
            <a:ext cx="604109" cy="0"/>
          </a:xfrm>
          <a:prstGeom prst="straightConnector1">
            <a:avLst/>
          </a:prstGeom>
          <a:noFill/>
          <a:ln w="12700" cap="flat" cmpd="sng">
            <a:solidFill>
              <a:srgbClr val="535B63"/>
            </a:solidFill>
            <a:prstDash val="solid"/>
            <a:miter lim="800000"/>
            <a:headEnd type="none" w="sm" len="sm"/>
            <a:tailEnd type="stealth" w="med" len="med"/>
          </a:ln>
        </p:spPr>
      </p:cxnSp>
      <p:pic>
        <p:nvPicPr>
          <p:cNvPr id="35" name="그림 34">
            <a:extLst>
              <a:ext uri="{FF2B5EF4-FFF2-40B4-BE49-F238E27FC236}">
                <a16:creationId xmlns:a16="http://schemas.microsoft.com/office/drawing/2014/main" id="{EF07E7D4-52C1-409B-ABA3-AFA72C7EA8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60830" y="1569808"/>
            <a:ext cx="360000" cy="360000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828A0E46-7113-4B54-841A-96BAF7512E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60830" y="2399207"/>
            <a:ext cx="360000" cy="360000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F04D3CF3-D747-45F1-9689-035E2E0D62E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8036" b="92411" l="9375" r="89286">
                        <a14:foregroundMark x1="22768" y1="8036" x2="48661" y2="8036"/>
                        <a14:foregroundMark x1="48661" y1="8036" x2="60268" y2="10268"/>
                        <a14:foregroundMark x1="34821" y1="53571" x2="52232" y2="52679"/>
                        <a14:foregroundMark x1="35714" y1="62500" x2="60268" y2="63393"/>
                        <a14:foregroundMark x1="60268" y1="63393" x2="62054" y2="62946"/>
                        <a14:foregroundMark x1="36161" y1="72321" x2="58482" y2="73214"/>
                        <a14:foregroundMark x1="25446" y1="92411" x2="48661" y2="92411"/>
                        <a14:foregroundMark x1="48661" y1="92411" x2="68304" y2="92411"/>
                        <a14:foregroundMark x1="57589" y1="54018" x2="57589" y2="5401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5009" y="2399207"/>
            <a:ext cx="360000" cy="360000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9A543675-7C67-43EF-91F2-5FDEFF1B1BE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63" b="96417" l="9753" r="89973">
                        <a14:foregroundMark x1="24725" y1="12866" x2="24725" y2="12866"/>
                        <a14:foregroundMark x1="21016" y1="163" x2="17582" y2="13192"/>
                        <a14:foregroundMark x1="17582" y1="13192" x2="17445" y2="24267"/>
                        <a14:foregroundMark x1="19643" y1="5375" x2="51511" y2="31433"/>
                        <a14:foregroundMark x1="51511" y1="31433" x2="51511" y2="31433"/>
                        <a14:foregroundMark x1="59341" y1="1140" x2="71978" y2="32899"/>
                        <a14:foregroundMark x1="29533" y1="7166" x2="55769" y2="17752"/>
                        <a14:foregroundMark x1="55769" y1="17752" x2="56044" y2="17752"/>
                        <a14:foregroundMark x1="27885" y1="4235" x2="47665" y2="2606"/>
                        <a14:foregroundMark x1="47665" y1="2606" x2="47665" y2="2606"/>
                        <a14:foregroundMark x1="50687" y1="6026" x2="57143" y2="12541"/>
                        <a14:foregroundMark x1="57143" y1="12541" x2="59066" y2="31270"/>
                        <a14:foregroundMark x1="59066" y1="31270" x2="53709" y2="34528"/>
                        <a14:foregroundMark x1="31044" y1="22964" x2="20879" y2="57003"/>
                        <a14:foregroundMark x1="20879" y1="57003" x2="21291" y2="75733"/>
                        <a14:foregroundMark x1="21291" y1="75733" x2="27335" y2="87459"/>
                        <a14:foregroundMark x1="27335" y1="87459" x2="43269" y2="90228"/>
                        <a14:foregroundMark x1="43269" y1="90228" x2="71566" y2="84528"/>
                        <a14:foregroundMark x1="71566" y1="84528" x2="77610" y2="70358"/>
                        <a14:foregroundMark x1="77610" y1="70358" x2="78159" y2="52280"/>
                        <a14:foregroundMark x1="78159" y1="52280" x2="74313" y2="33062"/>
                        <a14:foregroundMark x1="74313" y1="33062" x2="72390" y2="30619"/>
                        <a14:foregroundMark x1="37775" y1="45440" x2="37775" y2="74104"/>
                        <a14:foregroundMark x1="55769" y1="45114" x2="59753" y2="83550"/>
                        <a14:foregroundMark x1="32280" y1="44463" x2="44231" y2="44788"/>
                        <a14:foregroundMark x1="44231" y1="44788" x2="64286" y2="44625"/>
                        <a14:foregroundMark x1="64286" y1="44625" x2="68819" y2="54886"/>
                        <a14:foregroundMark x1="68819" y1="54886" x2="69368" y2="74430"/>
                        <a14:foregroundMark x1="70192" y1="52443" x2="65797" y2="44625"/>
                        <a14:foregroundMark x1="29670" y1="44788" x2="29396" y2="71987"/>
                        <a14:foregroundMark x1="29396" y1="71987" x2="38736" y2="78176"/>
                        <a14:foregroundMark x1="38736" y1="78176" x2="66621" y2="77199"/>
                        <a14:foregroundMark x1="66621" y1="77199" x2="67857" y2="77199"/>
                        <a14:foregroundMark x1="41484" y1="66124" x2="49725" y2="67915"/>
                        <a14:foregroundMark x1="49725" y1="67915" x2="49863" y2="67915"/>
                        <a14:foregroundMark x1="42720" y1="55537" x2="48352" y2="56840"/>
                        <a14:foregroundMark x1="62637" y1="55863" x2="65797" y2="56840"/>
                        <a14:foregroundMark x1="38599" y1="97394" x2="66758" y2="94788"/>
                        <a14:foregroundMark x1="66758" y1="94788" x2="71703" y2="96417"/>
                        <a14:foregroundMark x1="62225" y1="66938" x2="64148" y2="66775"/>
                        <a14:foregroundMark x1="50962" y1="56515" x2="54396" y2="5635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78572" y="2399207"/>
            <a:ext cx="426840" cy="360000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62F86D36-313F-457C-BA28-8628228E5E3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04755" y="3633004"/>
            <a:ext cx="360000" cy="360000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345094AF-1F71-4E0F-A841-0E5A359A500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6957" b="90870" l="6364" r="94545">
                        <a14:foregroundMark x1="9091" y1="82174" x2="14545" y2="9130"/>
                        <a14:foregroundMark x1="9091" y1="12174" x2="9091" y2="12174"/>
                        <a14:foregroundMark x1="7727" y1="22609" x2="7727" y2="22609"/>
                        <a14:foregroundMark x1="6818" y1="34348" x2="6818" y2="34348"/>
                        <a14:foregroundMark x1="7273" y1="43043" x2="7273" y2="43043"/>
                        <a14:foregroundMark x1="7727" y1="37826" x2="7727" y2="37826"/>
                        <a14:foregroundMark x1="7273" y1="29130" x2="7273" y2="29130"/>
                        <a14:foregroundMark x1="6818" y1="18261" x2="6818" y2="18261"/>
                        <a14:foregroundMark x1="26364" y1="9565" x2="26364" y2="9565"/>
                        <a14:foregroundMark x1="22273" y1="7826" x2="22273" y2="7826"/>
                        <a14:foregroundMark x1="41364" y1="8696" x2="41364" y2="8696"/>
                        <a14:foregroundMark x1="41364" y1="8696" x2="41364" y2="8696"/>
                        <a14:foregroundMark x1="32273" y1="7391" x2="32273" y2="7391"/>
                        <a14:foregroundMark x1="62273" y1="9130" x2="62273" y2="9130"/>
                        <a14:foregroundMark x1="62727" y1="9130" x2="62727" y2="9130"/>
                        <a14:foregroundMark x1="89091" y1="10000" x2="89091" y2="10000"/>
                        <a14:foregroundMark x1="38182" y1="8261" x2="38182" y2="8261"/>
                        <a14:foregroundMark x1="49545" y1="8696" x2="49545" y2="8696"/>
                        <a14:foregroundMark x1="56364" y1="8696" x2="56364" y2="8696"/>
                        <a14:foregroundMark x1="72273" y1="8261" x2="72273" y2="8261"/>
                        <a14:foregroundMark x1="78636" y1="9130" x2="78636" y2="9130"/>
                        <a14:foregroundMark x1="85455" y1="10435" x2="85455" y2="10435"/>
                        <a14:foregroundMark x1="67727" y1="6957" x2="67727" y2="6957"/>
                        <a14:foregroundMark x1="82727" y1="6957" x2="82727" y2="6957"/>
                        <a14:foregroundMark x1="90455" y1="16957" x2="90455" y2="16957"/>
                        <a14:foregroundMark x1="92273" y1="11304" x2="92273" y2="11304"/>
                        <a14:foregroundMark x1="93636" y1="16087" x2="93636" y2="16087"/>
                        <a14:foregroundMark x1="92273" y1="25217" x2="92273" y2="25217"/>
                        <a14:foregroundMark x1="91364" y1="36522" x2="91364" y2="36522"/>
                        <a14:foregroundMark x1="93636" y1="32174" x2="93636" y2="32174"/>
                        <a14:foregroundMark x1="93182" y1="50435" x2="93182" y2="50435"/>
                        <a14:foregroundMark x1="93636" y1="41739" x2="93636" y2="41739"/>
                        <a14:foregroundMark x1="93636" y1="59130" x2="93636" y2="59130"/>
                        <a14:foregroundMark x1="92273" y1="46957" x2="92273" y2="46957"/>
                        <a14:foregroundMark x1="92273" y1="62174" x2="92273" y2="62174"/>
                        <a14:foregroundMark x1="93636" y1="66522" x2="93636" y2="66522"/>
                        <a14:foregroundMark x1="15909" y1="73478" x2="15909" y2="73478"/>
                        <a14:foregroundMark x1="26818" y1="74348" x2="26818" y2="74348"/>
                        <a14:foregroundMark x1="45909" y1="73913" x2="45909" y2="73913"/>
                        <a14:foregroundMark x1="33636" y1="72174" x2="33636" y2="72174"/>
                        <a14:foregroundMark x1="36364" y1="71739" x2="36364" y2="71739"/>
                        <a14:foregroundMark x1="52273" y1="73043" x2="52273" y2="73043"/>
                        <a14:foregroundMark x1="92727" y1="82609" x2="92727" y2="82609"/>
                        <a14:foregroundMark x1="91364" y1="77826" x2="91364" y2="77826"/>
                        <a14:foregroundMark x1="93182" y1="88261" x2="93182" y2="88261"/>
                        <a14:foregroundMark x1="86818" y1="91304" x2="86818" y2="91304"/>
                        <a14:foregroundMark x1="92273" y1="22174" x2="92273" y2="22174"/>
                        <a14:foregroundMark x1="94545" y1="17391" x2="94545" y2="17391"/>
                        <a14:foregroundMark x1="86364" y1="90870" x2="86364" y2="90870"/>
                        <a14:foregroundMark x1="86818" y1="90870" x2="86818" y2="90870"/>
                        <a14:foregroundMark x1="86818" y1="90435" x2="86818" y2="90435"/>
                        <a14:backgroundMark x1="93636" y1="89130" x2="93636" y2="89130"/>
                        <a14:backgroundMark x1="92273" y1="85217" x2="91818" y2="83478"/>
                        <a14:backgroundMark x1="92273" y1="77391" x2="92273" y2="77391"/>
                        <a14:backgroundMark x1="93636" y1="77391" x2="93636" y2="77391"/>
                        <a14:backgroundMark x1="93636" y1="77391" x2="93636" y2="77391"/>
                        <a14:backgroundMark x1="93636" y1="78696" x2="93636" y2="78696"/>
                        <a14:backgroundMark x1="93182" y1="78696" x2="93182" y2="78696"/>
                        <a14:backgroundMark x1="93182" y1="78696" x2="93182" y2="78696"/>
                        <a14:backgroundMark x1="91818" y1="78696" x2="91818" y2="78696"/>
                        <a14:backgroundMark x1="91818" y1="78261" x2="94091" y2="78696"/>
                        <a14:backgroundMark x1="91818" y1="77826" x2="91818" y2="77826"/>
                        <a14:backgroundMark x1="92273" y1="83043" x2="92273" y2="83043"/>
                        <a14:backgroundMark x1="93636" y1="89130" x2="93636" y2="89130"/>
                        <a14:backgroundMark x1="93636" y1="87826" x2="93636" y2="8782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78071" y="3631241"/>
            <a:ext cx="344348" cy="3600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9F0B95B-87AD-4EBC-99B9-EBA1DC767FDC}"/>
              </a:ext>
            </a:extLst>
          </p:cNvPr>
          <p:cNvSpPr txBox="1"/>
          <p:nvPr/>
        </p:nvSpPr>
        <p:spPr>
          <a:xfrm>
            <a:off x="3274210" y="2805944"/>
            <a:ext cx="108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API Gateway</a:t>
            </a:r>
          </a:p>
        </p:txBody>
      </p:sp>
      <p:pic>
        <p:nvPicPr>
          <p:cNvPr id="22" name="Graphic 18">
            <a:extLst>
              <a:ext uri="{FF2B5EF4-FFF2-40B4-BE49-F238E27FC236}">
                <a16:creationId xmlns:a16="http://schemas.microsoft.com/office/drawing/2014/main" id="{B425DD93-EE11-4B5D-BF0E-81736657B76A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643686" y="2399207"/>
            <a:ext cx="360000" cy="360000"/>
          </a:xfrm>
          <a:prstGeom prst="rect">
            <a:avLst/>
          </a:prstGeom>
        </p:spPr>
      </p:pic>
      <p:cxnSp>
        <p:nvCxnSpPr>
          <p:cNvPr id="30" name="Google Shape;120;p18">
            <a:extLst>
              <a:ext uri="{FF2B5EF4-FFF2-40B4-BE49-F238E27FC236}">
                <a16:creationId xmlns:a16="http://schemas.microsoft.com/office/drawing/2014/main" id="{EA0B6A09-5FB4-4256-9301-F866FD90DAFD}"/>
              </a:ext>
            </a:extLst>
          </p:cNvPr>
          <p:cNvCxnSpPr>
            <a:cxnSpLocks/>
            <a:stCxn id="29" idx="3"/>
            <a:endCxn id="8" idx="1"/>
          </p:cNvCxnSpPr>
          <p:nvPr/>
        </p:nvCxnSpPr>
        <p:spPr>
          <a:xfrm>
            <a:off x="4967795" y="2579207"/>
            <a:ext cx="373844" cy="0"/>
          </a:xfrm>
          <a:prstGeom prst="straightConnector1">
            <a:avLst/>
          </a:prstGeom>
          <a:noFill/>
          <a:ln w="12700" cap="flat" cmpd="sng">
            <a:solidFill>
              <a:srgbClr val="535B63"/>
            </a:solidFill>
            <a:prstDash val="solid"/>
            <a:miter lim="800000"/>
            <a:headEnd type="none" w="sm" len="sm"/>
            <a:tailEnd type="stealth" w="med" len="med"/>
          </a:ln>
        </p:spPr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741775E8-6C2E-4006-A983-91E75B2EBE7F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341639" y="2399207"/>
            <a:ext cx="360000" cy="360000"/>
          </a:xfrm>
          <a:prstGeom prst="rect">
            <a:avLst/>
          </a:prstGeom>
        </p:spPr>
      </p:pic>
      <p:sp>
        <p:nvSpPr>
          <p:cNvPr id="36" name="Google Shape;110;p18">
            <a:extLst>
              <a:ext uri="{FF2B5EF4-FFF2-40B4-BE49-F238E27FC236}">
                <a16:creationId xmlns:a16="http://schemas.microsoft.com/office/drawing/2014/main" id="{9C40F567-650C-45B9-808B-B32C49F80579}"/>
              </a:ext>
            </a:extLst>
          </p:cNvPr>
          <p:cNvSpPr/>
          <p:nvPr/>
        </p:nvSpPr>
        <p:spPr>
          <a:xfrm>
            <a:off x="3274211" y="1421336"/>
            <a:ext cx="1951992" cy="3122089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200" tIns="91425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AWS Cloud</a:t>
            </a:r>
            <a:endParaRPr dirty="0"/>
          </a:p>
        </p:txBody>
      </p:sp>
      <p:sp>
        <p:nvSpPr>
          <p:cNvPr id="37" name="Google Shape;110;p18">
            <a:extLst>
              <a:ext uri="{FF2B5EF4-FFF2-40B4-BE49-F238E27FC236}">
                <a16:creationId xmlns:a16="http://schemas.microsoft.com/office/drawing/2014/main" id="{EDA92223-BC8B-4969-996D-0BC6215C9F81}"/>
              </a:ext>
            </a:extLst>
          </p:cNvPr>
          <p:cNvSpPr/>
          <p:nvPr/>
        </p:nvSpPr>
        <p:spPr>
          <a:xfrm>
            <a:off x="250824" y="1432490"/>
            <a:ext cx="3027552" cy="3114774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200" tIns="91425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 Suite</a:t>
            </a:r>
            <a:endParaRPr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924691E-DF10-4515-9430-089695B06C55}"/>
              </a:ext>
            </a:extLst>
          </p:cNvPr>
          <p:cNvSpPr txBox="1"/>
          <p:nvPr/>
        </p:nvSpPr>
        <p:spPr>
          <a:xfrm>
            <a:off x="2000830" y="2803760"/>
            <a:ext cx="1080000" cy="25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App Script</a:t>
            </a:r>
          </a:p>
        </p:txBody>
      </p:sp>
      <p:cxnSp>
        <p:nvCxnSpPr>
          <p:cNvPr id="45" name="Google Shape;120;p18">
            <a:extLst>
              <a:ext uri="{FF2B5EF4-FFF2-40B4-BE49-F238E27FC236}">
                <a16:creationId xmlns:a16="http://schemas.microsoft.com/office/drawing/2014/main" id="{30079537-FF9C-4C59-B0FA-D48179D84B6A}"/>
              </a:ext>
            </a:extLst>
          </p:cNvPr>
          <p:cNvCxnSpPr>
            <a:cxnSpLocks/>
            <a:stCxn id="38" idx="3"/>
            <a:endCxn id="22" idx="1"/>
          </p:cNvCxnSpPr>
          <p:nvPr/>
        </p:nvCxnSpPr>
        <p:spPr>
          <a:xfrm>
            <a:off x="2720830" y="2579207"/>
            <a:ext cx="922856" cy="0"/>
          </a:xfrm>
          <a:prstGeom prst="straightConnector1">
            <a:avLst/>
          </a:prstGeom>
          <a:noFill/>
          <a:ln w="12700" cap="flat" cmpd="sng">
            <a:solidFill>
              <a:srgbClr val="535B63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46" name="Google Shape;120;p18">
            <a:extLst>
              <a:ext uri="{FF2B5EF4-FFF2-40B4-BE49-F238E27FC236}">
                <a16:creationId xmlns:a16="http://schemas.microsoft.com/office/drawing/2014/main" id="{585661B8-F2A3-4C34-9DAA-7788CC38CF17}"/>
              </a:ext>
            </a:extLst>
          </p:cNvPr>
          <p:cNvCxnSpPr>
            <a:cxnSpLocks/>
            <a:stCxn id="39" idx="3"/>
            <a:endCxn id="42" idx="1"/>
          </p:cNvCxnSpPr>
          <p:nvPr/>
        </p:nvCxnSpPr>
        <p:spPr>
          <a:xfrm>
            <a:off x="855009" y="2579207"/>
            <a:ext cx="623563" cy="0"/>
          </a:xfrm>
          <a:prstGeom prst="straightConnector1">
            <a:avLst/>
          </a:prstGeom>
          <a:noFill/>
          <a:ln w="12700" cap="flat" cmpd="sng">
            <a:solidFill>
              <a:srgbClr val="535B63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47" name="Google Shape;120;p18">
            <a:extLst>
              <a:ext uri="{FF2B5EF4-FFF2-40B4-BE49-F238E27FC236}">
                <a16:creationId xmlns:a16="http://schemas.microsoft.com/office/drawing/2014/main" id="{ECE8150E-D3C0-4B01-B701-386D0A8013F5}"/>
              </a:ext>
            </a:extLst>
          </p:cNvPr>
          <p:cNvCxnSpPr>
            <a:cxnSpLocks/>
            <a:stCxn id="42" idx="3"/>
            <a:endCxn id="38" idx="1"/>
          </p:cNvCxnSpPr>
          <p:nvPr/>
        </p:nvCxnSpPr>
        <p:spPr>
          <a:xfrm>
            <a:off x="1905412" y="2579207"/>
            <a:ext cx="455418" cy="0"/>
          </a:xfrm>
          <a:prstGeom prst="straightConnector1">
            <a:avLst/>
          </a:prstGeom>
          <a:noFill/>
          <a:ln w="12700" cap="flat" cmpd="sng">
            <a:solidFill>
              <a:srgbClr val="535B63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48" name="Google Shape;120;p18">
            <a:extLst>
              <a:ext uri="{FF2B5EF4-FFF2-40B4-BE49-F238E27FC236}">
                <a16:creationId xmlns:a16="http://schemas.microsoft.com/office/drawing/2014/main" id="{4ACA40AA-93A0-4C49-9BAB-9ACFD2623B9B}"/>
              </a:ext>
            </a:extLst>
          </p:cNvPr>
          <p:cNvCxnSpPr>
            <a:cxnSpLocks/>
            <a:stCxn id="38" idx="0"/>
            <a:endCxn id="61" idx="2"/>
          </p:cNvCxnSpPr>
          <p:nvPr/>
        </p:nvCxnSpPr>
        <p:spPr>
          <a:xfrm flipV="1">
            <a:off x="2540830" y="2181808"/>
            <a:ext cx="1" cy="217399"/>
          </a:xfrm>
          <a:prstGeom prst="straightConnector1">
            <a:avLst/>
          </a:prstGeom>
          <a:noFill/>
          <a:ln w="12700" cap="flat" cmpd="sng">
            <a:solidFill>
              <a:srgbClr val="535B63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17474DEC-C3D1-4BDF-8B92-7A641941E757}"/>
              </a:ext>
            </a:extLst>
          </p:cNvPr>
          <p:cNvSpPr txBox="1"/>
          <p:nvPr/>
        </p:nvSpPr>
        <p:spPr>
          <a:xfrm>
            <a:off x="116281" y="2795882"/>
            <a:ext cx="1080000" cy="25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Form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50FA365-D98E-467A-B738-6503D6DB8EC5}"/>
              </a:ext>
            </a:extLst>
          </p:cNvPr>
          <p:cNvSpPr txBox="1"/>
          <p:nvPr/>
        </p:nvSpPr>
        <p:spPr>
          <a:xfrm>
            <a:off x="1145909" y="2792168"/>
            <a:ext cx="1080000" cy="25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Spread Sheet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13FA541-5FBA-404C-B732-C9270317E650}"/>
              </a:ext>
            </a:extLst>
          </p:cNvPr>
          <p:cNvSpPr txBox="1"/>
          <p:nvPr/>
        </p:nvSpPr>
        <p:spPr>
          <a:xfrm>
            <a:off x="2000831" y="1929808"/>
            <a:ext cx="1080000" cy="25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G Mail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ED9D86F-8CF0-4F39-8A32-6B6FD435D10B}"/>
              </a:ext>
            </a:extLst>
          </p:cNvPr>
          <p:cNvSpPr txBox="1"/>
          <p:nvPr/>
        </p:nvSpPr>
        <p:spPr>
          <a:xfrm>
            <a:off x="2334179" y="3992778"/>
            <a:ext cx="1080000" cy="25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Contacts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26B7109-F260-4B8A-A0A8-576F87958468}"/>
              </a:ext>
            </a:extLst>
          </p:cNvPr>
          <p:cNvSpPr txBox="1"/>
          <p:nvPr/>
        </p:nvSpPr>
        <p:spPr>
          <a:xfrm>
            <a:off x="1571139" y="4011365"/>
            <a:ext cx="1080000" cy="25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Groups</a:t>
            </a:r>
          </a:p>
        </p:txBody>
      </p:sp>
      <p:sp>
        <p:nvSpPr>
          <p:cNvPr id="66" name="Google Shape;117;p18">
            <a:extLst>
              <a:ext uri="{FF2B5EF4-FFF2-40B4-BE49-F238E27FC236}">
                <a16:creationId xmlns:a16="http://schemas.microsoft.com/office/drawing/2014/main" id="{CA27C56E-23DD-4E46-A1BE-0BD7882A97B0}"/>
              </a:ext>
            </a:extLst>
          </p:cNvPr>
          <p:cNvSpPr txBox="1"/>
          <p:nvPr/>
        </p:nvSpPr>
        <p:spPr>
          <a:xfrm>
            <a:off x="771457" y="2395847"/>
            <a:ext cx="7200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dirty="0">
                <a:solidFill>
                  <a:srgbClr val="232F3D"/>
                </a:solidFill>
                <a:latin typeface="Arial"/>
                <a:ea typeface="Arial"/>
                <a:cs typeface="Arial"/>
                <a:sym typeface="Arial"/>
              </a:rPr>
              <a:t>주간 보고 제출</a:t>
            </a:r>
            <a:endParaRPr sz="600" dirty="0"/>
          </a:p>
        </p:txBody>
      </p:sp>
      <p:sp>
        <p:nvSpPr>
          <p:cNvPr id="67" name="Google Shape;117;p18">
            <a:extLst>
              <a:ext uri="{FF2B5EF4-FFF2-40B4-BE49-F238E27FC236}">
                <a16:creationId xmlns:a16="http://schemas.microsoft.com/office/drawing/2014/main" id="{654BC22D-23AF-4A0A-8019-E801ECC756E0}"/>
              </a:ext>
            </a:extLst>
          </p:cNvPr>
          <p:cNvSpPr txBox="1"/>
          <p:nvPr/>
        </p:nvSpPr>
        <p:spPr>
          <a:xfrm>
            <a:off x="1763916" y="2325226"/>
            <a:ext cx="720000" cy="265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dirty="0"/>
              <a:t>주간 보고 제출 인력 정보 전달</a:t>
            </a:r>
            <a:endParaRPr sz="600" dirty="0"/>
          </a:p>
        </p:txBody>
      </p:sp>
      <p:sp>
        <p:nvSpPr>
          <p:cNvPr id="68" name="Google Shape;117;p18">
            <a:extLst>
              <a:ext uri="{FF2B5EF4-FFF2-40B4-BE49-F238E27FC236}">
                <a16:creationId xmlns:a16="http://schemas.microsoft.com/office/drawing/2014/main" id="{2EE2F305-B220-433A-950C-F3DBC59095CE}"/>
              </a:ext>
            </a:extLst>
          </p:cNvPr>
          <p:cNvSpPr txBox="1"/>
          <p:nvPr/>
        </p:nvSpPr>
        <p:spPr>
          <a:xfrm>
            <a:off x="2485023" y="2191412"/>
            <a:ext cx="7200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>
                <a:solidFill>
                  <a:srgbClr val="232F3D"/>
                </a:solidFill>
                <a:latin typeface="Arial"/>
                <a:ea typeface="Arial"/>
                <a:cs typeface="Arial"/>
                <a:sym typeface="Arial"/>
              </a:rPr>
              <a:t>신규 </a:t>
            </a:r>
            <a:r>
              <a:rPr lang="ko-KR" altLang="en-US" sz="600">
                <a:solidFill>
                  <a:srgbClr val="232F3D"/>
                </a:solidFill>
              </a:rPr>
              <a:t>인력 주간 보고 양식 전달</a:t>
            </a:r>
            <a:endParaRPr sz="600" dirty="0"/>
          </a:p>
        </p:txBody>
      </p:sp>
      <p:sp>
        <p:nvSpPr>
          <p:cNvPr id="69" name="Google Shape;117;p18">
            <a:extLst>
              <a:ext uri="{FF2B5EF4-FFF2-40B4-BE49-F238E27FC236}">
                <a16:creationId xmlns:a16="http://schemas.microsoft.com/office/drawing/2014/main" id="{0DDB2CEC-8118-43A9-B216-CE11DDC38DDB}"/>
              </a:ext>
            </a:extLst>
          </p:cNvPr>
          <p:cNvSpPr txBox="1"/>
          <p:nvPr/>
        </p:nvSpPr>
        <p:spPr>
          <a:xfrm>
            <a:off x="1732809" y="3135543"/>
            <a:ext cx="720000" cy="259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dirty="0">
                <a:solidFill>
                  <a:srgbClr val="232F3D"/>
                </a:solidFill>
                <a:latin typeface="Arial"/>
                <a:ea typeface="Arial"/>
                <a:cs typeface="Arial"/>
                <a:sym typeface="Arial"/>
              </a:rPr>
              <a:t>팀별 인력 최신 리스트 조회</a:t>
            </a:r>
            <a:endParaRPr sz="600" dirty="0"/>
          </a:p>
        </p:txBody>
      </p:sp>
      <p:sp>
        <p:nvSpPr>
          <p:cNvPr id="70" name="Google Shape;117;p18">
            <a:extLst>
              <a:ext uri="{FF2B5EF4-FFF2-40B4-BE49-F238E27FC236}">
                <a16:creationId xmlns:a16="http://schemas.microsoft.com/office/drawing/2014/main" id="{47EA90D3-0D9B-476E-AE5D-66C9D8BD4BC2}"/>
              </a:ext>
            </a:extLst>
          </p:cNvPr>
          <p:cNvSpPr txBox="1"/>
          <p:nvPr/>
        </p:nvSpPr>
        <p:spPr>
          <a:xfrm>
            <a:off x="2568164" y="3134510"/>
            <a:ext cx="720000" cy="259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dirty="0">
                <a:solidFill>
                  <a:srgbClr val="232F3D"/>
                </a:solidFill>
                <a:latin typeface="Arial"/>
                <a:ea typeface="Arial"/>
                <a:cs typeface="Arial"/>
                <a:sym typeface="Arial"/>
              </a:rPr>
              <a:t>팀별 인력 한글 이름 조회</a:t>
            </a:r>
            <a:endParaRPr sz="600" dirty="0"/>
          </a:p>
        </p:txBody>
      </p:sp>
      <p:sp>
        <p:nvSpPr>
          <p:cNvPr id="71" name="Google Shape;117;p18">
            <a:extLst>
              <a:ext uri="{FF2B5EF4-FFF2-40B4-BE49-F238E27FC236}">
                <a16:creationId xmlns:a16="http://schemas.microsoft.com/office/drawing/2014/main" id="{DAA9101B-0434-4A0D-9B67-1C5A4DBAE7AB}"/>
              </a:ext>
            </a:extLst>
          </p:cNvPr>
          <p:cNvSpPr txBox="1"/>
          <p:nvPr/>
        </p:nvSpPr>
        <p:spPr>
          <a:xfrm>
            <a:off x="2577952" y="2581702"/>
            <a:ext cx="720000" cy="259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dirty="0">
                <a:solidFill>
                  <a:srgbClr val="232F3D"/>
                </a:solidFill>
                <a:latin typeface="Arial"/>
                <a:ea typeface="Arial"/>
                <a:cs typeface="Arial"/>
                <a:sym typeface="Arial"/>
              </a:rPr>
              <a:t>주간 보고</a:t>
            </a:r>
            <a:r>
              <a:rPr lang="en-US" altLang="ko-KR" sz="600" dirty="0">
                <a:solidFill>
                  <a:srgbClr val="232F3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600" dirty="0">
                <a:solidFill>
                  <a:srgbClr val="232F3D"/>
                </a:solidFill>
                <a:latin typeface="Arial"/>
                <a:ea typeface="Arial"/>
                <a:cs typeface="Arial"/>
                <a:sym typeface="Arial"/>
              </a:rPr>
              <a:t>작성 현황 전달</a:t>
            </a:r>
            <a:endParaRPr sz="600" dirty="0"/>
          </a:p>
        </p:txBody>
      </p: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15E9EC91-AFE2-4235-8139-7AA95E275B26}"/>
              </a:ext>
            </a:extLst>
          </p:cNvPr>
          <p:cNvCxnSpPr>
            <a:cxnSpLocks/>
            <a:stCxn id="44" idx="0"/>
            <a:endCxn id="41" idx="2"/>
          </p:cNvCxnSpPr>
          <p:nvPr/>
        </p:nvCxnSpPr>
        <p:spPr>
          <a:xfrm rot="5400000" flipH="1" flipV="1">
            <a:off x="2057797" y="3148209"/>
            <a:ext cx="575481" cy="390585"/>
          </a:xfrm>
          <a:prstGeom prst="bentConnector3">
            <a:avLst>
              <a:gd name="adj1" fmla="val 31794"/>
            </a:avLst>
          </a:prstGeom>
          <a:ln>
            <a:solidFill>
              <a:srgbClr val="535B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AF493783-B8D9-43AC-A367-86BB73AD7C1F}"/>
              </a:ext>
            </a:extLst>
          </p:cNvPr>
          <p:cNvCxnSpPr>
            <a:cxnSpLocks/>
            <a:stCxn id="43" idx="0"/>
            <a:endCxn id="41" idx="2"/>
          </p:cNvCxnSpPr>
          <p:nvPr/>
        </p:nvCxnSpPr>
        <p:spPr>
          <a:xfrm rot="16200000" flipV="1">
            <a:off x="2424171" y="3172419"/>
            <a:ext cx="577244" cy="343925"/>
          </a:xfrm>
          <a:prstGeom prst="bentConnector3">
            <a:avLst>
              <a:gd name="adj1" fmla="val 32178"/>
            </a:avLst>
          </a:prstGeom>
          <a:ln>
            <a:solidFill>
              <a:srgbClr val="535B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>
            <a:spLocks noGrp="1"/>
          </p:cNvSpPr>
          <p:nvPr>
            <p:ph type="title"/>
          </p:nvPr>
        </p:nvSpPr>
        <p:spPr>
          <a:xfrm>
            <a:off x="251222" y="100853"/>
            <a:ext cx="8641500" cy="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457200" lvl="0" indent="-3238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 startAt="3"/>
            </a:pPr>
            <a:r>
              <a:rPr lang="ko" dirty="0"/>
              <a:t>Sequence Diagram</a:t>
            </a:r>
            <a:endParaRPr dirty="0"/>
          </a:p>
        </p:txBody>
      </p:sp>
      <p:sp>
        <p:nvSpPr>
          <p:cNvPr id="162" name="Google Shape;162;p20"/>
          <p:cNvSpPr txBox="1">
            <a:spLocks noGrp="1"/>
          </p:cNvSpPr>
          <p:nvPr>
            <p:ph type="body" idx="1"/>
          </p:nvPr>
        </p:nvSpPr>
        <p:spPr>
          <a:xfrm>
            <a:off x="251222" y="689165"/>
            <a:ext cx="86415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rgbClr val="262626"/>
              </a:buClr>
              <a:buSzPts val="1200"/>
              <a:buFont typeface="Arial"/>
              <a:buNone/>
            </a:pPr>
            <a:r>
              <a:rPr lang="en-US" dirty="0"/>
              <a:t>Notification Process</a:t>
            </a:r>
            <a:endParaRPr dirty="0"/>
          </a:p>
        </p:txBody>
      </p:sp>
      <p:sp>
        <p:nvSpPr>
          <p:cNvPr id="163" name="Google Shape;163;p20"/>
          <p:cNvSpPr/>
          <p:nvPr/>
        </p:nvSpPr>
        <p:spPr>
          <a:xfrm>
            <a:off x="251225" y="984675"/>
            <a:ext cx="8641500" cy="3558900"/>
          </a:xfrm>
          <a:prstGeom prst="rect">
            <a:avLst/>
          </a:prstGeom>
          <a:noFill/>
          <a:ln w="12700" cap="flat" cmpd="sng">
            <a:solidFill>
              <a:srgbClr val="232F3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200" tIns="91425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106;p18">
            <a:extLst>
              <a:ext uri="{FF2B5EF4-FFF2-40B4-BE49-F238E27FC236}">
                <a16:creationId xmlns:a16="http://schemas.microsoft.com/office/drawing/2014/main" id="{A5F4E4C0-794F-4093-96ED-C932654FBF15}"/>
              </a:ext>
            </a:extLst>
          </p:cNvPr>
          <p:cNvSpPr/>
          <p:nvPr/>
        </p:nvSpPr>
        <p:spPr>
          <a:xfrm>
            <a:off x="6734232" y="1148395"/>
            <a:ext cx="2159178" cy="3395030"/>
          </a:xfrm>
          <a:prstGeom prst="rect">
            <a:avLst/>
          </a:prstGeom>
          <a:noFill/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108;p18">
            <a:extLst>
              <a:ext uri="{FF2B5EF4-FFF2-40B4-BE49-F238E27FC236}">
                <a16:creationId xmlns:a16="http://schemas.microsoft.com/office/drawing/2014/main" id="{0B0F3A96-60DF-4268-953D-24D951816A7B}"/>
              </a:ext>
            </a:extLst>
          </p:cNvPr>
          <p:cNvSpPr/>
          <p:nvPr/>
        </p:nvSpPr>
        <p:spPr>
          <a:xfrm>
            <a:off x="6734232" y="997375"/>
            <a:ext cx="2159178" cy="237237"/>
          </a:xfrm>
          <a:prstGeom prst="rect">
            <a:avLst/>
          </a:prstGeom>
          <a:solidFill>
            <a:srgbClr val="2E68B2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7500" tIns="35100" rIns="67500" bIns="351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" sz="10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Explanation</a:t>
            </a:r>
            <a:endParaRPr sz="10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109;p18">
            <a:extLst>
              <a:ext uri="{FF2B5EF4-FFF2-40B4-BE49-F238E27FC236}">
                <a16:creationId xmlns:a16="http://schemas.microsoft.com/office/drawing/2014/main" id="{1C0B1009-457F-4B0B-8AD7-9B8626216068}"/>
              </a:ext>
            </a:extLst>
          </p:cNvPr>
          <p:cNvSpPr/>
          <p:nvPr/>
        </p:nvSpPr>
        <p:spPr>
          <a:xfrm>
            <a:off x="6748958" y="1237152"/>
            <a:ext cx="2109709" cy="3149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>
              <a:lnSpc>
                <a:spcPct val="115000"/>
              </a:lnSpc>
              <a:spcBef>
                <a:spcPts val="500"/>
              </a:spcBef>
            </a:pPr>
            <a:r>
              <a:rPr lang="ko" sz="1000" b="1" dirty="0"/>
              <a:t>[</a:t>
            </a:r>
            <a:r>
              <a:rPr lang="en-US" altLang="ko" sz="1000" b="1" dirty="0"/>
              <a:t>Sequence</a:t>
            </a:r>
            <a:r>
              <a:rPr lang="ko" sz="1000" b="1" dirty="0"/>
              <a:t> 수행과정]</a:t>
            </a:r>
            <a:endParaRPr sz="1000" dirty="0"/>
          </a:p>
          <a:p>
            <a:pPr marL="457200" marR="0" lvl="0" indent="-2857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lang="en-US" altLang="ko-KR" sz="900" dirty="0"/>
              <a:t>CloudWatch</a:t>
            </a:r>
            <a:r>
              <a:rPr lang="ko-KR" altLang="en-US" sz="900" dirty="0"/>
              <a:t> 규칙에서 </a:t>
            </a:r>
            <a:r>
              <a:rPr lang="en-US" altLang="ko-KR" sz="900" dirty="0"/>
              <a:t>Lambda Function Trigger</a:t>
            </a:r>
          </a:p>
          <a:p>
            <a:pPr marL="457200" marR="0" lvl="0" indent="-2857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lang="ko-KR" altLang="en-US" sz="900" dirty="0"/>
              <a:t>주간 보고 알림 </a:t>
            </a:r>
            <a:r>
              <a:rPr lang="en-US" altLang="ko-KR" sz="900" dirty="0"/>
              <a:t>Message</a:t>
            </a:r>
            <a:r>
              <a:rPr lang="ko-KR" altLang="en-US" sz="900" dirty="0"/>
              <a:t>를 </a:t>
            </a:r>
            <a:r>
              <a:rPr lang="en-US" altLang="ko-KR" sz="900" dirty="0"/>
              <a:t>POST</a:t>
            </a:r>
            <a:r>
              <a:rPr lang="ko-KR" altLang="en-US" sz="900" dirty="0"/>
              <a:t>로 </a:t>
            </a:r>
            <a:r>
              <a:rPr lang="en-US" altLang="ko-KR" sz="900" dirty="0" err="1"/>
              <a:t>Api</a:t>
            </a:r>
            <a:r>
              <a:rPr lang="en-US" altLang="ko-KR" sz="900" dirty="0"/>
              <a:t> Gateway </a:t>
            </a:r>
            <a:r>
              <a:rPr lang="ko-KR" altLang="en-US" sz="900" dirty="0"/>
              <a:t>전달</a:t>
            </a:r>
            <a:br>
              <a:rPr lang="en-US" altLang="ko-KR" sz="900" dirty="0"/>
            </a:br>
            <a:endParaRPr lang="ko-KR" altLang="en-US" sz="900" dirty="0"/>
          </a:p>
          <a:p>
            <a:pPr marL="45720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en-US" sz="900" dirty="0" err="1"/>
              <a:t>Api</a:t>
            </a:r>
            <a:r>
              <a:rPr lang="en-US" sz="900" dirty="0"/>
              <a:t> </a:t>
            </a:r>
            <a:r>
              <a:rPr lang="en-US" sz="900" dirty="0" err="1"/>
              <a:t>GateWay</a:t>
            </a:r>
            <a:r>
              <a:rPr lang="ko-KR" altLang="en-US" sz="900" dirty="0"/>
              <a:t>에서 </a:t>
            </a:r>
            <a:r>
              <a:rPr lang="en-US" altLang="ko-KR" sz="900" dirty="0" err="1"/>
              <a:t>Jandi</a:t>
            </a:r>
            <a:r>
              <a:rPr lang="en-US" altLang="ko-KR" sz="900" dirty="0"/>
              <a:t> </a:t>
            </a:r>
            <a:r>
              <a:rPr lang="en-US" altLang="ko-KR" sz="900" dirty="0" err="1"/>
              <a:t>OutComing</a:t>
            </a:r>
            <a:r>
              <a:rPr lang="en-US" altLang="ko-KR" sz="900" dirty="0"/>
              <a:t> Webhook </a:t>
            </a:r>
            <a:r>
              <a:rPr lang="en-US" altLang="ko-KR" sz="900" dirty="0" err="1"/>
              <a:t>Url</a:t>
            </a:r>
            <a:r>
              <a:rPr lang="ko-KR" altLang="en-US" sz="900" dirty="0"/>
              <a:t>에 </a:t>
            </a:r>
            <a:r>
              <a:rPr lang="en-US" altLang="ko-KR" sz="900" dirty="0"/>
              <a:t>Message </a:t>
            </a:r>
            <a:r>
              <a:rPr lang="ko-KR" altLang="en-US" sz="900" dirty="0"/>
              <a:t>전달</a:t>
            </a:r>
            <a:endParaRPr sz="900" dirty="0"/>
          </a:p>
        </p:txBody>
      </p:sp>
      <p:sp>
        <p:nvSpPr>
          <p:cNvPr id="43" name="Google Shape;164;p20">
            <a:extLst>
              <a:ext uri="{FF2B5EF4-FFF2-40B4-BE49-F238E27FC236}">
                <a16:creationId xmlns:a16="http://schemas.microsoft.com/office/drawing/2014/main" id="{AF685A48-6A02-47F5-AFEF-370FE1BD2152}"/>
              </a:ext>
            </a:extLst>
          </p:cNvPr>
          <p:cNvSpPr txBox="1"/>
          <p:nvPr/>
        </p:nvSpPr>
        <p:spPr>
          <a:xfrm>
            <a:off x="298127" y="984675"/>
            <a:ext cx="1323600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CloudWatch</a:t>
            </a:r>
            <a:endParaRPr dirty="0"/>
          </a:p>
        </p:txBody>
      </p:sp>
      <p:sp>
        <p:nvSpPr>
          <p:cNvPr id="45" name="Google Shape;166;p20">
            <a:extLst>
              <a:ext uri="{FF2B5EF4-FFF2-40B4-BE49-F238E27FC236}">
                <a16:creationId xmlns:a16="http://schemas.microsoft.com/office/drawing/2014/main" id="{5D7E8163-5789-42EB-ADC0-C734295A1E76}"/>
              </a:ext>
            </a:extLst>
          </p:cNvPr>
          <p:cNvSpPr txBox="1"/>
          <p:nvPr/>
        </p:nvSpPr>
        <p:spPr>
          <a:xfrm>
            <a:off x="3677924" y="984675"/>
            <a:ext cx="1323600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dirty="0" err="1"/>
              <a:t>Api</a:t>
            </a:r>
            <a:endParaRPr lang="en-US" altLang="ko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GateWay</a:t>
            </a:r>
            <a:endParaRPr dirty="0"/>
          </a:p>
        </p:txBody>
      </p:sp>
      <p:cxnSp>
        <p:nvCxnSpPr>
          <p:cNvPr id="47" name="Google Shape;169;p20">
            <a:extLst>
              <a:ext uri="{FF2B5EF4-FFF2-40B4-BE49-F238E27FC236}">
                <a16:creationId xmlns:a16="http://schemas.microsoft.com/office/drawing/2014/main" id="{7DF75F21-8F35-4F2F-A215-E475EE2DF7A3}"/>
              </a:ext>
            </a:extLst>
          </p:cNvPr>
          <p:cNvCxnSpPr>
            <a:stCxn id="43" idx="2"/>
          </p:cNvCxnSpPr>
          <p:nvPr/>
        </p:nvCxnSpPr>
        <p:spPr>
          <a:xfrm>
            <a:off x="959927" y="1433175"/>
            <a:ext cx="600" cy="30327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49" name="Google Shape;171;p20">
            <a:extLst>
              <a:ext uri="{FF2B5EF4-FFF2-40B4-BE49-F238E27FC236}">
                <a16:creationId xmlns:a16="http://schemas.microsoft.com/office/drawing/2014/main" id="{886F0DB7-6208-408C-AD54-DF4DAD3B495F}"/>
              </a:ext>
            </a:extLst>
          </p:cNvPr>
          <p:cNvCxnSpPr/>
          <p:nvPr/>
        </p:nvCxnSpPr>
        <p:spPr>
          <a:xfrm>
            <a:off x="4324533" y="1433165"/>
            <a:ext cx="600" cy="30327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54" name="Google Shape;174;p20">
            <a:extLst>
              <a:ext uri="{FF2B5EF4-FFF2-40B4-BE49-F238E27FC236}">
                <a16:creationId xmlns:a16="http://schemas.microsoft.com/office/drawing/2014/main" id="{0474FC0C-5322-4188-834A-1EE54B7672F1}"/>
              </a:ext>
            </a:extLst>
          </p:cNvPr>
          <p:cNvCxnSpPr>
            <a:cxnSpLocks/>
          </p:cNvCxnSpPr>
          <p:nvPr/>
        </p:nvCxnSpPr>
        <p:spPr>
          <a:xfrm>
            <a:off x="1041822" y="1814962"/>
            <a:ext cx="16200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8" name="Google Shape;181;p20">
            <a:extLst>
              <a:ext uri="{FF2B5EF4-FFF2-40B4-BE49-F238E27FC236}">
                <a16:creationId xmlns:a16="http://schemas.microsoft.com/office/drawing/2014/main" id="{32F9E42A-2945-4800-89B1-DD3D976FA50A}"/>
              </a:ext>
            </a:extLst>
          </p:cNvPr>
          <p:cNvSpPr txBox="1"/>
          <p:nvPr/>
        </p:nvSpPr>
        <p:spPr>
          <a:xfrm>
            <a:off x="1411704" y="1504824"/>
            <a:ext cx="891300" cy="2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dirty="0"/>
              <a:t>trigger</a:t>
            </a:r>
            <a:endParaRPr sz="1200" dirty="0"/>
          </a:p>
        </p:txBody>
      </p:sp>
      <p:cxnSp>
        <p:nvCxnSpPr>
          <p:cNvPr id="66" name="Google Shape;176;p20">
            <a:extLst>
              <a:ext uri="{FF2B5EF4-FFF2-40B4-BE49-F238E27FC236}">
                <a16:creationId xmlns:a16="http://schemas.microsoft.com/office/drawing/2014/main" id="{0CE12903-A385-4744-8737-7D4A38656A3A}"/>
              </a:ext>
            </a:extLst>
          </p:cNvPr>
          <p:cNvCxnSpPr>
            <a:cxnSpLocks/>
          </p:cNvCxnSpPr>
          <p:nvPr/>
        </p:nvCxnSpPr>
        <p:spPr>
          <a:xfrm>
            <a:off x="4405828" y="3664403"/>
            <a:ext cx="14400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7" name="Google Shape;184;p20">
            <a:extLst>
              <a:ext uri="{FF2B5EF4-FFF2-40B4-BE49-F238E27FC236}">
                <a16:creationId xmlns:a16="http://schemas.microsoft.com/office/drawing/2014/main" id="{6DCDC173-2D7D-43F9-9FEA-28E04AE548D5}"/>
              </a:ext>
            </a:extLst>
          </p:cNvPr>
          <p:cNvSpPr txBox="1"/>
          <p:nvPr/>
        </p:nvSpPr>
        <p:spPr>
          <a:xfrm>
            <a:off x="4673551" y="3322322"/>
            <a:ext cx="992460" cy="30647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dirty="0"/>
              <a:t>Outcoming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webhook</a:t>
            </a:r>
            <a:endParaRPr sz="1200" dirty="0"/>
          </a:p>
        </p:txBody>
      </p:sp>
      <p:cxnSp>
        <p:nvCxnSpPr>
          <p:cNvPr id="68" name="Google Shape;175;p20">
            <a:extLst>
              <a:ext uri="{FF2B5EF4-FFF2-40B4-BE49-F238E27FC236}">
                <a16:creationId xmlns:a16="http://schemas.microsoft.com/office/drawing/2014/main" id="{81DA9AB7-BF33-424F-BAAC-B259CA2AE1A5}"/>
              </a:ext>
            </a:extLst>
          </p:cNvPr>
          <p:cNvCxnSpPr>
            <a:cxnSpLocks/>
          </p:cNvCxnSpPr>
          <p:nvPr/>
        </p:nvCxnSpPr>
        <p:spPr>
          <a:xfrm>
            <a:off x="2964877" y="2582185"/>
            <a:ext cx="12600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9" name="Google Shape;182;p20">
            <a:extLst>
              <a:ext uri="{FF2B5EF4-FFF2-40B4-BE49-F238E27FC236}">
                <a16:creationId xmlns:a16="http://schemas.microsoft.com/office/drawing/2014/main" id="{8B90D508-A89F-4C2D-B454-32F098294C07}"/>
              </a:ext>
            </a:extLst>
          </p:cNvPr>
          <p:cNvSpPr txBox="1"/>
          <p:nvPr/>
        </p:nvSpPr>
        <p:spPr>
          <a:xfrm>
            <a:off x="3117278" y="2317427"/>
            <a:ext cx="882762" cy="2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dirty="0"/>
              <a:t>Rest </a:t>
            </a:r>
            <a:r>
              <a:rPr lang="en-US" altLang="ko" sz="1200" dirty="0" err="1"/>
              <a:t>Api</a:t>
            </a:r>
            <a:endParaRPr sz="1200" dirty="0"/>
          </a:p>
        </p:txBody>
      </p:sp>
      <p:sp>
        <p:nvSpPr>
          <p:cNvPr id="70" name="Google Shape;165;p20">
            <a:extLst>
              <a:ext uri="{FF2B5EF4-FFF2-40B4-BE49-F238E27FC236}">
                <a16:creationId xmlns:a16="http://schemas.microsoft.com/office/drawing/2014/main" id="{7F234333-E3F6-468F-856F-6479252738D7}"/>
              </a:ext>
            </a:extLst>
          </p:cNvPr>
          <p:cNvSpPr txBox="1"/>
          <p:nvPr/>
        </p:nvSpPr>
        <p:spPr>
          <a:xfrm>
            <a:off x="5295205" y="982431"/>
            <a:ext cx="1323600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dirty="0" err="1"/>
              <a:t>Jandi</a:t>
            </a:r>
            <a:endParaRPr dirty="0"/>
          </a:p>
        </p:txBody>
      </p:sp>
      <p:cxnSp>
        <p:nvCxnSpPr>
          <p:cNvPr id="71" name="Google Shape;170;p20">
            <a:extLst>
              <a:ext uri="{FF2B5EF4-FFF2-40B4-BE49-F238E27FC236}">
                <a16:creationId xmlns:a16="http://schemas.microsoft.com/office/drawing/2014/main" id="{74C9ED3B-D7DC-4113-95F1-98B03409552D}"/>
              </a:ext>
            </a:extLst>
          </p:cNvPr>
          <p:cNvCxnSpPr/>
          <p:nvPr/>
        </p:nvCxnSpPr>
        <p:spPr>
          <a:xfrm>
            <a:off x="5956756" y="1430921"/>
            <a:ext cx="600" cy="30327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4" name="Google Shape;165;p20">
            <a:extLst>
              <a:ext uri="{FF2B5EF4-FFF2-40B4-BE49-F238E27FC236}">
                <a16:creationId xmlns:a16="http://schemas.microsoft.com/office/drawing/2014/main" id="{0EDDDB37-6AB0-491F-A8DC-A726DAD7A7D0}"/>
              </a:ext>
            </a:extLst>
          </p:cNvPr>
          <p:cNvSpPr txBox="1"/>
          <p:nvPr/>
        </p:nvSpPr>
        <p:spPr>
          <a:xfrm>
            <a:off x="2152358" y="999915"/>
            <a:ext cx="1323600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Lambda</a:t>
            </a:r>
            <a:endParaRPr lang="en-US" altLang="ko" dirty="0"/>
          </a:p>
        </p:txBody>
      </p:sp>
      <p:cxnSp>
        <p:nvCxnSpPr>
          <p:cNvPr id="35" name="Google Shape;170;p20">
            <a:extLst>
              <a:ext uri="{FF2B5EF4-FFF2-40B4-BE49-F238E27FC236}">
                <a16:creationId xmlns:a16="http://schemas.microsoft.com/office/drawing/2014/main" id="{33957C6E-9A8D-4982-B732-E19DEE0CA64D}"/>
              </a:ext>
            </a:extLst>
          </p:cNvPr>
          <p:cNvCxnSpPr/>
          <p:nvPr/>
        </p:nvCxnSpPr>
        <p:spPr>
          <a:xfrm>
            <a:off x="2813909" y="1448405"/>
            <a:ext cx="600" cy="30327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>
            <a:spLocks noGrp="1"/>
          </p:cNvSpPr>
          <p:nvPr>
            <p:ph type="title"/>
          </p:nvPr>
        </p:nvSpPr>
        <p:spPr>
          <a:xfrm>
            <a:off x="251222" y="100853"/>
            <a:ext cx="8641500" cy="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457200" lvl="0" indent="-3238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 startAt="3"/>
            </a:pPr>
            <a:r>
              <a:rPr lang="ko" dirty="0"/>
              <a:t>Sequence Diagram</a:t>
            </a:r>
            <a:endParaRPr dirty="0"/>
          </a:p>
        </p:txBody>
      </p:sp>
      <p:sp>
        <p:nvSpPr>
          <p:cNvPr id="162" name="Google Shape;162;p20"/>
          <p:cNvSpPr txBox="1">
            <a:spLocks noGrp="1"/>
          </p:cNvSpPr>
          <p:nvPr>
            <p:ph type="body" idx="1"/>
          </p:nvPr>
        </p:nvSpPr>
        <p:spPr>
          <a:xfrm>
            <a:off x="251222" y="689165"/>
            <a:ext cx="86415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rgbClr val="262626"/>
              </a:buClr>
              <a:buSzPts val="1200"/>
              <a:buFont typeface="Arial"/>
              <a:buNone/>
            </a:pPr>
            <a:r>
              <a:rPr lang="en-US" altLang="ko-KR" dirty="0"/>
              <a:t>Service Messaging Process</a:t>
            </a:r>
          </a:p>
        </p:txBody>
      </p:sp>
      <p:sp>
        <p:nvSpPr>
          <p:cNvPr id="163" name="Google Shape;163;p20"/>
          <p:cNvSpPr/>
          <p:nvPr/>
        </p:nvSpPr>
        <p:spPr>
          <a:xfrm>
            <a:off x="251225" y="984675"/>
            <a:ext cx="8641500" cy="3558900"/>
          </a:xfrm>
          <a:prstGeom prst="rect">
            <a:avLst/>
          </a:prstGeom>
          <a:noFill/>
          <a:ln w="12700" cap="flat" cmpd="sng">
            <a:solidFill>
              <a:srgbClr val="232F3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200" tIns="91425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106;p18">
            <a:extLst>
              <a:ext uri="{FF2B5EF4-FFF2-40B4-BE49-F238E27FC236}">
                <a16:creationId xmlns:a16="http://schemas.microsoft.com/office/drawing/2014/main" id="{A5F4E4C0-794F-4093-96ED-C932654FBF15}"/>
              </a:ext>
            </a:extLst>
          </p:cNvPr>
          <p:cNvSpPr/>
          <p:nvPr/>
        </p:nvSpPr>
        <p:spPr>
          <a:xfrm>
            <a:off x="6734232" y="1148395"/>
            <a:ext cx="2159178" cy="3395030"/>
          </a:xfrm>
          <a:prstGeom prst="rect">
            <a:avLst/>
          </a:prstGeom>
          <a:noFill/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108;p18">
            <a:extLst>
              <a:ext uri="{FF2B5EF4-FFF2-40B4-BE49-F238E27FC236}">
                <a16:creationId xmlns:a16="http://schemas.microsoft.com/office/drawing/2014/main" id="{0B0F3A96-60DF-4268-953D-24D951816A7B}"/>
              </a:ext>
            </a:extLst>
          </p:cNvPr>
          <p:cNvSpPr/>
          <p:nvPr/>
        </p:nvSpPr>
        <p:spPr>
          <a:xfrm>
            <a:off x="6734232" y="997375"/>
            <a:ext cx="2159178" cy="237237"/>
          </a:xfrm>
          <a:prstGeom prst="rect">
            <a:avLst/>
          </a:prstGeom>
          <a:solidFill>
            <a:srgbClr val="2E68B2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7500" tIns="35100" rIns="67500" bIns="351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" sz="10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Explanation</a:t>
            </a:r>
            <a:endParaRPr sz="10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109;p18">
            <a:extLst>
              <a:ext uri="{FF2B5EF4-FFF2-40B4-BE49-F238E27FC236}">
                <a16:creationId xmlns:a16="http://schemas.microsoft.com/office/drawing/2014/main" id="{1C0B1009-457F-4B0B-8AD7-9B8626216068}"/>
              </a:ext>
            </a:extLst>
          </p:cNvPr>
          <p:cNvSpPr/>
          <p:nvPr/>
        </p:nvSpPr>
        <p:spPr>
          <a:xfrm>
            <a:off x="6748958" y="1237152"/>
            <a:ext cx="2109709" cy="3149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>
              <a:lnSpc>
                <a:spcPct val="115000"/>
              </a:lnSpc>
              <a:spcBef>
                <a:spcPts val="500"/>
              </a:spcBef>
            </a:pPr>
            <a:r>
              <a:rPr lang="ko" sz="1000" b="1" dirty="0"/>
              <a:t>[</a:t>
            </a:r>
            <a:r>
              <a:rPr lang="en-US" altLang="ko" sz="1000" b="1" dirty="0"/>
              <a:t>Sequence</a:t>
            </a:r>
            <a:r>
              <a:rPr lang="ko" sz="1000" b="1" dirty="0"/>
              <a:t> 수행과정]</a:t>
            </a:r>
            <a:endParaRPr sz="1000" dirty="0"/>
          </a:p>
          <a:p>
            <a:pPr marL="457200" marR="0" lvl="0" indent="-2857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lang="en-US" altLang="ko-KR" sz="900" dirty="0"/>
              <a:t>G-Suite </a:t>
            </a:r>
            <a:r>
              <a:rPr lang="ko-KR" altLang="en-US" sz="900" dirty="0"/>
              <a:t>내부 프로세스로 생성한 주간 보고 현황을 </a:t>
            </a:r>
            <a:r>
              <a:rPr lang="en-US" altLang="ko-KR" sz="900" dirty="0"/>
              <a:t>POST</a:t>
            </a:r>
            <a:r>
              <a:rPr lang="ko-KR" altLang="en-US" sz="900" dirty="0"/>
              <a:t>로 </a:t>
            </a:r>
            <a:r>
              <a:rPr lang="en-US" altLang="ko-KR" sz="900" dirty="0" err="1"/>
              <a:t>Api</a:t>
            </a:r>
            <a:r>
              <a:rPr lang="en-US" altLang="ko-KR" sz="900" dirty="0"/>
              <a:t> Gateway </a:t>
            </a:r>
            <a:r>
              <a:rPr lang="ko-KR" altLang="en-US" sz="900" dirty="0"/>
              <a:t>전달</a:t>
            </a:r>
            <a:endParaRPr lang="en-US" altLang="ko-KR" sz="900" dirty="0"/>
          </a:p>
          <a:p>
            <a:pPr marL="457200" marR="0" lvl="0" indent="-2857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lang="en-US" altLang="ko-KR" sz="900" dirty="0" err="1"/>
              <a:t>Api</a:t>
            </a:r>
            <a:r>
              <a:rPr lang="en-US" altLang="ko-KR" sz="900" dirty="0"/>
              <a:t> Gateway </a:t>
            </a:r>
            <a:r>
              <a:rPr lang="ko-KR" altLang="en-US" sz="900" dirty="0"/>
              <a:t>에서 </a:t>
            </a:r>
            <a:r>
              <a:rPr lang="en-US" altLang="ko-KR" sz="900" dirty="0"/>
              <a:t>Lambda Event Trigger</a:t>
            </a:r>
            <a:br>
              <a:rPr lang="en-US" altLang="ko-KR" sz="900" dirty="0"/>
            </a:br>
            <a:endParaRPr lang="en-US" altLang="ko-KR" sz="900" dirty="0"/>
          </a:p>
          <a:p>
            <a:pPr marL="457200" indent="-285750">
              <a:lnSpc>
                <a:spcPct val="115000"/>
              </a:lnSpc>
              <a:spcBef>
                <a:spcPts val="500"/>
              </a:spcBef>
              <a:buClr>
                <a:schemeClr val="dk1"/>
              </a:buClr>
              <a:buSzPts val="900"/>
              <a:buFont typeface="Arial"/>
              <a:buAutoNum type="arabicPeriod"/>
            </a:pPr>
            <a:r>
              <a:rPr lang="ko-KR" altLang="en-US" sz="900" dirty="0"/>
              <a:t>주간 보고 작성 현황을 </a:t>
            </a:r>
            <a:r>
              <a:rPr lang="en-US" altLang="ko-KR" sz="900" dirty="0"/>
              <a:t>POST</a:t>
            </a:r>
            <a:r>
              <a:rPr lang="ko-KR" altLang="en-US" sz="900" dirty="0"/>
              <a:t>로 </a:t>
            </a:r>
            <a:r>
              <a:rPr lang="en-US" altLang="ko-KR" sz="900" dirty="0" err="1"/>
              <a:t>Api</a:t>
            </a:r>
            <a:r>
              <a:rPr lang="en-US" altLang="ko-KR" sz="900" dirty="0"/>
              <a:t> Gateway </a:t>
            </a:r>
            <a:r>
              <a:rPr lang="ko-KR" altLang="en-US" sz="900" dirty="0"/>
              <a:t>전달</a:t>
            </a:r>
            <a:br>
              <a:rPr lang="en-US" altLang="ko-KR" sz="900" dirty="0"/>
            </a:br>
            <a:endParaRPr lang="ko-KR" altLang="en-US" sz="900" dirty="0"/>
          </a:p>
          <a:p>
            <a:pPr marL="45720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en-US" sz="900" dirty="0" err="1"/>
              <a:t>Api</a:t>
            </a:r>
            <a:r>
              <a:rPr lang="en-US" sz="900" dirty="0"/>
              <a:t> </a:t>
            </a:r>
            <a:r>
              <a:rPr lang="en-US" sz="900" dirty="0" err="1"/>
              <a:t>GateWay</a:t>
            </a:r>
            <a:r>
              <a:rPr lang="ko-KR" altLang="en-US" sz="900" dirty="0"/>
              <a:t>로 </a:t>
            </a:r>
            <a:r>
              <a:rPr lang="en-US" altLang="ko-KR" sz="900" dirty="0" err="1"/>
              <a:t>Jandi</a:t>
            </a:r>
            <a:r>
              <a:rPr lang="en-US" altLang="ko-KR" sz="900" dirty="0"/>
              <a:t> </a:t>
            </a:r>
            <a:r>
              <a:rPr lang="en-US" altLang="ko-KR" sz="900" dirty="0" err="1"/>
              <a:t>OutComing</a:t>
            </a:r>
            <a:r>
              <a:rPr lang="en-US" altLang="ko-KR" sz="900" dirty="0"/>
              <a:t> Webhook </a:t>
            </a:r>
            <a:r>
              <a:rPr lang="en-US" altLang="ko-KR" sz="900" dirty="0" err="1"/>
              <a:t>Url</a:t>
            </a:r>
            <a:r>
              <a:rPr lang="ko-KR" altLang="en-US" sz="900" dirty="0"/>
              <a:t>에 </a:t>
            </a:r>
            <a:r>
              <a:rPr lang="en-US" altLang="ko-KR" sz="900" dirty="0"/>
              <a:t>Message </a:t>
            </a:r>
            <a:r>
              <a:rPr lang="ko-KR" altLang="en-US" sz="900" dirty="0"/>
              <a:t>전달</a:t>
            </a:r>
            <a:endParaRPr sz="900" dirty="0"/>
          </a:p>
        </p:txBody>
      </p:sp>
      <p:sp>
        <p:nvSpPr>
          <p:cNvPr id="43" name="Google Shape;164;p20">
            <a:extLst>
              <a:ext uri="{FF2B5EF4-FFF2-40B4-BE49-F238E27FC236}">
                <a16:creationId xmlns:a16="http://schemas.microsoft.com/office/drawing/2014/main" id="{AF685A48-6A02-47F5-AFEF-370FE1BD2152}"/>
              </a:ext>
            </a:extLst>
          </p:cNvPr>
          <p:cNvSpPr txBox="1"/>
          <p:nvPr/>
        </p:nvSpPr>
        <p:spPr>
          <a:xfrm>
            <a:off x="298127" y="984675"/>
            <a:ext cx="1323600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dirty="0"/>
              <a:t>G-Suite</a:t>
            </a:r>
            <a:endParaRPr dirty="0"/>
          </a:p>
        </p:txBody>
      </p:sp>
      <p:sp>
        <p:nvSpPr>
          <p:cNvPr id="45" name="Google Shape;166;p20">
            <a:extLst>
              <a:ext uri="{FF2B5EF4-FFF2-40B4-BE49-F238E27FC236}">
                <a16:creationId xmlns:a16="http://schemas.microsoft.com/office/drawing/2014/main" id="{5D7E8163-5789-42EB-ADC0-C734295A1E76}"/>
              </a:ext>
            </a:extLst>
          </p:cNvPr>
          <p:cNvSpPr txBox="1"/>
          <p:nvPr/>
        </p:nvSpPr>
        <p:spPr>
          <a:xfrm>
            <a:off x="4177796" y="984675"/>
            <a:ext cx="1323600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dirty="0" err="1"/>
              <a:t>Api</a:t>
            </a:r>
            <a:endParaRPr lang="en-US" altLang="ko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GateWay</a:t>
            </a:r>
            <a:endParaRPr dirty="0"/>
          </a:p>
        </p:txBody>
      </p:sp>
      <p:cxnSp>
        <p:nvCxnSpPr>
          <p:cNvPr id="47" name="Google Shape;169;p20">
            <a:extLst>
              <a:ext uri="{FF2B5EF4-FFF2-40B4-BE49-F238E27FC236}">
                <a16:creationId xmlns:a16="http://schemas.microsoft.com/office/drawing/2014/main" id="{7DF75F21-8F35-4F2F-A215-E475EE2DF7A3}"/>
              </a:ext>
            </a:extLst>
          </p:cNvPr>
          <p:cNvCxnSpPr>
            <a:stCxn id="43" idx="2"/>
          </p:cNvCxnSpPr>
          <p:nvPr/>
        </p:nvCxnSpPr>
        <p:spPr>
          <a:xfrm>
            <a:off x="959927" y="1433175"/>
            <a:ext cx="600" cy="30327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49" name="Google Shape;171;p20">
            <a:extLst>
              <a:ext uri="{FF2B5EF4-FFF2-40B4-BE49-F238E27FC236}">
                <a16:creationId xmlns:a16="http://schemas.microsoft.com/office/drawing/2014/main" id="{886F0DB7-6208-408C-AD54-DF4DAD3B495F}"/>
              </a:ext>
            </a:extLst>
          </p:cNvPr>
          <p:cNvCxnSpPr/>
          <p:nvPr/>
        </p:nvCxnSpPr>
        <p:spPr>
          <a:xfrm>
            <a:off x="4824405" y="1433165"/>
            <a:ext cx="600" cy="30327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54" name="Google Shape;174;p20">
            <a:extLst>
              <a:ext uri="{FF2B5EF4-FFF2-40B4-BE49-F238E27FC236}">
                <a16:creationId xmlns:a16="http://schemas.microsoft.com/office/drawing/2014/main" id="{0474FC0C-5322-4188-834A-1EE54B7672F1}"/>
              </a:ext>
            </a:extLst>
          </p:cNvPr>
          <p:cNvCxnSpPr>
            <a:cxnSpLocks/>
          </p:cNvCxnSpPr>
          <p:nvPr/>
        </p:nvCxnSpPr>
        <p:spPr>
          <a:xfrm>
            <a:off x="1041822" y="2046610"/>
            <a:ext cx="12600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8" name="Google Shape;181;p20">
            <a:extLst>
              <a:ext uri="{FF2B5EF4-FFF2-40B4-BE49-F238E27FC236}">
                <a16:creationId xmlns:a16="http://schemas.microsoft.com/office/drawing/2014/main" id="{32F9E42A-2945-4800-89B1-DD3D976FA50A}"/>
              </a:ext>
            </a:extLst>
          </p:cNvPr>
          <p:cNvSpPr txBox="1"/>
          <p:nvPr/>
        </p:nvSpPr>
        <p:spPr>
          <a:xfrm>
            <a:off x="1216632" y="1598100"/>
            <a:ext cx="891300" cy="372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Message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Delivery</a:t>
            </a:r>
            <a:endParaRPr sz="1200" dirty="0"/>
          </a:p>
        </p:txBody>
      </p:sp>
      <p:cxnSp>
        <p:nvCxnSpPr>
          <p:cNvPr id="66" name="Google Shape;176;p20">
            <a:extLst>
              <a:ext uri="{FF2B5EF4-FFF2-40B4-BE49-F238E27FC236}">
                <a16:creationId xmlns:a16="http://schemas.microsoft.com/office/drawing/2014/main" id="{0CE12903-A385-4744-8737-7D4A38656A3A}"/>
              </a:ext>
            </a:extLst>
          </p:cNvPr>
          <p:cNvCxnSpPr>
            <a:cxnSpLocks/>
          </p:cNvCxnSpPr>
          <p:nvPr/>
        </p:nvCxnSpPr>
        <p:spPr>
          <a:xfrm>
            <a:off x="4923988" y="3835091"/>
            <a:ext cx="10800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7" name="Google Shape;184;p20">
            <a:extLst>
              <a:ext uri="{FF2B5EF4-FFF2-40B4-BE49-F238E27FC236}">
                <a16:creationId xmlns:a16="http://schemas.microsoft.com/office/drawing/2014/main" id="{6DCDC173-2D7D-43F9-9FEA-28E04AE548D5}"/>
              </a:ext>
            </a:extLst>
          </p:cNvPr>
          <p:cNvSpPr txBox="1"/>
          <p:nvPr/>
        </p:nvSpPr>
        <p:spPr>
          <a:xfrm>
            <a:off x="4960063" y="3493010"/>
            <a:ext cx="992460" cy="30647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dirty="0"/>
              <a:t>Outcoming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webhook</a:t>
            </a:r>
            <a:endParaRPr sz="1200" dirty="0"/>
          </a:p>
        </p:txBody>
      </p:sp>
      <p:cxnSp>
        <p:nvCxnSpPr>
          <p:cNvPr id="68" name="Google Shape;175;p20">
            <a:extLst>
              <a:ext uri="{FF2B5EF4-FFF2-40B4-BE49-F238E27FC236}">
                <a16:creationId xmlns:a16="http://schemas.microsoft.com/office/drawing/2014/main" id="{81DA9AB7-BF33-424F-BAAC-B259CA2AE1A5}"/>
              </a:ext>
            </a:extLst>
          </p:cNvPr>
          <p:cNvCxnSpPr>
            <a:cxnSpLocks/>
          </p:cNvCxnSpPr>
          <p:nvPr/>
        </p:nvCxnSpPr>
        <p:spPr>
          <a:xfrm>
            <a:off x="3672013" y="3203977"/>
            <a:ext cx="10800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9" name="Google Shape;182;p20">
            <a:extLst>
              <a:ext uri="{FF2B5EF4-FFF2-40B4-BE49-F238E27FC236}">
                <a16:creationId xmlns:a16="http://schemas.microsoft.com/office/drawing/2014/main" id="{8B90D508-A89F-4C2D-B454-32F098294C07}"/>
              </a:ext>
            </a:extLst>
          </p:cNvPr>
          <p:cNvSpPr txBox="1"/>
          <p:nvPr/>
        </p:nvSpPr>
        <p:spPr>
          <a:xfrm>
            <a:off x="3787838" y="2939219"/>
            <a:ext cx="882762" cy="2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dirty="0"/>
              <a:t>Rest </a:t>
            </a:r>
            <a:r>
              <a:rPr lang="en-US" altLang="ko" sz="1200" dirty="0" err="1"/>
              <a:t>Api</a:t>
            </a:r>
            <a:endParaRPr sz="1200" dirty="0"/>
          </a:p>
        </p:txBody>
      </p:sp>
      <p:sp>
        <p:nvSpPr>
          <p:cNvPr id="70" name="Google Shape;165;p20">
            <a:extLst>
              <a:ext uri="{FF2B5EF4-FFF2-40B4-BE49-F238E27FC236}">
                <a16:creationId xmlns:a16="http://schemas.microsoft.com/office/drawing/2014/main" id="{7F234333-E3F6-468F-856F-6479252738D7}"/>
              </a:ext>
            </a:extLst>
          </p:cNvPr>
          <p:cNvSpPr txBox="1"/>
          <p:nvPr/>
        </p:nvSpPr>
        <p:spPr>
          <a:xfrm>
            <a:off x="5398837" y="982431"/>
            <a:ext cx="1323600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dirty="0" err="1"/>
              <a:t>Jandi</a:t>
            </a:r>
            <a:endParaRPr dirty="0"/>
          </a:p>
        </p:txBody>
      </p:sp>
      <p:cxnSp>
        <p:nvCxnSpPr>
          <p:cNvPr id="71" name="Google Shape;170;p20">
            <a:extLst>
              <a:ext uri="{FF2B5EF4-FFF2-40B4-BE49-F238E27FC236}">
                <a16:creationId xmlns:a16="http://schemas.microsoft.com/office/drawing/2014/main" id="{74C9ED3B-D7DC-4113-95F1-98B03409552D}"/>
              </a:ext>
            </a:extLst>
          </p:cNvPr>
          <p:cNvCxnSpPr/>
          <p:nvPr/>
        </p:nvCxnSpPr>
        <p:spPr>
          <a:xfrm>
            <a:off x="6060388" y="1430921"/>
            <a:ext cx="600" cy="30327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4" name="Google Shape;165;p20">
            <a:extLst>
              <a:ext uri="{FF2B5EF4-FFF2-40B4-BE49-F238E27FC236}">
                <a16:creationId xmlns:a16="http://schemas.microsoft.com/office/drawing/2014/main" id="{0EDDDB37-6AB0-491F-A8DC-A726DAD7A7D0}"/>
              </a:ext>
            </a:extLst>
          </p:cNvPr>
          <p:cNvSpPr txBox="1"/>
          <p:nvPr/>
        </p:nvSpPr>
        <p:spPr>
          <a:xfrm>
            <a:off x="2944838" y="999915"/>
            <a:ext cx="1323600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Lambda</a:t>
            </a:r>
            <a:endParaRPr lang="en-US" altLang="ko" dirty="0"/>
          </a:p>
        </p:txBody>
      </p:sp>
      <p:cxnSp>
        <p:nvCxnSpPr>
          <p:cNvPr id="35" name="Google Shape;170;p20">
            <a:extLst>
              <a:ext uri="{FF2B5EF4-FFF2-40B4-BE49-F238E27FC236}">
                <a16:creationId xmlns:a16="http://schemas.microsoft.com/office/drawing/2014/main" id="{33957C6E-9A8D-4982-B732-E19DEE0CA64D}"/>
              </a:ext>
            </a:extLst>
          </p:cNvPr>
          <p:cNvCxnSpPr/>
          <p:nvPr/>
        </p:nvCxnSpPr>
        <p:spPr>
          <a:xfrm>
            <a:off x="3606389" y="1448405"/>
            <a:ext cx="600" cy="30327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2" name="Google Shape;166;p20">
            <a:extLst>
              <a:ext uri="{FF2B5EF4-FFF2-40B4-BE49-F238E27FC236}">
                <a16:creationId xmlns:a16="http://schemas.microsoft.com/office/drawing/2014/main" id="{619BA26B-C15A-45D5-AEC3-B2837AB96177}"/>
              </a:ext>
            </a:extLst>
          </p:cNvPr>
          <p:cNvSpPr txBox="1"/>
          <p:nvPr/>
        </p:nvSpPr>
        <p:spPr>
          <a:xfrm>
            <a:off x="1708916" y="984675"/>
            <a:ext cx="1323600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dirty="0" err="1"/>
              <a:t>Api</a:t>
            </a:r>
            <a:endParaRPr lang="en-US" altLang="ko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GateWay</a:t>
            </a:r>
            <a:endParaRPr dirty="0"/>
          </a:p>
        </p:txBody>
      </p:sp>
      <p:cxnSp>
        <p:nvCxnSpPr>
          <p:cNvPr id="23" name="Google Shape;171;p20">
            <a:extLst>
              <a:ext uri="{FF2B5EF4-FFF2-40B4-BE49-F238E27FC236}">
                <a16:creationId xmlns:a16="http://schemas.microsoft.com/office/drawing/2014/main" id="{73053377-29CA-4CAE-BC62-57E9B6B22260}"/>
              </a:ext>
            </a:extLst>
          </p:cNvPr>
          <p:cNvCxnSpPr/>
          <p:nvPr/>
        </p:nvCxnSpPr>
        <p:spPr>
          <a:xfrm>
            <a:off x="2355525" y="1433165"/>
            <a:ext cx="600" cy="30327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4" name="Google Shape;175;p20">
            <a:extLst>
              <a:ext uri="{FF2B5EF4-FFF2-40B4-BE49-F238E27FC236}">
                <a16:creationId xmlns:a16="http://schemas.microsoft.com/office/drawing/2014/main" id="{9A87EE9F-62B8-41E1-9E0D-4AE725AE08F3}"/>
              </a:ext>
            </a:extLst>
          </p:cNvPr>
          <p:cNvCxnSpPr>
            <a:cxnSpLocks/>
          </p:cNvCxnSpPr>
          <p:nvPr/>
        </p:nvCxnSpPr>
        <p:spPr>
          <a:xfrm>
            <a:off x="2428429" y="2594377"/>
            <a:ext cx="10800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" name="Google Shape;182;p20">
            <a:extLst>
              <a:ext uri="{FF2B5EF4-FFF2-40B4-BE49-F238E27FC236}">
                <a16:creationId xmlns:a16="http://schemas.microsoft.com/office/drawing/2014/main" id="{BDA062E3-8ECB-4259-BF88-98E5C4FCD360}"/>
              </a:ext>
            </a:extLst>
          </p:cNvPr>
          <p:cNvSpPr txBox="1"/>
          <p:nvPr/>
        </p:nvSpPr>
        <p:spPr>
          <a:xfrm>
            <a:off x="2544254" y="2145867"/>
            <a:ext cx="882762" cy="393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dirty="0"/>
              <a:t>Event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Trigger</a:t>
            </a: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1280032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>
            <a:spLocks noGrp="1"/>
          </p:cNvSpPr>
          <p:nvPr>
            <p:ph type="title"/>
          </p:nvPr>
        </p:nvSpPr>
        <p:spPr>
          <a:xfrm>
            <a:off x="251222" y="100853"/>
            <a:ext cx="8641500" cy="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457200" lvl="0" indent="-3238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 startAt="3"/>
            </a:pPr>
            <a:r>
              <a:rPr lang="ko" dirty="0"/>
              <a:t>Sequence Diagram</a:t>
            </a:r>
            <a:endParaRPr dirty="0"/>
          </a:p>
        </p:txBody>
      </p:sp>
      <p:sp>
        <p:nvSpPr>
          <p:cNvPr id="162" name="Google Shape;162;p20"/>
          <p:cNvSpPr txBox="1">
            <a:spLocks noGrp="1"/>
          </p:cNvSpPr>
          <p:nvPr>
            <p:ph type="body" idx="1"/>
          </p:nvPr>
        </p:nvSpPr>
        <p:spPr>
          <a:xfrm>
            <a:off x="251222" y="689165"/>
            <a:ext cx="86415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rgbClr val="262626"/>
              </a:buClr>
              <a:buSzPts val="1200"/>
              <a:buFont typeface="Arial"/>
              <a:buNone/>
            </a:pPr>
            <a:r>
              <a:rPr lang="en-US" dirty="0"/>
              <a:t>Report Check Process</a:t>
            </a:r>
            <a:endParaRPr dirty="0"/>
          </a:p>
        </p:txBody>
      </p:sp>
      <p:sp>
        <p:nvSpPr>
          <p:cNvPr id="163" name="Google Shape;163;p20"/>
          <p:cNvSpPr/>
          <p:nvPr/>
        </p:nvSpPr>
        <p:spPr>
          <a:xfrm>
            <a:off x="251225" y="984675"/>
            <a:ext cx="8641500" cy="3558900"/>
          </a:xfrm>
          <a:prstGeom prst="rect">
            <a:avLst/>
          </a:prstGeom>
          <a:noFill/>
          <a:ln w="12700" cap="flat" cmpd="sng">
            <a:solidFill>
              <a:srgbClr val="232F3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200" tIns="91425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164;p20">
            <a:extLst>
              <a:ext uri="{FF2B5EF4-FFF2-40B4-BE49-F238E27FC236}">
                <a16:creationId xmlns:a16="http://schemas.microsoft.com/office/drawing/2014/main" id="{AF685A48-6A02-47F5-AFEF-370FE1BD2152}"/>
              </a:ext>
            </a:extLst>
          </p:cNvPr>
          <p:cNvSpPr txBox="1"/>
          <p:nvPr/>
        </p:nvSpPr>
        <p:spPr>
          <a:xfrm>
            <a:off x="298127" y="984675"/>
            <a:ext cx="1323600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Form</a:t>
            </a:r>
            <a:endParaRPr dirty="0"/>
          </a:p>
        </p:txBody>
      </p:sp>
      <p:sp>
        <p:nvSpPr>
          <p:cNvPr id="44" name="Google Shape;165;p20">
            <a:extLst>
              <a:ext uri="{FF2B5EF4-FFF2-40B4-BE49-F238E27FC236}">
                <a16:creationId xmlns:a16="http://schemas.microsoft.com/office/drawing/2014/main" id="{75F4AED9-A2BC-4909-B47F-99C0BB4DEC7B}"/>
              </a:ext>
            </a:extLst>
          </p:cNvPr>
          <p:cNvSpPr txBox="1"/>
          <p:nvPr/>
        </p:nvSpPr>
        <p:spPr>
          <a:xfrm>
            <a:off x="1815554" y="984675"/>
            <a:ext cx="1323600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Spread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Sheet</a:t>
            </a:r>
            <a:endParaRPr dirty="0"/>
          </a:p>
        </p:txBody>
      </p:sp>
      <p:sp>
        <p:nvSpPr>
          <p:cNvPr id="45" name="Google Shape;166;p20">
            <a:extLst>
              <a:ext uri="{FF2B5EF4-FFF2-40B4-BE49-F238E27FC236}">
                <a16:creationId xmlns:a16="http://schemas.microsoft.com/office/drawing/2014/main" id="{5D7E8163-5789-42EB-ADC0-C734295A1E76}"/>
              </a:ext>
            </a:extLst>
          </p:cNvPr>
          <p:cNvSpPr txBox="1"/>
          <p:nvPr/>
        </p:nvSpPr>
        <p:spPr>
          <a:xfrm>
            <a:off x="5634740" y="984675"/>
            <a:ext cx="1323600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dirty="0" err="1"/>
              <a:t>Api</a:t>
            </a:r>
            <a:endParaRPr lang="en-US" altLang="ko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err="1"/>
              <a:t>GateWay</a:t>
            </a:r>
            <a:endParaRPr lang="en-US" altLang="ko-KR" dirty="0"/>
          </a:p>
        </p:txBody>
      </p:sp>
      <p:cxnSp>
        <p:nvCxnSpPr>
          <p:cNvPr id="47" name="Google Shape;169;p20">
            <a:extLst>
              <a:ext uri="{FF2B5EF4-FFF2-40B4-BE49-F238E27FC236}">
                <a16:creationId xmlns:a16="http://schemas.microsoft.com/office/drawing/2014/main" id="{7DF75F21-8F35-4F2F-A215-E475EE2DF7A3}"/>
              </a:ext>
            </a:extLst>
          </p:cNvPr>
          <p:cNvCxnSpPr>
            <a:stCxn id="43" idx="2"/>
          </p:cNvCxnSpPr>
          <p:nvPr/>
        </p:nvCxnSpPr>
        <p:spPr>
          <a:xfrm>
            <a:off x="959927" y="1433175"/>
            <a:ext cx="600" cy="30327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48" name="Google Shape;170;p20">
            <a:extLst>
              <a:ext uri="{FF2B5EF4-FFF2-40B4-BE49-F238E27FC236}">
                <a16:creationId xmlns:a16="http://schemas.microsoft.com/office/drawing/2014/main" id="{BC563B7D-705D-404F-9601-DE8AA110401B}"/>
              </a:ext>
            </a:extLst>
          </p:cNvPr>
          <p:cNvCxnSpPr/>
          <p:nvPr/>
        </p:nvCxnSpPr>
        <p:spPr>
          <a:xfrm>
            <a:off x="2477105" y="1433165"/>
            <a:ext cx="600" cy="30327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49" name="Google Shape;171;p20">
            <a:extLst>
              <a:ext uri="{FF2B5EF4-FFF2-40B4-BE49-F238E27FC236}">
                <a16:creationId xmlns:a16="http://schemas.microsoft.com/office/drawing/2014/main" id="{886F0DB7-6208-408C-AD54-DF4DAD3B495F}"/>
              </a:ext>
            </a:extLst>
          </p:cNvPr>
          <p:cNvCxnSpPr/>
          <p:nvPr/>
        </p:nvCxnSpPr>
        <p:spPr>
          <a:xfrm>
            <a:off x="6281349" y="1433165"/>
            <a:ext cx="600" cy="30327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54" name="Google Shape;174;p20">
            <a:extLst>
              <a:ext uri="{FF2B5EF4-FFF2-40B4-BE49-F238E27FC236}">
                <a16:creationId xmlns:a16="http://schemas.microsoft.com/office/drawing/2014/main" id="{0474FC0C-5322-4188-834A-1EE54B7672F1}"/>
              </a:ext>
            </a:extLst>
          </p:cNvPr>
          <p:cNvCxnSpPr>
            <a:cxnSpLocks/>
          </p:cNvCxnSpPr>
          <p:nvPr/>
        </p:nvCxnSpPr>
        <p:spPr>
          <a:xfrm>
            <a:off x="1047918" y="1808866"/>
            <a:ext cx="12600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8" name="Google Shape;181;p20">
            <a:extLst>
              <a:ext uri="{FF2B5EF4-FFF2-40B4-BE49-F238E27FC236}">
                <a16:creationId xmlns:a16="http://schemas.microsoft.com/office/drawing/2014/main" id="{32F9E42A-2945-4800-89B1-DD3D976FA50A}"/>
              </a:ext>
            </a:extLst>
          </p:cNvPr>
          <p:cNvSpPr txBox="1"/>
          <p:nvPr/>
        </p:nvSpPr>
        <p:spPr>
          <a:xfrm>
            <a:off x="856967" y="1498728"/>
            <a:ext cx="1524851" cy="2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/>
              <a:t>주간 보고 제출</a:t>
            </a:r>
            <a:endParaRPr sz="1200" dirty="0"/>
          </a:p>
        </p:txBody>
      </p:sp>
      <p:cxnSp>
        <p:nvCxnSpPr>
          <p:cNvPr id="62" name="Google Shape;175;p20">
            <a:extLst>
              <a:ext uri="{FF2B5EF4-FFF2-40B4-BE49-F238E27FC236}">
                <a16:creationId xmlns:a16="http://schemas.microsoft.com/office/drawing/2014/main" id="{9ECF4F87-C740-4AB0-8E9B-A2C7FFA691A8}"/>
              </a:ext>
            </a:extLst>
          </p:cNvPr>
          <p:cNvCxnSpPr>
            <a:cxnSpLocks/>
          </p:cNvCxnSpPr>
          <p:nvPr/>
        </p:nvCxnSpPr>
        <p:spPr>
          <a:xfrm>
            <a:off x="3864491" y="2839130"/>
            <a:ext cx="10800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4" name="Google Shape;182;p20">
            <a:extLst>
              <a:ext uri="{FF2B5EF4-FFF2-40B4-BE49-F238E27FC236}">
                <a16:creationId xmlns:a16="http://schemas.microsoft.com/office/drawing/2014/main" id="{7B20A0AB-D231-440E-9FDF-D828C7494695}"/>
              </a:ext>
            </a:extLst>
          </p:cNvPr>
          <p:cNvSpPr txBox="1"/>
          <p:nvPr/>
        </p:nvSpPr>
        <p:spPr>
          <a:xfrm>
            <a:off x="3864491" y="2390620"/>
            <a:ext cx="1079999" cy="39197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/>
              <a:t>주간 보고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/>
              <a:t>현황 기록</a:t>
            </a:r>
          </a:p>
        </p:txBody>
      </p:sp>
      <p:sp>
        <p:nvSpPr>
          <p:cNvPr id="34" name="Google Shape;165;p20">
            <a:extLst>
              <a:ext uri="{FF2B5EF4-FFF2-40B4-BE49-F238E27FC236}">
                <a16:creationId xmlns:a16="http://schemas.microsoft.com/office/drawing/2014/main" id="{0EDDDB37-6AB0-491F-A8DC-A726DAD7A7D0}"/>
              </a:ext>
            </a:extLst>
          </p:cNvPr>
          <p:cNvSpPr txBox="1"/>
          <p:nvPr/>
        </p:nvSpPr>
        <p:spPr>
          <a:xfrm>
            <a:off x="3097238" y="999915"/>
            <a:ext cx="1323600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dirty="0"/>
              <a:t>App Script</a:t>
            </a:r>
            <a:endParaRPr dirty="0"/>
          </a:p>
        </p:txBody>
      </p:sp>
      <p:cxnSp>
        <p:nvCxnSpPr>
          <p:cNvPr id="35" name="Google Shape;170;p20">
            <a:extLst>
              <a:ext uri="{FF2B5EF4-FFF2-40B4-BE49-F238E27FC236}">
                <a16:creationId xmlns:a16="http://schemas.microsoft.com/office/drawing/2014/main" id="{33957C6E-9A8D-4982-B732-E19DEE0CA64D}"/>
              </a:ext>
            </a:extLst>
          </p:cNvPr>
          <p:cNvCxnSpPr/>
          <p:nvPr/>
        </p:nvCxnSpPr>
        <p:spPr>
          <a:xfrm>
            <a:off x="3758789" y="1448405"/>
            <a:ext cx="600" cy="30327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55" name="Google Shape;174;p20">
            <a:extLst>
              <a:ext uri="{FF2B5EF4-FFF2-40B4-BE49-F238E27FC236}">
                <a16:creationId xmlns:a16="http://schemas.microsoft.com/office/drawing/2014/main" id="{B48F2CC1-9394-401D-AA16-B735B9936980}"/>
              </a:ext>
            </a:extLst>
          </p:cNvPr>
          <p:cNvCxnSpPr>
            <a:cxnSpLocks/>
          </p:cNvCxnSpPr>
          <p:nvPr/>
        </p:nvCxnSpPr>
        <p:spPr>
          <a:xfrm flipH="1">
            <a:off x="2596302" y="2323724"/>
            <a:ext cx="10800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9" name="Google Shape;181;p20">
            <a:extLst>
              <a:ext uri="{FF2B5EF4-FFF2-40B4-BE49-F238E27FC236}">
                <a16:creationId xmlns:a16="http://schemas.microsoft.com/office/drawing/2014/main" id="{19CB2730-113F-46EF-AF47-8FA5A1C74E2F}"/>
              </a:ext>
            </a:extLst>
          </p:cNvPr>
          <p:cNvSpPr txBox="1"/>
          <p:nvPr/>
        </p:nvSpPr>
        <p:spPr>
          <a:xfrm>
            <a:off x="2502888" y="1882018"/>
            <a:ext cx="1271286" cy="365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/>
              <a:t>주간 보고</a:t>
            </a:r>
            <a:endParaRPr lang="en-US" altLang="ko-KR" sz="1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/>
              <a:t>현황 파악</a:t>
            </a:r>
            <a:endParaRPr sz="1200" dirty="0"/>
          </a:p>
        </p:txBody>
      </p:sp>
      <p:sp>
        <p:nvSpPr>
          <p:cNvPr id="38" name="Google Shape;106;p18">
            <a:extLst>
              <a:ext uri="{FF2B5EF4-FFF2-40B4-BE49-F238E27FC236}">
                <a16:creationId xmlns:a16="http://schemas.microsoft.com/office/drawing/2014/main" id="{FB01BF83-BBB0-4D0D-8447-417DC67C279D}"/>
              </a:ext>
            </a:extLst>
          </p:cNvPr>
          <p:cNvSpPr/>
          <p:nvPr/>
        </p:nvSpPr>
        <p:spPr>
          <a:xfrm>
            <a:off x="6734232" y="1148395"/>
            <a:ext cx="2159178" cy="3395030"/>
          </a:xfrm>
          <a:prstGeom prst="rect">
            <a:avLst/>
          </a:prstGeom>
          <a:noFill/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108;p18">
            <a:extLst>
              <a:ext uri="{FF2B5EF4-FFF2-40B4-BE49-F238E27FC236}">
                <a16:creationId xmlns:a16="http://schemas.microsoft.com/office/drawing/2014/main" id="{DBFD4792-CA48-40AC-9404-FC8408DDEADD}"/>
              </a:ext>
            </a:extLst>
          </p:cNvPr>
          <p:cNvSpPr/>
          <p:nvPr/>
        </p:nvSpPr>
        <p:spPr>
          <a:xfrm>
            <a:off x="6734232" y="997375"/>
            <a:ext cx="2159178" cy="237237"/>
          </a:xfrm>
          <a:prstGeom prst="rect">
            <a:avLst/>
          </a:prstGeom>
          <a:solidFill>
            <a:srgbClr val="2E68B2"/>
          </a:solidFill>
          <a:ln w="9525" cap="flat" cmpd="sng">
            <a:solidFill>
              <a:srgbClr val="2E68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7500" tIns="35100" rIns="67500" bIns="351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" sz="10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Explanation</a:t>
            </a:r>
            <a:endParaRPr sz="10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109;p18">
            <a:extLst>
              <a:ext uri="{FF2B5EF4-FFF2-40B4-BE49-F238E27FC236}">
                <a16:creationId xmlns:a16="http://schemas.microsoft.com/office/drawing/2014/main" id="{9A63CA43-C701-4D5A-82D9-347C24E7ECC1}"/>
              </a:ext>
            </a:extLst>
          </p:cNvPr>
          <p:cNvSpPr/>
          <p:nvPr/>
        </p:nvSpPr>
        <p:spPr>
          <a:xfrm>
            <a:off x="6748958" y="1237152"/>
            <a:ext cx="2109709" cy="3149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>
              <a:lnSpc>
                <a:spcPct val="115000"/>
              </a:lnSpc>
              <a:spcBef>
                <a:spcPts val="500"/>
              </a:spcBef>
            </a:pPr>
            <a:r>
              <a:rPr lang="ko" sz="1000" b="1" dirty="0"/>
              <a:t>[</a:t>
            </a:r>
            <a:r>
              <a:rPr lang="en-US" altLang="ko" sz="1000" b="1" dirty="0"/>
              <a:t>Sequence</a:t>
            </a:r>
            <a:r>
              <a:rPr lang="ko" sz="1000" b="1" dirty="0"/>
              <a:t> 수행과정]</a:t>
            </a:r>
            <a:endParaRPr sz="1000" dirty="0"/>
          </a:p>
          <a:p>
            <a:pPr marL="457200" marR="0" lvl="0" indent="-2857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lang="ko-KR" altLang="en-US" sz="900" dirty="0"/>
              <a:t>전달된 </a:t>
            </a:r>
            <a:r>
              <a:rPr lang="en-US" altLang="ko-KR" sz="900" dirty="0"/>
              <a:t>Form</a:t>
            </a:r>
            <a:r>
              <a:rPr lang="ko-KR" altLang="en-US" sz="900" dirty="0"/>
              <a:t>으로 주간보고 내용 제출</a:t>
            </a:r>
          </a:p>
          <a:p>
            <a:pPr marL="45720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ko-KR" altLang="en-US" sz="900" dirty="0"/>
              <a:t>제출 된 내용은 </a:t>
            </a:r>
            <a:r>
              <a:rPr lang="en-US" altLang="ko-KR" sz="900" dirty="0"/>
              <a:t>Spread Sheet</a:t>
            </a:r>
            <a:r>
              <a:rPr lang="ko-KR" altLang="en-US" sz="900" dirty="0"/>
              <a:t>에 자동 저장</a:t>
            </a:r>
            <a:endParaRPr lang="en-US" altLang="ko-KR" sz="900" dirty="0"/>
          </a:p>
          <a:p>
            <a:pPr marL="45720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en-US" altLang="ko-KR" sz="900" dirty="0"/>
              <a:t>App Script</a:t>
            </a:r>
            <a:r>
              <a:rPr lang="ko-KR" altLang="en-US" sz="900" dirty="0"/>
              <a:t>는 </a:t>
            </a:r>
            <a:r>
              <a:rPr lang="en-US" altLang="ko-KR" sz="900" dirty="0"/>
              <a:t>Spread Sheet</a:t>
            </a:r>
            <a:r>
              <a:rPr lang="ko-KR" altLang="en-US" sz="900" dirty="0"/>
              <a:t>에 등록되어 있기 </a:t>
            </a:r>
            <a:r>
              <a:rPr lang="en-US" altLang="ko-KR" sz="900" dirty="0"/>
              <a:t>Spread Sheet</a:t>
            </a:r>
            <a:r>
              <a:rPr lang="ko-KR" altLang="en-US" sz="900" dirty="0"/>
              <a:t>에 내용이 추가 될 경우 </a:t>
            </a:r>
            <a:r>
              <a:rPr lang="en-US" altLang="ko-KR" sz="900" dirty="0"/>
              <a:t>App Script </a:t>
            </a:r>
            <a:r>
              <a:rPr lang="ko-KR" altLang="en-US" sz="900" dirty="0"/>
              <a:t>작동</a:t>
            </a:r>
            <a:r>
              <a:rPr lang="en-US" altLang="ko-KR" sz="900" dirty="0"/>
              <a:t>, App Script</a:t>
            </a:r>
            <a:r>
              <a:rPr lang="ko-KR" altLang="en-US" sz="900" dirty="0"/>
              <a:t>에서 작성 인력에 대한 정보를 </a:t>
            </a:r>
            <a:r>
              <a:rPr lang="en-US" altLang="ko-KR" sz="900" dirty="0"/>
              <a:t>Docs</a:t>
            </a:r>
            <a:r>
              <a:rPr lang="ko-KR" altLang="en-US" sz="900" dirty="0"/>
              <a:t>에 저장</a:t>
            </a:r>
            <a:endParaRPr lang="en-US" altLang="ko-KR" sz="900" dirty="0"/>
          </a:p>
          <a:p>
            <a:pPr marL="45720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en-US" altLang="ko-KR" sz="900" dirty="0"/>
              <a:t>Docs</a:t>
            </a:r>
            <a:r>
              <a:rPr lang="ko-KR" altLang="en-US" sz="900" dirty="0"/>
              <a:t>에 저장된 내용 조회해서 주간 보고 현황 전달</a:t>
            </a:r>
            <a:endParaRPr lang="en-US" altLang="ko-KR" sz="900" dirty="0"/>
          </a:p>
          <a:p>
            <a:pPr marL="45720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ko-KR" altLang="en-US" sz="900" dirty="0"/>
              <a:t>주간 보고 현황 </a:t>
            </a:r>
            <a:r>
              <a:rPr lang="en-US" altLang="ko-KR" sz="900" dirty="0" err="1"/>
              <a:t>Api</a:t>
            </a:r>
            <a:r>
              <a:rPr lang="en-US" altLang="ko-KR" sz="900" dirty="0"/>
              <a:t> </a:t>
            </a:r>
            <a:r>
              <a:rPr lang="en-US" altLang="ko-KR" sz="900" dirty="0" err="1"/>
              <a:t>GateWay</a:t>
            </a:r>
            <a:r>
              <a:rPr lang="ko-KR" altLang="en-US" sz="900" dirty="0"/>
              <a:t>에 전달</a:t>
            </a:r>
            <a:endParaRPr lang="en-US" altLang="ko-KR" sz="900" dirty="0"/>
          </a:p>
          <a:p>
            <a:pPr marL="45720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ko-KR" altLang="en-US" sz="900" dirty="0"/>
              <a:t>주간 보고 기록을 </a:t>
            </a:r>
            <a:r>
              <a:rPr lang="en-US" altLang="ko-KR" sz="900" dirty="0"/>
              <a:t>Docs</a:t>
            </a:r>
            <a:r>
              <a:rPr lang="ko-KR" altLang="en-US" sz="900" dirty="0"/>
              <a:t>에 초기화</a:t>
            </a:r>
            <a:endParaRPr sz="900" dirty="0"/>
          </a:p>
        </p:txBody>
      </p:sp>
      <p:sp>
        <p:nvSpPr>
          <p:cNvPr id="41" name="Google Shape;166;p20">
            <a:extLst>
              <a:ext uri="{FF2B5EF4-FFF2-40B4-BE49-F238E27FC236}">
                <a16:creationId xmlns:a16="http://schemas.microsoft.com/office/drawing/2014/main" id="{3D8534C6-DF46-4308-AC5A-8E68584B7589}"/>
              </a:ext>
            </a:extLst>
          </p:cNvPr>
          <p:cNvSpPr txBox="1"/>
          <p:nvPr/>
        </p:nvSpPr>
        <p:spPr>
          <a:xfrm>
            <a:off x="4409444" y="990771"/>
            <a:ext cx="1323600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Docs</a:t>
            </a:r>
          </a:p>
        </p:txBody>
      </p:sp>
      <p:cxnSp>
        <p:nvCxnSpPr>
          <p:cNvPr id="42" name="Google Shape;171;p20">
            <a:extLst>
              <a:ext uri="{FF2B5EF4-FFF2-40B4-BE49-F238E27FC236}">
                <a16:creationId xmlns:a16="http://schemas.microsoft.com/office/drawing/2014/main" id="{A78BC23C-FE2D-4B69-9A50-AB508194AA00}"/>
              </a:ext>
            </a:extLst>
          </p:cNvPr>
          <p:cNvCxnSpPr/>
          <p:nvPr/>
        </p:nvCxnSpPr>
        <p:spPr>
          <a:xfrm>
            <a:off x="5056053" y="1439261"/>
            <a:ext cx="600" cy="30327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74" name="Google Shape;175;p20">
            <a:extLst>
              <a:ext uri="{FF2B5EF4-FFF2-40B4-BE49-F238E27FC236}">
                <a16:creationId xmlns:a16="http://schemas.microsoft.com/office/drawing/2014/main" id="{1C3C20DF-E4A4-46FB-9395-E07B2A426D87}"/>
              </a:ext>
            </a:extLst>
          </p:cNvPr>
          <p:cNvCxnSpPr>
            <a:cxnSpLocks/>
          </p:cNvCxnSpPr>
          <p:nvPr/>
        </p:nvCxnSpPr>
        <p:spPr>
          <a:xfrm>
            <a:off x="3858395" y="3930314"/>
            <a:ext cx="23400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5" name="Google Shape;182;p20">
            <a:extLst>
              <a:ext uri="{FF2B5EF4-FFF2-40B4-BE49-F238E27FC236}">
                <a16:creationId xmlns:a16="http://schemas.microsoft.com/office/drawing/2014/main" id="{BFF93540-87B2-43A6-B3E5-52E095E7EA84}"/>
              </a:ext>
            </a:extLst>
          </p:cNvPr>
          <p:cNvSpPr txBox="1"/>
          <p:nvPr/>
        </p:nvSpPr>
        <p:spPr>
          <a:xfrm>
            <a:off x="5108075" y="3481804"/>
            <a:ext cx="1079999" cy="39197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/>
              <a:t>주간 보고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/>
              <a:t>현황 전달</a:t>
            </a:r>
          </a:p>
        </p:txBody>
      </p:sp>
      <p:cxnSp>
        <p:nvCxnSpPr>
          <p:cNvPr id="76" name="Google Shape;175;p20">
            <a:extLst>
              <a:ext uri="{FF2B5EF4-FFF2-40B4-BE49-F238E27FC236}">
                <a16:creationId xmlns:a16="http://schemas.microsoft.com/office/drawing/2014/main" id="{3CB40839-FC9C-4EEE-8AF8-55B9ADE9DAF0}"/>
              </a:ext>
            </a:extLst>
          </p:cNvPr>
          <p:cNvCxnSpPr>
            <a:cxnSpLocks/>
          </p:cNvCxnSpPr>
          <p:nvPr/>
        </p:nvCxnSpPr>
        <p:spPr>
          <a:xfrm flipH="1">
            <a:off x="3870587" y="3406058"/>
            <a:ext cx="10800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7" name="Google Shape;182;p20">
            <a:extLst>
              <a:ext uri="{FF2B5EF4-FFF2-40B4-BE49-F238E27FC236}">
                <a16:creationId xmlns:a16="http://schemas.microsoft.com/office/drawing/2014/main" id="{0F05F61F-15C1-47D2-AEE9-B2B0872F0035}"/>
              </a:ext>
            </a:extLst>
          </p:cNvPr>
          <p:cNvSpPr txBox="1"/>
          <p:nvPr/>
        </p:nvSpPr>
        <p:spPr>
          <a:xfrm>
            <a:off x="3870587" y="2957548"/>
            <a:ext cx="1079999" cy="39197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/>
              <a:t>주간 보고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/>
              <a:t>현황 참조</a:t>
            </a:r>
          </a:p>
        </p:txBody>
      </p:sp>
      <p:cxnSp>
        <p:nvCxnSpPr>
          <p:cNvPr id="78" name="Google Shape;175;p20">
            <a:extLst>
              <a:ext uri="{FF2B5EF4-FFF2-40B4-BE49-F238E27FC236}">
                <a16:creationId xmlns:a16="http://schemas.microsoft.com/office/drawing/2014/main" id="{8E1D2E0D-7B5F-4C51-8D53-43E2BE7BA680}"/>
              </a:ext>
            </a:extLst>
          </p:cNvPr>
          <p:cNvCxnSpPr>
            <a:cxnSpLocks/>
          </p:cNvCxnSpPr>
          <p:nvPr/>
        </p:nvCxnSpPr>
        <p:spPr>
          <a:xfrm>
            <a:off x="3864491" y="4442378"/>
            <a:ext cx="10800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9" name="Google Shape;182;p20">
            <a:extLst>
              <a:ext uri="{FF2B5EF4-FFF2-40B4-BE49-F238E27FC236}">
                <a16:creationId xmlns:a16="http://schemas.microsoft.com/office/drawing/2014/main" id="{80BB7195-6E73-4D50-892F-A600E050B4BA}"/>
              </a:ext>
            </a:extLst>
          </p:cNvPr>
          <p:cNvSpPr txBox="1"/>
          <p:nvPr/>
        </p:nvSpPr>
        <p:spPr>
          <a:xfrm>
            <a:off x="3864491" y="3993868"/>
            <a:ext cx="1079999" cy="39197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/>
              <a:t>주간 보고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/>
              <a:t>기록 초기화</a:t>
            </a:r>
          </a:p>
        </p:txBody>
      </p:sp>
    </p:spTree>
    <p:extLst>
      <p:ext uri="{BB962C8B-B14F-4D97-AF65-F5344CB8AC3E}">
        <p14:creationId xmlns:p14="http://schemas.microsoft.com/office/powerpoint/2010/main" val="4069638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>
            <a:spLocks noGrp="1"/>
          </p:cNvSpPr>
          <p:nvPr>
            <p:ph type="title"/>
          </p:nvPr>
        </p:nvSpPr>
        <p:spPr>
          <a:xfrm>
            <a:off x="251222" y="100853"/>
            <a:ext cx="8641500" cy="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457200" lvl="0" indent="-3238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 startAt="3"/>
            </a:pPr>
            <a:r>
              <a:rPr lang="ko" dirty="0"/>
              <a:t>Sequence Diagram</a:t>
            </a:r>
            <a:endParaRPr dirty="0"/>
          </a:p>
        </p:txBody>
      </p:sp>
      <p:sp>
        <p:nvSpPr>
          <p:cNvPr id="162" name="Google Shape;162;p20"/>
          <p:cNvSpPr txBox="1">
            <a:spLocks noGrp="1"/>
          </p:cNvSpPr>
          <p:nvPr>
            <p:ph type="body" idx="1"/>
          </p:nvPr>
        </p:nvSpPr>
        <p:spPr>
          <a:xfrm>
            <a:off x="251222" y="689165"/>
            <a:ext cx="86415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rgbClr val="262626"/>
              </a:buClr>
              <a:buSzPts val="1200"/>
              <a:buFont typeface="Arial"/>
              <a:buNone/>
            </a:pPr>
            <a:r>
              <a:rPr lang="en-US" dirty="0"/>
              <a:t>New Member Check Process</a:t>
            </a:r>
            <a:endParaRPr dirty="0"/>
          </a:p>
        </p:txBody>
      </p:sp>
      <p:sp>
        <p:nvSpPr>
          <p:cNvPr id="163" name="Google Shape;163;p20"/>
          <p:cNvSpPr/>
          <p:nvPr/>
        </p:nvSpPr>
        <p:spPr>
          <a:xfrm>
            <a:off x="251225" y="984675"/>
            <a:ext cx="8641500" cy="3558900"/>
          </a:xfrm>
          <a:prstGeom prst="rect">
            <a:avLst/>
          </a:prstGeom>
          <a:noFill/>
          <a:ln w="12700" cap="flat" cmpd="sng">
            <a:solidFill>
              <a:srgbClr val="232F3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200" tIns="91425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164;p20">
            <a:extLst>
              <a:ext uri="{FF2B5EF4-FFF2-40B4-BE49-F238E27FC236}">
                <a16:creationId xmlns:a16="http://schemas.microsoft.com/office/drawing/2014/main" id="{AF685A48-6A02-47F5-AFEF-370FE1BD2152}"/>
              </a:ext>
            </a:extLst>
          </p:cNvPr>
          <p:cNvSpPr txBox="1"/>
          <p:nvPr/>
        </p:nvSpPr>
        <p:spPr>
          <a:xfrm>
            <a:off x="298127" y="984675"/>
            <a:ext cx="1323600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dirty="0"/>
              <a:t>App Script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Trigger</a:t>
            </a:r>
          </a:p>
        </p:txBody>
      </p:sp>
      <p:sp>
        <p:nvSpPr>
          <p:cNvPr id="44" name="Google Shape;165;p20">
            <a:extLst>
              <a:ext uri="{FF2B5EF4-FFF2-40B4-BE49-F238E27FC236}">
                <a16:creationId xmlns:a16="http://schemas.microsoft.com/office/drawing/2014/main" id="{75F4AED9-A2BC-4909-B47F-99C0BB4DEC7B}"/>
              </a:ext>
            </a:extLst>
          </p:cNvPr>
          <p:cNvSpPr txBox="1"/>
          <p:nvPr/>
        </p:nvSpPr>
        <p:spPr>
          <a:xfrm>
            <a:off x="1687538" y="984675"/>
            <a:ext cx="1323600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dirty="0"/>
              <a:t>App Script</a:t>
            </a:r>
          </a:p>
        </p:txBody>
      </p:sp>
      <p:sp>
        <p:nvSpPr>
          <p:cNvPr id="45" name="Google Shape;166;p20">
            <a:extLst>
              <a:ext uri="{FF2B5EF4-FFF2-40B4-BE49-F238E27FC236}">
                <a16:creationId xmlns:a16="http://schemas.microsoft.com/office/drawing/2014/main" id="{5D7E8163-5789-42EB-ADC0-C734295A1E76}"/>
              </a:ext>
            </a:extLst>
          </p:cNvPr>
          <p:cNvSpPr txBox="1"/>
          <p:nvPr/>
        </p:nvSpPr>
        <p:spPr>
          <a:xfrm>
            <a:off x="3976628" y="984675"/>
            <a:ext cx="1323600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Contacts</a:t>
            </a:r>
          </a:p>
        </p:txBody>
      </p:sp>
      <p:sp>
        <p:nvSpPr>
          <p:cNvPr id="46" name="Google Shape;167;p20">
            <a:extLst>
              <a:ext uri="{FF2B5EF4-FFF2-40B4-BE49-F238E27FC236}">
                <a16:creationId xmlns:a16="http://schemas.microsoft.com/office/drawing/2014/main" id="{7221B016-45FE-4058-A7D9-9A4F3E320F2B}"/>
              </a:ext>
            </a:extLst>
          </p:cNvPr>
          <p:cNvSpPr txBox="1"/>
          <p:nvPr/>
        </p:nvSpPr>
        <p:spPr>
          <a:xfrm>
            <a:off x="5099635" y="984675"/>
            <a:ext cx="1323600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 Mail</a:t>
            </a:r>
            <a:endParaRPr dirty="0"/>
          </a:p>
        </p:txBody>
      </p:sp>
      <p:cxnSp>
        <p:nvCxnSpPr>
          <p:cNvPr id="47" name="Google Shape;169;p20">
            <a:extLst>
              <a:ext uri="{FF2B5EF4-FFF2-40B4-BE49-F238E27FC236}">
                <a16:creationId xmlns:a16="http://schemas.microsoft.com/office/drawing/2014/main" id="{7DF75F21-8F35-4F2F-A215-E475EE2DF7A3}"/>
              </a:ext>
            </a:extLst>
          </p:cNvPr>
          <p:cNvCxnSpPr>
            <a:stCxn id="43" idx="2"/>
          </p:cNvCxnSpPr>
          <p:nvPr/>
        </p:nvCxnSpPr>
        <p:spPr>
          <a:xfrm>
            <a:off x="959927" y="1433175"/>
            <a:ext cx="600" cy="30327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48" name="Google Shape;170;p20">
            <a:extLst>
              <a:ext uri="{FF2B5EF4-FFF2-40B4-BE49-F238E27FC236}">
                <a16:creationId xmlns:a16="http://schemas.microsoft.com/office/drawing/2014/main" id="{BC563B7D-705D-404F-9601-DE8AA110401B}"/>
              </a:ext>
            </a:extLst>
          </p:cNvPr>
          <p:cNvCxnSpPr/>
          <p:nvPr/>
        </p:nvCxnSpPr>
        <p:spPr>
          <a:xfrm>
            <a:off x="2349089" y="1433165"/>
            <a:ext cx="600" cy="30327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49" name="Google Shape;171;p20">
            <a:extLst>
              <a:ext uri="{FF2B5EF4-FFF2-40B4-BE49-F238E27FC236}">
                <a16:creationId xmlns:a16="http://schemas.microsoft.com/office/drawing/2014/main" id="{886F0DB7-6208-408C-AD54-DF4DAD3B495F}"/>
              </a:ext>
            </a:extLst>
          </p:cNvPr>
          <p:cNvCxnSpPr/>
          <p:nvPr/>
        </p:nvCxnSpPr>
        <p:spPr>
          <a:xfrm>
            <a:off x="4623237" y="1433165"/>
            <a:ext cx="600" cy="30327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53" name="Google Shape;172;p20">
            <a:extLst>
              <a:ext uri="{FF2B5EF4-FFF2-40B4-BE49-F238E27FC236}">
                <a16:creationId xmlns:a16="http://schemas.microsoft.com/office/drawing/2014/main" id="{2DFFC25F-A0A9-4C6A-8EE2-42649AAE6F13}"/>
              </a:ext>
            </a:extLst>
          </p:cNvPr>
          <p:cNvCxnSpPr/>
          <p:nvPr/>
        </p:nvCxnSpPr>
        <p:spPr>
          <a:xfrm>
            <a:off x="5761186" y="1433165"/>
            <a:ext cx="600" cy="30327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54" name="Google Shape;174;p20">
            <a:extLst>
              <a:ext uri="{FF2B5EF4-FFF2-40B4-BE49-F238E27FC236}">
                <a16:creationId xmlns:a16="http://schemas.microsoft.com/office/drawing/2014/main" id="{0474FC0C-5322-4188-834A-1EE54B7672F1}"/>
              </a:ext>
            </a:extLst>
          </p:cNvPr>
          <p:cNvCxnSpPr>
            <a:cxnSpLocks/>
          </p:cNvCxnSpPr>
          <p:nvPr/>
        </p:nvCxnSpPr>
        <p:spPr>
          <a:xfrm>
            <a:off x="1041822" y="1888114"/>
            <a:ext cx="10800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8" name="Google Shape;181;p20">
            <a:extLst>
              <a:ext uri="{FF2B5EF4-FFF2-40B4-BE49-F238E27FC236}">
                <a16:creationId xmlns:a16="http://schemas.microsoft.com/office/drawing/2014/main" id="{32F9E42A-2945-4800-89B1-DD3D976FA50A}"/>
              </a:ext>
            </a:extLst>
          </p:cNvPr>
          <p:cNvSpPr txBox="1"/>
          <p:nvPr/>
        </p:nvSpPr>
        <p:spPr>
          <a:xfrm>
            <a:off x="1167864" y="1577976"/>
            <a:ext cx="891300" cy="2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dirty="0"/>
              <a:t>T</a:t>
            </a:r>
            <a:r>
              <a:rPr lang="ko" sz="1200" dirty="0"/>
              <a:t>rigger</a:t>
            </a:r>
            <a:endParaRPr sz="1200" dirty="0"/>
          </a:p>
        </p:txBody>
      </p:sp>
      <p:cxnSp>
        <p:nvCxnSpPr>
          <p:cNvPr id="62" name="Google Shape;175;p20">
            <a:extLst>
              <a:ext uri="{FF2B5EF4-FFF2-40B4-BE49-F238E27FC236}">
                <a16:creationId xmlns:a16="http://schemas.microsoft.com/office/drawing/2014/main" id="{9ECF4F87-C740-4AB0-8E9B-A2C7FFA691A8}"/>
              </a:ext>
            </a:extLst>
          </p:cNvPr>
          <p:cNvCxnSpPr>
            <a:cxnSpLocks/>
          </p:cNvCxnSpPr>
          <p:nvPr/>
        </p:nvCxnSpPr>
        <p:spPr>
          <a:xfrm>
            <a:off x="2431931" y="3076874"/>
            <a:ext cx="21600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4" name="Google Shape;182;p20">
            <a:extLst>
              <a:ext uri="{FF2B5EF4-FFF2-40B4-BE49-F238E27FC236}">
                <a16:creationId xmlns:a16="http://schemas.microsoft.com/office/drawing/2014/main" id="{7B20A0AB-D231-440E-9FDF-D828C7494695}"/>
              </a:ext>
            </a:extLst>
          </p:cNvPr>
          <p:cNvSpPr txBox="1"/>
          <p:nvPr/>
        </p:nvSpPr>
        <p:spPr>
          <a:xfrm>
            <a:off x="2431932" y="2631511"/>
            <a:ext cx="1053956" cy="38883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/>
              <a:t>신규 인력 정보 추가</a:t>
            </a:r>
            <a:endParaRPr sz="1200" dirty="0"/>
          </a:p>
        </p:txBody>
      </p:sp>
      <p:cxnSp>
        <p:nvCxnSpPr>
          <p:cNvPr id="66" name="Google Shape;176;p20">
            <a:extLst>
              <a:ext uri="{FF2B5EF4-FFF2-40B4-BE49-F238E27FC236}">
                <a16:creationId xmlns:a16="http://schemas.microsoft.com/office/drawing/2014/main" id="{0CE12903-A385-4744-8737-7D4A38656A3A}"/>
              </a:ext>
            </a:extLst>
          </p:cNvPr>
          <p:cNvCxnSpPr>
            <a:cxnSpLocks/>
          </p:cNvCxnSpPr>
          <p:nvPr/>
        </p:nvCxnSpPr>
        <p:spPr>
          <a:xfrm>
            <a:off x="2449012" y="3981395"/>
            <a:ext cx="32400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7" name="Google Shape;184;p20">
            <a:extLst>
              <a:ext uri="{FF2B5EF4-FFF2-40B4-BE49-F238E27FC236}">
                <a16:creationId xmlns:a16="http://schemas.microsoft.com/office/drawing/2014/main" id="{6DCDC173-2D7D-43F9-9FEA-28E04AE548D5}"/>
              </a:ext>
            </a:extLst>
          </p:cNvPr>
          <p:cNvSpPr txBox="1"/>
          <p:nvPr/>
        </p:nvSpPr>
        <p:spPr>
          <a:xfrm>
            <a:off x="3533599" y="3218691"/>
            <a:ext cx="1061584" cy="72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/>
              <a:t>신규 인력 주간 보고 양식 전달</a:t>
            </a:r>
            <a:endParaRPr sz="1200" dirty="0"/>
          </a:p>
        </p:txBody>
      </p:sp>
      <p:sp>
        <p:nvSpPr>
          <p:cNvPr id="34" name="Google Shape;165;p20">
            <a:extLst>
              <a:ext uri="{FF2B5EF4-FFF2-40B4-BE49-F238E27FC236}">
                <a16:creationId xmlns:a16="http://schemas.microsoft.com/office/drawing/2014/main" id="{0EDDDB37-6AB0-491F-A8DC-A726DAD7A7D0}"/>
              </a:ext>
            </a:extLst>
          </p:cNvPr>
          <p:cNvSpPr txBox="1"/>
          <p:nvPr/>
        </p:nvSpPr>
        <p:spPr>
          <a:xfrm>
            <a:off x="2841206" y="999915"/>
            <a:ext cx="1323600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Groups</a:t>
            </a:r>
          </a:p>
        </p:txBody>
      </p:sp>
      <p:cxnSp>
        <p:nvCxnSpPr>
          <p:cNvPr id="35" name="Google Shape;170;p20">
            <a:extLst>
              <a:ext uri="{FF2B5EF4-FFF2-40B4-BE49-F238E27FC236}">
                <a16:creationId xmlns:a16="http://schemas.microsoft.com/office/drawing/2014/main" id="{33957C6E-9A8D-4982-B732-E19DEE0CA64D}"/>
              </a:ext>
            </a:extLst>
          </p:cNvPr>
          <p:cNvCxnSpPr/>
          <p:nvPr/>
        </p:nvCxnSpPr>
        <p:spPr>
          <a:xfrm>
            <a:off x="3502757" y="1448405"/>
            <a:ext cx="600" cy="30327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55" name="Google Shape;174;p20">
            <a:extLst>
              <a:ext uri="{FF2B5EF4-FFF2-40B4-BE49-F238E27FC236}">
                <a16:creationId xmlns:a16="http://schemas.microsoft.com/office/drawing/2014/main" id="{B48F2CC1-9394-401D-AA16-B735B9936980}"/>
              </a:ext>
            </a:extLst>
          </p:cNvPr>
          <p:cNvCxnSpPr>
            <a:cxnSpLocks/>
          </p:cNvCxnSpPr>
          <p:nvPr/>
        </p:nvCxnSpPr>
        <p:spPr>
          <a:xfrm>
            <a:off x="2413422" y="2445644"/>
            <a:ext cx="10800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9" name="Google Shape;181;p20">
            <a:extLst>
              <a:ext uri="{FF2B5EF4-FFF2-40B4-BE49-F238E27FC236}">
                <a16:creationId xmlns:a16="http://schemas.microsoft.com/office/drawing/2014/main" id="{19CB2730-113F-46EF-AF47-8FA5A1C74E2F}"/>
              </a:ext>
            </a:extLst>
          </p:cNvPr>
          <p:cNvSpPr txBox="1"/>
          <p:nvPr/>
        </p:nvSpPr>
        <p:spPr>
          <a:xfrm>
            <a:off x="2399256" y="2034418"/>
            <a:ext cx="1080000" cy="335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/>
              <a:t>전체 멤버 조회</a:t>
            </a:r>
            <a:endParaRPr sz="1200" dirty="0"/>
          </a:p>
        </p:txBody>
      </p:sp>
      <p:sp>
        <p:nvSpPr>
          <p:cNvPr id="38" name="Google Shape;106;p18">
            <a:extLst>
              <a:ext uri="{FF2B5EF4-FFF2-40B4-BE49-F238E27FC236}">
                <a16:creationId xmlns:a16="http://schemas.microsoft.com/office/drawing/2014/main" id="{B79D1D5C-5DD8-4636-9E1E-E92DE0245974}"/>
              </a:ext>
            </a:extLst>
          </p:cNvPr>
          <p:cNvSpPr/>
          <p:nvPr/>
        </p:nvSpPr>
        <p:spPr>
          <a:xfrm>
            <a:off x="6734232" y="1148395"/>
            <a:ext cx="2159178" cy="3395030"/>
          </a:xfrm>
          <a:prstGeom prst="rect">
            <a:avLst/>
          </a:prstGeom>
          <a:noFill/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108;p18">
            <a:extLst>
              <a:ext uri="{FF2B5EF4-FFF2-40B4-BE49-F238E27FC236}">
                <a16:creationId xmlns:a16="http://schemas.microsoft.com/office/drawing/2014/main" id="{CB75C8D4-A05B-45EB-9402-C7E2C72251ED}"/>
              </a:ext>
            </a:extLst>
          </p:cNvPr>
          <p:cNvSpPr/>
          <p:nvPr/>
        </p:nvSpPr>
        <p:spPr>
          <a:xfrm>
            <a:off x="6734232" y="997375"/>
            <a:ext cx="2159178" cy="237237"/>
          </a:xfrm>
          <a:prstGeom prst="rect">
            <a:avLst/>
          </a:prstGeom>
          <a:solidFill>
            <a:srgbClr val="2E68B2"/>
          </a:solidFill>
          <a:ln w="9525" cap="flat" cmpd="sng">
            <a:solidFill>
              <a:srgbClr val="2E68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7500" tIns="35100" rIns="67500" bIns="351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" sz="10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Explanation</a:t>
            </a:r>
            <a:endParaRPr sz="10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109;p18">
            <a:extLst>
              <a:ext uri="{FF2B5EF4-FFF2-40B4-BE49-F238E27FC236}">
                <a16:creationId xmlns:a16="http://schemas.microsoft.com/office/drawing/2014/main" id="{02A0E76E-87FF-4702-9278-C051BA66295E}"/>
              </a:ext>
            </a:extLst>
          </p:cNvPr>
          <p:cNvSpPr/>
          <p:nvPr/>
        </p:nvSpPr>
        <p:spPr>
          <a:xfrm>
            <a:off x="6748958" y="1237152"/>
            <a:ext cx="2109709" cy="3149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>
              <a:lnSpc>
                <a:spcPct val="115000"/>
              </a:lnSpc>
              <a:spcBef>
                <a:spcPts val="500"/>
              </a:spcBef>
            </a:pPr>
            <a:r>
              <a:rPr lang="ko" sz="1000" b="1" dirty="0"/>
              <a:t>[</a:t>
            </a:r>
            <a:r>
              <a:rPr lang="en-US" altLang="ko" sz="1000" b="1" dirty="0"/>
              <a:t>Sequence</a:t>
            </a:r>
            <a:r>
              <a:rPr lang="ko" sz="1000" b="1" dirty="0"/>
              <a:t> 수행과정]</a:t>
            </a:r>
            <a:endParaRPr sz="1000" dirty="0"/>
          </a:p>
          <a:p>
            <a:pPr marL="457200" marR="0" lvl="0" indent="-2857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lang="en-US" sz="900" dirty="0"/>
              <a:t>App Script </a:t>
            </a:r>
            <a:r>
              <a:rPr lang="ko-KR" altLang="en-US" sz="900" dirty="0"/>
              <a:t>내장 기능인 </a:t>
            </a:r>
            <a:r>
              <a:rPr lang="en-US" altLang="ko-KR" sz="900" dirty="0"/>
              <a:t>Trigger </a:t>
            </a:r>
            <a:r>
              <a:rPr lang="ko-KR" altLang="en-US" sz="900" dirty="0"/>
              <a:t>활용 매주 화요일 </a:t>
            </a:r>
            <a:r>
              <a:rPr lang="en-US" altLang="ko-KR" sz="900" dirty="0"/>
              <a:t>App Script </a:t>
            </a:r>
            <a:r>
              <a:rPr lang="ko-KR" altLang="en-US" sz="900" dirty="0"/>
              <a:t>실행</a:t>
            </a:r>
            <a:endParaRPr lang="en-US" altLang="ko-KR" sz="900" dirty="0"/>
          </a:p>
          <a:p>
            <a:pPr marL="457200" marR="0" lvl="0" indent="-2857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lang="en-US" sz="900" dirty="0"/>
              <a:t>Groups API</a:t>
            </a:r>
            <a:r>
              <a:rPr lang="ko-KR" altLang="en-US" sz="900" dirty="0"/>
              <a:t>로 전체 멤버 조회</a:t>
            </a:r>
            <a:endParaRPr lang="en-US" altLang="ko-KR" sz="900" dirty="0"/>
          </a:p>
          <a:p>
            <a:pPr marL="457200" marR="0" lvl="0" indent="-2857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lang="en-US" altLang="ko-KR" sz="900" dirty="0"/>
              <a:t>Contacts</a:t>
            </a:r>
            <a:r>
              <a:rPr lang="ko-KR" altLang="en-US" sz="900" dirty="0"/>
              <a:t>에 신규 인력 정보를 조회 및 등록</a:t>
            </a:r>
            <a:endParaRPr lang="en-US" altLang="ko-KR" sz="900" dirty="0"/>
          </a:p>
          <a:p>
            <a:pPr marL="457200" marR="0" lvl="0" indent="-2857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lang="en-US" sz="900" dirty="0"/>
              <a:t>G Mail</a:t>
            </a:r>
            <a:r>
              <a:rPr lang="ko-KR" altLang="en-US" sz="900" dirty="0"/>
              <a:t>로 신규 인력에게 주간 보고 양식</a:t>
            </a:r>
            <a:r>
              <a:rPr lang="en-US" altLang="ko-KR" sz="900" dirty="0"/>
              <a:t>(Form) </a:t>
            </a:r>
            <a:r>
              <a:rPr lang="ko-KR" altLang="en-US" sz="900"/>
              <a:t>전달</a:t>
            </a:r>
            <a:endParaRPr sz="900" dirty="0"/>
          </a:p>
        </p:txBody>
      </p:sp>
    </p:spTree>
    <p:extLst>
      <p:ext uri="{BB962C8B-B14F-4D97-AF65-F5344CB8AC3E}">
        <p14:creationId xmlns:p14="http://schemas.microsoft.com/office/powerpoint/2010/main" val="62989394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5630</TotalTime>
  <Words>542</Words>
  <Application>Microsoft Office PowerPoint</Application>
  <PresentationFormat>화면 슬라이드 쇼(16:9)</PresentationFormat>
  <Paragraphs>152</Paragraphs>
  <Slides>8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Calibri</vt:lpstr>
      <vt:lpstr>Simple Light</vt:lpstr>
      <vt:lpstr>주간 보고 자동화</vt:lpstr>
      <vt:lpstr>PowerPoint 프레젠테이션</vt:lpstr>
      <vt:lpstr>service 선정</vt:lpstr>
      <vt:lpstr>Architecture</vt:lpstr>
      <vt:lpstr>Sequence Diagram</vt:lpstr>
      <vt:lpstr>Sequence Diagram</vt:lpstr>
      <vt:lpstr>Sequence Diagram</vt:lpstr>
      <vt:lpstr>Sequence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DMS AWS 관리 기능</dc:title>
  <dc:creator>Jungmin Choi (최정민)</dc:creator>
  <cp:lastModifiedBy>Hyeongwon Lee (이형원)</cp:lastModifiedBy>
  <cp:revision>127</cp:revision>
  <dcterms:modified xsi:type="dcterms:W3CDTF">2021-08-29T08:35:26Z</dcterms:modified>
</cp:coreProperties>
</file>