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NWON CHOI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1F7FFA-5346-4F61-BE4B-AD39E3CDB9FD}">
  <a:tblStyle styleId="{951F7FFA-5346-4F61-BE4B-AD39E3CDB9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1"/>
    <p:restoredTop sz="94645"/>
  </p:normalViewPr>
  <p:slideViewPr>
    <p:cSldViewPr snapToGrid="0">
      <p:cViewPr>
        <p:scale>
          <a:sx n="155" d="100"/>
          <a:sy n="155" d="100"/>
        </p:scale>
        <p:origin x="2224" y="9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11-29T20:42:07.042" idx="1">
    <p:pos x="410" y="1004"/>
    <p:text>[tl_2020_06037_tabblock20.shp]</p:text>
  </p:cm>
  <p:cm authorId="0" dt="2023-11-29T20:42:15.961" idx="2">
    <p:pos x="410" y="1104"/>
    <p:text>[ca_od_main_JT00_2020.csv]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12a0c852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12a0c852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f2ddbad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f2ddbad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Ultralitics and YOLO v5 or v8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2f79e32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2f79e32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Ultralitics and YOLO v5 or v8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02fadd74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02fadd74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Ultralitics and YOLO v5 or v8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02fadd74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02fadd74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02fadd74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02fadd74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02fadd74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02fadd74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02fadd74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02fadd74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02fadd74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02fadd74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w/table">
  <p:cSld name="Header w/tab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21624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640079" y="640080"/>
            <a:ext cx="77724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tbl" idx="2"/>
          </p:nvPr>
        </p:nvSpPr>
        <p:spPr>
          <a:xfrm>
            <a:off x="1097280" y="1463040"/>
            <a:ext cx="6400800" cy="3108900"/>
          </a:xfrm>
          <a:prstGeom prst="rect">
            <a:avLst/>
          </a:prstGeom>
          <a:solidFill>
            <a:srgbClr val="DBE7F5"/>
          </a:solidFill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Helvetica Neue"/>
              <a:buNone/>
              <a:defRPr sz="1350" b="0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7739808" y="1463040"/>
            <a:ext cx="11391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00FF"/>
              </a:buClr>
              <a:buSzPts val="800"/>
              <a:buNone/>
              <a:defRPr sz="800" b="0">
                <a:solidFill>
                  <a:srgbClr val="FF00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>
                <a:solidFill>
                  <a:srgbClr val="FF000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>
                <a:solidFill>
                  <a:srgbClr val="FF0000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>
                <a:solidFill>
                  <a:srgbClr val="FF000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>
                <a:solidFill>
                  <a:srgbClr val="FF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w/video">
  <p:cSld name="Header w/video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8421624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1"/>
          <p:cNvSpPr>
            <a:spLocks noGrp="1"/>
          </p:cNvSpPr>
          <p:nvPr>
            <p:ph type="media" idx="2"/>
          </p:nvPr>
        </p:nvSpPr>
        <p:spPr>
          <a:xfrm>
            <a:off x="1828800" y="1463040"/>
            <a:ext cx="5486400" cy="3108900"/>
          </a:xfrm>
          <a:prstGeom prst="rect">
            <a:avLst/>
          </a:prstGeom>
          <a:solidFill>
            <a:srgbClr val="DBE7F5"/>
          </a:solidFill>
          <a:ln>
            <a:noFill/>
          </a:ln>
        </p:spPr>
        <p:txBody>
          <a:bodyPr spcFirstLastPara="1" wrap="square" lIns="0" tIns="0" rIns="0" bIns="0" anchor="t" anchorCtr="1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640079" y="640080"/>
            <a:ext cx="77724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w/video and copy">
  <p:cSld name="Header w/video and cop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421624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5669280" y="1828799"/>
            <a:ext cx="27432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2"/>
          </p:nvPr>
        </p:nvSpPr>
        <p:spPr>
          <a:xfrm>
            <a:off x="5669280" y="1463040"/>
            <a:ext cx="27432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>
            <a:spLocks noGrp="1"/>
          </p:cNvSpPr>
          <p:nvPr>
            <p:ph type="media" idx="3"/>
          </p:nvPr>
        </p:nvSpPr>
        <p:spPr>
          <a:xfrm>
            <a:off x="640080" y="1463040"/>
            <a:ext cx="5029200" cy="2834700"/>
          </a:xfrm>
          <a:prstGeom prst="rect">
            <a:avLst/>
          </a:prstGeom>
          <a:solidFill>
            <a:srgbClr val="DBE7F5"/>
          </a:solidFill>
          <a:ln>
            <a:noFill/>
          </a:ln>
        </p:spPr>
        <p:txBody>
          <a:bodyPr spcFirstLastPara="1" wrap="square" lIns="0" tIns="0" rIns="0" bIns="0" anchor="t" anchorCtr="1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640079" y="640080"/>
            <a:ext cx="77724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2560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pener">
  <p:cSld name="Title Open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>
            <a:off x="640080" y="3017520"/>
            <a:ext cx="7772400" cy="36600"/>
          </a:xfrm>
          <a:prstGeom prst="rect">
            <a:avLst/>
          </a:prstGeom>
          <a:solidFill>
            <a:srgbClr val="FFD1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640080" y="1828800"/>
            <a:ext cx="7772400" cy="36600"/>
          </a:xfrm>
          <a:prstGeom prst="rect">
            <a:avLst/>
          </a:prstGeom>
          <a:solidFill>
            <a:srgbClr val="FFD1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640078" y="4480560"/>
            <a:ext cx="1188600" cy="1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0" bIns="0" anchor="b" anchorCtr="0">
            <a:sp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2"/>
          </p:nvPr>
        </p:nvSpPr>
        <p:spPr>
          <a:xfrm>
            <a:off x="640078" y="4663440"/>
            <a:ext cx="1624500" cy="1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0" bIns="0" anchor="b" anchorCtr="0">
            <a:sp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3"/>
          </p:nvPr>
        </p:nvSpPr>
        <p:spPr>
          <a:xfrm>
            <a:off x="640080" y="1645920"/>
            <a:ext cx="33834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0" rIns="0" bIns="0" anchor="t" anchorCtr="0">
            <a:sp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>
            <a:spLocks noGrp="1"/>
          </p:cNvSpPr>
          <p:nvPr>
            <p:ph type="pic" idx="4"/>
          </p:nvPr>
        </p:nvSpPr>
        <p:spPr>
          <a:xfrm>
            <a:off x="640079" y="442002"/>
            <a:ext cx="5759400" cy="3702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5"/>
          <p:cNvSpPr txBox="1">
            <a:spLocks noGrp="1"/>
          </p:cNvSpPr>
          <p:nvPr>
            <p:ph type="body" idx="5"/>
          </p:nvPr>
        </p:nvSpPr>
        <p:spPr>
          <a:xfrm>
            <a:off x="640080" y="1892807"/>
            <a:ext cx="7772400" cy="1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44">
          <p15:clr>
            <a:srgbClr val="FBAE40"/>
          </p15:clr>
        </p15:guide>
        <p15:guide id="2" orient="horz" pos="276">
          <p15:clr>
            <a:srgbClr val="FBAE40"/>
          </p15:clr>
        </p15:guide>
        <p15:guide id="3" pos="40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">
  <p:cSld name="Q&amp;A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/>
        </p:nvSpPr>
        <p:spPr>
          <a:xfrm>
            <a:off x="640080" y="1874520"/>
            <a:ext cx="777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Q&amp;A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421624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w/dark background">
  <p:cSld name="Statement w/dark backgroun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sldNum" idx="12"/>
          </p:nvPr>
        </p:nvSpPr>
        <p:spPr>
          <a:xfrm>
            <a:off x="8421624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1371600" y="1408176"/>
            <a:ext cx="6400800" cy="16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/>
            </a:lvl1pPr>
            <a:lvl2pPr marL="91440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/>
            </a:lvl2pPr>
            <a:lvl3pPr marL="137160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/>
            </a:lvl3pPr>
            <a:lvl4pPr marL="182880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/>
            </a:lvl4pPr>
            <a:lvl5pPr marL="228600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">
  <p:cSld name="Section Divid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640080" y="2468880"/>
            <a:ext cx="7772400" cy="36600"/>
          </a:xfrm>
          <a:prstGeom prst="rect">
            <a:avLst/>
          </a:prstGeom>
          <a:solidFill>
            <a:srgbClr val="FFD1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640079" y="2651760"/>
            <a:ext cx="7772400" cy="2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None/>
              <a:defRPr sz="1600" b="1" i="0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b="1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8421624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2"/>
          </p:nvPr>
        </p:nvSpPr>
        <p:spPr>
          <a:xfrm>
            <a:off x="640080" y="2006858"/>
            <a:ext cx="77724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gineer Change.">
  <p:cSld name="Engineer Change.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8420100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54088" y="2290569"/>
            <a:ext cx="4642714" cy="586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2560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w/copy">
  <p:cSld name="Header w/cop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68580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2"/>
          </p:nvPr>
        </p:nvSpPr>
        <p:spPr>
          <a:xfrm>
            <a:off x="1097280" y="1463040"/>
            <a:ext cx="6858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21624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40079" y="640080"/>
            <a:ext cx="77724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w/bullets">
  <p:cSld name="Header w/bulle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097280" y="1828801"/>
            <a:ext cx="68580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1097280" y="1463040"/>
            <a:ext cx="6858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21624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40079" y="640080"/>
            <a:ext cx="77724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3"/>
          </p:nvPr>
        </p:nvSpPr>
        <p:spPr>
          <a:xfrm>
            <a:off x="1097279" y="2560320"/>
            <a:ext cx="68580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0" rIns="0" bIns="0" anchor="t" anchorCtr="0">
            <a:sp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w/two columns">
  <p:cSld name="Header w/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3383400" cy="12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1097280" y="1463040"/>
            <a:ext cx="3383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21624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3"/>
          </p:nvPr>
        </p:nvSpPr>
        <p:spPr>
          <a:xfrm>
            <a:off x="5029200" y="1828800"/>
            <a:ext cx="3383400" cy="12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4"/>
          </p:nvPr>
        </p:nvSpPr>
        <p:spPr>
          <a:xfrm>
            <a:off x="5029200" y="1463040"/>
            <a:ext cx="33834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40079" y="640080"/>
            <a:ext cx="77724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w/one image on Left">
  <p:cSld name="Header w/one image on Lef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21624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0" y="1828800"/>
            <a:ext cx="3840600" cy="12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571999" y="1463040"/>
            <a:ext cx="38406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>
            <a:spLocks noGrp="1"/>
          </p:cNvSpPr>
          <p:nvPr>
            <p:ph type="pic" idx="3"/>
          </p:nvPr>
        </p:nvSpPr>
        <p:spPr>
          <a:xfrm>
            <a:off x="640080" y="1463040"/>
            <a:ext cx="3931800" cy="31089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40079" y="640080"/>
            <a:ext cx="77724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w/one image on Right">
  <p:cSld name="Header w/one image on Righ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21624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640080" y="1828800"/>
            <a:ext cx="3840600" cy="12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6575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640080" y="1463040"/>
            <a:ext cx="38406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6575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3"/>
          </p:nvPr>
        </p:nvSpPr>
        <p:spPr>
          <a:xfrm>
            <a:off x="4480559" y="1463040"/>
            <a:ext cx="3931800" cy="31089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40079" y="640080"/>
            <a:ext cx="77724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w/two images">
  <p:cSld name="Header w/two image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421624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8"/>
          <p:cNvSpPr>
            <a:spLocks noGrp="1"/>
          </p:cNvSpPr>
          <p:nvPr>
            <p:ph type="pic" idx="2"/>
          </p:nvPr>
        </p:nvSpPr>
        <p:spPr>
          <a:xfrm>
            <a:off x="639952" y="1463040"/>
            <a:ext cx="3749100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640080" y="3566160"/>
            <a:ext cx="37491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640079" y="640080"/>
            <a:ext cx="77724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>
            <a:spLocks noGrp="1"/>
          </p:cNvSpPr>
          <p:nvPr>
            <p:ph type="pic" idx="3"/>
          </p:nvPr>
        </p:nvSpPr>
        <p:spPr>
          <a:xfrm>
            <a:off x="4666262" y="1466850"/>
            <a:ext cx="3749100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53" name="Google Shape;53;p8"/>
          <p:cNvSpPr txBox="1">
            <a:spLocks noGrp="1"/>
          </p:cNvSpPr>
          <p:nvPr>
            <p:ph type="body" idx="4"/>
          </p:nvPr>
        </p:nvSpPr>
        <p:spPr>
          <a:xfrm>
            <a:off x="4666390" y="3569970"/>
            <a:ext cx="37491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w/three images">
  <p:cSld name="Header w/three image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421624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9"/>
          <p:cNvSpPr>
            <a:spLocks noGrp="1"/>
          </p:cNvSpPr>
          <p:nvPr>
            <p:ph type="pic" idx="2"/>
          </p:nvPr>
        </p:nvSpPr>
        <p:spPr>
          <a:xfrm>
            <a:off x="639952" y="1463040"/>
            <a:ext cx="2469000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943600" y="3566160"/>
            <a:ext cx="24690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>
            <a:spLocks noGrp="1"/>
          </p:cNvSpPr>
          <p:nvPr>
            <p:ph type="pic" idx="3"/>
          </p:nvPr>
        </p:nvSpPr>
        <p:spPr>
          <a:xfrm>
            <a:off x="5943600" y="1463040"/>
            <a:ext cx="2469000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59" name="Google Shape;59;p9"/>
          <p:cNvSpPr txBox="1">
            <a:spLocks noGrp="1"/>
          </p:cNvSpPr>
          <p:nvPr>
            <p:ph type="body" idx="4"/>
          </p:nvPr>
        </p:nvSpPr>
        <p:spPr>
          <a:xfrm>
            <a:off x="3291840" y="3566160"/>
            <a:ext cx="24690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>
            <a:spLocks noGrp="1"/>
          </p:cNvSpPr>
          <p:nvPr>
            <p:ph type="pic" idx="5"/>
          </p:nvPr>
        </p:nvSpPr>
        <p:spPr>
          <a:xfrm>
            <a:off x="3291776" y="1463040"/>
            <a:ext cx="2469000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61" name="Google Shape;61;p9"/>
          <p:cNvSpPr txBox="1">
            <a:spLocks noGrp="1"/>
          </p:cNvSpPr>
          <p:nvPr>
            <p:ph type="body" idx="6"/>
          </p:nvPr>
        </p:nvSpPr>
        <p:spPr>
          <a:xfrm>
            <a:off x="640080" y="3566158"/>
            <a:ext cx="24690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640079" y="640080"/>
            <a:ext cx="77724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/wide image">
  <p:cSld name="Header/wide imag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421624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640080" y="3931920"/>
            <a:ext cx="77724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640080" y="1463040"/>
            <a:ext cx="7772400" cy="24231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640079" y="640080"/>
            <a:ext cx="77724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640080" y="1103074"/>
            <a:ext cx="7772400" cy="36600"/>
          </a:xfrm>
          <a:prstGeom prst="rect">
            <a:avLst/>
          </a:prstGeom>
          <a:solidFill>
            <a:srgbClr val="2774A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40079" y="640080"/>
            <a:ext cx="77724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Helvetica Neue"/>
              <a:buNone/>
              <a:defRPr sz="2800" b="1" i="0" u="none" strike="noStrike" cap="non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21624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>
            <a:gsLst>
              <a:gs pos="0">
                <a:srgbClr val="00578B"/>
              </a:gs>
              <a:gs pos="100000">
                <a:srgbClr val="2774A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65760" y="126936"/>
            <a:ext cx="1063897" cy="2172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97280" y="1463040"/>
            <a:ext cx="7315200" cy="1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578B"/>
            </a:gs>
            <a:gs pos="100000">
              <a:srgbClr val="2774AE"/>
            </a:gs>
          </a:gsLst>
          <a:lin ang="0" scaled="0"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420100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640080" y="1874520"/>
            <a:ext cx="77799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lvetica Neue"/>
              <a:buNone/>
              <a:defRPr sz="36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640080" y="2651760"/>
            <a:ext cx="7772400" cy="12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1520" y="206105"/>
            <a:ext cx="1808350" cy="3693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researchgate.net/figure/Illustration-of-Dijkstras-algorithm_fig1_331484960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ro.arcgis.com/en/pro-app/latest/tool-reference/3d-analyst/how-kriging-works.htm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640060" y="4480550"/>
            <a:ext cx="7165200" cy="166200"/>
          </a:xfrm>
          <a:prstGeom prst="rect">
            <a:avLst/>
          </a:prstGeom>
        </p:spPr>
        <p:txBody>
          <a:bodyPr spcFirstLastPara="1" wrap="square" lIns="9125" tIns="0" rIns="0" bIns="0" anchor="b" anchorCtr="0">
            <a:sp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b="1"/>
              <a:t>Junwon Choi</a:t>
            </a:r>
            <a:r>
              <a:rPr lang="en"/>
              <a:t>, </a:t>
            </a:r>
            <a:r>
              <a:rPr lang="en" i="1"/>
              <a:t>B.S. in Data Theory (University of California, Los Angeles, 2024)</a:t>
            </a:r>
            <a:endParaRPr i="1"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2"/>
          </p:nvPr>
        </p:nvSpPr>
        <p:spPr>
          <a:xfrm>
            <a:off x="640073" y="4663450"/>
            <a:ext cx="5439300" cy="532500"/>
          </a:xfrm>
          <a:prstGeom prst="rect">
            <a:avLst/>
          </a:prstGeom>
        </p:spPr>
        <p:txBody>
          <a:bodyPr spcFirstLastPara="1" wrap="square" lIns="9125" tIns="0" rIns="0" bIns="0" anchor="b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Sensors and Robotics for Infrastructure Lab (SRI Lab)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5"/>
          </p:nvPr>
        </p:nvSpPr>
        <p:spPr>
          <a:xfrm>
            <a:off x="640080" y="2184782"/>
            <a:ext cx="7772400" cy="49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LA Hillside Road Demand Analysis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75" y="517307"/>
            <a:ext cx="32766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640079" y="640080"/>
            <a:ext cx="7772400" cy="3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0" y="1199350"/>
            <a:ext cx="3350975" cy="3944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>
            <a:spLocks noGrp="1"/>
          </p:cNvSpPr>
          <p:nvPr>
            <p:ph type="body" idx="6"/>
          </p:nvPr>
        </p:nvSpPr>
        <p:spPr>
          <a:xfrm>
            <a:off x="640075" y="1120800"/>
            <a:ext cx="5008200" cy="29697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b="1" u="sng"/>
              <a:t>Main:</a:t>
            </a:r>
            <a:r>
              <a:rPr lang="en"/>
              <a:t> Provide an alternative method of </a:t>
            </a:r>
            <a:r>
              <a:rPr lang="en" b="1"/>
              <a:t>estimating road demand in the hillside street segments of the LA transportation system</a:t>
            </a:r>
            <a:r>
              <a:rPr lang="en"/>
              <a:t> using graph data and the LEHD Origin-Destination Employment Statistics (LODES) dataset from the U.S. Census Bureau.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b="1" u="sng"/>
              <a:t>Additional:</a:t>
            </a:r>
            <a:r>
              <a:rPr lang="en"/>
              <a:t> Visualize traffic estimates based on demographic data.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640079" y="640080"/>
            <a:ext cx="7772400" cy="3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Packages/Models Used (Python)</a:t>
            </a:r>
            <a:endParaRPr dirty="0"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6"/>
          </p:nvPr>
        </p:nvSpPr>
        <p:spPr>
          <a:xfrm>
            <a:off x="2183279" y="1368287"/>
            <a:ext cx="6229200" cy="1747725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en" dirty="0" err="1"/>
              <a:t>GeoPandas</a:t>
            </a:r>
            <a:r>
              <a:rPr lang="en" dirty="0"/>
              <a:t>: 	geospatial data handling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dirty="0"/>
              <a:t>Shapely: 	geometry (block) object handling + manipulation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dirty="0" err="1"/>
              <a:t>Rtree</a:t>
            </a:r>
            <a:r>
              <a:rPr lang="en" dirty="0"/>
              <a:t>:	spatial indexing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dirty="0" err="1"/>
              <a:t>NetworkX</a:t>
            </a:r>
            <a:r>
              <a:rPr lang="en" dirty="0"/>
              <a:t>:	shortest path algorithm implementation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Char char="❏"/>
            </a:pPr>
            <a:r>
              <a:rPr lang="en" dirty="0" err="1">
                <a:solidFill>
                  <a:srgbClr val="58595B"/>
                </a:solidFill>
              </a:rPr>
              <a:t>SciKit-Gstat</a:t>
            </a:r>
            <a:r>
              <a:rPr lang="en" dirty="0">
                <a:solidFill>
                  <a:srgbClr val="58595B"/>
                </a:solidFill>
              </a:rPr>
              <a:t>:	</a:t>
            </a:r>
            <a:r>
              <a:rPr lang="en" dirty="0" err="1">
                <a:solidFill>
                  <a:srgbClr val="58595B"/>
                </a:solidFill>
              </a:rPr>
              <a:t>geostatistics</a:t>
            </a:r>
            <a:r>
              <a:rPr lang="en" dirty="0">
                <a:solidFill>
                  <a:srgbClr val="58595B"/>
                </a:solidFill>
              </a:rPr>
              <a:t> models (Variogram, </a:t>
            </a:r>
            <a:r>
              <a:rPr lang="en" dirty="0" err="1">
                <a:solidFill>
                  <a:srgbClr val="58595B"/>
                </a:solidFill>
              </a:rPr>
              <a:t>OrdinaryKriging</a:t>
            </a:r>
            <a:r>
              <a:rPr lang="en" dirty="0">
                <a:solidFill>
                  <a:srgbClr val="58595B"/>
                </a:solidFill>
              </a:rPr>
              <a:t>)</a:t>
            </a:r>
            <a:endParaRPr dirty="0">
              <a:solidFill>
                <a:srgbClr val="58595B"/>
              </a:solidFill>
            </a:endParaRPr>
          </a:p>
        </p:txBody>
      </p:sp>
      <p:cxnSp>
        <p:nvCxnSpPr>
          <p:cNvPr id="134" name="Google Shape;134;p23"/>
          <p:cNvCxnSpPr/>
          <p:nvPr/>
        </p:nvCxnSpPr>
        <p:spPr>
          <a:xfrm>
            <a:off x="1996975" y="1459750"/>
            <a:ext cx="0" cy="161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23"/>
          <p:cNvSpPr txBox="1"/>
          <p:nvPr/>
        </p:nvSpPr>
        <p:spPr>
          <a:xfrm>
            <a:off x="640075" y="1434100"/>
            <a:ext cx="13569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Spatial Data Packages</a:t>
            </a:r>
            <a:endParaRPr b="1">
              <a:solidFill>
                <a:srgbClr val="5859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6"/>
          </p:nvPr>
        </p:nvSpPr>
        <p:spPr>
          <a:xfrm>
            <a:off x="2183279" y="3231659"/>
            <a:ext cx="6729900" cy="1434641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Char char="❏"/>
            </a:pPr>
            <a:r>
              <a:rPr lang="en" dirty="0">
                <a:solidFill>
                  <a:srgbClr val="58595B"/>
                </a:solidFill>
              </a:rPr>
              <a:t>Dijkstra Algorithm: 	shortest path computation</a:t>
            </a:r>
            <a:br>
              <a:rPr lang="en" dirty="0">
                <a:solidFill>
                  <a:srgbClr val="58595B"/>
                </a:solidFill>
              </a:rPr>
            </a:br>
            <a:r>
              <a:rPr lang="en" dirty="0">
                <a:solidFill>
                  <a:srgbClr val="58595B"/>
                </a:solidFill>
              </a:rPr>
              <a:t>			</a:t>
            </a:r>
            <a:r>
              <a:rPr lang="en" dirty="0">
                <a:solidFill>
                  <a:schemeClr val="dk2"/>
                </a:solidFill>
              </a:rPr>
              <a:t>[</a:t>
            </a:r>
            <a:r>
              <a:rPr lang="en" dirty="0" err="1">
                <a:solidFill>
                  <a:schemeClr val="dk2"/>
                </a:solidFill>
              </a:rPr>
              <a:t>NetworkX</a:t>
            </a:r>
            <a:r>
              <a:rPr lang="en" dirty="0">
                <a:solidFill>
                  <a:schemeClr val="dk2"/>
                </a:solidFill>
              </a:rPr>
              <a:t> - </a:t>
            </a:r>
            <a:r>
              <a:rPr lang="en" dirty="0" err="1">
                <a:solidFill>
                  <a:schemeClr val="dk2"/>
                </a:solidFill>
              </a:rPr>
              <a:t>single_source_dijkstra_path</a:t>
            </a:r>
            <a:r>
              <a:rPr lang="en" dirty="0">
                <a:solidFill>
                  <a:schemeClr val="dk2"/>
                </a:solidFill>
              </a:rPr>
              <a:t>]</a:t>
            </a:r>
            <a:endParaRPr dirty="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400"/>
              <a:buChar char="❏"/>
            </a:pPr>
            <a:r>
              <a:rPr lang="en" dirty="0">
                <a:solidFill>
                  <a:srgbClr val="58595B"/>
                </a:solidFill>
              </a:rPr>
              <a:t>Kriging Interpolation: 	weight interpolation for unidentified points</a:t>
            </a:r>
            <a:br>
              <a:rPr lang="en" dirty="0">
                <a:solidFill>
                  <a:srgbClr val="58595B"/>
                </a:solidFill>
              </a:rPr>
            </a:br>
            <a:r>
              <a:rPr lang="en" dirty="0">
                <a:solidFill>
                  <a:srgbClr val="58595B"/>
                </a:solidFill>
              </a:rPr>
              <a:t>			</a:t>
            </a:r>
            <a:r>
              <a:rPr lang="en" dirty="0">
                <a:solidFill>
                  <a:srgbClr val="2774AE"/>
                </a:solidFill>
              </a:rPr>
              <a:t>[</a:t>
            </a:r>
            <a:r>
              <a:rPr lang="en" dirty="0" err="1">
                <a:solidFill>
                  <a:srgbClr val="2774AE"/>
                </a:solidFill>
              </a:rPr>
              <a:t>SciKit-Gstat</a:t>
            </a:r>
            <a:r>
              <a:rPr lang="en" dirty="0">
                <a:solidFill>
                  <a:srgbClr val="2774AE"/>
                </a:solidFill>
              </a:rPr>
              <a:t> - Variogram + </a:t>
            </a:r>
            <a:r>
              <a:rPr lang="en" dirty="0" err="1">
                <a:solidFill>
                  <a:srgbClr val="2774AE"/>
                </a:solidFill>
              </a:rPr>
              <a:t>OrdinaryKriging</a:t>
            </a:r>
            <a:r>
              <a:rPr lang="en" dirty="0">
                <a:solidFill>
                  <a:srgbClr val="2774AE"/>
                </a:solidFill>
              </a:rPr>
              <a:t>]</a:t>
            </a:r>
            <a:endParaRPr dirty="0">
              <a:solidFill>
                <a:srgbClr val="2774AE"/>
              </a:solidFill>
            </a:endParaRPr>
          </a:p>
        </p:txBody>
      </p:sp>
      <p:cxnSp>
        <p:nvCxnSpPr>
          <p:cNvPr id="137" name="Google Shape;137;p23"/>
          <p:cNvCxnSpPr/>
          <p:nvPr/>
        </p:nvCxnSpPr>
        <p:spPr>
          <a:xfrm>
            <a:off x="1996975" y="3339100"/>
            <a:ext cx="0" cy="132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23"/>
          <p:cNvSpPr txBox="1"/>
          <p:nvPr/>
        </p:nvSpPr>
        <p:spPr>
          <a:xfrm>
            <a:off x="640075" y="3339100"/>
            <a:ext cx="1356900" cy="13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Models</a:t>
            </a:r>
            <a:endParaRPr b="1">
              <a:solidFill>
                <a:srgbClr val="5859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640079" y="640080"/>
            <a:ext cx="7772400" cy="3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651200" y="1593975"/>
            <a:ext cx="7772400" cy="31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Char char="❏"/>
            </a:pPr>
            <a:r>
              <a:rPr lang="en" dirty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shapefile: 			geocode + polygons of blocks in LA</a:t>
            </a:r>
            <a:endParaRPr dirty="0">
              <a:solidFill>
                <a:srgbClr val="5859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859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Char char="❏"/>
            </a:pPr>
            <a:r>
              <a:rPr lang="en" dirty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Population Origin-Destination: 	number of jobs/workers based on home and </a:t>
            </a:r>
            <a:br>
              <a:rPr lang="en" dirty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dirty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work Census Block</a:t>
            </a:r>
            <a:endParaRPr dirty="0">
              <a:solidFill>
                <a:srgbClr val="5859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859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Char char="❏"/>
            </a:pPr>
            <a:r>
              <a:rPr lang="en" dirty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 representation of LA (hillside): 	</a:t>
            </a:r>
            <a:r>
              <a:rPr lang="en" u="sng" dirty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Node:</a:t>
            </a:r>
            <a:r>
              <a:rPr lang="en" dirty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Coordinates of road (intersection) points</a:t>
            </a:r>
            <a:br>
              <a:rPr lang="en" dirty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dirty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</a:t>
            </a:r>
            <a:r>
              <a:rPr lang="en" u="sng" dirty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Edge:</a:t>
            </a:r>
            <a:r>
              <a:rPr lang="en" dirty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Roads (node connections)	</a:t>
            </a:r>
            <a:endParaRPr dirty="0">
              <a:solidFill>
                <a:srgbClr val="5859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875" y="3062150"/>
            <a:ext cx="2677700" cy="1451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2616" y="3712136"/>
            <a:ext cx="1870199" cy="112289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640075" y="1600200"/>
            <a:ext cx="7772400" cy="1150500"/>
          </a:xfrm>
          <a:prstGeom prst="rect">
            <a:avLst/>
          </a:prstGeom>
        </p:spPr>
        <p:txBody>
          <a:bodyPr spcFirstLastPara="1" wrap="square" lIns="0" tIns="0" rIns="365750" bIns="0" anchor="t" anchorCtr="0">
            <a:sp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b="1"/>
              <a:t>Approach:</a:t>
            </a:r>
            <a:r>
              <a:rPr lang="en"/>
              <a:t> Check node against block boundaries.</a:t>
            </a:r>
            <a:endParaRPr/>
          </a:p>
          <a:p>
            <a:pPr marL="457200" lvl="0" indent="45720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→ Node must be contained within the 4 block boundary coordinates.</a:t>
            </a: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b="1"/>
              <a:t>Challenge:</a:t>
            </a:r>
            <a:r>
              <a:rPr lang="en"/>
              <a:t> Computationally demanding.</a:t>
            </a: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b="1"/>
              <a:t>Solution:</a:t>
            </a:r>
            <a:r>
              <a:rPr lang="en"/>
              <a:t> Utilize R-tree indexing for efficient finding of intersecting search rectangles.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2"/>
          </p:nvPr>
        </p:nvSpPr>
        <p:spPr>
          <a:xfrm>
            <a:off x="640073" y="1234450"/>
            <a:ext cx="5546700" cy="215400"/>
          </a:xfrm>
          <a:prstGeom prst="rect">
            <a:avLst/>
          </a:prstGeom>
        </p:spPr>
        <p:txBody>
          <a:bodyPr spcFirstLastPara="1" wrap="square" lIns="0" tIns="0" rIns="365750" bIns="0" anchor="t" anchorCtr="0">
            <a:sp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Task: </a:t>
            </a:r>
            <a:r>
              <a:rPr lang="en" b="0"/>
              <a:t>Identify which block each node belongs to.</a:t>
            </a:r>
            <a:endParaRPr b="0"/>
          </a:p>
        </p:txBody>
      </p:sp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640079" y="640080"/>
            <a:ext cx="7772400" cy="3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Block Determination</a:t>
            </a:r>
            <a:endParaRPr/>
          </a:p>
        </p:txBody>
      </p:sp>
      <p:cxnSp>
        <p:nvCxnSpPr>
          <p:cNvPr id="154" name="Google Shape;154;p25"/>
          <p:cNvCxnSpPr/>
          <p:nvPr/>
        </p:nvCxnSpPr>
        <p:spPr>
          <a:xfrm rot="10800000" flipH="1">
            <a:off x="3007974" y="3067554"/>
            <a:ext cx="1951500" cy="1099500"/>
          </a:xfrm>
          <a:prstGeom prst="straightConnector1">
            <a:avLst/>
          </a:prstGeom>
          <a:noFill/>
          <a:ln w="9525" cap="flat" cmpd="sng">
            <a:solidFill>
              <a:srgbClr val="89898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5"/>
          <p:cNvCxnSpPr/>
          <p:nvPr/>
        </p:nvCxnSpPr>
        <p:spPr>
          <a:xfrm>
            <a:off x="3007974" y="4167054"/>
            <a:ext cx="1944900" cy="345900"/>
          </a:xfrm>
          <a:prstGeom prst="straightConnector1">
            <a:avLst/>
          </a:prstGeom>
          <a:noFill/>
          <a:ln w="9525" cap="flat" cmpd="sng">
            <a:solidFill>
              <a:srgbClr val="89898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5"/>
          <p:cNvCxnSpPr/>
          <p:nvPr/>
        </p:nvCxnSpPr>
        <p:spPr>
          <a:xfrm>
            <a:off x="6390668" y="3299475"/>
            <a:ext cx="43200" cy="4242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7" name="Google Shape;157;p25"/>
          <p:cNvCxnSpPr/>
          <p:nvPr/>
        </p:nvCxnSpPr>
        <p:spPr>
          <a:xfrm flipH="1">
            <a:off x="6451393" y="3308150"/>
            <a:ext cx="995700" cy="4242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8" name="Google Shape;158;p25"/>
          <p:cNvCxnSpPr/>
          <p:nvPr/>
        </p:nvCxnSpPr>
        <p:spPr>
          <a:xfrm>
            <a:off x="6451293" y="3749750"/>
            <a:ext cx="995700" cy="2511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9" name="Google Shape;159;p25"/>
          <p:cNvCxnSpPr/>
          <p:nvPr/>
        </p:nvCxnSpPr>
        <p:spPr>
          <a:xfrm flipH="1">
            <a:off x="6399525" y="3754725"/>
            <a:ext cx="42600" cy="6096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60" name="Google Shape;160;p25"/>
          <p:cNvCxnSpPr/>
          <p:nvPr/>
        </p:nvCxnSpPr>
        <p:spPr>
          <a:xfrm rot="10800000" flipH="1">
            <a:off x="6390675" y="4430875"/>
            <a:ext cx="1067400" cy="4200"/>
          </a:xfrm>
          <a:prstGeom prst="straightConnector1">
            <a:avLst/>
          </a:prstGeom>
          <a:noFill/>
          <a:ln w="9525" cap="flat" cmpd="sng">
            <a:solidFill>
              <a:srgbClr val="CE917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5"/>
          <p:cNvCxnSpPr/>
          <p:nvPr/>
        </p:nvCxnSpPr>
        <p:spPr>
          <a:xfrm>
            <a:off x="7517950" y="3299475"/>
            <a:ext cx="4200" cy="1101300"/>
          </a:xfrm>
          <a:prstGeom prst="straightConnector1">
            <a:avLst/>
          </a:prstGeom>
          <a:noFill/>
          <a:ln w="9525" cap="flat" cmpd="sng">
            <a:solidFill>
              <a:srgbClr val="CE917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640075" y="1746176"/>
            <a:ext cx="7772400" cy="838800"/>
          </a:xfrm>
          <a:prstGeom prst="rect">
            <a:avLst/>
          </a:prstGeom>
        </p:spPr>
        <p:txBody>
          <a:bodyPr spcFirstLastPara="1" wrap="square" lIns="0" tIns="0" rIns="365750" bIns="0" anchor="t" anchorCtr="0">
            <a:sp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b="1" dirty="0"/>
              <a:t>Approach:</a:t>
            </a:r>
            <a:r>
              <a:rPr lang="en" dirty="0"/>
              <a:t> Series of indexing, merging, expanding rows to produce merged </a:t>
            </a:r>
            <a:r>
              <a:rPr lang="en" dirty="0" err="1"/>
              <a:t>dataframe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b="1" dirty="0"/>
              <a:t>Challenge:</a:t>
            </a:r>
            <a:r>
              <a:rPr lang="en" dirty="0"/>
              <a:t> Duplication of block usage.</a:t>
            </a:r>
            <a:endParaRPr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b="1" dirty="0"/>
              <a:t>Solution:</a:t>
            </a:r>
            <a:r>
              <a:rPr lang="en" dirty="0"/>
              <a:t> Create (distributed) adjustment columns to account for block usage duplication.</a:t>
            </a:r>
            <a:endParaRPr dirty="0"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2"/>
          </p:nvPr>
        </p:nvSpPr>
        <p:spPr>
          <a:xfrm>
            <a:off x="640075" y="1234450"/>
            <a:ext cx="7772400" cy="431100"/>
          </a:xfrm>
          <a:prstGeom prst="rect">
            <a:avLst/>
          </a:prstGeom>
        </p:spPr>
        <p:txBody>
          <a:bodyPr spcFirstLastPara="1" wrap="square" lIns="0" tIns="0" rIns="365750" bIns="0" anchor="t" anchorCtr="0">
            <a:sp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Task: </a:t>
            </a:r>
            <a:r>
              <a:rPr lang="en" b="0"/>
              <a:t>Combine results from Step 1 with the Origin-Destination dataset to append job/worker </a:t>
            </a:r>
            <a:br>
              <a:rPr lang="en" b="0"/>
            </a:br>
            <a:r>
              <a:rPr lang="en" b="0"/>
              <a:t>	 quantity for each node.</a:t>
            </a:r>
            <a:endParaRPr b="0"/>
          </a:p>
        </p:txBody>
      </p:sp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640079" y="640080"/>
            <a:ext cx="7772400" cy="3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Node Origin-Destination Data Pairing</a:t>
            </a:r>
            <a:endParaRPr/>
          </a:p>
        </p:txBody>
      </p:sp>
      <p:graphicFrame>
        <p:nvGraphicFramePr>
          <p:cNvPr id="169" name="Google Shape;169;p26"/>
          <p:cNvGraphicFramePr/>
          <p:nvPr/>
        </p:nvGraphicFramePr>
        <p:xfrm>
          <a:off x="5206613" y="3220500"/>
          <a:ext cx="2872425" cy="1737335"/>
        </p:xfrm>
        <a:graphic>
          <a:graphicData uri="http://schemas.openxmlformats.org/drawingml/2006/table">
            <a:tbl>
              <a:tblPr>
                <a:noFill/>
                <a:tableStyleId>{951F7FFA-5346-4F61-BE4B-AD39E3CDB9FD}</a:tableStyleId>
              </a:tblPr>
              <a:tblGrid>
                <a:gridCol w="95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578B"/>
                          </a:solidFill>
                        </a:rPr>
                        <a:t>Node #</a:t>
                      </a:r>
                      <a:endParaRPr sz="700">
                        <a:solidFill>
                          <a:srgbClr val="00578B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578B"/>
                          </a:solidFill>
                        </a:rPr>
                        <a:t>Block geocode</a:t>
                      </a:r>
                      <a:endParaRPr sz="700">
                        <a:solidFill>
                          <a:srgbClr val="00578B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578B"/>
                          </a:solidFill>
                        </a:rPr>
                        <a:t>Block polygon</a:t>
                      </a:r>
                      <a:endParaRPr sz="700">
                        <a:solidFill>
                          <a:srgbClr val="00578B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578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⋮</a:t>
                      </a:r>
                      <a:endParaRPr sz="700">
                        <a:solidFill>
                          <a:srgbClr val="00578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2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578B"/>
                          </a:solidFill>
                        </a:rPr>
                        <a:t>123</a:t>
                      </a:r>
                      <a:endParaRPr sz="700">
                        <a:solidFill>
                          <a:srgbClr val="00578B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230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700">
                          <a:solidFill>
                            <a:srgbClr val="00578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⋮</a:t>
                      </a:r>
                      <a:endParaRPr sz="700">
                        <a:solidFill>
                          <a:srgbClr val="00578B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578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⋮</a:t>
                      </a:r>
                      <a:endParaRPr sz="700">
                        <a:solidFill>
                          <a:srgbClr val="00578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2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578B"/>
                          </a:solidFill>
                        </a:rPr>
                        <a:t>060371352052007</a:t>
                      </a:r>
                      <a:endParaRPr sz="700">
                        <a:solidFill>
                          <a:srgbClr val="00578B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230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700">
                          <a:solidFill>
                            <a:srgbClr val="00578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⋮</a:t>
                      </a:r>
                      <a:endParaRPr sz="700">
                        <a:solidFill>
                          <a:srgbClr val="00578B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578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⋮</a:t>
                      </a:r>
                      <a:endParaRPr sz="700">
                        <a:solidFill>
                          <a:srgbClr val="00578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2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00578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&lt;POLYGON ((-118.668 34.183, -118.668 34.183, -118.667 34.183, -118.667 34.18...&gt;</a:t>
                      </a:r>
                      <a:endParaRPr sz="400">
                        <a:solidFill>
                          <a:srgbClr val="00578B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230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700">
                          <a:solidFill>
                            <a:srgbClr val="00578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⋮</a:t>
                      </a:r>
                      <a:endParaRPr sz="700">
                        <a:solidFill>
                          <a:srgbClr val="00578B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0" name="Google Shape;170;p26"/>
          <p:cNvSpPr txBox="1"/>
          <p:nvPr/>
        </p:nvSpPr>
        <p:spPr>
          <a:xfrm>
            <a:off x="5875725" y="2813413"/>
            <a:ext cx="1534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57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1 Results</a:t>
            </a:r>
            <a:endParaRPr sz="1300">
              <a:solidFill>
                <a:srgbClr val="00578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4259975" y="3820675"/>
            <a:ext cx="8118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sz="1900">
              <a:solidFill>
                <a:srgbClr val="5859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72" name="Google Shape;172;p26"/>
          <p:cNvGraphicFramePr/>
          <p:nvPr/>
        </p:nvGraphicFramePr>
        <p:xfrm>
          <a:off x="1183375" y="3227738"/>
          <a:ext cx="2941750" cy="1722865"/>
        </p:xfrm>
        <a:graphic>
          <a:graphicData uri="http://schemas.openxmlformats.org/drawingml/2006/table">
            <a:tbl>
              <a:tblPr>
                <a:noFill/>
                <a:tableStyleId>{951F7FFA-5346-4F61-BE4B-AD39E3CDB9FD}</a:tableStyleId>
              </a:tblPr>
              <a:tblGrid>
                <a:gridCol w="58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578B"/>
                          </a:solidFill>
                        </a:rPr>
                        <a:t>Block geocode (work)</a:t>
                      </a:r>
                      <a:endParaRPr sz="700">
                        <a:solidFill>
                          <a:srgbClr val="00578B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578B"/>
                          </a:solidFill>
                        </a:rPr>
                        <a:t>Block geocode (home)</a:t>
                      </a:r>
                      <a:endParaRPr sz="700">
                        <a:solidFill>
                          <a:srgbClr val="00578B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578B"/>
                          </a:solidFill>
                        </a:rPr>
                        <a:t>S000</a:t>
                      </a:r>
                      <a:endParaRPr sz="700">
                        <a:solidFill>
                          <a:srgbClr val="00578B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578B"/>
                          </a:solidFill>
                        </a:rPr>
                        <a:t>…</a:t>
                      </a:r>
                      <a:endParaRPr sz="700">
                        <a:solidFill>
                          <a:srgbClr val="00578B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578B"/>
                          </a:solidFill>
                        </a:rPr>
                        <a:t>SI03</a:t>
                      </a:r>
                      <a:endParaRPr sz="700">
                        <a:solidFill>
                          <a:srgbClr val="00578B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578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⋮</a:t>
                      </a:r>
                      <a:endParaRPr sz="700">
                        <a:solidFill>
                          <a:srgbClr val="00578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2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578B"/>
                          </a:solidFill>
                        </a:rPr>
                        <a:t>060371352052007</a:t>
                      </a:r>
                      <a:endParaRPr sz="700">
                        <a:solidFill>
                          <a:srgbClr val="00578B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230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700">
                          <a:solidFill>
                            <a:srgbClr val="00578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⋮</a:t>
                      </a:r>
                      <a:endParaRPr sz="700">
                        <a:solidFill>
                          <a:srgbClr val="00578B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578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⋮</a:t>
                      </a:r>
                      <a:endParaRPr sz="700">
                        <a:solidFill>
                          <a:srgbClr val="00578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2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578B"/>
                          </a:solidFill>
                        </a:rPr>
                        <a:t>60014001001003</a:t>
                      </a:r>
                      <a:endParaRPr sz="700">
                        <a:solidFill>
                          <a:srgbClr val="00578B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230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700">
                          <a:solidFill>
                            <a:srgbClr val="00578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⋮</a:t>
                      </a:r>
                      <a:endParaRPr sz="700">
                        <a:solidFill>
                          <a:srgbClr val="00578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578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⋮</a:t>
                      </a:r>
                      <a:endParaRPr sz="700">
                        <a:solidFill>
                          <a:srgbClr val="00578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2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578B"/>
                          </a:solidFill>
                        </a:rPr>
                        <a:t>21</a:t>
                      </a:r>
                      <a:endParaRPr sz="700">
                        <a:solidFill>
                          <a:srgbClr val="00578B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230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700">
                          <a:solidFill>
                            <a:srgbClr val="00578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⋮</a:t>
                      </a:r>
                      <a:endParaRPr sz="700">
                        <a:solidFill>
                          <a:srgbClr val="00578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700">
                          <a:solidFill>
                            <a:srgbClr val="00578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sz="700">
                        <a:solidFill>
                          <a:srgbClr val="00578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578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⋮</a:t>
                      </a:r>
                      <a:endParaRPr sz="700">
                        <a:solidFill>
                          <a:srgbClr val="00578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2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00578B"/>
                          </a:solidFill>
                        </a:rPr>
                        <a:t>3</a:t>
                      </a:r>
                      <a:endParaRPr sz="700">
                        <a:solidFill>
                          <a:srgbClr val="00578B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230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700">
                          <a:solidFill>
                            <a:srgbClr val="00578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⋮</a:t>
                      </a:r>
                      <a:endParaRPr sz="700">
                        <a:solidFill>
                          <a:srgbClr val="00578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3" name="Google Shape;173;p26"/>
          <p:cNvSpPr txBox="1"/>
          <p:nvPr/>
        </p:nvSpPr>
        <p:spPr>
          <a:xfrm>
            <a:off x="1721100" y="2829388"/>
            <a:ext cx="18663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578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Origin-Destination</a:t>
            </a:r>
            <a:endParaRPr sz="1300">
              <a:solidFill>
                <a:srgbClr val="00578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640076" y="1721071"/>
            <a:ext cx="7772400" cy="1066959"/>
          </a:xfrm>
          <a:prstGeom prst="rect">
            <a:avLst/>
          </a:prstGeom>
        </p:spPr>
        <p:txBody>
          <a:bodyPr spcFirstLastPara="1" wrap="square" lIns="0" tIns="0" rIns="365750" bIns="0" anchor="t" anchorCtr="0">
            <a:sp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b="1" dirty="0"/>
              <a:t>Approach:</a:t>
            </a:r>
            <a:r>
              <a:rPr lang="en" dirty="0"/>
              <a:t> Apply the Dijkstra Single-Source algorithm to all nodes in dataset.</a:t>
            </a:r>
            <a:endParaRPr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	</a:t>
            </a:r>
            <a:r>
              <a:rPr lang="en" dirty="0" err="1">
                <a:solidFill>
                  <a:schemeClr val="dk2"/>
                </a:solidFill>
              </a:rPr>
              <a:t>nx.single_source_dijkstra_path</a:t>
            </a:r>
            <a:r>
              <a:rPr lang="en" dirty="0">
                <a:solidFill>
                  <a:schemeClr val="dk2"/>
                </a:solidFill>
              </a:rPr>
              <a:t>  </a:t>
            </a:r>
            <a:r>
              <a:rPr lang="en" dirty="0">
                <a:solidFill>
                  <a:srgbClr val="58595B"/>
                </a:solidFill>
              </a:rPr>
              <a:t>-	</a:t>
            </a:r>
            <a:r>
              <a:rPr lang="en" dirty="0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computes the shortest paths between a source </a:t>
            </a:r>
            <a:br>
              <a:rPr lang="en" dirty="0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dirty="0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				node and all nodes reachable from that node</a:t>
            </a:r>
            <a:endParaRPr dirty="0">
              <a:solidFill>
                <a:srgbClr val="58595B"/>
              </a:solidFill>
            </a:endParaRPr>
          </a:p>
        </p:txBody>
      </p:sp>
      <p:sp>
        <p:nvSpPr>
          <p:cNvPr id="179" name="Google Shape;179;p27"/>
          <p:cNvSpPr txBox="1">
            <a:spLocks noGrp="1"/>
          </p:cNvSpPr>
          <p:nvPr>
            <p:ph type="body" idx="2"/>
          </p:nvPr>
        </p:nvSpPr>
        <p:spPr>
          <a:xfrm>
            <a:off x="640076" y="1234450"/>
            <a:ext cx="7772400" cy="431100"/>
          </a:xfrm>
          <a:prstGeom prst="rect">
            <a:avLst/>
          </a:prstGeom>
        </p:spPr>
        <p:txBody>
          <a:bodyPr spcFirstLastPara="1" wrap="square" lIns="0" tIns="0" rIns="365750" bIns="0" anchor="t" anchorCtr="0">
            <a:sp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dirty="0"/>
              <a:t>Task:</a:t>
            </a:r>
            <a:r>
              <a:rPr lang="en" b="0" dirty="0"/>
              <a:t> Implement shortest path algorithm to approximate optimal traveling path between two </a:t>
            </a:r>
            <a:br>
              <a:rPr lang="en" b="0" dirty="0"/>
            </a:br>
            <a:r>
              <a:rPr lang="en" b="0" dirty="0"/>
              <a:t>	 nodes.</a:t>
            </a:r>
            <a:endParaRPr b="0" dirty="0"/>
          </a:p>
        </p:txBody>
      </p:sp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640079" y="640080"/>
            <a:ext cx="7772400" cy="3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Shortest Path Determination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750" y="2942887"/>
            <a:ext cx="1568650" cy="18463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2" name="Google Shape;182;p27"/>
          <p:cNvSpPr txBox="1"/>
          <p:nvPr/>
        </p:nvSpPr>
        <p:spPr>
          <a:xfrm>
            <a:off x="5654875" y="4789212"/>
            <a:ext cx="1616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 in QGIS</a:t>
            </a:r>
            <a:endParaRPr sz="900" dirty="0">
              <a:solidFill>
                <a:srgbClr val="5859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1620" y="2942887"/>
            <a:ext cx="2642335" cy="18463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4" name="Google Shape;184;p27"/>
          <p:cNvSpPr txBox="1"/>
          <p:nvPr/>
        </p:nvSpPr>
        <p:spPr>
          <a:xfrm>
            <a:off x="1661730" y="4789212"/>
            <a:ext cx="264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Dijkstra’s Algorithm (</a:t>
            </a:r>
            <a:r>
              <a:rPr lang="en" sz="9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Source</a:t>
            </a:r>
            <a:r>
              <a:rPr lang="en" sz="90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900">
              <a:solidFill>
                <a:srgbClr val="5859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5" name="Google Shape;185;p27"/>
          <p:cNvCxnSpPr/>
          <p:nvPr/>
        </p:nvCxnSpPr>
        <p:spPr>
          <a:xfrm rot="10800000" flipH="1">
            <a:off x="4681000" y="3879989"/>
            <a:ext cx="620700" cy="3900"/>
          </a:xfrm>
          <a:prstGeom prst="straightConnector1">
            <a:avLst/>
          </a:prstGeom>
          <a:noFill/>
          <a:ln w="9525" cap="flat" cmpd="sng">
            <a:solidFill>
              <a:srgbClr val="2774AE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body" idx="1"/>
          </p:nvPr>
        </p:nvSpPr>
        <p:spPr>
          <a:xfrm>
            <a:off x="640075" y="1600200"/>
            <a:ext cx="7772400" cy="431100"/>
          </a:xfrm>
          <a:prstGeom prst="rect">
            <a:avLst/>
          </a:prstGeom>
        </p:spPr>
        <p:txBody>
          <a:bodyPr spcFirstLastPara="1" wrap="square" lIns="0" tIns="0" rIns="365750" bIns="0" anchor="t" anchorCtr="0">
            <a:sp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b="1"/>
              <a:t>Approach:</a:t>
            </a:r>
            <a:r>
              <a:rPr lang="en"/>
              <a:t> Efficiently iterate over all node-to-node connections from all shortest paths to compute relative usage for each road.</a:t>
            </a:r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body" idx="2"/>
          </p:nvPr>
        </p:nvSpPr>
        <p:spPr>
          <a:xfrm>
            <a:off x="640073" y="1234450"/>
            <a:ext cx="5546700" cy="215400"/>
          </a:xfrm>
          <a:prstGeom prst="rect">
            <a:avLst/>
          </a:prstGeom>
        </p:spPr>
        <p:txBody>
          <a:bodyPr spcFirstLastPara="1" wrap="square" lIns="0" tIns="0" rIns="365750" bIns="0" anchor="t" anchorCtr="0">
            <a:sp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Task: </a:t>
            </a:r>
            <a:r>
              <a:rPr lang="en" b="0"/>
              <a:t>Compute road demand based on results from Step 3.</a:t>
            </a:r>
            <a:endParaRPr b="0"/>
          </a:p>
        </p:txBody>
      </p:sp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640079" y="640080"/>
            <a:ext cx="7772400" cy="3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Path Usage Estimation</a:t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688" y="2322500"/>
            <a:ext cx="2301749" cy="2053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94" name="Google Shape;194;p28"/>
          <p:cNvSpPr txBox="1"/>
          <p:nvPr/>
        </p:nvSpPr>
        <p:spPr>
          <a:xfrm>
            <a:off x="1805688" y="4421675"/>
            <a:ext cx="2301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 in QGIS</a:t>
            </a:r>
            <a:endParaRPr sz="900">
              <a:solidFill>
                <a:srgbClr val="5859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["S000_adjusted" &gt;= 0.01]</a:t>
            </a:r>
            <a:endParaRPr sz="900">
              <a:solidFill>
                <a:srgbClr val="5859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1663" y="2322500"/>
            <a:ext cx="2288502" cy="20535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96" name="Google Shape;196;p28"/>
          <p:cNvSpPr txBox="1"/>
          <p:nvPr/>
        </p:nvSpPr>
        <p:spPr>
          <a:xfrm>
            <a:off x="4944963" y="4376100"/>
            <a:ext cx="2301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 in QGIS</a:t>
            </a:r>
            <a:endParaRPr sz="900">
              <a:solidFill>
                <a:srgbClr val="5859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["S000_adjusted" &gt;= 0.50]</a:t>
            </a:r>
            <a:endParaRPr sz="900">
              <a:solidFill>
                <a:srgbClr val="5859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640075" y="1600200"/>
            <a:ext cx="8002884" cy="318036"/>
          </a:xfrm>
          <a:prstGeom prst="rect">
            <a:avLst/>
          </a:prstGeom>
        </p:spPr>
        <p:txBody>
          <a:bodyPr spcFirstLastPara="1" wrap="square" lIns="0" tIns="0" rIns="365750" bIns="0" anchor="t" anchorCtr="0">
            <a:sp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b="1" dirty="0"/>
              <a:t>Approach:</a:t>
            </a:r>
            <a:r>
              <a:rPr lang="en" dirty="0"/>
              <a:t> Utilize Kriging interpolation to estimate missing levels based on neighboring nodes.</a:t>
            </a:r>
            <a:endParaRPr b="1" dirty="0"/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2"/>
          </p:nvPr>
        </p:nvSpPr>
        <p:spPr>
          <a:xfrm>
            <a:off x="640076" y="1234450"/>
            <a:ext cx="7772400" cy="215400"/>
          </a:xfrm>
          <a:prstGeom prst="rect">
            <a:avLst/>
          </a:prstGeom>
        </p:spPr>
        <p:txBody>
          <a:bodyPr spcFirstLastPara="1" wrap="square" lIns="0" tIns="0" rIns="365750" bIns="0" anchor="t" anchorCtr="0">
            <a:sp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Task:</a:t>
            </a:r>
            <a:r>
              <a:rPr lang="en" b="0"/>
              <a:t> Address nodes with unidentified usage levels.</a:t>
            </a:r>
            <a:endParaRPr b="0"/>
          </a:p>
        </p:txBody>
      </p:sp>
      <p:sp>
        <p:nvSpPr>
          <p:cNvPr id="203" name="Google Shape;203;p29"/>
          <p:cNvSpPr txBox="1">
            <a:spLocks noGrp="1"/>
          </p:cNvSpPr>
          <p:nvPr>
            <p:ph type="title"/>
          </p:nvPr>
        </p:nvSpPr>
        <p:spPr>
          <a:xfrm>
            <a:off x="640079" y="640080"/>
            <a:ext cx="7772400" cy="3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Address Missing Weights - Kriging</a:t>
            </a:r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 rotWithShape="1">
          <a:blip r:embed="rId3">
            <a:alphaModFix/>
          </a:blip>
          <a:srcRect l="4908" t="5392" r="13830"/>
          <a:stretch/>
        </p:blipFill>
        <p:spPr>
          <a:xfrm>
            <a:off x="634076" y="2234675"/>
            <a:ext cx="3798200" cy="231517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05" name="Google Shape;205;p29"/>
          <p:cNvPicPr preferRelativeResize="0"/>
          <p:nvPr/>
        </p:nvPicPr>
        <p:blipFill rotWithShape="1">
          <a:blip r:embed="rId4">
            <a:alphaModFix/>
          </a:blip>
          <a:srcRect l="5318" t="4707" r="13853"/>
          <a:stretch/>
        </p:blipFill>
        <p:spPr>
          <a:xfrm>
            <a:off x="4711725" y="2234675"/>
            <a:ext cx="3750856" cy="231517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06" name="Google Shape;20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257739" y="2418159"/>
            <a:ext cx="1133525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 txBox="1"/>
          <p:nvPr/>
        </p:nvSpPr>
        <p:spPr>
          <a:xfrm>
            <a:off x="3126000" y="4615925"/>
            <a:ext cx="2892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Kriging results plotted</a:t>
            </a:r>
            <a:endParaRPr sz="900">
              <a:solidFill>
                <a:srgbClr val="5859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[Left: S000/Local Street, Right: S000/Avenue II]</a:t>
            </a:r>
            <a:endParaRPr sz="900">
              <a:solidFill>
                <a:srgbClr val="5859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-1124214" y="2448609"/>
            <a:ext cx="11334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8595B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Calculating the difference squared between the paired locations (</a:t>
            </a:r>
            <a:r>
              <a:rPr lang="en" sz="900" u="sng">
                <a:solidFill>
                  <a:schemeClr val="hlink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Source</a:t>
            </a:r>
            <a:r>
              <a:rPr lang="en" sz="900">
                <a:solidFill>
                  <a:srgbClr val="58595B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900">
              <a:solidFill>
                <a:srgbClr val="5859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-02">
  <a:themeElements>
    <a:clrScheme name="brand-presentation2">
      <a:dk1>
        <a:srgbClr val="57585B"/>
      </a:dk1>
      <a:lt1>
        <a:srgbClr val="FFFFFF"/>
      </a:lt1>
      <a:dk2>
        <a:srgbClr val="2774AE"/>
      </a:dk2>
      <a:lt2>
        <a:srgbClr val="FFFFFF"/>
      </a:lt2>
      <a:accent1>
        <a:srgbClr val="2774AE"/>
      </a:accent1>
      <a:accent2>
        <a:srgbClr val="898989"/>
      </a:accent2>
      <a:accent3>
        <a:srgbClr val="DAE6F4"/>
      </a:accent3>
      <a:accent4>
        <a:srgbClr val="8AB8E8"/>
      </a:accent4>
      <a:accent5>
        <a:srgbClr val="FFC72B"/>
      </a:accent5>
      <a:accent6>
        <a:srgbClr val="00375B"/>
      </a:accent6>
      <a:hlink>
        <a:srgbClr val="00375B"/>
      </a:hlink>
      <a:folHlink>
        <a:srgbClr val="5123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entation-01-dark">
  <a:themeElements>
    <a:clrScheme name="Brand-01-Colors">
      <a:dk1>
        <a:srgbClr val="57585B"/>
      </a:dk1>
      <a:lt1>
        <a:srgbClr val="FFFFFF"/>
      </a:lt1>
      <a:dk2>
        <a:srgbClr val="2774AE"/>
      </a:dk2>
      <a:lt2>
        <a:srgbClr val="FFFFFF"/>
      </a:lt2>
      <a:accent1>
        <a:srgbClr val="2774AE"/>
      </a:accent1>
      <a:accent2>
        <a:srgbClr val="898989"/>
      </a:accent2>
      <a:accent3>
        <a:srgbClr val="DAE6F4"/>
      </a:accent3>
      <a:accent4>
        <a:srgbClr val="8AB8E8"/>
      </a:accent4>
      <a:accent5>
        <a:srgbClr val="FFC72B"/>
      </a:accent5>
      <a:accent6>
        <a:srgbClr val="00375B"/>
      </a:accent6>
      <a:hlink>
        <a:srgbClr val="00375B"/>
      </a:hlink>
      <a:folHlink>
        <a:srgbClr val="5123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Microsoft Macintosh PowerPoint</Application>
  <PresentationFormat>On-screen Show (16:9)</PresentationFormat>
  <Paragraphs>89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Courier New</vt:lpstr>
      <vt:lpstr>Arial</vt:lpstr>
      <vt:lpstr>Helvetica Neue</vt:lpstr>
      <vt:lpstr>Roboto</vt:lpstr>
      <vt:lpstr>presentation-02</vt:lpstr>
      <vt:lpstr>presentation-01-dark</vt:lpstr>
      <vt:lpstr>PowerPoint Presentation</vt:lpstr>
      <vt:lpstr>Objectives</vt:lpstr>
      <vt:lpstr>Packages/Models Used (Python)</vt:lpstr>
      <vt:lpstr>Datasets</vt:lpstr>
      <vt:lpstr>Step 1: Block Determination</vt:lpstr>
      <vt:lpstr>Step 2: Node Origin-Destination Data Pairing</vt:lpstr>
      <vt:lpstr>Step 3: Shortest Path Determination</vt:lpstr>
      <vt:lpstr>Step 4: Path Usage Estimation</vt:lpstr>
      <vt:lpstr>Step 5: Address Missing Weights - Kriging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Junwon Choi</cp:lastModifiedBy>
  <cp:revision>1</cp:revision>
  <dcterms:modified xsi:type="dcterms:W3CDTF">2023-12-07T16:59:25Z</dcterms:modified>
</cp:coreProperties>
</file>