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08" r:id="rId2"/>
    <p:sldId id="361" r:id="rId3"/>
    <p:sldId id="363" r:id="rId4"/>
    <p:sldId id="390" r:id="rId5"/>
    <p:sldId id="364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87" r:id="rId18"/>
    <p:sldId id="388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4" r:id="rId27"/>
    <p:sldId id="385" r:id="rId28"/>
    <p:sldId id="386" r:id="rId29"/>
    <p:sldId id="389" r:id="rId30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5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40EF1-ED57-422F-8038-A72DC975245A}" v="12" dt="2025-01-25T16:38:01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40" autoAdjust="0"/>
  </p:normalViewPr>
  <p:slideViewPr>
    <p:cSldViewPr snapToGrid="0">
      <p:cViewPr varScale="1">
        <p:scale>
          <a:sx n="112" d="100"/>
          <a:sy n="112" d="100"/>
        </p:scale>
        <p:origin x="1566" y="114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50040EF1-ED57-422F-8038-A72DC975245A}"/>
    <pc:docChg chg="undo custSel modSld">
      <pc:chgData name="Caspar van Lissa" userId="66f0d9d8-5e0d-4c8f-a33e-eb362e4340e3" providerId="ADAL" clId="{50040EF1-ED57-422F-8038-A72DC975245A}" dt="2025-01-25T16:38:01.499" v="348" actId="20577"/>
      <pc:docMkLst>
        <pc:docMk/>
      </pc:docMkLst>
      <pc:sldChg chg="modSp mod">
        <pc:chgData name="Caspar van Lissa" userId="66f0d9d8-5e0d-4c8f-a33e-eb362e4340e3" providerId="ADAL" clId="{50040EF1-ED57-422F-8038-A72DC975245A}" dt="2025-01-25T16:15:57.795" v="33" actId="27636"/>
        <pc:sldMkLst>
          <pc:docMk/>
          <pc:sldMk cId="21087733" sldId="361"/>
        </pc:sldMkLst>
        <pc:spChg chg="mod">
          <ac:chgData name="Caspar van Lissa" userId="66f0d9d8-5e0d-4c8f-a33e-eb362e4340e3" providerId="ADAL" clId="{50040EF1-ED57-422F-8038-A72DC975245A}" dt="2025-01-25T16:15:57.795" v="33" actId="27636"/>
          <ac:spMkLst>
            <pc:docMk/>
            <pc:sldMk cId="21087733" sldId="361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50040EF1-ED57-422F-8038-A72DC975245A}" dt="2025-01-25T16:18:33.793" v="252" actId="20577"/>
        <pc:sldMkLst>
          <pc:docMk/>
          <pc:sldMk cId="2657429734" sldId="363"/>
        </pc:sldMkLst>
        <pc:spChg chg="mod">
          <ac:chgData name="Caspar van Lissa" userId="66f0d9d8-5e0d-4c8f-a33e-eb362e4340e3" providerId="ADAL" clId="{50040EF1-ED57-422F-8038-A72DC975245A}" dt="2025-01-25T16:18:33.793" v="252" actId="20577"/>
          <ac:spMkLst>
            <pc:docMk/>
            <pc:sldMk cId="2657429734" sldId="363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50040EF1-ED57-422F-8038-A72DC975245A}" dt="2025-01-25T16:23:46.236" v="340" actId="20577"/>
        <pc:sldMkLst>
          <pc:docMk/>
          <pc:sldMk cId="95058284" sldId="364"/>
        </pc:sldMkLst>
        <pc:spChg chg="mod">
          <ac:chgData name="Caspar van Lissa" userId="66f0d9d8-5e0d-4c8f-a33e-eb362e4340e3" providerId="ADAL" clId="{50040EF1-ED57-422F-8038-A72DC975245A}" dt="2025-01-25T16:23:46.236" v="340" actId="20577"/>
          <ac:spMkLst>
            <pc:docMk/>
            <pc:sldMk cId="95058284" sldId="364"/>
            <ac:spMk id="3" creationId="{00000000-0000-0000-0000-000000000000}"/>
          </ac:spMkLst>
        </pc:spChg>
      </pc:sldChg>
      <pc:sldChg chg="modCm">
        <pc:chgData name="Caspar van Lissa" userId="66f0d9d8-5e0d-4c8f-a33e-eb362e4340e3" providerId="ADAL" clId="{50040EF1-ED57-422F-8038-A72DC975245A}" dt="2024-11-21T12:49:05.663" v="0"/>
        <pc:sldMkLst>
          <pc:docMk/>
          <pc:sldMk cId="1312700846" sldId="386"/>
        </pc:sldMkLst>
      </pc:sldChg>
      <pc:sldChg chg="modSp">
        <pc:chgData name="Caspar van Lissa" userId="66f0d9d8-5e0d-4c8f-a33e-eb362e4340e3" providerId="ADAL" clId="{50040EF1-ED57-422F-8038-A72DC975245A}" dt="2025-01-25T16:38:01.499" v="348" actId="20577"/>
        <pc:sldMkLst>
          <pc:docMk/>
          <pc:sldMk cId="403423241" sldId="387"/>
        </pc:sldMkLst>
        <pc:spChg chg="mod">
          <ac:chgData name="Caspar van Lissa" userId="66f0d9d8-5e0d-4c8f-a33e-eb362e4340e3" providerId="ADAL" clId="{50040EF1-ED57-422F-8038-A72DC975245A}" dt="2025-01-25T16:38:01.499" v="348" actId="20577"/>
          <ac:spMkLst>
            <pc:docMk/>
            <pc:sldMk cId="403423241" sldId="387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1:01:31.232" idx="3">
    <p:pos x="4596" y="2868"/>
    <p:text>Zoom vraag moeten we hier o.b.v. het betrouwbaarheidsinterval de getoetste nulhypothese verwerpen?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1:47:50.367" idx="4">
    <p:pos x="5604" y="2823"/>
    <p:text>Zoom vraag: Wat is p-waarde van toets van de onderzoekster?
a.	De p-waarde is gelijk aan 0,468
b.	De p-waarde is gelijk aan 0,494
c.	De p-waarde is gelijk aan 0,496
d.	Geen van bovenstaande alternatieven is juist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219200"/>
            <a:ext cx="4389438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289F-3CD4-4789-8EF7-168B2D47FBDF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0E92-93DB-4265-AE92-BB46FC2DACB0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FAB0-9E13-435D-9822-B64B3EE6514D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4E1-D840-45D2-A42F-4556528A7E9E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B39E-922E-4E29-8592-77A93589ED78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444-8059-4A20-8839-03F6C4756744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2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9333-D6B9-4DB2-88D4-97E29126B8D9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E599-8A50-41DB-A93B-51F006FBB725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1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7FF3-7902-408A-9163-9E55F41AD0AB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7DBB-34B5-4694-8633-81ECD1D05106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D577-B0A0-4785-AA8F-472CB87E6450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5C9E-3B07-471F-B355-167185377D05}" type="datetime1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.f.kaiser@tilburguniversity.edu" TargetMode="External"/><Relationship Id="rId2" Type="http://schemas.openxmlformats.org/officeDocument/2006/relationships/hyperlink" Target="mailto:R.C.M.vanAert@tilburguniversity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pspp/" TargetMode="External"/><Relationship Id="rId2" Type="http://schemas.openxmlformats.org/officeDocument/2006/relationships/hyperlink" Target="https://www.surfspot.nl/sp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sp-stat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CJvanLiss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1570018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2831"/>
            <a:ext cx="7886700" cy="4530726"/>
          </a:xfrm>
        </p:spPr>
        <p:txBody>
          <a:bodyPr>
            <a:normAutofit/>
          </a:bodyPr>
          <a:lstStyle/>
          <a:p>
            <a:r>
              <a:rPr lang="en-US" sz="1600" dirty="0"/>
              <a:t>Data from a sample:</a:t>
            </a:r>
          </a:p>
          <a:p>
            <a:pPr marL="0" indent="0">
              <a:buNone/>
            </a:pPr>
            <a:r>
              <a:rPr lang="en-US" sz="1600" dirty="0"/>
              <a:t>      1 1 4 4 3 2 3 1 2 1 3 4 4 3 3 4 4 3 1 4 4 4 4 3 4 4 2 3 1 3 4 1 3 4 4 4 2 4 2 4 3 3 1 1 4 3 4 1 3</a:t>
            </a:r>
          </a:p>
          <a:p>
            <a:endParaRPr lang="en-US" sz="1600" i="1" dirty="0"/>
          </a:p>
          <a:p>
            <a:r>
              <a:rPr lang="en-US" sz="1600" dirty="0"/>
              <a:t>Descriptive statistics help summarize the data </a:t>
            </a:r>
            <a:r>
              <a:rPr lang="en-US" sz="1600" dirty="0">
                <a:sym typeface="Wingdings" panose="05000000000000000000" pitchFamily="2" charset="2"/>
              </a:rPr>
              <a:t> list of raw data is unclear</a:t>
            </a:r>
          </a:p>
          <a:p>
            <a:endParaRPr lang="en-US" sz="1600" dirty="0"/>
          </a:p>
          <a:p>
            <a:r>
              <a:rPr lang="en-US" sz="1600" dirty="0"/>
              <a:t>Two ways to summarize data: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With a </a:t>
            </a:r>
            <a:r>
              <a:rPr lang="en-US" sz="1600" i="1" dirty="0"/>
              <a:t>distribution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With </a:t>
            </a:r>
            <a:r>
              <a:rPr lang="en-US" sz="1600" i="1" dirty="0"/>
              <a:t>sample statistics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3" y="4311132"/>
            <a:ext cx="6841374" cy="23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9418" y="1986742"/>
            <a:ext cx="3217026" cy="27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268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dirty="0"/>
              <a:t>Data summarized by grouping data with the same score</a:t>
            </a:r>
          </a:p>
          <a:p>
            <a:endParaRPr lang="en-US" sz="1600" dirty="0"/>
          </a:p>
          <a:p>
            <a:r>
              <a:rPr lang="en-US" sz="1600" dirty="0"/>
              <a:t>This can be done by using a </a:t>
            </a:r>
            <a:r>
              <a:rPr lang="en-US" sz="1600" i="1" dirty="0"/>
              <a:t>frequency distribution </a:t>
            </a:r>
            <a:r>
              <a:rPr lang="en-US" sz="1600" dirty="0"/>
              <a:t>or </a:t>
            </a:r>
            <a:r>
              <a:rPr lang="en-US" sz="1600" i="1" dirty="0"/>
              <a:t>histogram</a:t>
            </a:r>
          </a:p>
          <a:p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dirty="0"/>
              <a:t>SPSS syntax to generate frequency distribution and histogram: (syntax is important in this course!):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	FREQUENCIES</a:t>
            </a:r>
            <a:br>
              <a:rPr lang="en-US" sz="1600" dirty="0"/>
            </a:br>
            <a:r>
              <a:rPr lang="en-US" sz="1600" dirty="0"/>
              <a:t>  		  VARIABLES=x</a:t>
            </a:r>
            <a:br>
              <a:rPr lang="en-US" sz="1600" dirty="0"/>
            </a:br>
            <a:r>
              <a:rPr lang="en-US" sz="1600" dirty="0"/>
              <a:t> 		  /HISTOGRAM</a:t>
            </a:r>
            <a:br>
              <a:rPr lang="en-US" sz="1600" dirty="0"/>
            </a:br>
            <a:r>
              <a:rPr lang="en-US" sz="1600" dirty="0"/>
              <a:t>		  /ORDER= ANALYSIS 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i="1" dirty="0"/>
          </a:p>
          <a:p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553" y="2457379"/>
            <a:ext cx="4924771" cy="168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343661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Sample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Data summarized using characteristic features of the distribution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What are characteristic features of a distribution?</a:t>
                </a:r>
              </a:p>
              <a:p>
                <a:pPr marL="800100" lvl="1" indent="-342900">
                  <a:buAutoNum type="arabicPeriod"/>
                </a:pPr>
                <a:r>
                  <a:rPr lang="en-US" sz="1600" dirty="0"/>
                  <a:t>Most characteristic score of a distribution = </a:t>
                </a:r>
                <a:r>
                  <a:rPr lang="en-US" sz="1600" i="1" dirty="0"/>
                  <a:t>central tendency</a:t>
                </a:r>
              </a:p>
              <a:p>
                <a:pPr marL="800100" lvl="1" indent="-342900">
                  <a:buAutoNum type="arabicPeriod"/>
                </a:pPr>
                <a:r>
                  <a:rPr lang="en-US" sz="1600" dirty="0"/>
                  <a:t>How much do scores deviate from the most characteristic score = </a:t>
                </a:r>
                <a:r>
                  <a:rPr lang="en-US" sz="1600" i="1" dirty="0"/>
                  <a:t>dispersion</a:t>
                </a:r>
                <a:endParaRPr lang="en-US" sz="1600" dirty="0"/>
              </a:p>
              <a:p>
                <a:pPr marL="800100" lvl="1" indent="-342900"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u="sng" dirty="0"/>
                  <a:t>Central tendency:</a:t>
                </a:r>
              </a:p>
              <a:p>
                <a:r>
                  <a:rPr lang="en-US" sz="1600" dirty="0"/>
                  <a:t>Measures of central tendency are </a:t>
                </a:r>
                <a:r>
                  <a:rPr lang="en-US" sz="1600" b="1" dirty="0"/>
                  <a:t>mean</a:t>
                </a:r>
                <a:r>
                  <a:rPr lang="en-US" sz="1600" dirty="0"/>
                  <a:t>, median, and mode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Mean of the data is the sum of all scores divided by the total number of scores: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By hand:			In SPSS: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i="1" dirty="0"/>
              </a:p>
              <a:p>
                <a:endParaRPr lang="en-US" sz="1600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86" t="-7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46701"/>
            <a:ext cx="4705350" cy="10096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51812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Sample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u="sng" dirty="0"/>
                  <a:t>Dispersion:</a:t>
                </a:r>
              </a:p>
              <a:p>
                <a:r>
                  <a:rPr lang="en-US" sz="1600" dirty="0"/>
                  <a:t>Measures of dispersion are range, </a:t>
                </a:r>
                <a:r>
                  <a:rPr lang="en-US" sz="1600" b="1" dirty="0"/>
                  <a:t>variance</a:t>
                </a:r>
                <a:r>
                  <a:rPr lang="en-US" sz="1600" dirty="0"/>
                  <a:t> and the </a:t>
                </a:r>
                <a:r>
                  <a:rPr lang="en-US" sz="1600" b="1" dirty="0"/>
                  <a:t>standard deviation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Variance of data is the sum of all squared deviation scores divided by the number of scores minus one: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By hand:			In SPSS: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1.316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Standard deviation is the square root of the variance: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=1.147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endParaRPr lang="en-US" sz="1600" i="1" dirty="0"/>
              </a:p>
              <a:p>
                <a:endParaRPr lang="en-US" sz="1600" i="1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86" t="-780" r="-9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3675843"/>
            <a:ext cx="4705350" cy="10096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143270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268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dirty="0"/>
              <a:t>Descriptive statistics suffices if we have data of the entire population</a:t>
            </a:r>
          </a:p>
          <a:p>
            <a:endParaRPr lang="en-US" sz="1600" dirty="0"/>
          </a:p>
          <a:p>
            <a:r>
              <a:rPr lang="en-US" sz="1600" dirty="0"/>
              <a:t>However, almost always we only have data of a sample and not the population, because: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Too expensive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It takes too long to collect these data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Sometimes impossible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r>
              <a:rPr lang="en-US" sz="1600" dirty="0"/>
              <a:t>Using inferential statistics, we can draw conclusions about a population based on a sample</a:t>
            </a:r>
          </a:p>
          <a:p>
            <a:endParaRPr lang="en-US" sz="1600" dirty="0"/>
          </a:p>
          <a:p>
            <a:r>
              <a:rPr lang="en-US" sz="1600" dirty="0"/>
              <a:t>There are three “procedures” in inferential statistics: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Hypothesis testing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Point estimation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Interval estimation </a:t>
            </a:r>
            <a:r>
              <a:rPr lang="en-US" sz="1600" dirty="0">
                <a:sym typeface="Wingdings" panose="05000000000000000000" pitchFamily="2" charset="2"/>
              </a:rPr>
              <a:t> confidence intervals</a:t>
            </a:r>
          </a:p>
          <a:p>
            <a:pPr marL="800100" lvl="1" indent="-342900">
              <a:buAutoNum type="arabicPeriod"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These procedures will be explained using the example on slide 10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197594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8138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u="sng" dirty="0"/>
              <a:t>Question: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What is the mean of the population from which a sample of 50 cases was drawn? </a:t>
            </a:r>
          </a:p>
          <a:p>
            <a:pPr marL="0" indent="0">
              <a:buNone/>
            </a:pPr>
            <a:endParaRPr lang="en-US" sz="1600" u="sng" dirty="0"/>
          </a:p>
          <a:p>
            <a:r>
              <a:rPr lang="en-US" sz="1600" dirty="0"/>
              <a:t>In hypothesis testing, you examine whether the mean of the population is equal to a certain value or not </a:t>
            </a:r>
            <a:r>
              <a:rPr lang="en-US" sz="1600" dirty="0">
                <a:sym typeface="Wingdings" panose="05000000000000000000" pitchFamily="2" charset="2"/>
              </a:rPr>
              <a:t> hypotheses are </a:t>
            </a:r>
            <a:r>
              <a:rPr lang="en-US" sz="1600" b="1" dirty="0">
                <a:sym typeface="Wingdings" panose="05000000000000000000" pitchFamily="2" charset="2"/>
              </a:rPr>
              <a:t>exclusive</a:t>
            </a:r>
            <a:r>
              <a:rPr lang="en-US" sz="1600" dirty="0">
                <a:sym typeface="Wingdings" panose="05000000000000000000" pitchFamily="2" charset="2"/>
              </a:rPr>
              <a:t> and </a:t>
            </a:r>
            <a:r>
              <a:rPr lang="en-US" sz="1600" b="1" dirty="0">
                <a:sym typeface="Wingdings" panose="05000000000000000000" pitchFamily="2" charset="2"/>
              </a:rPr>
              <a:t>exhaustive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Example: 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 = 2.5 and H</a:t>
            </a:r>
            <a:r>
              <a:rPr lang="en-US" sz="1600" baseline="-25000" dirty="0"/>
              <a:t>1</a:t>
            </a:r>
            <a:r>
              <a:rPr lang="en-US" sz="1600" dirty="0"/>
              <a:t>: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 ≠ 2.5</a:t>
            </a:r>
          </a:p>
          <a:p>
            <a:endParaRPr lang="en-US" sz="1600" b="1" dirty="0"/>
          </a:p>
          <a:p>
            <a:r>
              <a:rPr lang="en-US" sz="1600" dirty="0"/>
              <a:t>Here, we discuss a </a:t>
            </a:r>
            <a:r>
              <a:rPr lang="en-US" sz="1600" i="1" dirty="0"/>
              <a:t>two-sided test</a:t>
            </a:r>
            <a:r>
              <a:rPr lang="en-US" sz="1600" dirty="0"/>
              <a:t> (H</a:t>
            </a:r>
            <a:r>
              <a:rPr lang="en-US" sz="1600" baseline="-25000" dirty="0"/>
              <a:t>1</a:t>
            </a:r>
            <a:r>
              <a:rPr lang="en-US" sz="1600" dirty="0"/>
              <a:t> contains ≠), later we discuss a </a:t>
            </a:r>
            <a:r>
              <a:rPr lang="en-US" sz="1600" i="1" dirty="0"/>
              <a:t>one-sided test </a:t>
            </a:r>
            <a:r>
              <a:rPr lang="en-US" sz="1600" dirty="0"/>
              <a:t>(H</a:t>
            </a:r>
            <a:r>
              <a:rPr lang="en-US" sz="1600" baseline="-25000" dirty="0"/>
              <a:t>1</a:t>
            </a:r>
            <a:r>
              <a:rPr lang="en-US" sz="1600" dirty="0"/>
              <a:t> contains &gt; of &lt;)</a:t>
            </a:r>
          </a:p>
          <a:p>
            <a:endParaRPr lang="en-US" sz="1600" b="1" dirty="0"/>
          </a:p>
          <a:p>
            <a:r>
              <a:rPr lang="en-US" sz="1600" dirty="0"/>
              <a:t>You test whether you can reject H</a:t>
            </a:r>
            <a:r>
              <a:rPr lang="en-US" sz="1600" baseline="-25000" dirty="0"/>
              <a:t>0 </a:t>
            </a:r>
            <a:r>
              <a:rPr lang="en-US" sz="1600" dirty="0"/>
              <a:t> or not. If you reject H</a:t>
            </a:r>
            <a:r>
              <a:rPr lang="en-US" sz="1600" baseline="-25000" dirty="0"/>
              <a:t>0</a:t>
            </a:r>
            <a:r>
              <a:rPr lang="en-US" sz="1600" dirty="0"/>
              <a:t>, you conclude H</a:t>
            </a:r>
            <a:r>
              <a:rPr lang="en-US" sz="1600" baseline="-25000" dirty="0"/>
              <a:t>1</a:t>
            </a:r>
            <a:r>
              <a:rPr lang="en-US" sz="1600" dirty="0"/>
              <a:t>, i.e.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 is not equal to 2.5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dirty="0"/>
              <a:t>Rules of thumb for creating hypotheses: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</a:t>
            </a:r>
            <a:r>
              <a:rPr lang="en-US" sz="1600" baseline="-25000" dirty="0"/>
              <a:t>0  </a:t>
            </a:r>
            <a:r>
              <a:rPr lang="en-US" sz="1600" dirty="0"/>
              <a:t>contains “=“ </a:t>
            </a:r>
            <a:r>
              <a:rPr lang="en-US" sz="1600" dirty="0">
                <a:sym typeface="Wingdings" panose="05000000000000000000" pitchFamily="2" charset="2"/>
              </a:rPr>
              <a:t> always the case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</a:t>
            </a:r>
            <a:r>
              <a:rPr lang="en-US" sz="1600" baseline="-25000" dirty="0"/>
              <a:t>1 </a:t>
            </a:r>
            <a:r>
              <a:rPr lang="en-US" sz="1600" dirty="0">
                <a:sym typeface="Wingdings" panose="05000000000000000000" pitchFamily="2" charset="2"/>
              </a:rPr>
              <a:t>contains expectations of researcher  often, but not always the case</a:t>
            </a:r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50907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Steps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268"/>
            <a:ext cx="7886700" cy="5467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/>
              <a:t>Step 1:</a:t>
            </a:r>
            <a:r>
              <a:rPr lang="en-US" sz="1600" dirty="0"/>
              <a:t> Formulate hypotheses 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 = 2.5 and H</a:t>
            </a:r>
            <a:r>
              <a:rPr lang="en-US" sz="1600" baseline="-25000" dirty="0"/>
              <a:t>1</a:t>
            </a:r>
            <a:r>
              <a:rPr lang="en-US" sz="1600" dirty="0"/>
              <a:t>: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 ≠ 2.5</a:t>
            </a:r>
          </a:p>
          <a:p>
            <a:pPr marL="0" indent="0">
              <a:buNone/>
            </a:pPr>
            <a:r>
              <a:rPr lang="en-US" sz="1600" u="sng" dirty="0"/>
              <a:t>Step 2:</a:t>
            </a:r>
            <a:r>
              <a:rPr lang="en-US" sz="1600" dirty="0"/>
              <a:t> Determine decision rule to decide when a result is statistically significant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p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</a:t>
            </a:r>
          </a:p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3:</a:t>
            </a:r>
            <a:r>
              <a:rPr lang="en-US" sz="1600" dirty="0">
                <a:sym typeface="Symbol" panose="05050102010706020507" pitchFamily="18" charset="2"/>
              </a:rPr>
              <a:t> Determine </a:t>
            </a:r>
            <a:r>
              <a:rPr lang="en-US" sz="1600" i="1" dirty="0">
                <a:sym typeface="Symbol" panose="05050102010706020507" pitchFamily="18" charset="2"/>
              </a:rPr>
              <a:t>p-</a:t>
            </a:r>
            <a:r>
              <a:rPr lang="en-US" sz="1600" dirty="0">
                <a:sym typeface="Symbol" panose="05050102010706020507" pitchFamily="18" charset="2"/>
              </a:rPr>
              <a:t>value based on SPSS output</a:t>
            </a:r>
          </a:p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4:</a:t>
            </a:r>
            <a:r>
              <a:rPr lang="en-US" sz="1600" dirty="0">
                <a:sym typeface="Symbol" panose="05050102010706020507" pitchFamily="18" charset="2"/>
              </a:rPr>
              <a:t> Decision on significance and conclusion</a:t>
            </a: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600" dirty="0">
                <a:sym typeface="Symbol" panose="05050102010706020507" pitchFamily="18" charset="2"/>
              </a:rPr>
              <a:t>Apply to our example: Syntax </a:t>
            </a:r>
          </a:p>
          <a:p>
            <a:pPr marL="0" indent="0">
              <a:buNone/>
            </a:pPr>
            <a:r>
              <a:rPr lang="en-US" sz="1600" dirty="0"/>
              <a:t>	T-TEST</a:t>
            </a:r>
            <a:br>
              <a:rPr lang="en-US" sz="1600" dirty="0"/>
            </a:br>
            <a:r>
              <a:rPr lang="en-US" sz="1600" dirty="0"/>
              <a:t> 	 /TESTVAL=2.5</a:t>
            </a:r>
            <a:br>
              <a:rPr lang="en-US" sz="1600" dirty="0"/>
            </a:br>
            <a:r>
              <a:rPr lang="en-US" sz="1600" dirty="0"/>
              <a:t>  	/MISSING=ANALYSIS</a:t>
            </a:r>
            <a:br>
              <a:rPr lang="en-US" sz="1600" dirty="0"/>
            </a:br>
            <a:r>
              <a:rPr lang="en-US" sz="1600" dirty="0"/>
              <a:t>  	/VARIABLES=x</a:t>
            </a:r>
            <a:br>
              <a:rPr lang="en-US" sz="1600" dirty="0"/>
            </a:br>
            <a:r>
              <a:rPr lang="en-US" sz="1600" dirty="0"/>
              <a:t>  	/CRITERIA=CIN (.95) .</a:t>
            </a: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600" dirty="0">
                <a:sym typeface="Symbol" panose="05050102010706020507" pitchFamily="18" charset="2"/>
              </a:rPr>
              <a:t>Output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4624243"/>
            <a:ext cx="60483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4301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Logic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/>
                  <a:t>You make an assumption about the value of a parameter (here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dirty="0"/>
                  <a:t>) – the </a:t>
                </a:r>
                <a:r>
                  <a:rPr lang="en-US" sz="1600" i="1" dirty="0"/>
                  <a:t>null hypothesis </a:t>
                </a:r>
                <a:r>
                  <a:rPr lang="en-US" sz="1600" dirty="0"/>
                  <a:t>(</a:t>
                </a:r>
                <a:r>
                  <a:rPr lang="en-US" sz="1600" u="sng" dirty="0"/>
                  <a:t>Step 1</a:t>
                </a:r>
                <a:r>
                  <a:rPr lang="en-US" sz="1600" dirty="0"/>
                  <a:t>)</a:t>
                </a:r>
              </a:p>
              <a:p>
                <a:pPr lvl="0"/>
                <a:endParaRPr lang="en-US" sz="1600" b="1" dirty="0"/>
              </a:p>
              <a:p>
                <a:r>
                  <a:rPr lang="en-US" sz="1600" dirty="0"/>
                  <a:t>Assuming that this value is true, you determine the possible values the sample statistic (here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) can take (sampling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) in a </a:t>
                </a:r>
                <a:r>
                  <a:rPr lang="en-US" sz="1600" i="1" dirty="0"/>
                  <a:t>simple random sample </a:t>
                </a:r>
                <a:r>
                  <a:rPr lang="en-US" sz="1600" dirty="0"/>
                  <a:t>of</a:t>
                </a:r>
                <a:r>
                  <a:rPr lang="en-US" sz="1600" i="1" dirty="0"/>
                  <a:t> N </a:t>
                </a:r>
                <a:r>
                  <a:rPr lang="en-US" sz="1600" dirty="0"/>
                  <a:t>cases</a:t>
                </a:r>
              </a:p>
              <a:p>
                <a:endParaRPr lang="en-US" sz="1600" b="1" dirty="0"/>
              </a:p>
              <a:p>
                <a:r>
                  <a:rPr lang="en-US" sz="1600" dirty="0"/>
                  <a:t>The mean of the sample distribution is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dirty="0"/>
                  <a:t>, the variance is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/</a:t>
                </a:r>
                <a:r>
                  <a:rPr lang="en-US" sz="1600" i="1" dirty="0"/>
                  <a:t>N</a:t>
                </a:r>
                <a:endParaRPr lang="en-US" sz="1600" dirty="0"/>
              </a:p>
              <a:p>
                <a:endParaRPr lang="en-US" sz="1600" b="1" dirty="0"/>
              </a:p>
              <a:p>
                <a:r>
                  <a:rPr lang="en-US" sz="1600" dirty="0"/>
                  <a:t>Using that sampling distribution, you determine the probability, the so-called </a:t>
                </a:r>
                <a:r>
                  <a:rPr lang="en-US" sz="1600" i="1" dirty="0"/>
                  <a:t>p</a:t>
                </a:r>
                <a:r>
                  <a:rPr lang="en-US" sz="1600" dirty="0"/>
                  <a:t>-value, that 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or a more extreme value occurs</a:t>
                </a:r>
              </a:p>
              <a:p>
                <a:endParaRPr lang="en-US" sz="1600" b="1" dirty="0"/>
              </a:p>
              <a:p>
                <a:r>
                  <a:rPr lang="en-US" sz="1600" dirty="0"/>
                  <a:t>In </a:t>
                </a:r>
                <a:r>
                  <a:rPr lang="en-US" sz="1600" u="sng" dirty="0"/>
                  <a:t>Step 3</a:t>
                </a:r>
                <a:r>
                  <a:rPr lang="en-US" sz="1600" dirty="0"/>
                  <a:t> you determine the position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in the sampling distribution, so you also implicitly determine the p-value</a:t>
                </a:r>
                <a:endParaRPr lang="en-US" sz="1600" b="1" dirty="0"/>
              </a:p>
              <a:p>
                <a:endParaRPr lang="en-US" sz="1600" b="1" dirty="0"/>
              </a:p>
              <a:p>
                <a:pPr lvl="0"/>
                <a:endParaRPr lang="en-US" sz="16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09" t="-892" r="-3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40342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Logic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8260"/>
                <a:ext cx="7886700" cy="54673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/>
                  <a:t>If the </a:t>
                </a:r>
                <a:r>
                  <a:rPr lang="en-US" sz="1600" i="1" dirty="0"/>
                  <a:t>p-</a:t>
                </a:r>
                <a:r>
                  <a:rPr lang="en-US" sz="1600" dirty="0"/>
                  <a:t>value is lower than </a:t>
                </a:r>
                <a:r>
                  <a:rPr lang="en-US" sz="1600" dirty="0">
                    <a:sym typeface="Symbol" panose="05050102010706020507" pitchFamily="18" charset="2"/>
                  </a:rPr>
                  <a:t></a:t>
                </a:r>
                <a:r>
                  <a:rPr lang="en-US" sz="1600" dirty="0"/>
                  <a:t>, you conclude:  </a:t>
                </a:r>
              </a:p>
              <a:p>
                <a:pPr marL="0" lvl="0" indent="0" algn="ctr">
                  <a:buNone/>
                </a:pPr>
                <a:r>
                  <a:rPr lang="en-US" sz="1600" dirty="0"/>
                  <a:t>“If my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is true, then the probability that I observe this value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or an even more extreme value is smaller than </a:t>
                </a:r>
                <a:r>
                  <a:rPr lang="en-US" sz="1600" dirty="0">
                    <a:sym typeface="Symbol" panose="05050102010706020507" pitchFamily="18" charset="2"/>
                  </a:rPr>
                  <a:t></a:t>
                </a:r>
                <a:r>
                  <a:rPr lang="en-US" sz="1600" dirty="0"/>
                  <a:t>. This probability is so small, that I do not trust my null hypothesis anymore. I reject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.”</a:t>
                </a:r>
              </a:p>
              <a:p>
                <a:r>
                  <a:rPr lang="en-US" sz="1600" dirty="0"/>
                  <a:t>If the </a:t>
                </a:r>
                <a:r>
                  <a:rPr lang="en-US" sz="1600" i="1" dirty="0"/>
                  <a:t>p</a:t>
                </a:r>
                <a:r>
                  <a:rPr lang="en-US" sz="1600" dirty="0"/>
                  <a:t>-value is larger than </a:t>
                </a:r>
                <a:r>
                  <a:rPr lang="en-US" sz="1600" dirty="0">
                    <a:sym typeface="Symbol" panose="05050102010706020507" pitchFamily="18" charset="2"/>
                  </a:rPr>
                  <a:t></a:t>
                </a:r>
                <a:r>
                  <a:rPr lang="en-US" sz="1600" dirty="0"/>
                  <a:t>, then you conclude: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“If my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is true, then the probability that I observe this value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/>
                  <a:t> or an even more extreme value is quite large. I do not have enough reasons to doubt the correctness of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. Thus, I do not reject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.”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So... in Step 2 you determine </a:t>
                </a:r>
                <a:r>
                  <a:rPr lang="en-US" sz="1600" dirty="0">
                    <a:sym typeface="Symbol" panose="05050102010706020507" pitchFamily="18" charset="2"/>
                  </a:rPr>
                  <a:t></a:t>
                </a:r>
                <a:r>
                  <a:rPr lang="en-US" sz="1600" dirty="0"/>
                  <a:t> and the decision rule, in Step 4 you make the decision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i="1" u="sng" dirty="0"/>
                  <a:t>Remark:</a:t>
                </a:r>
                <a:r>
                  <a:rPr lang="en-US" sz="1600" i="1" dirty="0"/>
                  <a:t>	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One of the assumptions is that the sample is a ‘simple random sample’, meaning:</a:t>
                </a:r>
                <a:endParaRPr lang="en-US" sz="1600" b="1" dirty="0"/>
              </a:p>
              <a:p>
                <a:pPr lvl="1"/>
                <a:r>
                  <a:rPr lang="en-US" sz="1600" dirty="0"/>
                  <a:t>All cases have an equal chance to be sampled</a:t>
                </a:r>
                <a:endParaRPr lang="en-US" sz="1600" b="1" dirty="0"/>
              </a:p>
              <a:p>
                <a:pPr lvl="1"/>
                <a:r>
                  <a:rPr lang="en-US" sz="1600" dirty="0"/>
                  <a:t>Cases are selected independently of one another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Strictly speaking, the test cannot be used if these assumptions are not met…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8260"/>
                <a:ext cx="7886700" cy="5467350"/>
              </a:xfrm>
              <a:blipFill>
                <a:blip r:embed="rId2"/>
                <a:stretch>
                  <a:fillRect l="-386" t="-892" r="-7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176192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One-sided vs. two-sided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268"/>
            <a:ext cx="7886700" cy="546735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Logic for one-sided and two-sided testing is the same</a:t>
            </a:r>
          </a:p>
          <a:p>
            <a:pPr lvl="0"/>
            <a:endParaRPr lang="en-US" sz="1600" b="1" dirty="0"/>
          </a:p>
          <a:p>
            <a:pPr lvl="0"/>
            <a:r>
              <a:rPr lang="en-US" sz="1600" dirty="0"/>
              <a:t>However, SPSS output is always two-sided, so...</a:t>
            </a:r>
          </a:p>
          <a:p>
            <a:pPr marL="0" lvl="0" indent="0">
              <a:buNone/>
            </a:pPr>
            <a:endParaRPr lang="en-US" sz="1600" b="1" dirty="0"/>
          </a:p>
          <a:p>
            <a:r>
              <a:rPr lang="en-US" sz="1600" dirty="0"/>
              <a:t>convert two-sided “Sig.” in SPSS output to the correct (one-sided) p-value</a:t>
            </a:r>
          </a:p>
          <a:p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can use the </a:t>
            </a:r>
            <a:r>
              <a:rPr lang="en-US" sz="1600" i="1" dirty="0"/>
              <a:t>super slide</a:t>
            </a:r>
            <a:r>
              <a:rPr lang="en-US" sz="1600" dirty="0"/>
              <a:t> on the next slide for this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76" y="2970258"/>
            <a:ext cx="2024469" cy="180936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41250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/>
              <a:t>Course coordinators and lecturers: </a:t>
            </a:r>
          </a:p>
          <a:p>
            <a:pPr lvl="1"/>
            <a:r>
              <a:rPr lang="en-US" sz="1600" dirty="0"/>
              <a:t>Robbie van Aert (</a:t>
            </a:r>
            <a:r>
              <a:rPr lang="en-US" sz="1600" dirty="0">
                <a:hlinkClick r:id="rId2"/>
              </a:rPr>
              <a:t>R.C.M.vanAert@tilburguniversity.edu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Caspar van Lissa (</a:t>
            </a:r>
            <a:r>
              <a:rPr lang="en-US" sz="1600" dirty="0">
                <a:hlinkClick r:id="rId3"/>
              </a:rPr>
              <a:t>C.J.vanLissa@tilburguniversity.edu</a:t>
            </a:r>
            <a:r>
              <a:rPr lang="en-US" sz="1600" dirty="0"/>
              <a:t>)  </a:t>
            </a:r>
          </a:p>
          <a:p>
            <a:endParaRPr lang="en-US" sz="1600" dirty="0"/>
          </a:p>
          <a:p>
            <a:r>
              <a:rPr lang="en-US" sz="1600" b="1" dirty="0"/>
              <a:t>Goals of the course:</a:t>
            </a:r>
          </a:p>
          <a:p>
            <a:pPr lvl="1"/>
            <a:r>
              <a:rPr lang="en-US" sz="1600" dirty="0"/>
              <a:t>Experiments are used very frequently within psychology</a:t>
            </a:r>
          </a:p>
          <a:p>
            <a:pPr lvl="1"/>
            <a:r>
              <a:rPr lang="en-US" sz="1600" dirty="0"/>
              <a:t>How to analyze data obtained with an experiment?</a:t>
            </a:r>
          </a:p>
          <a:p>
            <a:pPr lvl="1"/>
            <a:r>
              <a:rPr lang="en-US" sz="1600" dirty="0"/>
              <a:t>The course teaches you how to analyze data of an experiment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bachelor’s/master’s thesis</a:t>
            </a:r>
          </a:p>
          <a:p>
            <a:pPr lvl="1"/>
            <a:r>
              <a:rPr lang="en-US" sz="1600" dirty="0"/>
              <a:t>And evaluate and interpret the results of other experiments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600" b="1" dirty="0"/>
              <a:t>Organization of the course:</a:t>
            </a:r>
          </a:p>
          <a:p>
            <a:pPr lvl="1"/>
            <a:r>
              <a:rPr lang="en-US" sz="1600" dirty="0"/>
              <a:t>Lectures </a:t>
            </a:r>
            <a:r>
              <a:rPr lang="en-US" sz="1600" dirty="0">
                <a:sym typeface="Wingdings" panose="05000000000000000000" pitchFamily="2" charset="2"/>
              </a:rPr>
              <a:t> explanation of material, connections between topics, theoretical background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Tutorials  discussion of homework, apply theory using assignments, tutorial test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Practicals  discussion of homework, apply theory using assignments in SPSS, individual practice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Manual interpretation ‘Sig.’ in SPSS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268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dirty="0"/>
              <a:t>In all cases below, the following decision rule holds:</a:t>
            </a:r>
          </a:p>
          <a:p>
            <a:pPr marL="0" indent="0" algn="ctr">
              <a:buNone/>
            </a:pPr>
            <a:r>
              <a:rPr lang="en-US" sz="1600" dirty="0"/>
              <a:t>“If </a:t>
            </a:r>
            <a:r>
              <a:rPr lang="en-US" sz="1600" i="1" dirty="0"/>
              <a:t>p</a:t>
            </a:r>
            <a:r>
              <a:rPr lang="en-US" sz="1600" dirty="0"/>
              <a:t>-value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</a:t>
            </a:r>
            <a:r>
              <a:rPr lang="en-US" sz="1600" dirty="0"/>
              <a:t>, reject H</a:t>
            </a:r>
            <a:r>
              <a:rPr lang="en-US" sz="1600" baseline="-25000" dirty="0"/>
              <a:t>0</a:t>
            </a:r>
            <a:r>
              <a:rPr lang="en-US" sz="1600" dirty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60418"/>
            <a:ext cx="4419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2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Point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/>
                  <a:t>Point estimation is used to answer the following question: </a:t>
                </a:r>
              </a:p>
              <a:p>
                <a:pPr marL="0" lvl="0" indent="0" algn="ctr">
                  <a:buNone/>
                </a:pPr>
                <a:r>
                  <a:rPr lang="en-US" sz="1600" dirty="0"/>
                  <a:t>“What is the best guess of this parameter?”</a:t>
                </a:r>
              </a:p>
              <a:p>
                <a:pPr marL="0" lvl="0" indent="0">
                  <a:buNone/>
                </a:pPr>
                <a:endParaRPr lang="en-US" sz="1600" b="1" dirty="0"/>
              </a:p>
              <a:p>
                <a:r>
                  <a:rPr lang="en-US" sz="1600" dirty="0"/>
                  <a:t>So… which values lies closest to the population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In the case of the mean µ, the best guess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In the case of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the best guess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09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302376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Interval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/>
                  <a:t>With confidence intervals, you answer the following question:</a:t>
                </a:r>
                <a:endParaRPr lang="en-US" sz="1600" b="1" dirty="0"/>
              </a:p>
              <a:p>
                <a:pPr marL="0" indent="0" algn="ctr">
                  <a:buNone/>
                </a:pPr>
                <a:r>
                  <a:rPr lang="en-US" sz="1600" dirty="0"/>
                  <a:t>	“What is the interval in which the value of the parameter lies with …% confidence?”</a:t>
                </a:r>
              </a:p>
              <a:p>
                <a:pPr lvl="0"/>
                <a:r>
                  <a:rPr lang="en-US" sz="1600" dirty="0"/>
                  <a:t>A 95% confidence interval for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dirty="0"/>
                  <a:t>: </a:t>
                </a:r>
                <a:endParaRPr lang="en-US" sz="1600" b="1" dirty="0"/>
              </a:p>
              <a:p>
                <a:pPr marL="0" indent="0" algn="ctr">
                  <a:buNone/>
                </a:pPr>
                <a:r>
                  <a:rPr lang="en-US" sz="1600" dirty="0"/>
                  <a:t>“In 95% of the times I draw a sample of </a:t>
                </a:r>
                <a:r>
                  <a:rPr lang="en-US" sz="1600" i="1" dirty="0"/>
                  <a:t>N</a:t>
                </a:r>
                <a:r>
                  <a:rPr lang="en-US" sz="1600" dirty="0"/>
                  <a:t> = 50, the confidence interval will contain </a:t>
                </a:r>
                <a:r>
                  <a:rPr lang="en-US" sz="1600" dirty="0">
                    <a:sym typeface="Symbol" panose="05050102010706020507" pitchFamily="18" charset="2"/>
                  </a:rPr>
                  <a:t>”</a:t>
                </a:r>
                <a:r>
                  <a:rPr lang="en-US" sz="1600" dirty="0"/>
                  <a:t> 			</a:t>
                </a:r>
              </a:p>
              <a:p>
                <a:r>
                  <a:rPr lang="en-US" sz="1600" dirty="0"/>
                  <a:t>Formula confidence interval: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Applied to our example:</a:t>
                </a:r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09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2" y="4176283"/>
            <a:ext cx="60483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396303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Relation confidence intervals and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You can use confidence intervals to test </a:t>
                </a:r>
                <a:r>
                  <a:rPr lang="en-US" sz="1600" b="1" u="sng" dirty="0"/>
                  <a:t>two-sided</a:t>
                </a:r>
                <a:r>
                  <a:rPr lang="en-US" sz="1600" dirty="0"/>
                  <a:t> hypotheses: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Decision rule: </a:t>
                </a:r>
                <a:r>
                  <a:rPr lang="en-US" sz="1600" dirty="0"/>
                  <a:t>Two-sided test with significance level α</a:t>
                </a:r>
              </a:p>
              <a:p>
                <a:endParaRPr lang="en-US" sz="1600" dirty="0"/>
              </a:p>
              <a:p>
                <a:pPr lvl="0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falls in the CI</a:t>
                </a:r>
                <a:r>
                  <a:rPr lang="en-US" sz="1600" baseline="-25000" dirty="0"/>
                  <a:t>(1–α)×100%</a:t>
                </a:r>
                <a:r>
                  <a:rPr lang="en-US" sz="1600" dirty="0"/>
                  <a:t>, you </a:t>
                </a:r>
                <a:r>
                  <a:rPr lang="en-US" sz="1600" b="1" dirty="0"/>
                  <a:t>cannot</a:t>
                </a:r>
                <a:r>
                  <a:rPr lang="en-US" sz="1600" dirty="0"/>
                  <a:t> reject H</a:t>
                </a:r>
                <a:r>
                  <a:rPr lang="en-US" sz="1600" baseline="-25000" dirty="0"/>
                  <a:t>0  </a:t>
                </a:r>
                <a:r>
                  <a:rPr lang="en-US" sz="1600" dirty="0"/>
                  <a:t>in favour of a two-sided alternative </a:t>
                </a:r>
              </a:p>
              <a:p>
                <a:pPr lvl="0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does </a:t>
                </a:r>
                <a:r>
                  <a:rPr lang="en-US" sz="1600" b="1" dirty="0"/>
                  <a:t>not </a:t>
                </a:r>
                <a:r>
                  <a:rPr lang="en-US" sz="1600" dirty="0"/>
                  <a:t>fall in the CI</a:t>
                </a:r>
                <a:r>
                  <a:rPr lang="en-US" sz="1600" baseline="-25000" dirty="0"/>
                  <a:t>(1–α)×100%</a:t>
                </a:r>
                <a:r>
                  <a:rPr lang="en-US" sz="1600" dirty="0"/>
                  <a:t>, you </a:t>
                </a:r>
                <a:r>
                  <a:rPr lang="en-US" sz="1600" b="1" dirty="0"/>
                  <a:t>can </a:t>
                </a:r>
                <a:r>
                  <a:rPr lang="en-US" sz="1600" dirty="0"/>
                  <a:t>reject H</a:t>
                </a:r>
                <a:r>
                  <a:rPr lang="en-US" sz="1600" baseline="-25000" dirty="0"/>
                  <a:t>0 </a:t>
                </a:r>
                <a:r>
                  <a:rPr lang="en-US" sz="1600" dirty="0"/>
                  <a:t>in favour of a two-sided alternative 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09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968320"/>
            <a:ext cx="60483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3702" y="2294520"/>
            <a:ext cx="8055033" cy="130120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85560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Why does this decision rule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u="sng" dirty="0"/>
                  <a:t>Assume H</a:t>
                </a:r>
                <a:r>
                  <a:rPr lang="en-US" sz="1600" b="1" u="sng" baseline="-25000" dirty="0"/>
                  <a:t>0</a:t>
                </a:r>
                <a:r>
                  <a:rPr lang="en-US" sz="1600" b="1" u="sng" dirty="0"/>
                  <a:t> is true (= starting point hypothesis test!):</a:t>
                </a:r>
                <a:endParaRPr lang="en-US" sz="1600" dirty="0"/>
              </a:p>
              <a:p>
                <a:pPr lvl="0"/>
                <a:r>
                  <a:rPr lang="en-US" sz="1600" dirty="0"/>
                  <a:t>95% of all possible samples will produce a CI</a:t>
                </a:r>
                <a:r>
                  <a:rPr lang="en-US" sz="1600" baseline="-25000" dirty="0"/>
                  <a:t>95</a:t>
                </a:r>
                <a:r>
                  <a:rPr lang="en-US" sz="16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falls (correctly not rejecting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)</a:t>
                </a:r>
              </a:p>
              <a:p>
                <a:pPr lvl="0"/>
                <a:r>
                  <a:rPr lang="en-US" sz="1600" dirty="0"/>
                  <a:t>5% of all possible samples will produce a CI</a:t>
                </a:r>
                <a:r>
                  <a:rPr lang="en-US" sz="1600" baseline="-25000" dirty="0"/>
                  <a:t>95</a:t>
                </a:r>
                <a:r>
                  <a:rPr lang="en-US" sz="16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does not fall (incorrectly rejecting H</a:t>
                </a:r>
                <a:r>
                  <a:rPr lang="en-US" sz="1600" baseline="-25000" dirty="0"/>
                  <a:t>0 </a:t>
                </a:r>
                <a:r>
                  <a:rPr lang="en-US" sz="1600" dirty="0"/>
                  <a:t> = Type I error)</a:t>
                </a:r>
              </a:p>
              <a:p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b="1" dirty="0"/>
                  <a:t>Alternative interpretation CI in relation with hypothesis testing: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r>
                  <a:rPr lang="en-US" sz="1600" dirty="0"/>
                  <a:t>“</a:t>
                </a:r>
                <a:r>
                  <a:rPr lang="en-US" sz="1600" i="1" dirty="0"/>
                  <a:t>The CI</a:t>
                </a:r>
                <a:r>
                  <a:rPr lang="en-US" sz="1600" i="1" baseline="-25000" dirty="0"/>
                  <a:t>95</a:t>
                </a:r>
                <a:r>
                  <a:rPr lang="en-US" sz="1600" i="1" dirty="0"/>
                  <a:t> gives all possible hypothetical values for </a:t>
                </a:r>
                <a:r>
                  <a:rPr lang="en-US" sz="1600" dirty="0"/>
                  <a:t>μ </a:t>
                </a:r>
                <a:r>
                  <a:rPr lang="en-US" sz="1600" i="1" dirty="0"/>
                  <a:t>that are </a:t>
                </a:r>
                <a:r>
                  <a:rPr lang="en-US" sz="1600" b="1" i="1" dirty="0"/>
                  <a:t>not</a:t>
                </a:r>
                <a:r>
                  <a:rPr lang="en-US" sz="1600" i="1" dirty="0"/>
                  <a:t> rejected by the sample statistics (given α)</a:t>
                </a:r>
                <a:r>
                  <a:rPr lang="en-US" sz="1600" dirty="0"/>
                  <a:t>”</a:t>
                </a:r>
              </a:p>
              <a:p>
                <a:pPr lvl="0"/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1268"/>
                <a:ext cx="7886700" cy="5467350"/>
              </a:xfrm>
              <a:blipFill>
                <a:blip r:embed="rId2"/>
                <a:stretch>
                  <a:fillRect l="-386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0317" y="3418258"/>
            <a:ext cx="8055033" cy="78970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30" y="4552718"/>
            <a:ext cx="5616806" cy="164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618509" y="5910349"/>
            <a:ext cx="2327564" cy="19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182623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Testing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41756"/>
                <a:ext cx="7886700" cy="546735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In previous statistics courses, five different tests of means were discussed: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One population: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dirty="0"/>
                  <a:t> known (</a:t>
                </a:r>
                <a:r>
                  <a:rPr lang="en-US" sz="1600" i="1" dirty="0"/>
                  <a:t>z</a:t>
                </a:r>
                <a:r>
                  <a:rPr lang="en-US" sz="1600" dirty="0"/>
                  <a:t>-test)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dirty="0"/>
                  <a:t> unknown (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Two populations: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,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and unknown, independent samples (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-test)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,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≠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and unknown, independent samples (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-test)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</a:t>
                </a:r>
                <a:r>
                  <a:rPr lang="en-US" sz="1600" dirty="0">
                    <a:sym typeface="Symbol" panose="05050102010706020507" pitchFamily="18" charset="2"/>
                  </a:rPr>
                  <a:t></a:t>
                </a:r>
                <a:r>
                  <a:rPr lang="en-US" sz="1600" dirty="0"/>
                  <a:t> =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- </a:t>
                </a:r>
                <a:r>
                  <a:rPr lang="en-US" sz="1600" dirty="0">
                    <a:sym typeface="Symbol" panose="05050102010706020507" pitchFamily="18" charset="2"/>
                  </a:rPr>
                  <a:t>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= 0, </a:t>
                </a:r>
                <a:r>
                  <a:rPr lang="en-US" sz="1600" dirty="0">
                    <a:sym typeface="Symbol" panose="05050102010706020507" pitchFamily="18" charset="2"/>
                  </a:rPr>
                  <a:t></a:t>
                </a:r>
                <a:r>
                  <a:rPr lang="en-US" sz="1600" baseline="-25000" dirty="0"/>
                  <a:t>D</a:t>
                </a:r>
                <a:r>
                  <a:rPr lang="en-US" sz="1600" dirty="0"/>
                  <a:t> unknown, dependent samples (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The five tests are similar, as the following always holds: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𝑠𝑡𝑎𝑡𝑖𝑠𝑡𝑖𝑐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𝑃𝑎𝑟𝑎𝑚𝑒𝑡𝑒𝑟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br>
                  <a:rPr lang="en-US" sz="1600" dirty="0"/>
                </a:b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In ERM, tests 3-5 are most important</a:t>
                </a:r>
              </a:p>
              <a:p>
                <a:pPr lvl="0"/>
                <a:endParaRPr lang="en-US" sz="1600" dirty="0"/>
              </a:p>
              <a:p>
                <a:pPr lvl="0"/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41756"/>
                <a:ext cx="7886700" cy="5467350"/>
              </a:xfrm>
              <a:blipFill>
                <a:blip r:embed="rId2"/>
                <a:stretch>
                  <a:fillRect l="-386" t="-780" b="-1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94345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Example test two independent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1756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dirty="0"/>
              <a:t>Example from “Survival Manual” from Pallant (Chapter 17)</a:t>
            </a:r>
          </a:p>
          <a:p>
            <a:endParaRPr lang="en-US" sz="1600" dirty="0"/>
          </a:p>
          <a:p>
            <a:r>
              <a:rPr lang="en-US" sz="1600" u="sng" dirty="0"/>
              <a:t>Research question:</a:t>
            </a:r>
          </a:p>
          <a:p>
            <a:pPr marL="0" indent="0" algn="ctr">
              <a:buNone/>
            </a:pPr>
            <a:r>
              <a:rPr lang="en-US" sz="1600" dirty="0"/>
              <a:t>On average, do male and female students differ in their self-esteem?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Step 1:</a:t>
            </a:r>
            <a:r>
              <a:rPr lang="en-US" sz="1600" dirty="0"/>
              <a:t> Formulate hypotheses: H</a:t>
            </a:r>
            <a:r>
              <a:rPr lang="en-US" sz="1600" baseline="-25000" dirty="0"/>
              <a:t>0</a:t>
            </a:r>
            <a:r>
              <a:rPr lang="en-US" sz="1600"/>
              <a:t>: </a:t>
            </a:r>
            <a:r>
              <a:rPr lang="en-US" sz="1600">
                <a:sym typeface="Symbol" panose="05050102010706020507" pitchFamily="18" charset="2"/>
              </a:rPr>
              <a:t></a:t>
            </a:r>
            <a:r>
              <a:rPr lang="en-US" sz="1600" baseline="-25000"/>
              <a:t>F</a:t>
            </a:r>
            <a:r>
              <a:rPr lang="en-US" sz="1600"/>
              <a:t> = </a:t>
            </a:r>
            <a:r>
              <a:rPr lang="en-US" sz="1600">
                <a:sym typeface="Symbol" panose="05050102010706020507" pitchFamily="18" charset="2"/>
              </a:rPr>
              <a:t></a:t>
            </a:r>
            <a:r>
              <a:rPr lang="en-US" sz="1600" baseline="-25000" dirty="0">
                <a:sym typeface="Symbol" panose="05050102010706020507" pitchFamily="18" charset="2"/>
              </a:rPr>
              <a:t>M</a:t>
            </a:r>
            <a:r>
              <a:rPr lang="en-US" sz="1600"/>
              <a:t> </a:t>
            </a:r>
            <a:r>
              <a:rPr lang="en-US" sz="1600" dirty="0"/>
              <a:t>and H</a:t>
            </a:r>
            <a:r>
              <a:rPr lang="en-US" sz="1600" baseline="-25000" dirty="0"/>
              <a:t>1</a:t>
            </a:r>
            <a:r>
              <a:rPr lang="en-US" sz="1600"/>
              <a:t>: </a:t>
            </a:r>
            <a:r>
              <a:rPr lang="en-US" sz="1600">
                <a:sym typeface="Symbol" panose="05050102010706020507" pitchFamily="18" charset="2"/>
              </a:rPr>
              <a:t></a:t>
            </a:r>
            <a:r>
              <a:rPr lang="en-US" sz="1600" baseline="-25000"/>
              <a:t>F</a:t>
            </a:r>
            <a:r>
              <a:rPr lang="en-US" sz="1600"/>
              <a:t> ≠ </a:t>
            </a:r>
            <a:r>
              <a:rPr lang="en-US" sz="1600">
                <a:sym typeface="Symbol" panose="05050102010706020507" pitchFamily="18" charset="2"/>
              </a:rPr>
              <a:t></a:t>
            </a:r>
            <a:r>
              <a:rPr lang="en-US" sz="1600" baseline="-25000" dirty="0">
                <a:sym typeface="Symbol" panose="05050102010706020507" pitchFamily="18" charset="2"/>
              </a:rPr>
              <a:t>M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u="sng" dirty="0"/>
              <a:t>Step 2:</a:t>
            </a:r>
            <a:r>
              <a:rPr lang="en-US" sz="1600" dirty="0"/>
              <a:t> When is a result significant?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p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 = 0.05</a:t>
            </a:r>
          </a:p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3:</a:t>
            </a:r>
            <a:r>
              <a:rPr lang="en-US" sz="1600" dirty="0">
                <a:sym typeface="Symbol" panose="05050102010706020507" pitchFamily="18" charset="2"/>
              </a:rPr>
              <a:t> Determine </a:t>
            </a:r>
            <a:r>
              <a:rPr lang="en-US" sz="1600" i="1" dirty="0">
                <a:sym typeface="Symbol" panose="05050102010706020507" pitchFamily="18" charset="2"/>
              </a:rPr>
              <a:t>p-</a:t>
            </a:r>
            <a:r>
              <a:rPr lang="en-US" sz="1600" dirty="0">
                <a:sym typeface="Symbol" panose="05050102010706020507" pitchFamily="18" charset="2"/>
              </a:rPr>
              <a:t>value based on SPSS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57806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Example test two independent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1756"/>
            <a:ext cx="7886700" cy="5467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3:</a:t>
            </a:r>
            <a:r>
              <a:rPr lang="en-US" sz="1600" dirty="0">
                <a:sym typeface="Symbol" panose="05050102010706020507" pitchFamily="18" charset="2"/>
              </a:rPr>
              <a:t> Determine </a:t>
            </a:r>
            <a:r>
              <a:rPr lang="en-US" sz="1600" i="1" dirty="0">
                <a:sym typeface="Symbol" panose="05050102010706020507" pitchFamily="18" charset="2"/>
              </a:rPr>
              <a:t>p-</a:t>
            </a:r>
            <a:r>
              <a:rPr lang="en-US" sz="1600" dirty="0">
                <a:sym typeface="Symbol" panose="05050102010706020507" pitchFamily="18" charset="2"/>
              </a:rPr>
              <a:t>value based on SPSS output</a:t>
            </a: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Always interpret </a:t>
            </a:r>
            <a:r>
              <a:rPr lang="en-US" sz="1600" dirty="0" err="1">
                <a:sym typeface="Symbol" panose="05050102010706020507" pitchFamily="18" charset="2"/>
              </a:rPr>
              <a:t>Levene’s</a:t>
            </a:r>
            <a:r>
              <a:rPr lang="en-US" sz="1600" dirty="0">
                <a:sym typeface="Symbol" panose="05050102010706020507" pitchFamily="18" charset="2"/>
              </a:rPr>
              <a:t> test in contrast to Warner’s recommendation (book I, p. 333)</a:t>
            </a: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4:</a:t>
            </a:r>
            <a:r>
              <a:rPr lang="en-US" sz="1600" dirty="0">
                <a:sym typeface="Symbol" panose="05050102010706020507" pitchFamily="18" charset="2"/>
              </a:rPr>
              <a:t> Decision on significance and conclusion:</a:t>
            </a:r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600" i="1" dirty="0"/>
              <a:t>p</a:t>
            </a:r>
            <a:r>
              <a:rPr lang="en-US" sz="1600" dirty="0"/>
              <a:t> = 0,105 &gt; 0,05, so H</a:t>
            </a:r>
            <a:r>
              <a:rPr lang="en-US" sz="1600" baseline="-25000" dirty="0"/>
              <a:t>0</a:t>
            </a:r>
            <a:r>
              <a:rPr lang="en-US" sz="1600" dirty="0"/>
              <a:t> cannot be rejected: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dirty="0"/>
              <a:t>“Average self-esteem does not differ between male and female students”</a:t>
            </a:r>
            <a:endParaRPr lang="en-US" sz="1600" b="1" dirty="0"/>
          </a:p>
          <a:p>
            <a:pPr marL="0" indent="0"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507" y="1258516"/>
            <a:ext cx="8024986" cy="19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2389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1756"/>
            <a:ext cx="7886700" cy="5467350"/>
          </a:xfrm>
        </p:spPr>
        <p:txBody>
          <a:bodyPr>
            <a:noAutofit/>
          </a:bodyPr>
          <a:lstStyle/>
          <a:p>
            <a:r>
              <a:rPr lang="en-US" sz="1600" u="sng" dirty="0"/>
              <a:t>Research question:</a:t>
            </a:r>
          </a:p>
          <a:p>
            <a:pPr marL="0" indent="0" algn="ctr">
              <a:buNone/>
            </a:pPr>
            <a:r>
              <a:rPr lang="en-US" sz="1600" dirty="0"/>
              <a:t>On average, are female students less introvert than male students?</a:t>
            </a:r>
          </a:p>
          <a:p>
            <a:pPr marL="0" indent="0">
              <a:buNone/>
            </a:pPr>
            <a:endParaRPr lang="en-US" sz="1600" u="sng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600" u="sng" dirty="0"/>
              <a:t>Step 1:</a:t>
            </a:r>
            <a:r>
              <a:rPr lang="en-US" sz="1600" dirty="0"/>
              <a:t> Formulate hypotheses: 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n-GB" sz="1600" dirty="0">
                <a:sym typeface="Symbol" panose="05050102010706020507" pitchFamily="18" charset="2"/>
              </a:rPr>
              <a:t></a:t>
            </a:r>
            <a:r>
              <a:rPr lang="en-GB" sz="1600" baseline="-25000" dirty="0"/>
              <a:t>F</a:t>
            </a:r>
            <a:r>
              <a:rPr lang="en-US" sz="1600" dirty="0"/>
              <a:t> ≥ </a:t>
            </a:r>
            <a:r>
              <a:rPr lang="en-GB" sz="1600" dirty="0">
                <a:sym typeface="Symbol" panose="05050102010706020507" pitchFamily="18" charset="2"/>
              </a:rPr>
              <a:t></a:t>
            </a:r>
            <a:r>
              <a:rPr lang="en-GB" sz="1600" baseline="-25000" dirty="0"/>
              <a:t>M</a:t>
            </a:r>
            <a:r>
              <a:rPr lang="en-US" sz="1600" dirty="0"/>
              <a:t> and H</a:t>
            </a:r>
            <a:r>
              <a:rPr lang="en-US" sz="1600" baseline="-25000" dirty="0"/>
              <a:t>1</a:t>
            </a:r>
            <a:r>
              <a:rPr lang="en-US" sz="1600" dirty="0"/>
              <a:t>: </a:t>
            </a:r>
            <a:r>
              <a:rPr lang="en-GB" sz="1600" dirty="0">
                <a:sym typeface="Symbol" panose="05050102010706020507" pitchFamily="18" charset="2"/>
              </a:rPr>
              <a:t></a:t>
            </a:r>
            <a:r>
              <a:rPr lang="en-GB" sz="1600" baseline="-25000" dirty="0">
                <a:sym typeface="Symbol" panose="05050102010706020507" pitchFamily="18" charset="2"/>
              </a:rPr>
              <a:t>F</a:t>
            </a:r>
            <a:r>
              <a:rPr lang="en-US" sz="1600" dirty="0"/>
              <a:t> &lt; </a:t>
            </a:r>
            <a:r>
              <a:rPr lang="en-GB" sz="1600" dirty="0">
                <a:sym typeface="Symbol" panose="05050102010706020507" pitchFamily="18" charset="2"/>
              </a:rPr>
              <a:t></a:t>
            </a:r>
            <a:r>
              <a:rPr lang="en-GB" sz="1600" baseline="-25000" dirty="0"/>
              <a:t>M </a:t>
            </a:r>
          </a:p>
          <a:p>
            <a:pPr marL="0" indent="0">
              <a:buNone/>
            </a:pPr>
            <a:r>
              <a:rPr lang="en-US" sz="1600" u="sng" dirty="0"/>
              <a:t>Step 2:</a:t>
            </a:r>
            <a:r>
              <a:rPr lang="en-US" sz="1600" dirty="0"/>
              <a:t> When is a result significant?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p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 = 0.05</a:t>
            </a:r>
          </a:p>
          <a:p>
            <a:pPr marL="0" indent="0">
              <a:buNone/>
            </a:pPr>
            <a:r>
              <a:rPr lang="en-US" sz="1600" u="sng" dirty="0">
                <a:sym typeface="Symbol" panose="05050102010706020507" pitchFamily="18" charset="2"/>
              </a:rPr>
              <a:t>Step 3:</a:t>
            </a:r>
            <a:r>
              <a:rPr lang="en-US" sz="1600" dirty="0">
                <a:sym typeface="Symbol" panose="05050102010706020507" pitchFamily="18" charset="2"/>
              </a:rPr>
              <a:t> Determine </a:t>
            </a:r>
            <a:r>
              <a:rPr lang="en-US" sz="1600" i="1" dirty="0">
                <a:sym typeface="Symbol" panose="05050102010706020507" pitchFamily="18" charset="2"/>
              </a:rPr>
              <a:t>p-</a:t>
            </a:r>
            <a:r>
              <a:rPr lang="en-US" sz="1600" dirty="0">
                <a:sym typeface="Symbol" panose="05050102010706020507" pitchFamily="18" charset="2"/>
              </a:rPr>
              <a:t>value</a:t>
            </a:r>
            <a:r>
              <a:rPr lang="en-US" sz="1600" i="1" dirty="0">
                <a:sym typeface="Symbol" panose="05050102010706020507" pitchFamily="18" charset="2"/>
              </a:rPr>
              <a:t> </a:t>
            </a:r>
            <a:r>
              <a:rPr lang="en-US" sz="1600" dirty="0">
                <a:sym typeface="Symbol" panose="05050102010706020507" pitchFamily="18" charset="2"/>
              </a:rPr>
              <a:t>based on SPSS-output (hint: use slide 20)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80" y="4481630"/>
            <a:ext cx="8648440" cy="21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173" y="3252399"/>
            <a:ext cx="510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03398" y="4071668"/>
            <a:ext cx="746630" cy="33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8686" y="4194766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18508" y="4002384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31270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9911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Next week…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991" y="789709"/>
            <a:ext cx="3042458" cy="3042458"/>
          </a:xfrm>
          <a:prstGeom prst="rect">
            <a:avLst/>
          </a:prstGeom>
        </p:spPr>
      </p:pic>
      <p:pic>
        <p:nvPicPr>
          <p:cNvPr id="10" name="Picture 9" descr="20 Best Statistics images | statistics, statistics humor, math humor">
            <a:extLst>
              <a:ext uri="{FF2B5EF4-FFF2-40B4-BE49-F238E27FC236}">
                <a16:creationId xmlns:a16="http://schemas.microsoft.com/office/drawing/2014/main" id="{CE397494-C51F-A94E-97E2-26F5013A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13" y="4482271"/>
            <a:ext cx="2347311" cy="20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28650" y="365127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Literat</a:t>
            </a:r>
            <a:r>
              <a:rPr lang="en-NL" sz="2900" dirty="0"/>
              <a:t>ure</a:t>
            </a:r>
            <a:endParaRPr lang="en-US" sz="29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1902"/>
            <a:ext cx="7886700" cy="4741662"/>
          </a:xfrm>
        </p:spPr>
        <p:txBody>
          <a:bodyPr>
            <a:noAutofit/>
          </a:bodyPr>
          <a:lstStyle/>
          <a:p>
            <a:r>
              <a:rPr lang="en-US" sz="1600" dirty="0"/>
              <a:t>Warner I: Chapters 4, 5.6-5.9, 6-8, 12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Power of a test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Effect size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Start of one-way analysis of variance (ANOVA)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0991" y="3674853"/>
            <a:ext cx="479424" cy="15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590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5718"/>
            <a:ext cx="7886700" cy="5121246"/>
          </a:xfrm>
        </p:spPr>
        <p:txBody>
          <a:bodyPr>
            <a:noAutofit/>
          </a:bodyPr>
          <a:lstStyle/>
          <a:p>
            <a:r>
              <a:rPr lang="en-US" sz="1600" dirty="0"/>
              <a:t>All lectures (12), tutorials (4), and </a:t>
            </a:r>
            <a:r>
              <a:rPr lang="en-US" sz="1600" dirty="0" err="1"/>
              <a:t>practicals</a:t>
            </a:r>
            <a:r>
              <a:rPr lang="en-US" sz="1600" dirty="0"/>
              <a:t> (3) take place on campus and there is ample opportunity to ask questions</a:t>
            </a:r>
          </a:p>
          <a:p>
            <a:endParaRPr lang="en-US" sz="1600" dirty="0"/>
          </a:p>
          <a:p>
            <a:r>
              <a:rPr lang="en-US" sz="1600" dirty="0"/>
              <a:t>Lectures, tutorials, and practicals are not mandatory (but you are strongly advised to attend these!)</a:t>
            </a:r>
          </a:p>
          <a:p>
            <a:endParaRPr lang="en-US" sz="1600" dirty="0"/>
          </a:p>
          <a:p>
            <a:r>
              <a:rPr lang="en-US" sz="1600" dirty="0"/>
              <a:t>The tutorials end with a tutorial test:</a:t>
            </a:r>
          </a:p>
          <a:p>
            <a:pPr lvl="1"/>
            <a:r>
              <a:rPr lang="en-US" sz="1600" dirty="0"/>
              <a:t>Online administered via Canvas </a:t>
            </a:r>
            <a:r>
              <a:rPr lang="en-US" sz="1600" dirty="0">
                <a:sym typeface="Wingdings" panose="05000000000000000000" pitchFamily="2" charset="2"/>
              </a:rPr>
              <a:t> bring a device</a:t>
            </a:r>
          </a:p>
          <a:p>
            <a:pPr lvl="1"/>
            <a:r>
              <a:rPr lang="en-US" sz="1600" dirty="0"/>
              <a:t>20 minutes for answering 8 questions</a:t>
            </a:r>
          </a:p>
          <a:p>
            <a:pPr lvl="1"/>
            <a:r>
              <a:rPr lang="en-US" sz="1600" dirty="0"/>
              <a:t>“Open book”, but preparation is needed</a:t>
            </a:r>
          </a:p>
          <a:p>
            <a:pPr lvl="1"/>
            <a:r>
              <a:rPr lang="en-US" sz="1600" dirty="0"/>
              <a:t>Participation is only possible when you are subscribed for the tutorial group</a:t>
            </a:r>
          </a:p>
          <a:p>
            <a:pPr lvl="1"/>
            <a:r>
              <a:rPr lang="en-US" sz="1600" dirty="0"/>
              <a:t>Inspection one week after all tutorials took place</a:t>
            </a:r>
          </a:p>
          <a:p>
            <a:r>
              <a:rPr lang="en-US" sz="1600" dirty="0"/>
              <a:t>If you want to pay for it </a:t>
            </a:r>
            <a:r>
              <a:rPr lang="en-US" sz="1600" dirty="0">
                <a:sym typeface="Wingdings" panose="05000000000000000000" pitchFamily="2" charset="2"/>
              </a:rPr>
              <a:t> </a:t>
            </a:r>
            <a:r>
              <a:rPr lang="en-US" sz="1600" dirty="0"/>
              <a:t>you can buy SPSS here : </a:t>
            </a:r>
            <a:r>
              <a:rPr lang="en-US" sz="1600" dirty="0">
                <a:hlinkClick r:id="rId2"/>
              </a:rPr>
              <a:t>https://www.surfspot.nl/spss</a:t>
            </a:r>
            <a:r>
              <a:rPr lang="en-US" sz="1600" dirty="0"/>
              <a:t> </a:t>
            </a:r>
          </a:p>
          <a:p>
            <a:r>
              <a:rPr lang="en-US" sz="1600" dirty="0"/>
              <a:t>There are free alternatives:</a:t>
            </a:r>
          </a:p>
          <a:p>
            <a:r>
              <a:rPr lang="en-US" sz="1600" dirty="0"/>
              <a:t>PSPP looks and works almost identically: </a:t>
            </a:r>
            <a:r>
              <a:rPr lang="en-US" sz="1600" dirty="0">
                <a:hlinkClick r:id="rId3"/>
              </a:rPr>
              <a:t>https://www.gnu.org/software/pspp/</a:t>
            </a:r>
            <a:r>
              <a:rPr lang="en-US" sz="1600" dirty="0"/>
              <a:t> </a:t>
            </a:r>
          </a:p>
          <a:p>
            <a:r>
              <a:rPr lang="en-US" sz="1600" dirty="0"/>
              <a:t>JASP looks different, but is easier to use: </a:t>
            </a:r>
            <a:r>
              <a:rPr lang="en-US" sz="1600" dirty="0">
                <a:hlinkClick r:id="rId4"/>
              </a:rPr>
              <a:t>https://jasp-stats.org/</a:t>
            </a:r>
            <a:r>
              <a:rPr lang="en-US" sz="1600" dirty="0"/>
              <a:t> </a:t>
            </a:r>
          </a:p>
          <a:p>
            <a:r>
              <a:rPr lang="en-US" sz="1600" dirty="0"/>
              <a:t>Lectures, tutorials, and </a:t>
            </a:r>
            <a:r>
              <a:rPr lang="en-US" sz="1600" dirty="0" err="1"/>
              <a:t>practicals</a:t>
            </a:r>
            <a:r>
              <a:rPr lang="en-US" sz="1600" dirty="0"/>
              <a:t> will not be recorded, but one week before the exam recordings of the lectures of last year will be shared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65742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590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2752"/>
            <a:ext cx="7886700" cy="486421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The written exam consists of 50 statements (true/false)</a:t>
            </a:r>
          </a:p>
          <a:p>
            <a:endParaRPr lang="en-US" sz="1600" dirty="0"/>
          </a:p>
          <a:p>
            <a:r>
              <a:rPr lang="en-US" sz="1600" dirty="0"/>
              <a:t>Your grade on the tutorial tests can have positive impact on your final grade:</a:t>
            </a:r>
          </a:p>
          <a:p>
            <a:endParaRPr lang="en-US" sz="1600" dirty="0"/>
          </a:p>
          <a:p>
            <a:pPr marL="0" indent="0" algn="l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If exam grade ≥ tutorial grade </a:t>
            </a:r>
            <a:r>
              <a:rPr lang="nl-N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grade = exam grade</a:t>
            </a:r>
            <a:endParaRPr lang="nl-N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nl-N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If exam grade &lt; tutorial grade </a:t>
            </a:r>
            <a:r>
              <a:rPr lang="nl-N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 grade = (2 × exam grade + tutorial grade)/3</a:t>
            </a:r>
            <a:endParaRPr lang="nl-NL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Tutorial grade is the average grade of two tutorial tests where</a:t>
            </a:r>
          </a:p>
          <a:p>
            <a:pPr lvl="1"/>
            <a:r>
              <a:rPr lang="en-US" sz="1600" dirty="0"/>
              <a:t>The first test is not taken into account</a:t>
            </a:r>
          </a:p>
          <a:p>
            <a:pPr lvl="1"/>
            <a:r>
              <a:rPr lang="en-US" sz="1600" dirty="0"/>
              <a:t>The lowest grade of test 2, 3, and 4 is discarded</a:t>
            </a:r>
          </a:p>
          <a:p>
            <a:pPr lvl="1"/>
            <a:endParaRPr lang="en-US" sz="1600" dirty="0"/>
          </a:p>
          <a:p>
            <a:r>
              <a:rPr lang="en-US" sz="1600" dirty="0">
                <a:sym typeface="Wingdings" panose="05000000000000000000" pitchFamily="2" charset="2"/>
              </a:rPr>
              <a:t>You successfully finish the course if: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Your final grade is at least a 6 </a:t>
            </a:r>
          </a:p>
          <a:p>
            <a:pPr lvl="1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You pass the SPSS-test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62469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73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Literature</a:t>
            </a:r>
          </a:p>
          <a:p>
            <a:pPr lvl="1"/>
            <a:r>
              <a:rPr lang="en-US" sz="1600" dirty="0"/>
              <a:t>Warner, R. M. (2021, 3rd edition). Applied statistics I: Basic Bivariate Techniques. Sage.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Warner, R. M. (2021, 3rd </a:t>
            </a:r>
            <a:r>
              <a:rPr lang="nl-NL" sz="1600" dirty="0" err="1"/>
              <a:t>edition</a:t>
            </a:r>
            <a:r>
              <a:rPr lang="nl-NL" sz="1600" dirty="0"/>
              <a:t>). </a:t>
            </a:r>
            <a:r>
              <a:rPr lang="nl-NL" sz="1600" dirty="0" err="1"/>
              <a:t>Applied</a:t>
            </a:r>
            <a:r>
              <a:rPr lang="nl-NL" sz="1600" dirty="0"/>
              <a:t> </a:t>
            </a:r>
            <a:r>
              <a:rPr lang="nl-NL" sz="1600" dirty="0" err="1"/>
              <a:t>statistics</a:t>
            </a:r>
            <a:r>
              <a:rPr lang="nl-NL" sz="1600" dirty="0"/>
              <a:t> II: </a:t>
            </a:r>
            <a:r>
              <a:rPr lang="nl-NL" sz="1600" dirty="0" err="1"/>
              <a:t>Multivariable</a:t>
            </a:r>
            <a:r>
              <a:rPr lang="nl-NL" sz="1600" dirty="0"/>
              <a:t> and Multivariate </a:t>
            </a:r>
            <a:r>
              <a:rPr lang="nl-NL" sz="1600" dirty="0" err="1"/>
              <a:t>Techniques</a:t>
            </a:r>
            <a:r>
              <a:rPr lang="nl-NL" sz="1600" dirty="0"/>
              <a:t>. Sage.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Heiman (2002, 3rd Edition). Research methods in psychology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Chapter 6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Some material is covered on my YouTube account: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https://www.youtube.com/@CJvanLissa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Read the syllabus for more information about the course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We prefer to answer your questions during the lectures or in the breaks of the lectures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Practicing your skills is very important for this course!  Canvas Quizzes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7"/>
            <a:ext cx="7886700" cy="690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3200" dirty="0"/>
              <a:t>Introduction</a:t>
            </a:r>
            <a:endParaRPr lang="nl-NL" sz="3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950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7392"/>
          </a:xfrm>
        </p:spPr>
        <p:txBody>
          <a:bodyPr>
            <a:normAutofit/>
          </a:bodyPr>
          <a:lstStyle/>
          <a:p>
            <a:r>
              <a:rPr lang="en-US" sz="3200" dirty="0"/>
              <a:t>Position ERM within M&amp;S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4252823"/>
            <a:ext cx="2260121" cy="1095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41939" y="4252823"/>
            <a:ext cx="2260121" cy="109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5229" y="4252823"/>
            <a:ext cx="2260121" cy="1095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8580" y="2119224"/>
            <a:ext cx="2260121" cy="1095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7147" y="2119224"/>
            <a:ext cx="2260121" cy="1095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00530" y="2221323"/>
            <a:ext cx="209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Introduction to Research Method</a:t>
            </a:r>
            <a:r>
              <a:rPr lang="en-US" dirty="0"/>
              <a:t>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1048" y="2343834"/>
            <a:ext cx="193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Introduction to Statistics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509" y="4477434"/>
            <a:ext cx="223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Correlational Research Methods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53799" y="4477434"/>
            <a:ext cx="223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Experimental Research Methods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8951" y="4477434"/>
            <a:ext cx="223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Applied </a:t>
            </a:r>
          </a:p>
          <a:p>
            <a:pPr algn="ctr"/>
            <a:r>
              <a:rPr lang="en-NL" dirty="0"/>
              <a:t>Methods &amp; Statistics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58709" y="1906438"/>
            <a:ext cx="5478853" cy="15613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79798" y="1990491"/>
            <a:ext cx="1884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These courses provide necessary basic knowledge and are part of th</a:t>
            </a:r>
            <a:r>
              <a:rPr lang="en-US" dirty="0"/>
              <a:t>e</a:t>
            </a:r>
            <a:r>
              <a:rPr lang="en-NL"/>
              <a:t> course </a:t>
            </a:r>
            <a:r>
              <a:rPr lang="en-NL" dirty="0"/>
              <a:t>material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1321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Overview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1600" dirty="0"/>
              <a:t>L1: Summary material previous courses and its relation to ERM</a:t>
            </a:r>
          </a:p>
          <a:p>
            <a:r>
              <a:rPr lang="en-US" sz="1600" dirty="0"/>
              <a:t>L2: Power, effect size, and one-way ANOVA part I</a:t>
            </a:r>
          </a:p>
          <a:p>
            <a:r>
              <a:rPr lang="en-US" sz="1600" dirty="0"/>
              <a:t>L3: One-way ANOVA part II</a:t>
            </a:r>
          </a:p>
          <a:p>
            <a:r>
              <a:rPr lang="en-US" sz="1600" dirty="0"/>
              <a:t>L4: Contrasts part I</a:t>
            </a:r>
          </a:p>
          <a:p>
            <a:r>
              <a:rPr lang="en-US" sz="1600" dirty="0"/>
              <a:t>L5: Contrasts part II</a:t>
            </a:r>
          </a:p>
          <a:p>
            <a:r>
              <a:rPr lang="en-US" sz="1600" dirty="0"/>
              <a:t>L6: Two-way ANOVA part I</a:t>
            </a:r>
          </a:p>
          <a:p>
            <a:r>
              <a:rPr lang="en-US" sz="1600" dirty="0"/>
              <a:t>L7: Two-way ANOVA part II</a:t>
            </a:r>
          </a:p>
          <a:p>
            <a:r>
              <a:rPr lang="en-US" sz="1600" dirty="0"/>
              <a:t>L8: ANCOVA part I</a:t>
            </a:r>
          </a:p>
          <a:p>
            <a:r>
              <a:rPr lang="en-US" sz="1600" dirty="0"/>
              <a:t>L9: ANCOVA part II</a:t>
            </a:r>
          </a:p>
          <a:p>
            <a:r>
              <a:rPr lang="en-US" sz="1600" dirty="0"/>
              <a:t>L10: Repeated measures ANOVA</a:t>
            </a:r>
          </a:p>
          <a:p>
            <a:r>
              <a:rPr lang="en-US" sz="1600" dirty="0"/>
              <a:t>L11: Design</a:t>
            </a:r>
          </a:p>
          <a:p>
            <a:r>
              <a:rPr lang="en-US" sz="1600" dirty="0"/>
              <a:t>L12: Q&amp;A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161436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Learning goals of 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784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After this lecture and studying the materials, students can: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Interpret a frequency distribution</a:t>
            </a:r>
          </a:p>
          <a:p>
            <a:endParaRPr lang="en-US" sz="1600" dirty="0"/>
          </a:p>
          <a:p>
            <a:r>
              <a:rPr lang="en-US" sz="1600" dirty="0"/>
              <a:t>Interpret and calculate central tendencies (i.e., means) and measures of dispersion (i.e., variance)</a:t>
            </a:r>
          </a:p>
          <a:p>
            <a:endParaRPr lang="en-US" sz="1600" dirty="0"/>
          </a:p>
          <a:p>
            <a:r>
              <a:rPr lang="en-US" sz="1600" dirty="0"/>
              <a:t>Explain the logic behind hypothesis testing</a:t>
            </a:r>
          </a:p>
          <a:p>
            <a:endParaRPr lang="en-US" sz="1600" dirty="0"/>
          </a:p>
          <a:p>
            <a:r>
              <a:rPr lang="en-US" sz="1600" dirty="0"/>
              <a:t>Interpret the SPSS-output of a one-sample </a:t>
            </a:r>
            <a:r>
              <a:rPr lang="en-US" sz="1600" i="1" dirty="0"/>
              <a:t>t</a:t>
            </a:r>
            <a:r>
              <a:rPr lang="en-US" sz="1600" dirty="0"/>
              <a:t>-test and an independent samples </a:t>
            </a:r>
            <a:r>
              <a:rPr lang="en-US" sz="1600" i="1" dirty="0"/>
              <a:t>t</a:t>
            </a:r>
            <a:r>
              <a:rPr lang="en-US" sz="1600" dirty="0"/>
              <a:t>-test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8302"/>
            <a:ext cx="7886700" cy="4530726"/>
          </a:xfrm>
        </p:spPr>
        <p:txBody>
          <a:bodyPr>
            <a:normAutofit/>
          </a:bodyPr>
          <a:lstStyle/>
          <a:p>
            <a:r>
              <a:rPr lang="en-US" sz="1600" i="1" dirty="0"/>
              <a:t>Descriptive statistics</a:t>
            </a:r>
            <a:r>
              <a:rPr lang="en-US" sz="1600" dirty="0"/>
              <a:t> = summarize data</a:t>
            </a:r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Data</a:t>
            </a:r>
            <a:r>
              <a:rPr lang="en-US" sz="1600" dirty="0"/>
              <a:t> = numerical information of a </a:t>
            </a:r>
            <a:r>
              <a:rPr lang="en-US" sz="1600" i="1" dirty="0"/>
              <a:t>population </a:t>
            </a:r>
            <a:r>
              <a:rPr lang="en-US" sz="1600" dirty="0"/>
              <a:t>or </a:t>
            </a:r>
            <a:r>
              <a:rPr lang="en-US" sz="1600" i="1" dirty="0"/>
              <a:t>sample</a:t>
            </a:r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47422"/>
                  </p:ext>
                </p:extLst>
              </p:nvPr>
            </p:nvGraphicFramePr>
            <p:xfrm>
              <a:off x="628650" y="2826789"/>
              <a:ext cx="7886700" cy="189992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34388847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41985747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1600" b="1" noProof="0" dirty="0"/>
                            <a:t>Populati</a:t>
                          </a:r>
                          <a:r>
                            <a:rPr lang="en-NL" sz="1600" b="1" noProof="0" dirty="0"/>
                            <a:t>on</a:t>
                          </a:r>
                          <a:endParaRPr lang="nl-NL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600" noProof="0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862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1600" u="sng" noProof="0" dirty="0"/>
                            <a:t>All</a:t>
                          </a:r>
                          <a:r>
                            <a:rPr lang="en-NL" sz="1600" u="none" baseline="0" noProof="0" dirty="0"/>
                            <a:t> members of a defined group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L" sz="1600" u="sng" noProof="0" dirty="0"/>
                            <a:t>Subset</a:t>
                          </a:r>
                          <a:r>
                            <a:rPr lang="nl-NL" sz="1600" baseline="0" noProof="0" dirty="0"/>
                            <a:t> </a:t>
                          </a:r>
                          <a:r>
                            <a:rPr lang="en-NL" sz="1600" baseline="0" noProof="0" dirty="0"/>
                            <a:t>of members of a defined group</a:t>
                          </a:r>
                          <a:endParaRPr lang="nl-NL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61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1600" u="sng" noProof="0" dirty="0"/>
                            <a:t>Parameters</a:t>
                          </a:r>
                          <a:r>
                            <a:rPr lang="nl-NL" sz="1600" noProof="0" dirty="0"/>
                            <a:t> </a:t>
                          </a:r>
                          <a:r>
                            <a:rPr lang="en-NL" sz="1600" noProof="0" dirty="0"/>
                            <a:t>are measures of properties</a:t>
                          </a:r>
                          <a:r>
                            <a:rPr lang="en-NL" sz="1600" baseline="0" noProof="0" dirty="0"/>
                            <a:t> of scores in the population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L" sz="1600" u="sng" noProof="0" dirty="0"/>
                            <a:t>Sample statistics</a:t>
                          </a:r>
                          <a:r>
                            <a:rPr lang="en-NL" sz="1600" u="none" baseline="0" noProof="0" dirty="0"/>
                            <a:t> are measures of properties of the scores in the sample</a:t>
                          </a:r>
                          <a:endParaRPr lang="nl-NL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593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L" sz="1600" u="none" noProof="0" dirty="0"/>
                            <a:t>Parameters</a:t>
                          </a:r>
                          <a:r>
                            <a:rPr lang="en-NL" sz="1600" u="none" baseline="0" noProof="0" dirty="0"/>
                            <a:t> are denoted with </a:t>
                          </a:r>
                          <a:r>
                            <a:rPr lang="nl-NL" sz="1600" u="sng" noProof="0" dirty="0"/>
                            <a:t>Gr</a:t>
                          </a:r>
                          <a:r>
                            <a:rPr lang="en-NL" sz="1600" u="sng" noProof="0" dirty="0"/>
                            <a:t>eek</a:t>
                          </a:r>
                          <a:r>
                            <a:rPr lang="nl-NL" sz="1600" baseline="0" noProof="0" dirty="0"/>
                            <a:t> letters</a:t>
                          </a:r>
                          <a:r>
                            <a:rPr lang="en-NL" sz="1600" baseline="0" noProof="0" dirty="0"/>
                            <a:t> </a:t>
                          </a:r>
                          <a:r>
                            <a:rPr lang="nl-NL" sz="1600" baseline="0" noProof="0" dirty="0"/>
                            <a:t>(µ, σ)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u="none" baseline="0" noProof="0" dirty="0"/>
                            <a:t>Sample statistics</a:t>
                          </a:r>
                          <a:r>
                            <a:rPr lang="en-NL" sz="1600" u="none" baseline="0" noProof="0" dirty="0"/>
                            <a:t> are denoted with </a:t>
                          </a:r>
                          <a:r>
                            <a:rPr lang="nl-NL" sz="1600" u="sng" noProof="0" dirty="0"/>
                            <a:t>L</a:t>
                          </a:r>
                          <a:r>
                            <a:rPr lang="en-NL" sz="1600" u="sng" noProof="0" dirty="0"/>
                            <a:t>atin </a:t>
                          </a:r>
                          <a:r>
                            <a:rPr lang="nl-NL" sz="1600" baseline="0" noProof="0" dirty="0"/>
                            <a:t>letters</a:t>
                          </a:r>
                          <a:r>
                            <a:rPr lang="en-NL" sz="1600" baseline="0" noProof="0" dirty="0"/>
                            <a:t> </a:t>
                          </a:r>
                          <a:r>
                            <a:rPr lang="nl-NL" sz="1600" noProof="0" dirty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nl-NL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NL" sz="1600" b="0" i="1" noProof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nl-NL" sz="1600" b="0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l-NL" sz="1600" b="0" i="1" noProof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nl-NL" sz="1600" noProof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394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947422"/>
                  </p:ext>
                </p:extLst>
              </p:nvPr>
            </p:nvGraphicFramePr>
            <p:xfrm>
              <a:off x="628650" y="2826789"/>
              <a:ext cx="7886700" cy="189992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34388847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41985747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1600" b="1" noProof="0" dirty="0" smtClean="0"/>
                            <a:t>Populati</a:t>
                          </a:r>
                          <a:r>
                            <a:rPr lang="en-NL" sz="1600" b="1" noProof="0" dirty="0" smtClean="0"/>
                            <a:t>on</a:t>
                          </a:r>
                          <a:endParaRPr lang="nl-NL" sz="1600" b="1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600" noProof="0" dirty="0" smtClean="0"/>
                            <a:t>Sample</a:t>
                          </a:r>
                          <a:endParaRPr lang="nl-NL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862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1600" u="sng" noProof="0" dirty="0" smtClean="0"/>
                            <a:t>All</a:t>
                          </a:r>
                          <a:r>
                            <a:rPr lang="en-NL" sz="1600" u="none" baseline="0" noProof="0" dirty="0" smtClean="0"/>
                            <a:t> members of a defined group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L" sz="1600" u="sng" noProof="0" dirty="0" smtClean="0"/>
                            <a:t>Subset</a:t>
                          </a:r>
                          <a:r>
                            <a:rPr lang="nl-NL" sz="1600" baseline="0" noProof="0" dirty="0" smtClean="0"/>
                            <a:t> </a:t>
                          </a:r>
                          <a:r>
                            <a:rPr lang="en-NL" sz="1600" baseline="0" noProof="0" dirty="0" smtClean="0"/>
                            <a:t>of members of a defined group</a:t>
                          </a:r>
                          <a:endParaRPr lang="nl-NL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6104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nl-NL" sz="1600" u="sng" noProof="0" dirty="0" smtClean="0"/>
                            <a:t>Parameters</a:t>
                          </a:r>
                          <a:r>
                            <a:rPr lang="nl-NL" sz="1600" noProof="0" dirty="0" smtClean="0"/>
                            <a:t> </a:t>
                          </a:r>
                          <a:r>
                            <a:rPr lang="en-NL" sz="1600" noProof="0" dirty="0" smtClean="0"/>
                            <a:t>are measures of properties</a:t>
                          </a:r>
                          <a:r>
                            <a:rPr lang="en-NL" sz="1600" baseline="0" noProof="0" dirty="0" smtClean="0"/>
                            <a:t> of scores in the population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L" sz="1600" u="sng" noProof="0" dirty="0" smtClean="0"/>
                            <a:t>Sample statistics</a:t>
                          </a:r>
                          <a:r>
                            <a:rPr lang="en-NL" sz="1600" u="none" baseline="0" noProof="0" dirty="0" smtClean="0"/>
                            <a:t> are measures of properties of the scores in the sample</a:t>
                          </a:r>
                          <a:endParaRPr lang="nl-NL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5937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NL" sz="1600" u="none" noProof="0" dirty="0" smtClean="0"/>
                            <a:t>Parameters</a:t>
                          </a:r>
                          <a:r>
                            <a:rPr lang="en-NL" sz="1600" u="none" baseline="0" noProof="0" dirty="0" smtClean="0"/>
                            <a:t> are denoted with </a:t>
                          </a:r>
                          <a:r>
                            <a:rPr lang="nl-NL" sz="1600" u="sng" noProof="0" dirty="0" smtClean="0"/>
                            <a:t>Gr</a:t>
                          </a:r>
                          <a:r>
                            <a:rPr lang="en-NL" sz="1600" u="sng" noProof="0" dirty="0" smtClean="0"/>
                            <a:t>eek</a:t>
                          </a:r>
                          <a:r>
                            <a:rPr lang="nl-NL" sz="1600" baseline="0" noProof="0" dirty="0" smtClean="0"/>
                            <a:t> letters</a:t>
                          </a:r>
                          <a:r>
                            <a:rPr lang="en-NL" sz="1600" baseline="0" noProof="0" dirty="0" smtClean="0"/>
                            <a:t> </a:t>
                          </a:r>
                          <a:r>
                            <a:rPr lang="nl-NL" sz="1600" baseline="0" noProof="0" dirty="0" smtClean="0"/>
                            <a:t>(µ, σ)</a:t>
                          </a:r>
                          <a:endParaRPr lang="nl-NL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1579" r="-155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394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Lecture 1, ERM, MTO</a:t>
            </a:r>
          </a:p>
        </p:txBody>
      </p:sp>
    </p:spTree>
    <p:extLst>
      <p:ext uri="{BB962C8B-B14F-4D97-AF65-F5344CB8AC3E}">
        <p14:creationId xmlns:p14="http://schemas.microsoft.com/office/powerpoint/2010/main" val="95486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2714</Words>
  <Application>Microsoft Office PowerPoint</Application>
  <PresentationFormat>On-screen Show (4:3)</PresentationFormat>
  <Paragraphs>431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 Experimental Research Methods    Lecture 1</vt:lpstr>
      <vt:lpstr>Introduction</vt:lpstr>
      <vt:lpstr>Introduction</vt:lpstr>
      <vt:lpstr>Introduction</vt:lpstr>
      <vt:lpstr>PowerPoint Presentation</vt:lpstr>
      <vt:lpstr>Position ERM within M&amp;S courses</vt:lpstr>
      <vt:lpstr>Overview lectures</vt:lpstr>
      <vt:lpstr>Learning goals of L1</vt:lpstr>
      <vt:lpstr>Descriptive statistics</vt:lpstr>
      <vt:lpstr>Descriptive statistics</vt:lpstr>
      <vt:lpstr>Distribution</vt:lpstr>
      <vt:lpstr>Sample statistics</vt:lpstr>
      <vt:lpstr>Sample statistics</vt:lpstr>
      <vt:lpstr>Inferential statistics</vt:lpstr>
      <vt:lpstr>Hypothesis testing</vt:lpstr>
      <vt:lpstr>Steps in hypothesis testing</vt:lpstr>
      <vt:lpstr>Logic hypothesis testing</vt:lpstr>
      <vt:lpstr>Logic hypothesis testing</vt:lpstr>
      <vt:lpstr>One-sided vs. two-sided testing</vt:lpstr>
      <vt:lpstr>Manual interpretation ‘Sig.’ in SPSS output</vt:lpstr>
      <vt:lpstr>Point estimation</vt:lpstr>
      <vt:lpstr>Interval estimation</vt:lpstr>
      <vt:lpstr>Relation confidence intervals and testing</vt:lpstr>
      <vt:lpstr>Why does this decision rule work?</vt:lpstr>
      <vt:lpstr>Testing means</vt:lpstr>
      <vt:lpstr>Example test two independent samples</vt:lpstr>
      <vt:lpstr>Example test two independent samples</vt:lpstr>
      <vt:lpstr>Exercise</vt:lpstr>
      <vt:lpstr>Next week…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283</cp:revision>
  <cp:lastPrinted>2019-05-10T11:53:19Z</cp:lastPrinted>
  <dcterms:created xsi:type="dcterms:W3CDTF">2018-05-09T11:51:46Z</dcterms:created>
  <dcterms:modified xsi:type="dcterms:W3CDTF">2025-01-25T16:38:10Z</dcterms:modified>
</cp:coreProperties>
</file>