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08" r:id="rId2"/>
    <p:sldId id="366" r:id="rId3"/>
    <p:sldId id="389" r:id="rId4"/>
    <p:sldId id="390" r:id="rId5"/>
    <p:sldId id="391" r:id="rId6"/>
    <p:sldId id="392" r:id="rId7"/>
    <p:sldId id="394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5" r:id="rId19"/>
    <p:sldId id="406" r:id="rId20"/>
    <p:sldId id="407" r:id="rId21"/>
    <p:sldId id="408" r:id="rId22"/>
    <p:sldId id="409" r:id="rId23"/>
    <p:sldId id="410" r:id="rId24"/>
    <p:sldId id="411" r:id="rId25"/>
    <p:sldId id="412" r:id="rId26"/>
    <p:sldId id="413" r:id="rId27"/>
    <p:sldId id="414" r:id="rId28"/>
    <p:sldId id="415" r:id="rId29"/>
  </p:sldIdLst>
  <p:sldSz cx="9144000" cy="6858000" type="screen4x3"/>
  <p:notesSz cx="6669088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8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3D855C-0424-4BBE-8392-4AFFA5BBA085}" v="226" dt="2025-02-02T07:58:21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719" autoAdjust="0"/>
  </p:normalViewPr>
  <p:slideViewPr>
    <p:cSldViewPr snapToGrid="0">
      <p:cViewPr varScale="1">
        <p:scale>
          <a:sx n="111" d="100"/>
          <a:sy n="111" d="100"/>
        </p:scale>
        <p:origin x="804" y="96"/>
      </p:cViewPr>
      <p:guideLst/>
    </p:cSldViewPr>
  </p:slideViewPr>
  <p:outlineViewPr>
    <p:cViewPr>
      <p:scale>
        <a:sx n="33" d="100"/>
        <a:sy n="33" d="100"/>
      </p:scale>
      <p:origin x="0" y="-46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F33D855C-0424-4BBE-8392-4AFFA5BBA085}"/>
    <pc:docChg chg="undo custSel modSld">
      <pc:chgData name="Caspar van Lissa" userId="66f0d9d8-5e0d-4c8f-a33e-eb362e4340e3" providerId="ADAL" clId="{F33D855C-0424-4BBE-8392-4AFFA5BBA085}" dt="2025-02-02T07:58:26.264" v="1251" actId="255"/>
      <pc:docMkLst>
        <pc:docMk/>
      </pc:docMkLst>
      <pc:sldChg chg="modSp mod">
        <pc:chgData name="Caspar van Lissa" userId="66f0d9d8-5e0d-4c8f-a33e-eb362e4340e3" providerId="ADAL" clId="{F33D855C-0424-4BBE-8392-4AFFA5BBA085}" dt="2025-01-29T06:57:47.895" v="78" actId="20577"/>
        <pc:sldMkLst>
          <pc:docMk/>
          <pc:sldMk cId="2198987263" sldId="366"/>
        </pc:sldMkLst>
        <pc:spChg chg="mod">
          <ac:chgData name="Caspar van Lissa" userId="66f0d9d8-5e0d-4c8f-a33e-eb362e4340e3" providerId="ADAL" clId="{F33D855C-0424-4BBE-8392-4AFFA5BBA085}" dt="2025-01-29T06:57:47.895" v="78" actId="20577"/>
          <ac:spMkLst>
            <pc:docMk/>
            <pc:sldMk cId="2198987263" sldId="366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04:53.947" v="338" actId="20577"/>
        <pc:sldMkLst>
          <pc:docMk/>
          <pc:sldMk cId="648854316" sldId="391"/>
        </pc:sldMkLst>
        <pc:spChg chg="mod">
          <ac:chgData name="Caspar van Lissa" userId="66f0d9d8-5e0d-4c8f-a33e-eb362e4340e3" providerId="ADAL" clId="{F33D855C-0424-4BBE-8392-4AFFA5BBA085}" dt="2025-02-02T07:04:53.947" v="338" actId="20577"/>
          <ac:spMkLst>
            <pc:docMk/>
            <pc:sldMk cId="648854316" sldId="391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27:39.184" v="675" actId="20577"/>
        <pc:sldMkLst>
          <pc:docMk/>
          <pc:sldMk cId="4074265368" sldId="392"/>
        </pc:sldMkLst>
        <pc:spChg chg="mod">
          <ac:chgData name="Caspar van Lissa" userId="66f0d9d8-5e0d-4c8f-a33e-eb362e4340e3" providerId="ADAL" clId="{F33D855C-0424-4BBE-8392-4AFFA5BBA085}" dt="2025-02-02T07:27:39.184" v="675" actId="20577"/>
          <ac:spMkLst>
            <pc:docMk/>
            <pc:sldMk cId="4074265368" sldId="392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28:24.077" v="677" actId="20577"/>
        <pc:sldMkLst>
          <pc:docMk/>
          <pc:sldMk cId="923186235" sldId="394"/>
        </pc:sldMkLst>
        <pc:spChg chg="mod">
          <ac:chgData name="Caspar van Lissa" userId="66f0d9d8-5e0d-4c8f-a33e-eb362e4340e3" providerId="ADAL" clId="{F33D855C-0424-4BBE-8392-4AFFA5BBA085}" dt="2025-02-02T07:28:24.077" v="677" actId="20577"/>
          <ac:spMkLst>
            <pc:docMk/>
            <pc:sldMk cId="923186235" sldId="394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29:19.241" v="723" actId="20577"/>
        <pc:sldMkLst>
          <pc:docMk/>
          <pc:sldMk cId="2298548666" sldId="395"/>
        </pc:sldMkLst>
        <pc:spChg chg="mod">
          <ac:chgData name="Caspar van Lissa" userId="66f0d9d8-5e0d-4c8f-a33e-eb362e4340e3" providerId="ADAL" clId="{F33D855C-0424-4BBE-8392-4AFFA5BBA085}" dt="2025-02-02T07:29:19.241" v="723" actId="20577"/>
          <ac:spMkLst>
            <pc:docMk/>
            <pc:sldMk cId="2298548666" sldId="395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33:06.319" v="897" actId="20577"/>
        <pc:sldMkLst>
          <pc:docMk/>
          <pc:sldMk cId="3457942767" sldId="399"/>
        </pc:sldMkLst>
        <pc:spChg chg="mod">
          <ac:chgData name="Caspar van Lissa" userId="66f0d9d8-5e0d-4c8f-a33e-eb362e4340e3" providerId="ADAL" clId="{F33D855C-0424-4BBE-8392-4AFFA5BBA085}" dt="2025-02-02T07:33:06.319" v="897" actId="20577"/>
          <ac:spMkLst>
            <pc:docMk/>
            <pc:sldMk cId="3457942767" sldId="399"/>
            <ac:spMk id="3" creationId="{00000000-0000-0000-0000-000000000000}"/>
          </ac:spMkLst>
        </pc:spChg>
      </pc:sldChg>
      <pc:sldChg chg="modSp">
        <pc:chgData name="Caspar van Lissa" userId="66f0d9d8-5e0d-4c8f-a33e-eb362e4340e3" providerId="ADAL" clId="{F33D855C-0424-4BBE-8392-4AFFA5BBA085}" dt="2025-02-02T07:38:23.965" v="898"/>
        <pc:sldMkLst>
          <pc:docMk/>
          <pc:sldMk cId="2315127284" sldId="402"/>
        </pc:sldMkLst>
        <pc:spChg chg="mod">
          <ac:chgData name="Caspar van Lissa" userId="66f0d9d8-5e0d-4c8f-a33e-eb362e4340e3" providerId="ADAL" clId="{F33D855C-0424-4BBE-8392-4AFFA5BBA085}" dt="2025-02-02T07:38:23.965" v="898"/>
          <ac:spMkLst>
            <pc:docMk/>
            <pc:sldMk cId="2315127284" sldId="402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39:14.197" v="905" actId="20577"/>
        <pc:sldMkLst>
          <pc:docMk/>
          <pc:sldMk cId="2040215155" sldId="403"/>
        </pc:sldMkLst>
        <pc:spChg chg="mod">
          <ac:chgData name="Caspar van Lissa" userId="66f0d9d8-5e0d-4c8f-a33e-eb362e4340e3" providerId="ADAL" clId="{F33D855C-0424-4BBE-8392-4AFFA5BBA085}" dt="2025-02-02T07:39:14.197" v="905" actId="20577"/>
          <ac:spMkLst>
            <pc:docMk/>
            <pc:sldMk cId="2040215155" sldId="403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45:25.666" v="920" actId="113"/>
        <pc:sldMkLst>
          <pc:docMk/>
          <pc:sldMk cId="2856125152" sldId="405"/>
        </pc:sldMkLst>
        <pc:spChg chg="mod">
          <ac:chgData name="Caspar van Lissa" userId="66f0d9d8-5e0d-4c8f-a33e-eb362e4340e3" providerId="ADAL" clId="{F33D855C-0424-4BBE-8392-4AFFA5BBA085}" dt="2025-02-02T07:45:25.666" v="920" actId="113"/>
          <ac:spMkLst>
            <pc:docMk/>
            <pc:sldMk cId="2856125152" sldId="405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51:05.079" v="1124" actId="20577"/>
        <pc:sldMkLst>
          <pc:docMk/>
          <pc:sldMk cId="1341692143" sldId="407"/>
        </pc:sldMkLst>
        <pc:spChg chg="mod">
          <ac:chgData name="Caspar van Lissa" userId="66f0d9d8-5e0d-4c8f-a33e-eb362e4340e3" providerId="ADAL" clId="{F33D855C-0424-4BBE-8392-4AFFA5BBA085}" dt="2025-02-02T07:51:05.079" v="1124" actId="20577"/>
          <ac:spMkLst>
            <pc:docMk/>
            <pc:sldMk cId="1341692143" sldId="407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54:12.483" v="1246" actId="114"/>
        <pc:sldMkLst>
          <pc:docMk/>
          <pc:sldMk cId="1735529573" sldId="408"/>
        </pc:sldMkLst>
        <pc:spChg chg="mod">
          <ac:chgData name="Caspar van Lissa" userId="66f0d9d8-5e0d-4c8f-a33e-eb362e4340e3" providerId="ADAL" clId="{F33D855C-0424-4BBE-8392-4AFFA5BBA085}" dt="2025-02-02T07:54:12.483" v="1246" actId="114"/>
          <ac:spMkLst>
            <pc:docMk/>
            <pc:sldMk cId="1735529573" sldId="408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F33D855C-0424-4BBE-8392-4AFFA5BBA085}" dt="2025-02-02T07:58:26.264" v="1251" actId="255"/>
        <pc:sldMkLst>
          <pc:docMk/>
          <pc:sldMk cId="2353999487" sldId="409"/>
        </pc:sldMkLst>
        <pc:spChg chg="mod">
          <ac:chgData name="Caspar van Lissa" userId="66f0d9d8-5e0d-4c8f-a33e-eb362e4340e3" providerId="ADAL" clId="{F33D855C-0424-4BBE-8392-4AFFA5BBA085}" dt="2025-02-02T07:58:26.264" v="1251" actId="255"/>
          <ac:spMkLst>
            <pc:docMk/>
            <pc:sldMk cId="2353999487" sldId="409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7T12:22:13.162" idx="7">
    <p:pos x="5331" y="990"/>
    <p:text>Vraag voor Zoom, bereken nu zelf de Cohen's d voor dit voorbeeld.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2-07T14:15:13.218" idx="8">
    <p:pos x="4870" y="3314"/>
    <p:text>Zoom question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39825" y="1219200"/>
            <a:ext cx="4389438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06E18-C497-48CA-B7FE-BC658BA3B55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5089F-64BC-408D-9059-AE86C05DCDB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5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826C4-6C3A-4ED1-8437-89487A0427FD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972D-65BC-45D1-8D34-C0E3E997587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3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EE11-635A-4877-862E-0167F5C3A5F1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8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0313-AEF3-49D4-8D13-3A76A0BE3469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92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3A94-86C8-4665-8F9A-311BF296FE92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9792-B75D-4EE3-A1BB-20732C20033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11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35CB-90C9-4F9F-BA93-AA023EDAF7AD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3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F0B89-8858-4DFC-ADA6-7A76B99947B6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88C22-075E-4188-B63F-05A6AAD0D7BF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9421-9BF0-4767-B9C3-DDF388DA3DFE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2,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3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jvanlissa.github.io/stats12/testing.html#power-of-a-test" TargetMode="External"/><Relationship Id="rId2" Type="http://schemas.openxmlformats.org/officeDocument/2006/relationships/hyperlink" Target="https://youtu.be/-1J2Ge0B3Ro?si=iVOYnnCQlRxDji-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hyperlink" Target="https://utrecht-university.shinyapps.io/cj_ano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jvanlissa.github.io/stats12/testing.html#power-of-a-test" TargetMode="External"/><Relationship Id="rId2" Type="http://schemas.openxmlformats.org/officeDocument/2006/relationships/hyperlink" Target="https://youtu.be/-1J2Ge0B3R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r.uvt.nl/power_shiny/english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43000" y="1570018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163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Small effect: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58% of the experimental group scores higher than the average of the control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10" y="1364223"/>
            <a:ext cx="6686555" cy="44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0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163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Medium effect: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69% of the experimental group scores higher than the average of the control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59" y="1365126"/>
            <a:ext cx="6685201" cy="44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0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163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Large effect:</a:t>
            </a:r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79% of the experimental group scores higher than the average of the control group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08" y="1365126"/>
            <a:ext cx="6685201" cy="44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Formulas 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6366"/>
                <a:ext cx="7886700" cy="4351338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600" dirty="0"/>
                  <a:t>One group: </a:t>
                </a: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den>
                    </m:f>
                  </m:oMath>
                </a14:m>
                <a:r>
                  <a:rPr lang="en-US" sz="1600" dirty="0"/>
                  <a:t>  how big is the difference between observed and hypothesized mean in </a:t>
                </a:r>
                <a:br>
                  <a:rPr lang="en-US" sz="1600" dirty="0"/>
                </a:br>
                <a:r>
                  <a:rPr lang="en-US" sz="1600" dirty="0"/>
                  <a:t>                        standard deviations?</a:t>
                </a:r>
              </a:p>
              <a:p>
                <a:pPr lvl="1"/>
                <a:r>
                  <a:rPr lang="en-US" sz="1600" b="0" dirty="0"/>
                  <a:t>This is the same as:</a:t>
                </a:r>
                <a:br>
                  <a:rPr lang="en-US" sz="1600" b="0" dirty="0"/>
                </a:b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, </a:t>
                </a:r>
                <a:r>
                  <a:rPr lang="en-US" sz="1600" i="1" dirty="0"/>
                  <a:t>t </a:t>
                </a:r>
                <a:r>
                  <a:rPr lang="en-US" sz="1600" dirty="0"/>
                  <a:t>is the </a:t>
                </a:r>
                <a:r>
                  <a:rPr lang="en-US" sz="1600" i="1" dirty="0"/>
                  <a:t>t</a:t>
                </a:r>
                <a:r>
                  <a:rPr lang="en-US" sz="1600" dirty="0"/>
                  <a:t>-value and </a:t>
                </a:r>
                <a:r>
                  <a:rPr lang="en-US" sz="1600" i="1" dirty="0"/>
                  <a:t>N</a:t>
                </a:r>
                <a:r>
                  <a:rPr lang="en-US" sz="1600" dirty="0"/>
                  <a:t> is the total sample size </a:t>
                </a:r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Two groups: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𝑡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 are the sample sizes in group 1 and 2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are the degrees of freedom. When there are two groups and </a:t>
                </a:r>
                <a:b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Calculating effect size is important in this course. You need to be able to apply these formulas. </a:t>
                </a:r>
              </a:p>
              <a:p>
                <a:pPr lvl="0"/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6366"/>
                <a:ext cx="7886700" cy="4351338"/>
              </a:xfrm>
              <a:blipFill>
                <a:blip r:embed="rId2"/>
                <a:stretch>
                  <a:fillRect l="-309" t="-980" b="-350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4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Exercise: 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Apply the formulas to the example about difference in self-esteem between men and women</a:t>
            </a:r>
          </a:p>
          <a:p>
            <a:pPr lvl="0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507" y="3245259"/>
            <a:ext cx="8024986" cy="19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245" y="1969634"/>
            <a:ext cx="5261577" cy="121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89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One-way 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ANOVA = </a:t>
            </a:r>
            <a:r>
              <a:rPr lang="en-US" sz="1600" b="1" dirty="0"/>
              <a:t>AN</a:t>
            </a:r>
            <a:r>
              <a:rPr lang="en-US" sz="1600" dirty="0"/>
              <a:t>alysis </a:t>
            </a:r>
            <a:r>
              <a:rPr lang="en-US" sz="1600" b="1" dirty="0"/>
              <a:t>O</a:t>
            </a:r>
            <a:r>
              <a:rPr lang="en-US" sz="1600" dirty="0"/>
              <a:t>f </a:t>
            </a:r>
            <a:r>
              <a:rPr lang="en-US" sz="1600" b="1" dirty="0"/>
              <a:t>Va</a:t>
            </a:r>
            <a:r>
              <a:rPr lang="en-US" sz="1600" dirty="0"/>
              <a:t>riance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Originates from experimental research (Fisher’s </a:t>
            </a:r>
            <a:r>
              <a:rPr lang="en-US" sz="1600" i="1" dirty="0"/>
              <a:t>The Design of Experiments</a:t>
            </a:r>
            <a:r>
              <a:rPr lang="en-US" sz="1600" dirty="0"/>
              <a:t>)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Compare means across (experimental) groups (two or more!)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Independent samples </a:t>
            </a:r>
            <a:r>
              <a:rPr lang="en-US" sz="1600" i="1" dirty="0"/>
              <a:t>t-</a:t>
            </a:r>
            <a:r>
              <a:rPr lang="en-US" sz="1600" dirty="0"/>
              <a:t>test only compares two means whereas </a:t>
            </a:r>
            <a:r>
              <a:rPr lang="en-US" sz="1600" i="1" dirty="0"/>
              <a:t>two or more</a:t>
            </a:r>
            <a:r>
              <a:rPr lang="en-US" sz="1600" dirty="0"/>
              <a:t> means can be compared in ANOVA</a:t>
            </a:r>
          </a:p>
          <a:p>
            <a:pPr lvl="0"/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601" y="1526366"/>
            <a:ext cx="1452881" cy="2034033"/>
          </a:xfrm>
          <a:prstGeom prst="rect">
            <a:avLst/>
          </a:prstGeom>
        </p:spPr>
      </p:pic>
      <p:pic>
        <p:nvPicPr>
          <p:cNvPr id="9" name="Picture 8" descr="20 Best Statistics images | statistics, statistics humor, math humor">
            <a:extLst>
              <a:ext uri="{FF2B5EF4-FFF2-40B4-BE49-F238E27FC236}">
                <a16:creationId xmlns:a16="http://schemas.microsoft.com/office/drawing/2014/main" id="{CE397494-C51F-A94E-97E2-26F5013A8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344" y="4208106"/>
            <a:ext cx="2347311" cy="20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76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Autofit/>
          </a:bodyPr>
          <a:lstStyle/>
          <a:p>
            <a:pPr lvl="0">
              <a:spcBef>
                <a:spcPts val="400"/>
              </a:spcBef>
            </a:pPr>
            <a:r>
              <a:rPr lang="en-US" sz="1600" b="1" dirty="0"/>
              <a:t>Between-participants design</a:t>
            </a:r>
            <a:r>
              <a:rPr lang="en-US" sz="1600" dirty="0"/>
              <a:t>: for each condition, we have an independent sample of persons (a.k.a. independent groups design)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 lvl="0">
              <a:spcBef>
                <a:spcPts val="400"/>
              </a:spcBef>
            </a:pPr>
            <a:r>
              <a:rPr lang="en-US" sz="1600" b="1" dirty="0"/>
              <a:t>Within-participants/repeated measures design</a:t>
            </a:r>
            <a:r>
              <a:rPr lang="en-US" sz="1600" dirty="0"/>
              <a:t>:  participants may be exposed to multiple conditions (repeated measures design)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i="1" dirty="0"/>
              <a:t>Note: Compare with the independent samples t-test and the dependent/paired samples t-test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i="1" dirty="0"/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dirty="0"/>
              <a:t>Or sometimes, combinations of between- and within-participants design (!)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27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Some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6366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dirty="0"/>
              <a:t>The independent variables, which are categorical variables, are called </a:t>
            </a:r>
            <a:r>
              <a:rPr lang="en-US" sz="1600" b="1" dirty="0"/>
              <a:t>factors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The categories of the factors are called </a:t>
            </a:r>
            <a:r>
              <a:rPr lang="en-US" sz="1600" b="1" dirty="0"/>
              <a:t>levels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 design with multiple factors is called a </a:t>
            </a:r>
            <a:r>
              <a:rPr lang="en-US" sz="1600" b="1" dirty="0"/>
              <a:t>factorial design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Each combination of levels is called a </a:t>
            </a:r>
            <a:r>
              <a:rPr lang="en-US" sz="1600" b="1" dirty="0"/>
              <a:t>condition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>
                <a:latin typeface="Gill Sans MT" panose="020B0502020104020203" pitchFamily="34" charset="77"/>
              </a:rPr>
              <a:t>E.g., in an experimental design with two factors with three levels each, we have a fully crossed factorial design with 3 x 3 = 9 conditions.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37D860D-263C-3342-A559-D206FEC8D1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24470"/>
              </p:ext>
            </p:extLst>
          </p:nvPr>
        </p:nvGraphicFramePr>
        <p:xfrm>
          <a:off x="1941020" y="4077393"/>
          <a:ext cx="526196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315490">
                  <a:extLst>
                    <a:ext uri="{9D8B030D-6E8A-4147-A177-3AD203B41FA5}">
                      <a16:colId xmlns:a16="http://schemas.microsoft.com/office/drawing/2014/main" val="2578716479"/>
                    </a:ext>
                  </a:extLst>
                </a:gridCol>
                <a:gridCol w="1315490">
                  <a:extLst>
                    <a:ext uri="{9D8B030D-6E8A-4147-A177-3AD203B41FA5}">
                      <a16:colId xmlns:a16="http://schemas.microsoft.com/office/drawing/2014/main" val="3922218306"/>
                    </a:ext>
                  </a:extLst>
                </a:gridCol>
                <a:gridCol w="1315490">
                  <a:extLst>
                    <a:ext uri="{9D8B030D-6E8A-4147-A177-3AD203B41FA5}">
                      <a16:colId xmlns:a16="http://schemas.microsoft.com/office/drawing/2014/main" val="1452131430"/>
                    </a:ext>
                  </a:extLst>
                </a:gridCol>
                <a:gridCol w="1315490">
                  <a:extLst>
                    <a:ext uri="{9D8B030D-6E8A-4147-A177-3AD203B41FA5}">
                      <a16:colId xmlns:a16="http://schemas.microsoft.com/office/drawing/2014/main" val="243262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kern="1200" dirty="0"/>
                        <a:t>Drug therapy</a:t>
                      </a:r>
                      <a:endParaRPr lang="en-N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kern="1200" dirty="0"/>
                        <a:t>Diary</a:t>
                      </a:r>
                      <a:endParaRPr lang="en-N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600" kern="1200" dirty="0"/>
                        <a:t>Control</a:t>
                      </a:r>
                      <a:endParaRPr lang="en-NL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1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18-35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286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36-60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L" sz="1600" dirty="0"/>
                        <a:t>60+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929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575B8F-F231-F348-B5D9-CB822DBEEE3D}"/>
              </a:ext>
            </a:extLst>
          </p:cNvPr>
          <p:cNvSpPr txBox="1"/>
          <p:nvPr/>
        </p:nvSpPr>
        <p:spPr>
          <a:xfrm>
            <a:off x="1386869" y="3397922"/>
            <a:ext cx="940695" cy="33855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FACTORS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C1685-E4A6-9947-8F82-A56092C7FB1C}"/>
              </a:ext>
            </a:extLst>
          </p:cNvPr>
          <p:cNvCxnSpPr>
            <a:cxnSpLocks/>
          </p:cNvCxnSpPr>
          <p:nvPr/>
        </p:nvCxnSpPr>
        <p:spPr>
          <a:xfrm flipH="1">
            <a:off x="1403365" y="3736476"/>
            <a:ext cx="453851" cy="97662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00C095-8FD0-B04A-96EB-65BC9C694BDF}"/>
              </a:ext>
            </a:extLst>
          </p:cNvPr>
          <p:cNvCxnSpPr>
            <a:cxnSpLocks/>
          </p:cNvCxnSpPr>
          <p:nvPr/>
        </p:nvCxnSpPr>
        <p:spPr>
          <a:xfrm>
            <a:off x="2327564" y="3573742"/>
            <a:ext cx="2728543" cy="50007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1B27C8-64D3-134E-8AD9-68CAED974C43}"/>
              </a:ext>
            </a:extLst>
          </p:cNvPr>
          <p:cNvSpPr txBox="1"/>
          <p:nvPr/>
        </p:nvSpPr>
        <p:spPr>
          <a:xfrm>
            <a:off x="4318858" y="3421888"/>
            <a:ext cx="246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Treatment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E927C0-A568-CA48-9A25-A0774DEF199C}"/>
              </a:ext>
            </a:extLst>
          </p:cNvPr>
          <p:cNvSpPr txBox="1"/>
          <p:nvPr/>
        </p:nvSpPr>
        <p:spPr>
          <a:xfrm>
            <a:off x="169930" y="4721916"/>
            <a:ext cx="2466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9F604-72E7-B54B-B7E0-0F2050D04DAC}"/>
              </a:ext>
            </a:extLst>
          </p:cNvPr>
          <p:cNvSpPr txBox="1"/>
          <p:nvPr/>
        </p:nvSpPr>
        <p:spPr>
          <a:xfrm>
            <a:off x="1941020" y="6033955"/>
            <a:ext cx="921098" cy="33855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LEVELS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9C6054-E541-1346-BAFA-4BC717E5A5A5}"/>
              </a:ext>
            </a:extLst>
          </p:cNvPr>
          <p:cNvCxnSpPr>
            <a:cxnSpLocks/>
          </p:cNvCxnSpPr>
          <p:nvPr/>
        </p:nvCxnSpPr>
        <p:spPr>
          <a:xfrm flipV="1">
            <a:off x="2429247" y="5589260"/>
            <a:ext cx="0" cy="444695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245543-0E17-AF46-B0F6-391AEE3BF818}"/>
              </a:ext>
            </a:extLst>
          </p:cNvPr>
          <p:cNvSpPr txBox="1"/>
          <p:nvPr/>
        </p:nvSpPr>
        <p:spPr>
          <a:xfrm>
            <a:off x="7901170" y="4077393"/>
            <a:ext cx="921098" cy="33855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LEVELS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871B75-3A65-7348-8C27-7194502ACF33}"/>
              </a:ext>
            </a:extLst>
          </p:cNvPr>
          <p:cNvCxnSpPr>
            <a:cxnSpLocks/>
          </p:cNvCxnSpPr>
          <p:nvPr/>
        </p:nvCxnSpPr>
        <p:spPr>
          <a:xfrm flipH="1">
            <a:off x="7202980" y="4246670"/>
            <a:ext cx="698190" cy="0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9CE5B5-4FF3-F94F-90C7-3E14D8674319}"/>
              </a:ext>
            </a:extLst>
          </p:cNvPr>
          <p:cNvSpPr txBox="1"/>
          <p:nvPr/>
        </p:nvSpPr>
        <p:spPr>
          <a:xfrm>
            <a:off x="4572000" y="5211398"/>
            <a:ext cx="1188720" cy="338554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L" sz="1600" dirty="0"/>
              <a:t>CONDITION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9203D-4A63-3D4D-BD81-18F17C191628}"/>
              </a:ext>
            </a:extLst>
          </p:cNvPr>
          <p:cNvSpPr txBox="1"/>
          <p:nvPr/>
        </p:nvSpPr>
        <p:spPr>
          <a:xfrm>
            <a:off x="4997918" y="6003177"/>
            <a:ext cx="36556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600" dirty="0"/>
              <a:t>Dependent variable: level of depression</a:t>
            </a:r>
          </a:p>
        </p:txBody>
      </p:sp>
    </p:spTree>
    <p:extLst>
      <p:ext uri="{BB962C8B-B14F-4D97-AF65-F5344CB8AC3E}">
        <p14:creationId xmlns:p14="http://schemas.microsoft.com/office/powerpoint/2010/main" val="204021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Hypothesis testing in ANOVA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210474"/>
                <a:ext cx="7886700" cy="435133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600" dirty="0"/>
                  <a:t>Are the means of </a:t>
                </a:r>
                <a:r>
                  <a:rPr lang="en-US" sz="1600" i="1" dirty="0"/>
                  <a:t>K</a:t>
                </a:r>
                <a:r>
                  <a:rPr lang="en-US" sz="1600" dirty="0"/>
                  <a:t> ≥ 2 populations all equal?</a:t>
                </a:r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Null hypothesis: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µ</a:t>
                </a:r>
                <a:r>
                  <a:rPr lang="en-US" sz="1600" baseline="-25000" dirty="0"/>
                  <a:t>1 </a:t>
                </a:r>
                <a:r>
                  <a:rPr lang="en-US" sz="1600" dirty="0"/>
                  <a:t>= µ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 = … = µ</a:t>
                </a:r>
                <a:r>
                  <a:rPr lang="en-US" sz="1600" baseline="-25000" dirty="0"/>
                  <a:t>k</a:t>
                </a:r>
                <a:r>
                  <a:rPr lang="en-US" sz="1600" dirty="0"/>
                  <a:t> = µ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: α</a:t>
                </a:r>
                <a:r>
                  <a:rPr lang="en-US" sz="1600" baseline="-25000" dirty="0"/>
                  <a:t>k</a:t>
                </a:r>
                <a:r>
                  <a:rPr lang="en-US" sz="1600" dirty="0"/>
                  <a:t> = µ</a:t>
                </a:r>
                <a:r>
                  <a:rPr lang="en-US" sz="1600" baseline="-25000" dirty="0"/>
                  <a:t>k</a:t>
                </a:r>
                <a:r>
                  <a:rPr lang="en-US" sz="1600" dirty="0"/>
                  <a:t> - µ = 0 for every </a:t>
                </a:r>
                <a:r>
                  <a:rPr lang="en-US" sz="1600" i="1" dirty="0"/>
                  <a:t>k</a:t>
                </a:r>
                <a:r>
                  <a:rPr lang="en-US" sz="1600" dirty="0"/>
                  <a:t> where α</a:t>
                </a:r>
                <a:r>
                  <a:rPr lang="en-US" sz="1600" baseline="-25000" dirty="0"/>
                  <a:t>k</a:t>
                </a:r>
                <a:r>
                  <a:rPr lang="en-US" sz="1600" dirty="0"/>
                  <a:t> is the “treatment” effect of group </a:t>
                </a:r>
                <a:r>
                  <a:rPr lang="en-US" sz="1600" i="1" dirty="0"/>
                  <a:t>k</a:t>
                </a:r>
              </a:p>
              <a:p>
                <a:pPr lvl="1">
                  <a:spcBef>
                    <a:spcPts val="400"/>
                  </a:spcBef>
                </a:pPr>
                <a:endParaRPr lang="en-US" sz="1600" i="1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Alternative hypothesis: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: not H</a:t>
                </a:r>
                <a:r>
                  <a:rPr lang="en-US" sz="1600" baseline="-25000" dirty="0"/>
                  <a:t>0</a:t>
                </a:r>
                <a:endParaRPr lang="en-US" sz="1600" dirty="0"/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: µ</a:t>
                </a:r>
                <a:r>
                  <a:rPr lang="en-US" sz="1600" baseline="-25000" dirty="0"/>
                  <a:t>i </a:t>
                </a:r>
                <a:r>
                  <a:rPr lang="en-US" sz="1600" dirty="0"/>
                  <a:t>≠ µ</a:t>
                </a:r>
                <a:r>
                  <a:rPr lang="en-US" sz="1600" baseline="-25000" dirty="0"/>
                  <a:t>k </a:t>
                </a:r>
                <a:r>
                  <a:rPr lang="en-US" sz="1600" dirty="0"/>
                  <a:t>for </a:t>
                </a:r>
                <a:r>
                  <a:rPr lang="en-US" sz="1600" b="1" dirty="0"/>
                  <a:t>at least one pair of</a:t>
                </a:r>
                <a:r>
                  <a:rPr lang="en-US" sz="1600" dirty="0"/>
                  <a:t> </a:t>
                </a:r>
                <a:r>
                  <a:rPr lang="en-US" sz="1600" i="1" dirty="0"/>
                  <a:t>i</a:t>
                </a:r>
                <a:r>
                  <a:rPr lang="en-US" sz="1600" dirty="0"/>
                  <a:t>, </a:t>
                </a:r>
                <a:r>
                  <a:rPr lang="en-US" sz="1600" i="1" dirty="0"/>
                  <a:t>k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: α</a:t>
                </a:r>
                <a:r>
                  <a:rPr lang="en-US" sz="1600" baseline="-25000" dirty="0"/>
                  <a:t>k </a:t>
                </a:r>
                <a:r>
                  <a:rPr lang="en-US" sz="1600" dirty="0"/>
                  <a:t>≠ 0 for at least one </a:t>
                </a:r>
                <a:r>
                  <a:rPr lang="en-US" sz="1600" i="1" dirty="0"/>
                  <a:t>k</a:t>
                </a:r>
              </a:p>
              <a:p>
                <a:pPr lvl="1">
                  <a:spcBef>
                    <a:spcPts val="400"/>
                  </a:spcBef>
                </a:pPr>
                <a:endParaRPr lang="en-US" sz="1600" i="1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Note: H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is not equal to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/>
                  <a:t>”, because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is also not true when only two means are equal to each other</a:t>
                </a:r>
                <a:endParaRPr lang="en-US" sz="1600" i="1" dirty="0"/>
              </a:p>
              <a:p>
                <a:pPr lvl="1">
                  <a:spcBef>
                    <a:spcPts val="400"/>
                  </a:spcBef>
                </a:pPr>
                <a:endParaRPr lang="en-US" sz="1600" i="1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600" u="sng" dirty="0"/>
                  <a:t>Example:</a:t>
                </a:r>
                <a:r>
                  <a:rPr lang="en-US" sz="1600" dirty="0"/>
                  <a:t> 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There is no difference between the mean depression score in the different age groups and treatments participants received in a group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There is no treatment effect and no effect of age group in the mean depression score</a:t>
                </a:r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210474"/>
                <a:ext cx="7886700" cy="4351338"/>
              </a:xfrm>
              <a:blipFill>
                <a:blip r:embed="rId2"/>
                <a:stretch>
                  <a:fillRect l="-386" t="-982" r="-850" b="-12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25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ANOVA in a non-experimental 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55550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1600" dirty="0"/>
              <a:t>ANOVA was developed to analyze experimental data, but can also be used for non-experimental data </a:t>
            </a:r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>
              <a:spcBef>
                <a:spcPts val="400"/>
              </a:spcBef>
            </a:pPr>
            <a:r>
              <a:rPr lang="en-US" sz="1600" dirty="0"/>
              <a:t>Suppose, we want to compare the cognitive function of memory across </a:t>
            </a:r>
            <a:r>
              <a:rPr lang="en-US" sz="1600" u="sng" dirty="0"/>
              <a:t>three</a:t>
            </a:r>
            <a:r>
              <a:rPr lang="en-US" sz="1600" dirty="0"/>
              <a:t> groups (e.g., being stressed out, burn-out, healthy)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r>
              <a:rPr lang="en-US" sz="1600" dirty="0"/>
              <a:t>Dependent variable = cognitive function of memory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>
              <a:spcBef>
                <a:spcPts val="400"/>
              </a:spcBef>
            </a:pPr>
            <a:r>
              <a:rPr lang="en-US" sz="1600" dirty="0"/>
              <a:t>Independent variable = groups that vary on stress levels </a:t>
            </a:r>
          </a:p>
          <a:p>
            <a:pPr>
              <a:spcBef>
                <a:spcPts val="400"/>
              </a:spcBef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r>
              <a:rPr lang="en-US" sz="1600" u="sng" dirty="0"/>
              <a:t>Question:</a:t>
            </a:r>
            <a:r>
              <a:rPr lang="en-US" sz="1600" dirty="0"/>
              <a:t> How many </a:t>
            </a:r>
            <a:r>
              <a:rPr lang="en-US" sz="1600" i="1" dirty="0"/>
              <a:t>t</a:t>
            </a:r>
            <a:r>
              <a:rPr lang="en-US" sz="1600" dirty="0"/>
              <a:t>-tests are needed to compare all groups with each other? </a:t>
            </a:r>
            <a:endParaRPr lang="en-US" sz="1600" u="sng" dirty="0"/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indent="0">
              <a:spcBef>
                <a:spcPts val="400"/>
              </a:spcBef>
              <a:buNone/>
            </a:pPr>
            <a:endParaRPr lang="en-US" sz="1600" dirty="0"/>
          </a:p>
          <a:p>
            <a:pPr marL="0" lvl="0" indent="0">
              <a:spcBef>
                <a:spcPts val="400"/>
              </a:spcBef>
              <a:buNone/>
            </a:pPr>
            <a:r>
              <a:rPr lang="en-US" sz="1600" dirty="0"/>
              <a:t> 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68172"/>
              </p:ext>
            </p:extLst>
          </p:nvPr>
        </p:nvGraphicFramePr>
        <p:xfrm>
          <a:off x="1524000" y="2993043"/>
          <a:ext cx="6096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431511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338975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818738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39455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Stressed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Burn-out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Healthy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62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Group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21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1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66722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Learning goals of L2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Refresh your knowledge about statistical testing: 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https://youtu.be/-1J2Ge0B3Ro?si=iVOYnnCQlRxDji-5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After today’s lecture and studying the materials, students can: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Calculate the power of a z-test</a:t>
            </a:r>
          </a:p>
          <a:p>
            <a:pPr lvl="1"/>
            <a:r>
              <a:rPr lang="en-US" sz="1200"/>
              <a:t>See also: </a:t>
            </a:r>
            <a:r>
              <a:rPr lang="en-US" sz="1200">
                <a:hlinkClick r:id="rId3"/>
              </a:rPr>
              <a:t>https://cjvanlissa.github.io/stats12/testing.html#power-of-a-test</a:t>
            </a:r>
            <a:r>
              <a:rPr lang="en-US" sz="1200"/>
              <a:t> </a:t>
            </a:r>
            <a:endParaRPr lang="en-US" sz="1200" dirty="0"/>
          </a:p>
          <a:p>
            <a:r>
              <a:rPr lang="en-US" sz="1600" dirty="0"/>
              <a:t>Calculate effect sizes (i.e., Cohen’s </a:t>
            </a:r>
            <a:r>
              <a:rPr lang="en-US" sz="1600" i="1" dirty="0"/>
              <a:t>d</a:t>
            </a:r>
            <a:r>
              <a:rPr lang="en-US" sz="1600" dirty="0"/>
              <a:t>) based on SPSS output</a:t>
            </a:r>
          </a:p>
          <a:p>
            <a:endParaRPr lang="en-US" sz="1600" dirty="0"/>
          </a:p>
          <a:p>
            <a:r>
              <a:rPr lang="en-US" sz="1600" dirty="0"/>
              <a:t>Describe the terminology used in ANOVAs (i.e., factor, level, and condition) </a:t>
            </a:r>
          </a:p>
          <a:p>
            <a:endParaRPr lang="en-US" sz="1600" dirty="0"/>
          </a:p>
          <a:p>
            <a:r>
              <a:rPr lang="en-US" sz="1600" dirty="0"/>
              <a:t>Explain what the difference is between an “experiment-wise” and “test-wise” Type-I error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Why do we need ANOVA?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97034"/>
                <a:ext cx="7886700" cy="475117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en-US" sz="1600" dirty="0"/>
                  <a:t>Why do we not just compare each pair of means with an independent samples 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 as discussed in lecture 1?</a:t>
                </a:r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 Multiple different 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-tests are possible: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×(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−1)/2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Conducting a large number of tests leads to an inflated Type-I error rate (!)</a:t>
                </a:r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Suppose that in reality the groups do not differ (i.e.,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 is true) in the example on the previous slide, and we test with α = 0.05. Then we have: </a:t>
                </a:r>
              </a:p>
              <a:p>
                <a:pPr marL="0" indent="0" algn="ctr">
                  <a:spcBef>
                    <a:spcPts val="400"/>
                  </a:spcBef>
                  <a:buNone/>
                </a:pPr>
                <a:r>
                  <a:rPr lang="en-US" sz="1600" i="1" dirty="0"/>
                  <a:t>P</a:t>
                </a:r>
                <a:r>
                  <a:rPr lang="en-US" sz="1600" dirty="0"/>
                  <a:t>(at least one Type I Error | H</a:t>
                </a:r>
                <a:r>
                  <a:rPr lang="en-US" sz="1600" baseline="-25000" dirty="0"/>
                  <a:t>0</a:t>
                </a:r>
                <a:r>
                  <a:rPr lang="en-US" sz="1600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1−0.05</m:t>
                            </m:r>
                          </m:e>
                        </m:d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=.143</m:t>
                    </m:r>
                  </m:oMath>
                </a14:m>
                <a:endParaRPr lang="en-US" sz="1600" dirty="0"/>
              </a:p>
              <a:p>
                <a:pPr marL="0" indent="0" algn="ctr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The probability of at least one Type I error is called the </a:t>
                </a:r>
                <a:r>
                  <a:rPr lang="en-US" sz="1600" b="1" dirty="0"/>
                  <a:t>experiment-wise Type-I error rate </a:t>
                </a:r>
                <a:r>
                  <a:rPr lang="en-US" sz="1600" dirty="0"/>
                  <a:t>and the risk of a Type-I error for an individual test is called the </a:t>
                </a:r>
                <a:r>
                  <a:rPr lang="en-US" sz="1600" b="1" dirty="0"/>
                  <a:t>test-wise Type-I error rate</a:t>
                </a:r>
                <a:endParaRPr lang="en-US" sz="1600" dirty="0"/>
              </a:p>
              <a:p>
                <a:pPr>
                  <a:spcBef>
                    <a:spcPts val="400"/>
                  </a:spcBef>
                </a:pPr>
                <a:endParaRPr lang="en-US" sz="1600" dirty="0"/>
              </a:p>
              <a:p>
                <a:pPr>
                  <a:spcBef>
                    <a:spcPts val="400"/>
                  </a:spcBef>
                </a:pPr>
                <a:r>
                  <a:rPr lang="en-US" sz="1600" dirty="0"/>
                  <a:t>To protect against inflated Type-I error rates: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Do </a:t>
                </a:r>
                <a:r>
                  <a:rPr lang="en-US" sz="1600" u="sng" dirty="0"/>
                  <a:t>one</a:t>
                </a:r>
                <a:r>
                  <a:rPr lang="en-US" sz="1600" dirty="0"/>
                  <a:t> omnibus test (=ANOVA)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/>
                  <a:t>Use an adjusted alpha for individual post-hoc tests (to be discussed)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600" dirty="0"/>
                  <a:t>Here’s another way to think about this: ANOVA is the more general test to compare group means; when there are only two groups, ANOVA is the same as a t-test.</a:t>
                </a:r>
              </a:p>
              <a:p>
                <a:pPr marL="0" lvl="0" indent="0">
                  <a:spcBef>
                    <a:spcPts val="400"/>
                  </a:spcBef>
                  <a:buNone/>
                </a:pPr>
                <a:r>
                  <a:rPr lang="en-US" sz="1600" dirty="0"/>
                  <a:t> 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97034"/>
                <a:ext cx="7886700" cy="4751172"/>
              </a:xfrm>
              <a:blipFill>
                <a:blip r:embed="rId2"/>
                <a:stretch>
                  <a:fillRect l="-386" t="-897" b="-1192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92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r>
              <a:rPr lang="en-US" sz="1600" dirty="0"/>
              <a:t>We are not going to compare all individual means to each other</a:t>
            </a:r>
          </a:p>
          <a:p>
            <a:endParaRPr lang="en-US" sz="1600" dirty="0"/>
          </a:p>
          <a:p>
            <a:r>
              <a:rPr lang="en-US" sz="1600" dirty="0"/>
              <a:t>We need </a:t>
            </a:r>
            <a:r>
              <a:rPr lang="en-US" sz="1600" u="sng" dirty="0"/>
              <a:t>one measure</a:t>
            </a:r>
            <a:r>
              <a:rPr lang="en-US" sz="1600" dirty="0"/>
              <a:t> of the degree to which all means differ from each other:</a:t>
            </a:r>
            <a:br>
              <a:rPr lang="en-US" sz="1600" dirty="0"/>
            </a:br>
            <a:r>
              <a:rPr lang="en-US" sz="1600" u="sng" dirty="0"/>
              <a:t>dispersion of means</a:t>
            </a:r>
          </a:p>
          <a:p>
            <a:endParaRPr lang="en-US" sz="1600" b="1" u="sng" dirty="0"/>
          </a:p>
          <a:p>
            <a:r>
              <a:rPr lang="en-US" sz="1600" dirty="0"/>
              <a:t>Solution: a measure for the dispersion of means is the </a:t>
            </a:r>
            <a:r>
              <a:rPr lang="en-US" sz="1600" i="1" u="sng" dirty="0"/>
              <a:t>variance of means</a:t>
            </a:r>
            <a:r>
              <a:rPr lang="en-US" sz="1600" dirty="0"/>
              <a:t> (between-group variance)</a:t>
            </a:r>
          </a:p>
          <a:p>
            <a:endParaRPr lang="en-US" sz="1600" b="1" i="1" u="sng" dirty="0"/>
          </a:p>
          <a:p>
            <a:r>
              <a:rPr lang="en-US" sz="1600" dirty="0"/>
              <a:t>So, to test whether the means differ from each other, we need to compute the variance of the means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hence the name </a:t>
            </a:r>
            <a:r>
              <a:rPr lang="en-US" sz="1600" i="1" u="sng" dirty="0"/>
              <a:t>analysis of variance</a:t>
            </a:r>
            <a:r>
              <a:rPr lang="en-US" sz="1600" dirty="0"/>
              <a:t> 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dirty="0"/>
              <a:t>We compare variance </a:t>
            </a:r>
            <a:r>
              <a:rPr lang="en-US" sz="1600" i="1" dirty="0"/>
              <a:t>between</a:t>
            </a:r>
            <a:r>
              <a:rPr lang="en-US" sz="1600" dirty="0"/>
              <a:t> group means with variance </a:t>
            </a:r>
            <a:r>
              <a:rPr lang="en-US" sz="1600" i="1" dirty="0"/>
              <a:t>within</a:t>
            </a:r>
            <a:r>
              <a:rPr lang="en-US" sz="1600" dirty="0"/>
              <a:t> groups</a:t>
            </a:r>
          </a:p>
          <a:p>
            <a:endParaRPr lang="en-US" sz="1600" dirty="0"/>
          </a:p>
          <a:p>
            <a:r>
              <a:rPr lang="en-US" sz="1600" dirty="0"/>
              <a:t>Let’s illustrate this with some figures…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29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r>
              <a:rPr lang="en-US" sz="1600" dirty="0"/>
              <a:t>Why do we call it “Analysis of Variance” when we are comparing group means?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split the total variance: </a:t>
            </a:r>
            <a:r>
              <a:rPr lang="en-US" sz="1600" u="sng" dirty="0"/>
              <a:t>between</a:t>
            </a:r>
            <a:r>
              <a:rPr lang="en-US" sz="1600" dirty="0"/>
              <a:t> groups and </a:t>
            </a:r>
            <a:r>
              <a:rPr lang="en-US" sz="1600" u="sng" dirty="0"/>
              <a:t>within</a:t>
            </a:r>
            <a:r>
              <a:rPr lang="en-US" sz="1600" dirty="0"/>
              <a:t> groups, and we look at the distance BETWEEN groups compared to the distance WITHIN groups </a:t>
            </a:r>
          </a:p>
          <a:p>
            <a:r>
              <a:rPr lang="nl-NL" sz="2000" b="0" i="0" dirty="0">
                <a:solidFill>
                  <a:srgbClr val="1A1AA6"/>
                </a:solidFill>
                <a:effectLst/>
                <a:latin typeface="Courier New" panose="02070309020205020404" pitchFamily="49" charset="0"/>
                <a:hlinkClick r:id="rId2"/>
              </a:rPr>
              <a:t>https://utrecht-university.shinyapps.io/cj_anova/</a:t>
            </a:r>
            <a:r>
              <a:rPr lang="nl-NL" sz="2000" b="0" i="0" dirty="0">
                <a:solidFill>
                  <a:srgbClr val="1A1AA6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sz="20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B08D5-82AB-B84E-9FAE-FFCF8BB0DE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1" t="12100" r="3304" b="10591"/>
          <a:stretch/>
        </p:blipFill>
        <p:spPr>
          <a:xfrm>
            <a:off x="551990" y="1809385"/>
            <a:ext cx="3944770" cy="2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2E343-9183-C54D-84F7-9F14C5DDF3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12089" r="3036" b="10601"/>
          <a:stretch/>
        </p:blipFill>
        <p:spPr>
          <a:xfrm>
            <a:off x="4572000" y="1811072"/>
            <a:ext cx="3942500" cy="29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Group means = µ</a:t>
            </a:r>
            <a:r>
              <a:rPr lang="en-US" sz="1600" baseline="-25000" dirty="0"/>
              <a:t>1</a:t>
            </a:r>
            <a:r>
              <a:rPr lang="en-US" sz="1600" dirty="0"/>
              <a:t>, µ</a:t>
            </a:r>
            <a:r>
              <a:rPr lang="en-US" sz="1600" baseline="-25000" dirty="0"/>
              <a:t>2</a:t>
            </a:r>
            <a:r>
              <a:rPr lang="en-US" sz="1600" dirty="0"/>
              <a:t>, and µ</a:t>
            </a:r>
            <a:r>
              <a:rPr lang="en-US" sz="1600" baseline="-25000" dirty="0"/>
              <a:t>3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DA4DCA5-D271-7E4B-92B2-A66F4DCB1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7185" y="1627754"/>
            <a:ext cx="9818370" cy="40909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155337-7B74-8B45-8602-C5792AAD837F}"/>
              </a:ext>
            </a:extLst>
          </p:cNvPr>
          <p:cNvSpPr txBox="1">
            <a:spLocks/>
          </p:cNvSpPr>
          <p:nvPr/>
        </p:nvSpPr>
        <p:spPr>
          <a:xfrm>
            <a:off x="1758662" y="1119734"/>
            <a:ext cx="5626675" cy="434145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Split the total variance: </a:t>
            </a:r>
            <a:r>
              <a:rPr lang="en-NL" u="sng" dirty="0"/>
              <a:t>Between</a:t>
            </a:r>
            <a:r>
              <a:rPr lang="en-NL" dirty="0"/>
              <a:t> groups and </a:t>
            </a:r>
            <a:r>
              <a:rPr lang="en-NL" u="sng" dirty="0"/>
              <a:t>within</a:t>
            </a:r>
            <a:r>
              <a:rPr lang="en-NL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471356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		            Overall mean = grand mean = µ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B155337-7B74-8B45-8602-C5792AAD837F}"/>
              </a:ext>
            </a:extLst>
          </p:cNvPr>
          <p:cNvSpPr txBox="1">
            <a:spLocks/>
          </p:cNvSpPr>
          <p:nvPr/>
        </p:nvSpPr>
        <p:spPr>
          <a:xfrm>
            <a:off x="1758662" y="1119734"/>
            <a:ext cx="5626675" cy="434145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dirty="0"/>
              <a:t>Split the total variance: </a:t>
            </a:r>
            <a:r>
              <a:rPr lang="en-NL" u="sng" dirty="0"/>
              <a:t>Between</a:t>
            </a:r>
            <a:r>
              <a:rPr lang="en-NL" dirty="0"/>
              <a:t> groups and </a:t>
            </a:r>
            <a:r>
              <a:rPr lang="en-NL" u="sng" dirty="0"/>
              <a:t>within</a:t>
            </a:r>
            <a:r>
              <a:rPr lang="en-NL" dirty="0"/>
              <a:t> groups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DA4DCA5-D271-7E4B-92B2-A66F4DCB1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7186" y="1679414"/>
            <a:ext cx="9818370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6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r>
              <a:rPr lang="en-US" sz="1600" dirty="0"/>
              <a:t>Differences </a:t>
            </a:r>
            <a:r>
              <a:rPr lang="en-US" sz="1600" u="sng" dirty="0">
                <a:solidFill>
                  <a:srgbClr val="A120F0"/>
                </a:solidFill>
              </a:rPr>
              <a:t>BETWEEN</a:t>
            </a:r>
            <a:r>
              <a:rPr lang="en-US" sz="1600" dirty="0"/>
              <a:t> groups: </a:t>
            </a:r>
          </a:p>
          <a:p>
            <a:pPr marL="0" indent="0">
              <a:buNone/>
            </a:pPr>
            <a:r>
              <a:rPr lang="en-US" sz="1600" dirty="0"/>
              <a:t>Differences between the grand mean and group means (variation between groups) can be explained by group membership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DA4DCA5-D271-7E4B-92B2-A66F4DCB1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7185" y="2230482"/>
            <a:ext cx="9818368" cy="40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28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r>
              <a:rPr lang="en-US" sz="1600" dirty="0"/>
              <a:t>Differences </a:t>
            </a:r>
            <a:r>
              <a:rPr lang="en-US" sz="1600" u="sng" dirty="0">
                <a:solidFill>
                  <a:srgbClr val="2600FF"/>
                </a:solidFill>
              </a:rPr>
              <a:t>WITHIN</a:t>
            </a:r>
            <a:r>
              <a:rPr lang="en-US" sz="1600" dirty="0"/>
              <a:t> groups: </a:t>
            </a:r>
          </a:p>
          <a:p>
            <a:pPr marL="0" indent="0">
              <a:buNone/>
            </a:pPr>
            <a:r>
              <a:rPr lang="en-US" sz="1600" dirty="0"/>
              <a:t>Differences between the observed scores and the group means (the variation in scores within each group) CANNOT be explained here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DA4DCA5-D271-7E4B-92B2-A66F4DCB12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37184" y="2381287"/>
            <a:ext cx="9818368" cy="409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8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Summary logic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034"/>
            <a:ext cx="7886700" cy="4751172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Conducting multiple </a:t>
            </a:r>
            <a:r>
              <a:rPr lang="en-US" sz="1600" i="1" dirty="0"/>
              <a:t>t</a:t>
            </a:r>
            <a:r>
              <a:rPr lang="en-US" sz="1600" dirty="0"/>
              <a:t>-tests increases the experiment-wise Type-I error rate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By studying the </a:t>
            </a:r>
            <a:r>
              <a:rPr lang="en-US" sz="1600" i="1" dirty="0"/>
              <a:t>variance of means</a:t>
            </a:r>
            <a:r>
              <a:rPr lang="en-US" sz="1600" dirty="0"/>
              <a:t> we can draw conclusions about the dispersion of the group means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Participants in the same group receive the same treatment 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Differences between participants are random and </a:t>
            </a:r>
            <a:r>
              <a:rPr lang="en-US" sz="1600" u="sng" dirty="0">
                <a:sym typeface="Wingdings" panose="05000000000000000000" pitchFamily="2" charset="2"/>
              </a:rPr>
              <a:t>not</a:t>
            </a:r>
            <a:r>
              <a:rPr lang="en-US" sz="1600" dirty="0">
                <a:sym typeface="Wingdings" panose="05000000000000000000" pitchFamily="2" charset="2"/>
              </a:rPr>
              <a:t> related to the treatment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Variance within groups reflects random differences between participants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Participants in different groups receive different treatments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Differences between participants because they are different AND </a:t>
            </a:r>
            <a:r>
              <a:rPr lang="en-US" sz="1600" u="sng">
                <a:sym typeface="Wingdings" panose="05000000000000000000" pitchFamily="2" charset="2"/>
              </a:rPr>
              <a:t>possibly</a:t>
            </a:r>
            <a:r>
              <a:rPr lang="en-US" sz="1600">
                <a:sym typeface="Wingdings" panose="05000000000000000000" pitchFamily="2" charset="2"/>
              </a:rPr>
              <a:t> differences </a:t>
            </a:r>
            <a:r>
              <a:rPr lang="en-US" sz="1600" dirty="0">
                <a:sym typeface="Wingdings" panose="05000000000000000000" pitchFamily="2" charset="2"/>
              </a:rPr>
              <a:t>in the treatment effect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Variance between groups reflects random differences between participants AND </a:t>
            </a:r>
            <a:r>
              <a:rPr lang="en-US" sz="1600" u="sng" dirty="0">
                <a:sym typeface="Wingdings" panose="05000000000000000000" pitchFamily="2" charset="2"/>
              </a:rPr>
              <a:t>possibly</a:t>
            </a:r>
            <a:r>
              <a:rPr lang="en-US" sz="1600" dirty="0">
                <a:sym typeface="Wingdings" panose="05000000000000000000" pitchFamily="2" charset="2"/>
              </a:rPr>
              <a:t> difference in the treatment effect</a:t>
            </a:r>
          </a:p>
          <a:p>
            <a:pPr lvl="1"/>
            <a:endParaRPr lang="en-US" sz="16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A larger between than within groups variance is indicative for a treatment effect</a:t>
            </a:r>
          </a:p>
          <a:p>
            <a:pPr marL="457200" lvl="1" indent="0">
              <a:buNone/>
            </a:pPr>
            <a:endParaRPr lang="en-US" sz="1600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62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dirty="0"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41756"/>
            <a:ext cx="7886700" cy="5467350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Warner I: Chapters 9 and 13.1-13.3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Testing the null-hypothesis in ANOVA using a </a:t>
            </a:r>
            <a:r>
              <a:rPr lang="en-US" sz="1600" i="1" dirty="0"/>
              <a:t>F-</a:t>
            </a:r>
            <a:r>
              <a:rPr lang="en-US" sz="1600" dirty="0"/>
              <a:t>test</a:t>
            </a:r>
          </a:p>
          <a:p>
            <a:endParaRPr lang="en-US" sz="1600" dirty="0"/>
          </a:p>
          <a:p>
            <a:r>
              <a:rPr lang="en-US" sz="1600" dirty="0"/>
              <a:t>Interpreting the SPSS output of an ANOVA</a:t>
            </a:r>
          </a:p>
          <a:p>
            <a:endParaRPr lang="en-US" sz="1600" dirty="0"/>
          </a:p>
          <a:p>
            <a:r>
              <a:rPr lang="en-US" sz="1600" dirty="0"/>
              <a:t>Statistical power of ANOVA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660967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2432578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6202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Power of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59"/>
            <a:ext cx="7886700" cy="4351338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If we test, we want to draw the correct conclusion:</a:t>
            </a:r>
          </a:p>
          <a:p>
            <a:pPr lvl="1"/>
            <a:r>
              <a:rPr lang="en-US" sz="1600" dirty="0"/>
              <a:t>If H</a:t>
            </a:r>
            <a:r>
              <a:rPr lang="en-US" sz="1600" baseline="-25000" dirty="0"/>
              <a:t>0</a:t>
            </a:r>
            <a:r>
              <a:rPr lang="en-US" sz="1600" dirty="0"/>
              <a:t> is true, do not reject H</a:t>
            </a:r>
            <a:r>
              <a:rPr lang="en-US" sz="1600" baseline="-25000" dirty="0"/>
              <a:t>0</a:t>
            </a:r>
            <a:endParaRPr lang="en-US" sz="1600" b="1" dirty="0"/>
          </a:p>
          <a:p>
            <a:pPr lvl="1"/>
            <a:r>
              <a:rPr lang="en-US" sz="1600" dirty="0"/>
              <a:t>If H</a:t>
            </a:r>
            <a:r>
              <a:rPr lang="en-US" sz="1600" baseline="-25000" dirty="0"/>
              <a:t>1</a:t>
            </a:r>
            <a:r>
              <a:rPr lang="en-US" sz="1600" dirty="0"/>
              <a:t> is true</a:t>
            </a:r>
            <a:r>
              <a:rPr lang="en-US" sz="1600"/>
              <a:t>, reject 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 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/>
              <a:t>What is the probability for drawing the correct conclusion?</a:t>
            </a:r>
            <a:endParaRPr lang="en-US" sz="1600" b="1" dirty="0"/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Say a researcher expects that having fewer police officers on the street will decrease safety</a:t>
            </a:r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371" y="931480"/>
            <a:ext cx="1748790" cy="1748790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727948"/>
              </p:ext>
            </p:extLst>
          </p:nvPr>
        </p:nvGraphicFramePr>
        <p:xfrm>
          <a:off x="2073112" y="3597157"/>
          <a:ext cx="4997775" cy="2759194"/>
        </p:xfrm>
        <a:graphic>
          <a:graphicData uri="http://schemas.openxmlformats.org/drawingml/2006/table">
            <a:tbl>
              <a:tblPr/>
              <a:tblGrid>
                <a:gridCol w="1718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8347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br>
                        <a:rPr lang="nl-NL" sz="1900" dirty="0">
                          <a:latin typeface="Times New Roman"/>
                          <a:ea typeface="Times New Roman"/>
                        </a:rPr>
                      </a:br>
                      <a:br>
                        <a:rPr lang="nl-NL" sz="1000" dirty="0">
                          <a:latin typeface="Times New Roman"/>
                          <a:ea typeface="Times New Roman"/>
                        </a:rPr>
                      </a:b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900" b="1" dirty="0">
                          <a:latin typeface="Times New Roman"/>
                          <a:ea typeface="Times New Roman"/>
                        </a:rPr>
                        <a:t>In </a:t>
                      </a:r>
                      <a:r>
                        <a:rPr lang="en-NL" sz="1900" b="1" dirty="0">
                          <a:latin typeface="Times New Roman"/>
                          <a:ea typeface="Times New Roman"/>
                        </a:rPr>
                        <a:t>reality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06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endParaRPr lang="nl-NL" sz="1900" dirty="0">
                        <a:latin typeface="Times New Roman"/>
                        <a:ea typeface="Times New Roman"/>
                      </a:endParaRPr>
                    </a:p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NL" sz="1900" b="1" dirty="0">
                          <a:latin typeface="Times New Roman"/>
                          <a:ea typeface="Times New Roman"/>
                        </a:rPr>
                        <a:t>Test procedure</a:t>
                      </a:r>
                      <a:r>
                        <a:rPr lang="nl-NL" sz="1900" b="1" dirty="0">
                          <a:latin typeface="Times New Roman"/>
                          <a:ea typeface="Times New Roman"/>
                        </a:rPr>
                        <a:t>: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nl-NL" sz="1900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NL" sz="1900" dirty="0">
                          <a:latin typeface="Times New Roman"/>
                          <a:ea typeface="Times New Roman"/>
                        </a:rPr>
                        <a:t>true</a:t>
                      </a: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500" dirty="0">
                          <a:latin typeface="Times New Roman"/>
                          <a:ea typeface="Times New Roman"/>
                        </a:rPr>
                        <a:t>(#</a:t>
                      </a:r>
                      <a:r>
                        <a:rPr lang="nl-NL" sz="1500" dirty="0" err="1">
                          <a:latin typeface="Times New Roman"/>
                          <a:ea typeface="Times New Roman"/>
                        </a:rPr>
                        <a:t>officers</a:t>
                      </a:r>
                      <a:r>
                        <a:rPr lang="en-NL" sz="1500" baseline="0" dirty="0">
                          <a:latin typeface="Times New Roman"/>
                          <a:ea typeface="Times New Roman"/>
                        </a:rPr>
                        <a:t> on street does not influence safety</a:t>
                      </a:r>
                      <a:r>
                        <a:rPr lang="nl-NL" sz="15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nl-NL" sz="1900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NL" sz="1900" dirty="0">
                          <a:latin typeface="Times New Roman"/>
                          <a:ea typeface="Times New Roman"/>
                        </a:rPr>
                        <a:t>true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5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NL" sz="1500" dirty="0">
                          <a:latin typeface="Times New Roman"/>
                          <a:ea typeface="Times New Roman"/>
                        </a:rPr>
                        <a:t>fewer</a:t>
                      </a:r>
                      <a:r>
                        <a:rPr lang="en-NL" sz="1500" baseline="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500" baseline="0" dirty="0">
                          <a:latin typeface="Times New Roman"/>
                          <a:ea typeface="Times New Roman"/>
                        </a:rPr>
                        <a:t>officers </a:t>
                      </a:r>
                      <a:r>
                        <a:rPr lang="en-NL" sz="1500" baseline="0" dirty="0">
                          <a:latin typeface="Times New Roman"/>
                          <a:ea typeface="Times New Roman"/>
                        </a:rPr>
                        <a:t>on street decreases safety</a:t>
                      </a:r>
                      <a:r>
                        <a:rPr lang="nl-NL" sz="1500" dirty="0">
                          <a:latin typeface="Times New Roman"/>
                          <a:ea typeface="Times New Roman"/>
                        </a:rPr>
                        <a:t>)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NL" sz="1900" dirty="0">
                          <a:latin typeface="Times New Roman"/>
                          <a:ea typeface="Times New Roman"/>
                        </a:rPr>
                        <a:t>Rejecting </a:t>
                      </a: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nl-NL" sz="1900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Type I </a:t>
                      </a:r>
                      <a:r>
                        <a:rPr lang="en-NL" sz="1700" dirty="0">
                          <a:latin typeface="Times New Roman"/>
                          <a:ea typeface="Times New Roman"/>
                        </a:rPr>
                        <a:t>error</a:t>
                      </a: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nl-NL" sz="1700" dirty="0">
                          <a:latin typeface="Symbol" pitchFamily="18" charset="2"/>
                          <a:ea typeface="Times New Roman"/>
                        </a:rPr>
                        <a:t>a</a:t>
                      </a: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)    </a:t>
                      </a: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700" b="1" dirty="0">
                          <a:latin typeface="Times New Roman"/>
                          <a:ea typeface="Times New Roman"/>
                        </a:rPr>
                        <a:t>power </a:t>
                      </a: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(1−β)     </a:t>
                      </a: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392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NL" sz="1900" dirty="0">
                          <a:latin typeface="Times New Roman"/>
                          <a:ea typeface="Times New Roman"/>
                        </a:rPr>
                        <a:t>Not rejecting </a:t>
                      </a:r>
                      <a:r>
                        <a:rPr lang="nl-NL" sz="1900" dirty="0">
                          <a:latin typeface="Times New Roman"/>
                          <a:ea typeface="Times New Roman"/>
                        </a:rPr>
                        <a:t>H</a:t>
                      </a:r>
                      <a:r>
                        <a:rPr lang="nl-NL" sz="1900" baseline="-25000" dirty="0">
                          <a:latin typeface="Times New Roman"/>
                          <a:ea typeface="Times New Roman"/>
                        </a:rPr>
                        <a:t>0</a:t>
                      </a:r>
                      <a:endParaRPr lang="nl-NL" sz="10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Symbol" pitchFamily="18" charset="2"/>
                          <a:ea typeface="Times New Roman"/>
                        </a:rPr>
                        <a:t>1-a</a:t>
                      </a:r>
                      <a:endParaRPr lang="nl-NL" sz="1900" dirty="0">
                        <a:latin typeface="Times New Roman"/>
                        <a:ea typeface="Times New Roman"/>
                      </a:endParaRP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Type II </a:t>
                      </a:r>
                      <a:r>
                        <a:rPr lang="en-NL" sz="1700" dirty="0">
                          <a:latin typeface="Times New Roman"/>
                          <a:ea typeface="Times New Roman"/>
                        </a:rPr>
                        <a:t>error</a:t>
                      </a:r>
                      <a:r>
                        <a:rPr lang="nl-NL" sz="1700" dirty="0">
                          <a:latin typeface="Times New Roman"/>
                          <a:ea typeface="Times New Roman"/>
                        </a:rPr>
                        <a:t> (β) </a:t>
                      </a:r>
                    </a:p>
                  </a:txBody>
                  <a:tcPr marL="58593" marR="585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6557704" y="2560321"/>
            <a:ext cx="424988" cy="124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8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Power of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3859"/>
            <a:ext cx="7886700" cy="4351338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The power of a test is the probability of correctly rejecting the null hypothesis if this is indeed the correct decision</a:t>
            </a:r>
            <a:endParaRPr lang="en-US" sz="1050" dirty="0"/>
          </a:p>
          <a:p>
            <a:endParaRPr lang="en-US" sz="1050" dirty="0"/>
          </a:p>
          <a:p>
            <a:r>
              <a:rPr lang="en-US" sz="1600" dirty="0"/>
              <a:t>Therefore, a highly powered test is preferred, as it implies a better probability to </a:t>
            </a:r>
            <a:r>
              <a:rPr lang="en-US" sz="1600" u="sng" dirty="0"/>
              <a:t>correctly</a:t>
            </a:r>
            <a:r>
              <a:rPr lang="en-US" sz="1600" dirty="0"/>
              <a:t> reject the null hypothesis </a:t>
            </a:r>
          </a:p>
          <a:p>
            <a:pPr lvl="1"/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382" y="4536335"/>
            <a:ext cx="3605213" cy="2331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65304" y="4051589"/>
            <a:ext cx="2614041" cy="280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</p:spTree>
    <p:extLst>
      <p:ext uri="{BB962C8B-B14F-4D97-AF65-F5344CB8AC3E}">
        <p14:creationId xmlns:p14="http://schemas.microsoft.com/office/powerpoint/2010/main" val="159014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Determining power of a </a:t>
            </a:r>
            <a:r>
              <a:rPr lang="en-US" sz="3200" i="1" dirty="0"/>
              <a:t>z</a:t>
            </a:r>
            <a:r>
              <a:rPr lang="en-US" sz="3200" dirty="0"/>
              <a:t>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803244"/>
                <a:ext cx="7886700" cy="4351338"/>
              </a:xfrm>
            </p:spPr>
            <p:txBody>
              <a:bodyPr>
                <a:noAutofit/>
              </a:bodyPr>
              <a:lstStyle/>
              <a:p>
                <a:endParaRPr lang="en-US" sz="1600" dirty="0"/>
              </a:p>
              <a:p>
                <a:pPr marL="0" indent="0">
                  <a:buNone/>
                </a:pPr>
                <a:r>
                  <a:rPr lang="en-US" sz="1600" u="sng" dirty="0"/>
                  <a:t>Steps for determining power: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You need a </a:t>
                </a:r>
                <a:r>
                  <a:rPr lang="en-US" sz="1600" b="1" dirty="0"/>
                  <a:t>specific alternative hypothesis (i.e., hypothesize an exact value)</a:t>
                </a:r>
              </a:p>
              <a:p>
                <a:r>
                  <a:rPr lang="en-US" sz="1600" dirty="0"/>
                  <a:t>More info about testing: </a:t>
                </a:r>
                <a:r>
                  <a:rPr lang="en-US" sz="1600" dirty="0">
                    <a:hlinkClick r:id="rId2"/>
                  </a:rPr>
                  <a:t>https://youtu.be/-1J2Ge0B3Ro</a:t>
                </a:r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Power explained: </a:t>
                </a:r>
                <a:r>
                  <a:rPr lang="en-US" sz="1600" dirty="0">
                    <a:hlinkClick r:id="rId3"/>
                  </a:rPr>
                  <a:t>https://cjvanlissa.github.io/stats12/testing.html#power-of-a-test</a:t>
                </a:r>
                <a:r>
                  <a:rPr lang="en-US" sz="1600" dirty="0"/>
                  <a:t> </a:t>
                </a:r>
                <a:br>
                  <a:rPr lang="en-US" sz="1600" b="1" dirty="0"/>
                </a:b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1. Determine the critical value </a:t>
                </a:r>
                <a:r>
                  <a:rPr lang="en-US" sz="1600" i="1" dirty="0" err="1">
                    <a:cs typeface="Times New Roman" pitchFamily="18" charset="0"/>
                  </a:rPr>
                  <a:t>Z</a:t>
                </a:r>
                <a:r>
                  <a:rPr lang="en-US" sz="1600" i="1" baseline="-25000" dirty="0" err="1">
                    <a:cs typeface="Times New Roman" pitchFamily="18" charset="0"/>
                  </a:rPr>
                  <a:t>cv</a:t>
                </a:r>
                <a:r>
                  <a:rPr lang="en-US" sz="1600" i="1" dirty="0"/>
                  <a:t> </a:t>
                </a:r>
                <a:r>
                  <a:rPr lang="en-US" sz="1600" dirty="0"/>
                  <a:t>for the given </a:t>
                </a:r>
                <a:r>
                  <a:rPr lang="en-US" sz="1600" i="1" dirty="0"/>
                  <a:t>H</a:t>
                </a:r>
                <a:r>
                  <a:rPr lang="en-US" sz="1600" baseline="-25000" dirty="0"/>
                  <a:t>0 </a:t>
                </a:r>
                <a:r>
                  <a:rPr lang="en-US" sz="1600" dirty="0"/>
                  <a:t>(and the assumed α and direction of a test)</a:t>
                </a:r>
              </a:p>
              <a:p>
                <a:pPr marL="0" indent="0">
                  <a:buNone/>
                </a:pPr>
                <a:r>
                  <a:rPr lang="en-US" sz="1600" dirty="0"/>
                  <a:t>2. Convert this </a:t>
                </a:r>
                <a:r>
                  <a:rPr lang="en-US" sz="1600" i="1" dirty="0" err="1">
                    <a:cs typeface="Times New Roman" pitchFamily="18" charset="0"/>
                  </a:rPr>
                  <a:t>Z</a:t>
                </a:r>
                <a:r>
                  <a:rPr lang="en-US" sz="1600" i="1" baseline="-25000" dirty="0" err="1">
                    <a:cs typeface="Times New Roman" pitchFamily="18" charset="0"/>
                  </a:rPr>
                  <a:t>cv</a:t>
                </a:r>
                <a:r>
                  <a:rPr lang="en-US" sz="1600" i="1" baseline="-25000" dirty="0">
                    <a:cs typeface="Times New Roman" pitchFamily="18" charset="0"/>
                  </a:rPr>
                  <a:t>  </a:t>
                </a:r>
                <a:r>
                  <a:rPr lang="en-US" sz="1600" dirty="0"/>
                  <a:t>to the corresponding X-value,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</m:oMath>
                </a14:m>
                <a:endParaRPr lang="en-US" sz="1600" i="1" dirty="0"/>
              </a:p>
              <a:p>
                <a:pPr marL="0" indent="0">
                  <a:buNone/>
                </a:pPr>
                <a:r>
                  <a:rPr lang="en-US" sz="1600" dirty="0"/>
                  <a:t>3. Convert the critical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𝑐𝑣</m:t>
                        </m:r>
                      </m:sub>
                    </m:sSub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to the </a:t>
                </a:r>
                <a:r>
                  <a:rPr lang="en-US" sz="1600" i="1" dirty="0">
                    <a:cs typeface="Times New Roman" pitchFamily="18" charset="0"/>
                  </a:rPr>
                  <a:t>Z</a:t>
                </a:r>
                <a:r>
                  <a:rPr lang="en-US" sz="1600" i="1" baseline="-25000" dirty="0">
                    <a:cs typeface="Times New Roman" pitchFamily="18" charset="0"/>
                  </a:rPr>
                  <a:t>H1</a:t>
                </a:r>
                <a:r>
                  <a:rPr lang="en-US" sz="1600" dirty="0"/>
                  <a:t>-value </a:t>
                </a:r>
                <a:r>
                  <a:rPr lang="en-US" sz="1600" b="1" dirty="0"/>
                  <a:t>for the given </a:t>
                </a:r>
                <a:r>
                  <a:rPr lang="en-US" sz="1600" b="1" i="1" dirty="0">
                    <a:cs typeface="Times New Roman" pitchFamily="18" charset="0"/>
                  </a:rPr>
                  <a:t>H</a:t>
                </a:r>
                <a:r>
                  <a:rPr lang="en-US" sz="1600" b="1" baseline="-25000" dirty="0">
                    <a:cs typeface="Times New Roman" pitchFamily="18" charset="0"/>
                  </a:rPr>
                  <a:t>1</a:t>
                </a:r>
                <a:endParaRPr lang="en-US" sz="1600" b="1" i="1" dirty="0"/>
              </a:p>
              <a:p>
                <a:pPr marL="0" indent="0">
                  <a:buNone/>
                </a:pPr>
                <a:r>
                  <a:rPr lang="en-US" sz="1600" dirty="0"/>
                  <a:t>4. The power is equal to the probability: </a:t>
                </a:r>
              </a:p>
              <a:p>
                <a:pPr marL="0" indent="0">
                  <a:buNone/>
                </a:pPr>
                <a:r>
                  <a:rPr lang="en-US" sz="1600" i="1" dirty="0">
                    <a:cs typeface="Times New Roman" pitchFamily="18" charset="0"/>
                  </a:rPr>
                  <a:t>	P</a:t>
                </a:r>
                <a:r>
                  <a:rPr lang="en-US" sz="1600" dirty="0">
                    <a:cs typeface="Times New Roman" pitchFamily="18" charset="0"/>
                  </a:rPr>
                  <a:t>(</a:t>
                </a:r>
                <a:r>
                  <a:rPr lang="en-US" sz="1600" i="1" dirty="0">
                    <a:cs typeface="Times New Roman" pitchFamily="18" charset="0"/>
                  </a:rPr>
                  <a:t>Z </a:t>
                </a:r>
                <a:r>
                  <a:rPr lang="en-US" sz="1600" dirty="0">
                    <a:cs typeface="Arial" panose="020B0604020202020204" pitchFamily="34" charset="0"/>
                  </a:rPr>
                  <a:t>≥</a:t>
                </a:r>
                <a:r>
                  <a:rPr lang="en-US" sz="1600" i="1" dirty="0">
                    <a:cs typeface="Times New Roman" pitchFamily="18" charset="0"/>
                  </a:rPr>
                  <a:t> Z</a:t>
                </a:r>
                <a:r>
                  <a:rPr lang="en-US" sz="1600" i="1" baseline="-25000" dirty="0">
                    <a:cs typeface="Times New Roman" pitchFamily="18" charset="0"/>
                  </a:rPr>
                  <a:t>H1</a:t>
                </a:r>
                <a:r>
                  <a:rPr lang="en-US" sz="1600" dirty="0">
                    <a:cs typeface="Times New Roman" pitchFamily="18" charset="0"/>
                  </a:rPr>
                  <a:t>|</a:t>
                </a:r>
                <a:r>
                  <a:rPr lang="en-US" sz="1600" i="1" dirty="0">
                    <a:cs typeface="Times New Roman" pitchFamily="18" charset="0"/>
                  </a:rPr>
                  <a:t> H</a:t>
                </a:r>
                <a:r>
                  <a:rPr lang="en-US" sz="1600" i="1" baseline="-25000" dirty="0">
                    <a:cs typeface="Times New Roman" pitchFamily="18" charset="0"/>
                  </a:rPr>
                  <a:t>1</a:t>
                </a:r>
                <a:r>
                  <a:rPr lang="en-US" sz="1600" dirty="0"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sz="1600" dirty="0"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cs typeface="Times New Roman" pitchFamily="18" charset="0"/>
                </a:endParaRPr>
              </a:p>
              <a:p>
                <a:r>
                  <a:rPr lang="en-US" sz="1600" dirty="0"/>
                  <a:t>Tool to practise: </a:t>
                </a:r>
                <a:r>
                  <a:rPr lang="en-US" sz="1600" dirty="0">
                    <a:hlinkClick r:id="rId4"/>
                  </a:rPr>
                  <a:t>https://r.uvt.nl/power_shiny/english/</a:t>
                </a:r>
                <a:r>
                  <a:rPr lang="en-US" sz="16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Warner I describes how to compute the power for a one-sample </a:t>
                </a:r>
                <a:r>
                  <a:rPr lang="en-US" sz="1600" i="1" dirty="0"/>
                  <a:t>t</a:t>
                </a:r>
                <a:r>
                  <a:rPr lang="en-US" sz="1600" dirty="0"/>
                  <a:t>-test in Appendix 9A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803244"/>
                <a:ext cx="7886700" cy="4351338"/>
              </a:xfrm>
              <a:blipFill>
                <a:blip r:embed="rId5"/>
                <a:stretch>
                  <a:fillRect l="-386" b="-33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5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Power of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163"/>
            <a:ext cx="7886700" cy="4351338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Back to the start: we want to have the largest probability of making correct decisions</a:t>
            </a:r>
            <a:endParaRPr lang="en-US" sz="1600" b="1" dirty="0"/>
          </a:p>
          <a:p>
            <a:pPr lvl="1"/>
            <a:r>
              <a:rPr lang="en-US" sz="1600" dirty="0">
                <a:sym typeface="Symbol" panose="05050102010706020507" pitchFamily="18" charset="2"/>
              </a:rPr>
              <a:t></a:t>
            </a:r>
            <a:r>
              <a:rPr lang="en-US" sz="1600" dirty="0"/>
              <a:t> small</a:t>
            </a:r>
            <a:endParaRPr lang="en-US" sz="1600" b="1" dirty="0"/>
          </a:p>
          <a:p>
            <a:pPr lvl="1"/>
            <a:r>
              <a:rPr lang="en-US" sz="1600" dirty="0"/>
              <a:t>Power (1-</a:t>
            </a:r>
            <a:r>
              <a:rPr lang="en-US" sz="1600" dirty="0">
                <a:sym typeface="Symbol" panose="05050102010706020507" pitchFamily="18" charset="2"/>
              </a:rPr>
              <a:t></a:t>
            </a:r>
            <a:r>
              <a:rPr lang="en-US" sz="1600" dirty="0"/>
              <a:t>) large</a:t>
            </a:r>
            <a:endParaRPr lang="en-US" sz="1600" b="1" dirty="0"/>
          </a:p>
          <a:p>
            <a:endParaRPr lang="en-US" sz="1600" dirty="0">
              <a:sym typeface="Symbol" panose="05050102010706020507" pitchFamily="18" charset="2"/>
            </a:endParaRPr>
          </a:p>
          <a:p>
            <a:r>
              <a:rPr lang="en-US" sz="1600" dirty="0">
                <a:sym typeface="Symbol" panose="05050102010706020507" pitchFamily="18" charset="2"/>
              </a:rPr>
              <a:t>We determine </a:t>
            </a:r>
            <a:r>
              <a:rPr lang="en-US" sz="1600" dirty="0"/>
              <a:t> ourselves, how do we influence power?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/>
              <a:t>Four factors that influence power:</a:t>
            </a:r>
            <a:endParaRPr lang="en-US" sz="1600" b="1" dirty="0"/>
          </a:p>
          <a:p>
            <a:pPr lvl="1"/>
            <a:r>
              <a:rPr lang="en-US" sz="1600" dirty="0">
                <a:sym typeface="Symbol" panose="05050102010706020507" pitchFamily="18" charset="2"/>
              </a:rPr>
              <a:t> (when we conclude “we found something”)</a:t>
            </a:r>
            <a:endParaRPr lang="en-US" sz="1600" b="1" dirty="0"/>
          </a:p>
          <a:p>
            <a:pPr lvl="1"/>
            <a:r>
              <a:rPr lang="en-US" sz="1600" i="1" dirty="0"/>
              <a:t>N </a:t>
            </a:r>
            <a:r>
              <a:rPr lang="en-US" sz="1600" dirty="0"/>
              <a:t>(how “long” we’re looking: if you check 10.000 participants, you’re more likely to find something than if you check 10 participants)</a:t>
            </a:r>
            <a:endParaRPr lang="en-US" sz="1600" b="1" dirty="0"/>
          </a:p>
          <a:p>
            <a:pPr lvl="1"/>
            <a:r>
              <a:rPr lang="en-US" sz="1600" dirty="0">
                <a:sym typeface="Symbol" panose="05050102010706020507" pitchFamily="18" charset="2"/>
              </a:rPr>
              <a:t> (how “noisy” the data are; more noise makes it harder to find an effect)</a:t>
            </a:r>
            <a:endParaRPr lang="en-US" sz="1600" b="1" dirty="0"/>
          </a:p>
          <a:p>
            <a:pPr lvl="1"/>
            <a:r>
              <a:rPr lang="en-US" sz="1600" dirty="0"/>
              <a:t>The ‘true 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dirty="0"/>
              <a:t>’ in the alternative hypothesis (</a:t>
            </a:r>
            <a:r>
              <a:rPr lang="en-US" sz="1600" dirty="0">
                <a:sym typeface="Symbol" panose="05050102010706020507" pitchFamily="18" charset="2"/>
              </a:rPr>
              <a:t></a:t>
            </a:r>
            <a:r>
              <a:rPr lang="en-US" sz="1600" baseline="-25000" dirty="0">
                <a:sym typeface="Symbol" panose="05050102010706020507" pitchFamily="18" charset="2"/>
              </a:rPr>
              <a:t>H1</a:t>
            </a:r>
            <a:r>
              <a:rPr lang="en-US" sz="1600" dirty="0">
                <a:sym typeface="Symbol" panose="05050102010706020507" pitchFamily="18" charset="2"/>
              </a:rPr>
              <a:t>) (bigger effects are easier to find)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/>
              <a:t>Practice with calculating power in the first tutorial</a:t>
            </a:r>
          </a:p>
          <a:p>
            <a:endParaRPr lang="en-US" sz="1600" dirty="0"/>
          </a:p>
          <a:p>
            <a:r>
              <a:rPr lang="en-US" sz="1600" dirty="0"/>
              <a:t>Note: Often one question about calculating power on the exam</a:t>
            </a:r>
            <a:endParaRPr lang="en-US" sz="1600" b="1" dirty="0"/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26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6163"/>
            <a:ext cx="7886700" cy="4351338"/>
          </a:xfrm>
        </p:spPr>
        <p:txBody>
          <a:bodyPr>
            <a:noAutofit/>
          </a:bodyPr>
          <a:lstStyle/>
          <a:p>
            <a:pPr lvl="0"/>
            <a:endParaRPr lang="en-US" sz="1600" dirty="0"/>
          </a:p>
          <a:p>
            <a:pPr lvl="0"/>
            <a:r>
              <a:rPr lang="en-US" sz="1600" dirty="0"/>
              <a:t>When H</a:t>
            </a:r>
            <a:r>
              <a:rPr lang="en-US" sz="1600" baseline="-25000" dirty="0"/>
              <a:t>0  </a:t>
            </a:r>
            <a:r>
              <a:rPr lang="en-US" sz="1600" dirty="0"/>
              <a:t>is rejected based on a hypothesis test, scientific claims </a:t>
            </a:r>
            <a:br>
              <a:rPr lang="en-US" sz="1600" dirty="0"/>
            </a:br>
            <a:r>
              <a:rPr lang="en-US" sz="1600" dirty="0"/>
              <a:t>get the label ‘</a:t>
            </a:r>
            <a:r>
              <a:rPr lang="en-US" sz="1600" b="1" dirty="0"/>
              <a:t>significant</a:t>
            </a:r>
            <a:r>
              <a:rPr lang="en-US" sz="1600" dirty="0"/>
              <a:t>’ (... hurray!)</a:t>
            </a:r>
          </a:p>
          <a:p>
            <a:pPr marL="0" indent="0">
              <a:buNone/>
            </a:pPr>
            <a:endParaRPr lang="en-US" sz="1600" dirty="0"/>
          </a:p>
          <a:p>
            <a:pPr lvl="0"/>
            <a:r>
              <a:rPr lang="en-US" sz="1600" dirty="0"/>
              <a:t>But ‘significant’ does </a:t>
            </a:r>
            <a:r>
              <a:rPr lang="en-US" sz="1600" b="1" u="sng" dirty="0"/>
              <a:t>not</a:t>
            </a:r>
            <a:r>
              <a:rPr lang="en-US" sz="1600" dirty="0"/>
              <a:t> mean that is has definitively been proven that there is a systematic effect (contrary to what some people make you want to believe). </a:t>
            </a:r>
            <a:r>
              <a:rPr lang="en-US" sz="1600" b="1" dirty="0">
                <a:solidFill>
                  <a:srgbClr val="FF0000"/>
                </a:solidFill>
              </a:rPr>
              <a:t>Why not?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/>
              <a:t> </a:t>
            </a:r>
          </a:p>
          <a:p>
            <a:pPr lvl="0"/>
            <a:r>
              <a:rPr lang="en-US" sz="1600" dirty="0"/>
              <a:t>And… significant does also not mean that the effect is </a:t>
            </a:r>
            <a:r>
              <a:rPr lang="en-US" sz="1600" b="1" dirty="0"/>
              <a:t>practically/clinically relevant</a:t>
            </a:r>
            <a:r>
              <a:rPr lang="en-US" sz="1600" dirty="0"/>
              <a:t>. </a:t>
            </a:r>
            <a:br>
              <a:rPr lang="en-US" sz="1600" dirty="0"/>
            </a:br>
            <a:r>
              <a:rPr lang="en-US" sz="1600" dirty="0"/>
              <a:t>Even very small – uninteresting – differences can be significant if you use a very big sample. </a:t>
            </a:r>
          </a:p>
          <a:p>
            <a:pPr lvl="0"/>
            <a:endParaRPr lang="en-US" sz="1600" dirty="0"/>
          </a:p>
          <a:p>
            <a:pPr lvl="0"/>
            <a:r>
              <a:rPr lang="en-US" sz="1600" dirty="0"/>
              <a:t>… because</a:t>
            </a:r>
          </a:p>
          <a:p>
            <a:pPr lvl="1"/>
            <a:r>
              <a:rPr lang="en-US" sz="1600" dirty="0"/>
              <a:t>If </a:t>
            </a:r>
            <a:r>
              <a:rPr lang="en-US" sz="1600" i="1" dirty="0"/>
              <a:t>N</a:t>
            </a:r>
            <a:r>
              <a:rPr lang="en-US" sz="1600" dirty="0"/>
              <a:t> is small, power is small, statistically not significant, even if effect is large</a:t>
            </a:r>
            <a:endParaRPr lang="en-US" sz="1600" b="1" dirty="0"/>
          </a:p>
          <a:p>
            <a:pPr lvl="1"/>
            <a:r>
              <a:rPr lang="en-US" sz="1600" dirty="0"/>
              <a:t>If </a:t>
            </a:r>
            <a:r>
              <a:rPr lang="en-US" sz="1600" i="1" dirty="0"/>
              <a:t>N</a:t>
            </a:r>
            <a:r>
              <a:rPr lang="en-US" sz="1600" dirty="0"/>
              <a:t> is big, power is large, statistically significant, even if effect is small </a:t>
            </a:r>
          </a:p>
          <a:p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744" y="694456"/>
            <a:ext cx="1194602" cy="1490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31578" y="6613754"/>
            <a:ext cx="17124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Figure Noun project: Adrien Cocquet</a:t>
            </a:r>
          </a:p>
        </p:txBody>
      </p:sp>
    </p:spTree>
    <p:extLst>
      <p:ext uri="{BB962C8B-B14F-4D97-AF65-F5344CB8AC3E}">
        <p14:creationId xmlns:p14="http://schemas.microsoft.com/office/powerpoint/2010/main" val="92318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7249916"/>
                  </p:ext>
                </p:extLst>
              </p:nvPr>
            </p:nvGraphicFramePr>
            <p:xfrm>
              <a:off x="628650" y="2851265"/>
              <a:ext cx="7886700" cy="2160073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1971395">
                      <a:extLst>
                        <a:ext uri="{9D8B030D-6E8A-4147-A177-3AD203B41FA5}">
                          <a16:colId xmlns:a16="http://schemas.microsoft.com/office/drawing/2014/main" val="3208691693"/>
                        </a:ext>
                      </a:extLst>
                    </a:gridCol>
                    <a:gridCol w="1971395">
                      <a:extLst>
                        <a:ext uri="{9D8B030D-6E8A-4147-A177-3AD203B41FA5}">
                          <a16:colId xmlns:a16="http://schemas.microsoft.com/office/drawing/2014/main" val="4257338205"/>
                        </a:ext>
                      </a:extLst>
                    </a:gridCol>
                    <a:gridCol w="1971955">
                      <a:extLst>
                        <a:ext uri="{9D8B030D-6E8A-4147-A177-3AD203B41FA5}">
                          <a16:colId xmlns:a16="http://schemas.microsoft.com/office/drawing/2014/main" val="268804160"/>
                        </a:ext>
                      </a:extLst>
                    </a:gridCol>
                    <a:gridCol w="1971955">
                      <a:extLst>
                        <a:ext uri="{9D8B030D-6E8A-4147-A177-3AD203B41FA5}">
                          <a16:colId xmlns:a16="http://schemas.microsoft.com/office/drawing/2014/main" val="908013078"/>
                        </a:ext>
                      </a:extLst>
                    </a:gridCol>
                  </a:tblGrid>
                  <a:tr h="5400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1" dirty="0">
                              <a:effectLst/>
                            </a:rPr>
                            <a:t>N</a:t>
                          </a:r>
                          <a:endParaRPr lang="en-US" sz="1600" i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l-NL" sz="16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nl-NL" sz="16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>
                                    <a:effectLst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oMath>
                            </m:oMathPara>
                          </a14:m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nl-NL" sz="1600" i="1" dirty="0">
                              <a:effectLst/>
                            </a:rPr>
                            <a:t>p</a:t>
                          </a:r>
                          <a:r>
                            <a:rPr lang="nl-NL" sz="1600" dirty="0">
                              <a:effectLst/>
                            </a:rPr>
                            <a:t>-</a:t>
                          </a:r>
                          <a:r>
                            <a:rPr lang="nl-NL" sz="1600" dirty="0" err="1">
                              <a:effectLst/>
                            </a:rPr>
                            <a:t>value</a:t>
                          </a:r>
                          <a:r>
                            <a:rPr lang="nl-NL" sz="1600" dirty="0">
                              <a:effectLst/>
                            </a:rPr>
                            <a:t> (</a:t>
                          </a:r>
                          <a:r>
                            <a:rPr lang="nl-NL" sz="1600" dirty="0" err="1">
                              <a:effectLst/>
                            </a:rPr>
                            <a:t>two-sided</a:t>
                          </a:r>
                          <a:r>
                            <a:rPr lang="nl-NL" sz="1600" dirty="0">
                              <a:effectLst/>
                            </a:rPr>
                            <a:t>)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911538202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1.581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0.633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0.543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732800220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0.913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1.095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0.282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720965105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50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0.707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1.414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0.164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3779799410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0.048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837009262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0.316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3.162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288796702"/>
                      </a:ext>
                    </a:extLst>
                  </a:tr>
                  <a:tr h="27000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500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0.224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4.472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3901053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67249916"/>
                  </p:ext>
                </p:extLst>
              </p:nvPr>
            </p:nvGraphicFramePr>
            <p:xfrm>
              <a:off x="628650" y="2851265"/>
              <a:ext cx="7886700" cy="2222515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1971395">
                      <a:extLst>
                        <a:ext uri="{9D8B030D-6E8A-4147-A177-3AD203B41FA5}">
                          <a16:colId xmlns:a16="http://schemas.microsoft.com/office/drawing/2014/main" val="3208691693"/>
                        </a:ext>
                      </a:extLst>
                    </a:gridCol>
                    <a:gridCol w="1971395">
                      <a:extLst>
                        <a:ext uri="{9D8B030D-6E8A-4147-A177-3AD203B41FA5}">
                          <a16:colId xmlns:a16="http://schemas.microsoft.com/office/drawing/2014/main" val="4257338205"/>
                        </a:ext>
                      </a:extLst>
                    </a:gridCol>
                    <a:gridCol w="1971955">
                      <a:extLst>
                        <a:ext uri="{9D8B030D-6E8A-4147-A177-3AD203B41FA5}">
                          <a16:colId xmlns:a16="http://schemas.microsoft.com/office/drawing/2014/main" val="268804160"/>
                        </a:ext>
                      </a:extLst>
                    </a:gridCol>
                    <a:gridCol w="1971955">
                      <a:extLst>
                        <a:ext uri="{9D8B030D-6E8A-4147-A177-3AD203B41FA5}">
                          <a16:colId xmlns:a16="http://schemas.microsoft.com/office/drawing/2014/main" val="908013078"/>
                        </a:ext>
                      </a:extLst>
                    </a:gridCol>
                  </a:tblGrid>
                  <a:tr h="54001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1" dirty="0">
                              <a:effectLst/>
                            </a:rPr>
                            <a:t>N</a:t>
                          </a:r>
                          <a:endParaRPr lang="en-US" sz="1600" i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17" marR="60417" marT="0" marB="0">
                        <a:blipFill>
                          <a:blip r:embed="rId2"/>
                          <a:stretch>
                            <a:fillRect l="-99691" t="-6742" r="-200000" b="-3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0417" marR="60417" marT="0" marB="0">
                        <a:blipFill>
                          <a:blip r:embed="rId2"/>
                          <a:stretch>
                            <a:fillRect l="-200310" t="-6742" r="-100619" b="-331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nl-NL" sz="1600" i="1" dirty="0" smtClean="0">
                              <a:effectLst/>
                            </a:rPr>
                            <a:t>p</a:t>
                          </a:r>
                          <a:r>
                            <a:rPr lang="nl-NL" sz="1600" dirty="0" smtClean="0">
                              <a:effectLst/>
                            </a:rPr>
                            <a:t>-</a:t>
                          </a:r>
                          <a:r>
                            <a:rPr lang="nl-NL" sz="1600" dirty="0" err="1" smtClean="0">
                              <a:effectLst/>
                            </a:rPr>
                            <a:t>value</a:t>
                          </a:r>
                          <a:r>
                            <a:rPr lang="nl-NL" sz="1600" dirty="0" smtClean="0">
                              <a:effectLst/>
                            </a:rPr>
                            <a:t> </a:t>
                          </a:r>
                          <a:r>
                            <a:rPr lang="nl-NL" sz="1600" dirty="0">
                              <a:effectLst/>
                            </a:rPr>
                            <a:t>(</a:t>
                          </a:r>
                          <a:r>
                            <a:rPr lang="nl-NL" sz="1600" dirty="0" err="1" smtClean="0">
                              <a:effectLst/>
                            </a:rPr>
                            <a:t>two-sided</a:t>
                          </a:r>
                          <a:r>
                            <a:rPr lang="nl-NL" sz="1600" dirty="0" smtClean="0">
                              <a:effectLst/>
                            </a:rPr>
                            <a:t>)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9115382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1.581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0.633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0.543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73280022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0.913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1.095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0.282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720965105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50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0.707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1.414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0.164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3779799410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0.500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2.00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0.048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83700926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250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0.316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3.162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1288796702"/>
                      </a:ext>
                    </a:extLst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500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0.224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4.472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0.000</a:t>
                          </a:r>
                          <a:endParaRPr lang="en-US" sz="160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0417" marR="60417" marT="0" marB="0"/>
                    </a:tc>
                    <a:extLst>
                      <a:ext uri="{0D108BD9-81ED-4DB2-BD59-A6C34878D82A}">
                        <a16:rowId xmlns:a16="http://schemas.microsoft.com/office/drawing/2014/main" val="3901053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28650" y="1193859"/>
                <a:ext cx="78867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b="1" dirty="0"/>
                  <a:t>Illustrat</a:t>
                </a:r>
                <a:r>
                  <a:rPr lang="en-NL" sz="1600" b="1" dirty="0"/>
                  <a:t>ion</a:t>
                </a:r>
                <a:r>
                  <a:rPr lang="nl-NL" sz="1600" b="1" dirty="0"/>
                  <a:t>: </a:t>
                </a:r>
                <a:r>
                  <a:rPr lang="nl-NL" sz="1600" b="1" i="1" dirty="0"/>
                  <a:t>p</a:t>
                </a:r>
                <a:r>
                  <a:rPr lang="nl-NL" sz="1600" b="1" dirty="0"/>
                  <a:t>-</a:t>
                </a:r>
                <a:r>
                  <a:rPr lang="en-NL" sz="1600" b="1" dirty="0"/>
                  <a:t>values and sample size</a:t>
                </a:r>
                <a:r>
                  <a:rPr lang="nl-NL" sz="1600" b="1" dirty="0"/>
                  <a:t> (</a:t>
                </a:r>
                <a:r>
                  <a:rPr lang="nl-NL" sz="1600" b="1" i="1" dirty="0"/>
                  <a:t>N</a:t>
                </a:r>
                <a:r>
                  <a:rPr lang="nl-NL" sz="1600" b="1" dirty="0"/>
                  <a:t>)</a:t>
                </a:r>
                <a:endParaRPr lang="en-US" sz="1600" dirty="0"/>
              </a:p>
              <a:p>
                <a:pPr marL="0" indent="0" algn="ctr">
                  <a:buNone/>
                </a:pPr>
                <a:r>
                  <a:rPr lang="en-NL" sz="1600" b="1" dirty="0"/>
                  <a:t>Given</a:t>
                </a:r>
                <a:r>
                  <a:rPr lang="nl-NL" sz="1600" b="1" dirty="0"/>
                  <a:t>: </a:t>
                </a:r>
                <a:r>
                  <a:rPr lang="nl-NL" sz="1600" dirty="0"/>
                  <a:t>H</a:t>
                </a:r>
                <a:r>
                  <a:rPr lang="nl-NL" sz="1600" baseline="-25000" dirty="0"/>
                  <a:t>0</a:t>
                </a:r>
                <a:r>
                  <a:rPr lang="nl-NL" sz="1600" dirty="0"/>
                  <a:t>: µ = 10 </a:t>
                </a:r>
                <a:r>
                  <a:rPr lang="en-NL" sz="1600" dirty="0"/>
                  <a:t>and</a:t>
                </a:r>
                <a:r>
                  <a:rPr lang="nl-NL" sz="1600" dirty="0"/>
                  <a:t> H</a:t>
                </a:r>
                <a:r>
                  <a:rPr lang="nl-NL" sz="1600" baseline="-25000" dirty="0"/>
                  <a:t>1</a:t>
                </a:r>
                <a:r>
                  <a:rPr lang="nl-NL" sz="1600" dirty="0"/>
                  <a:t>: µ ≠ 10,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nl-NL" sz="1600" i="1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nl-NL" sz="1600" dirty="0"/>
                  <a:t> </a:t>
                </a:r>
                <a:r>
                  <a:rPr lang="en-NL" sz="1600" dirty="0"/>
                  <a:t>and</a:t>
                </a:r>
                <a:r>
                  <a:rPr lang="nl-NL" sz="1600" dirty="0"/>
                  <a:t> </a:t>
                </a:r>
                <a14:m>
                  <m:oMath xmlns:m="http://schemas.openxmlformats.org/officeDocument/2006/math">
                    <m:r>
                      <a:rPr lang="nl-NL" sz="1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nl-NL" sz="1600" i="1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r>
                  <a:rPr lang="en-NL" sz="1600" b="1" i="1" dirty="0"/>
                  <a:t>P</a:t>
                </a:r>
                <a:r>
                  <a:rPr lang="en-NL" sz="1600" b="1" dirty="0"/>
                  <a:t>-values for different sample sizes</a:t>
                </a:r>
                <a:r>
                  <a:rPr lang="nl-NL" sz="1600" b="1" dirty="0"/>
                  <a:t> (</a:t>
                </a:r>
                <a:r>
                  <a:rPr lang="nl-NL" sz="1600" b="1" i="1" dirty="0"/>
                  <a:t>N</a:t>
                </a:r>
                <a:r>
                  <a:rPr lang="nl-NL" sz="1600" b="1" dirty="0"/>
                  <a:t>):</a:t>
                </a:r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pPr marL="0" indent="0">
                  <a:buNone/>
                </a:pPr>
                <a:endParaRPr lang="nl-NL" sz="1600" b="1" dirty="0"/>
              </a:p>
              <a:p>
                <a:endParaRPr lang="nl-NL" sz="1600" dirty="0"/>
              </a:p>
              <a:p>
                <a:r>
                  <a:rPr lang="en-NL" sz="1600" dirty="0"/>
                  <a:t>So</a:t>
                </a:r>
                <a:r>
                  <a:rPr lang="nl-NL" sz="1600" dirty="0"/>
                  <a:t>, </a:t>
                </a:r>
                <a:r>
                  <a:rPr lang="nl-NL" sz="1600" i="1" dirty="0" err="1"/>
                  <a:t>statisti</a:t>
                </a:r>
                <a:r>
                  <a:rPr lang="en-NL" sz="1600" i="1" dirty="0"/>
                  <a:t>cal </a:t>
                </a:r>
                <a:r>
                  <a:rPr lang="en-NL" sz="1600" dirty="0"/>
                  <a:t>significance is </a:t>
                </a:r>
                <a:r>
                  <a:rPr lang="en-NL" sz="1600" u="sng" dirty="0"/>
                  <a:t>not</a:t>
                </a:r>
                <a:r>
                  <a:rPr lang="en-NL" sz="1600" dirty="0"/>
                  <a:t> the same as </a:t>
                </a:r>
                <a:r>
                  <a:rPr lang="en-NL" sz="1600" i="1" dirty="0"/>
                  <a:t>practical</a:t>
                </a:r>
                <a:r>
                  <a:rPr lang="en-US" sz="1600" i="1" dirty="0"/>
                  <a:t>/clinical</a:t>
                </a:r>
                <a:r>
                  <a:rPr lang="en-NL" sz="1600" dirty="0"/>
                  <a:t> relevance! </a:t>
                </a:r>
                <a:endParaRPr lang="nl-NL" sz="16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193859"/>
                <a:ext cx="7886700" cy="4351338"/>
              </a:xfrm>
              <a:prstGeom prst="rect">
                <a:avLst/>
              </a:prstGeom>
              <a:blipFill>
                <a:blip r:embed="rId3"/>
                <a:stretch>
                  <a:fillRect l="-386" t="-980" b="-124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81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dirty="0"/>
              <a:t>Effect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602355"/>
                <a:ext cx="7886700" cy="4351338"/>
              </a:xfrm>
            </p:spPr>
            <p:txBody>
              <a:bodyPr>
                <a:noAutofit/>
              </a:bodyPr>
              <a:lstStyle/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A measure of the effect size is desirable to determine if an effect is meaningful: </a:t>
                </a:r>
              </a:p>
              <a:p>
                <a:pPr marL="0" lvl="0" indent="0" algn="ctr">
                  <a:buNone/>
                </a:pPr>
                <a:r>
                  <a:rPr lang="en-US" sz="1600" i="1" dirty="0"/>
                  <a:t>How large is the effect that we observe in our sample? </a:t>
                </a:r>
              </a:p>
              <a:p>
                <a:pPr marL="0" lvl="0" indent="0" algn="ctr">
                  <a:buNone/>
                </a:pPr>
                <a:endParaRPr lang="en-US" sz="1600" i="1" dirty="0"/>
              </a:p>
              <a:p>
                <a:r>
                  <a:rPr lang="en-US" sz="1600" dirty="0"/>
                  <a:t>“For readers to appreciate the magnitude or importance of a study’s findings, it is </a:t>
                </a:r>
                <a:r>
                  <a:rPr lang="en-US" sz="1600" u="sng" dirty="0"/>
                  <a:t>recommended</a:t>
                </a:r>
                <a:r>
                  <a:rPr lang="en-US" sz="1600" dirty="0"/>
                  <a:t> to include some measure of effect size in the Results section. The general principle to follow is to provide readers with </a:t>
                </a:r>
                <a:r>
                  <a:rPr lang="en-US" sz="1600" u="sng" dirty="0"/>
                  <a:t>enough information</a:t>
                </a:r>
                <a:r>
                  <a:rPr lang="en-US" sz="1600" dirty="0"/>
                  <a:t> to assess the magnitude of the observed effect.” (pp. 109-110, emphasis added: APA Manual 2020)</a:t>
                </a:r>
              </a:p>
              <a:p>
                <a:endParaRPr lang="en-US" sz="1600" i="1" dirty="0"/>
              </a:p>
              <a:p>
                <a:r>
                  <a:rPr lang="en-US" sz="1600" dirty="0"/>
                  <a:t>Two important measures of effect size when comparing means: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600" dirty="0"/>
                  <a:t>Cohen’s </a:t>
                </a:r>
                <a:r>
                  <a:rPr lang="en-US" sz="1600" i="1" dirty="0"/>
                  <a:t>d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Wingdings" panose="05000000000000000000" pitchFamily="2" charset="2"/>
                  </a:rPr>
                  <a:t> how large is the relative difference in the groups?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600" dirty="0">
                    <a:sym typeface="Wingdings" panose="05000000000000000000" pitchFamily="2" charset="2"/>
                  </a:rPr>
                  <a:t>(Partial) explained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𝜂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>
                    <a:sym typeface="Wingdings" panose="05000000000000000000" pitchFamily="2" charset="2"/>
                  </a:rPr>
                  <a:t>  how much of the variance is explained by group membership?</a:t>
                </a:r>
              </a:p>
              <a:p>
                <a:pPr lvl="1">
                  <a:buFont typeface="+mj-lt"/>
                  <a:buAutoNum type="arabicPeriod"/>
                </a:pPr>
                <a:endParaRPr lang="en-US" sz="1600" dirty="0">
                  <a:sym typeface="Wingdings" panose="05000000000000000000" pitchFamily="2" charset="2"/>
                </a:endParaRP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Rules of thumb interpretating effect size: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602355"/>
                <a:ext cx="7886700" cy="4351338"/>
              </a:xfrm>
              <a:blipFill>
                <a:blip r:embed="rId2"/>
                <a:stretch>
                  <a:fillRect l="-309" b="-4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2,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846547"/>
                  </p:ext>
                </p:extLst>
              </p:nvPr>
            </p:nvGraphicFramePr>
            <p:xfrm>
              <a:off x="1524000" y="5098361"/>
              <a:ext cx="6096000" cy="134112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170449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981060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73662844"/>
                        </a:ext>
                      </a:extLst>
                    </a:gridCol>
                  </a:tblGrid>
                  <a:tr h="279516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2052393"/>
                      </a:ext>
                    </a:extLst>
                  </a:tr>
                  <a:tr h="279516">
                    <a:tc>
                      <a:txBody>
                        <a:bodyPr/>
                        <a:lstStyle/>
                        <a:p>
                          <a:r>
                            <a:rPr lang="en-NL" sz="1600" dirty="0"/>
                            <a:t>Small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852318"/>
                      </a:ext>
                    </a:extLst>
                  </a:tr>
                  <a:tr h="279516">
                    <a:tc>
                      <a:txBody>
                        <a:bodyPr/>
                        <a:lstStyle/>
                        <a:p>
                          <a:r>
                            <a:rPr lang="en-NL" sz="1600" dirty="0"/>
                            <a:t>Medium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845589"/>
                      </a:ext>
                    </a:extLst>
                  </a:tr>
                  <a:tr h="279516">
                    <a:tc>
                      <a:txBody>
                        <a:bodyPr/>
                        <a:lstStyle/>
                        <a:p>
                          <a:r>
                            <a:rPr lang="en-NL" sz="1600" dirty="0"/>
                            <a:t>Large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/>
                            <a:t>0.14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8815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846547"/>
                  </p:ext>
                </p:extLst>
              </p:nvPr>
            </p:nvGraphicFramePr>
            <p:xfrm>
              <a:off x="1524000" y="5098361"/>
              <a:ext cx="6096000" cy="134112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1704496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9810609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473662844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i="1" dirty="0" smtClean="0"/>
                            <a:t>d</a:t>
                          </a:r>
                          <a:endParaRPr lang="en-US" sz="1600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00" t="-5455" r="-601" b="-32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205239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NL" sz="1600" dirty="0" smtClean="0"/>
                            <a:t>Small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0.2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0.01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085231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NL" sz="1600" dirty="0" smtClean="0"/>
                            <a:t>Medium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0.5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0.06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384558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NL" sz="1600" dirty="0" smtClean="0"/>
                            <a:t>Large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0.8</a:t>
                          </a:r>
                          <a:endParaRPr 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/>
                            <a:t>0.14</a:t>
                          </a:r>
                          <a:endParaRPr 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9881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8548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2399</Words>
  <Application>Microsoft Office PowerPoint</Application>
  <PresentationFormat>On-screen Show (4:3)</PresentationFormat>
  <Paragraphs>497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Gill Sans MT</vt:lpstr>
      <vt:lpstr>Symbol</vt:lpstr>
      <vt:lpstr>Times New Roman</vt:lpstr>
      <vt:lpstr>Wingdings</vt:lpstr>
      <vt:lpstr>Office Theme</vt:lpstr>
      <vt:lpstr>    Experimental Research Methods    Lecture 2</vt:lpstr>
      <vt:lpstr>Learning goals of L2</vt:lpstr>
      <vt:lpstr>Power of a test</vt:lpstr>
      <vt:lpstr>Power of a test</vt:lpstr>
      <vt:lpstr>Determining power of a z-test</vt:lpstr>
      <vt:lpstr>Power of a test</vt:lpstr>
      <vt:lpstr>Effect size</vt:lpstr>
      <vt:lpstr>Effect size</vt:lpstr>
      <vt:lpstr>Effect size</vt:lpstr>
      <vt:lpstr>Effect size</vt:lpstr>
      <vt:lpstr>Effect size</vt:lpstr>
      <vt:lpstr>Effect size</vt:lpstr>
      <vt:lpstr>Formulas effect size</vt:lpstr>
      <vt:lpstr>Exercise: Effect size</vt:lpstr>
      <vt:lpstr>One-way analysis of variance (ANOVA)</vt:lpstr>
      <vt:lpstr>Some terminology</vt:lpstr>
      <vt:lpstr>Some terminology</vt:lpstr>
      <vt:lpstr>Hypothesis testing in ANOVA</vt:lpstr>
      <vt:lpstr>ANOVA in a non-experimental setting</vt:lpstr>
      <vt:lpstr>Why do we need ANOVA?</vt:lpstr>
      <vt:lpstr>Logic ANOVA</vt:lpstr>
      <vt:lpstr>Logic ANOVA</vt:lpstr>
      <vt:lpstr>Logic ANOVA</vt:lpstr>
      <vt:lpstr>Logic ANOVA</vt:lpstr>
      <vt:lpstr>Logic ANOVA</vt:lpstr>
      <vt:lpstr>Logic ANOVA</vt:lpstr>
      <vt:lpstr>Summary logic ANOVA</vt:lpstr>
      <vt:lpstr>Literature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285</cp:revision>
  <cp:lastPrinted>2019-05-10T11:53:19Z</cp:lastPrinted>
  <dcterms:created xsi:type="dcterms:W3CDTF">2018-05-09T11:51:46Z</dcterms:created>
  <dcterms:modified xsi:type="dcterms:W3CDTF">2025-02-02T07:58:27Z</dcterms:modified>
</cp:coreProperties>
</file>