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3.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4.xml" ContentType="application/vnd.openxmlformats-officedocument.presentationml.comments+xml"/>
  <Override PartName="/ppt/notesSlides/notesSlide16.xml" ContentType="application/vnd.openxmlformats-officedocument.presentationml.notesSlide+xml"/>
  <Override PartName="/ppt/comments/comment5.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6.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handoutMasterIdLst>
    <p:handoutMasterId r:id="rId36"/>
  </p:handoutMasterIdLst>
  <p:sldIdLst>
    <p:sldId id="308" r:id="rId2"/>
    <p:sldId id="366" r:id="rId3"/>
    <p:sldId id="417" r:id="rId4"/>
    <p:sldId id="418" r:id="rId5"/>
    <p:sldId id="419" r:id="rId6"/>
    <p:sldId id="420" r:id="rId7"/>
    <p:sldId id="421" r:id="rId8"/>
    <p:sldId id="422" r:id="rId9"/>
    <p:sldId id="423" r:id="rId10"/>
    <p:sldId id="424" r:id="rId11"/>
    <p:sldId id="425" r:id="rId12"/>
    <p:sldId id="426" r:id="rId13"/>
    <p:sldId id="427" r:id="rId14"/>
    <p:sldId id="448" r:id="rId15"/>
    <p:sldId id="428" r:id="rId16"/>
    <p:sldId id="429" r:id="rId17"/>
    <p:sldId id="430" r:id="rId18"/>
    <p:sldId id="431" r:id="rId19"/>
    <p:sldId id="432" r:id="rId20"/>
    <p:sldId id="433" r:id="rId21"/>
    <p:sldId id="434" r:id="rId22"/>
    <p:sldId id="435" r:id="rId23"/>
    <p:sldId id="446" r:id="rId24"/>
    <p:sldId id="447" r:id="rId25"/>
    <p:sldId id="437" r:id="rId26"/>
    <p:sldId id="449" r:id="rId27"/>
    <p:sldId id="439" r:id="rId28"/>
    <p:sldId id="440" r:id="rId29"/>
    <p:sldId id="445" r:id="rId30"/>
    <p:sldId id="443" r:id="rId31"/>
    <p:sldId id="444" r:id="rId32"/>
    <p:sldId id="415" r:id="rId33"/>
    <p:sldId id="451" r:id="rId34"/>
  </p:sldIdLst>
  <p:sldSz cx="12192000" cy="6858000"/>
  <p:notesSz cx="6669088" cy="9753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C.M. van Aert" initials="RvA" lastIdx="13" clrIdx="0">
    <p:extLst>
      <p:ext uri="{19B8F6BF-5375-455C-9EA6-DF929625EA0E}">
        <p15:presenceInfo xmlns:p15="http://schemas.microsoft.com/office/powerpoint/2012/main" userId="S-1-5-21-3009188405-4059014094-2327816963-20810" providerId="AD"/>
      </p:ext>
    </p:extLst>
  </p:cmAuthor>
  <p:cmAuthor id="2" name="Caspar van Lissa" initials="CL" lastIdx="4" clrIdx="1">
    <p:extLst>
      <p:ext uri="{19B8F6BF-5375-455C-9EA6-DF929625EA0E}">
        <p15:presenceInfo xmlns:p15="http://schemas.microsoft.com/office/powerpoint/2012/main" userId="S::C.J.vanLissa@tilburguniversity.edu::66f0d9d8-5e0d-4c8f-a33e-eb362e4340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4AB956-AD51-4710-B2CC-E8B8A0294BEA}" v="180" dt="2025-02-11T11:35:21.6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76263" autoAdjust="0"/>
  </p:normalViewPr>
  <p:slideViewPr>
    <p:cSldViewPr snapToGrid="0">
      <p:cViewPr varScale="1">
        <p:scale>
          <a:sx n="81" d="100"/>
          <a:sy n="81" d="100"/>
        </p:scale>
        <p:origin x="126" y="264"/>
      </p:cViewPr>
      <p:guideLst/>
    </p:cSldViewPr>
  </p:slideViewPr>
  <p:outlineViewPr>
    <p:cViewPr>
      <p:scale>
        <a:sx n="33" d="100"/>
        <a:sy n="33" d="100"/>
      </p:scale>
      <p:origin x="0" y="-1601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par van Lissa" userId="66f0d9d8-5e0d-4c8f-a33e-eb362e4340e3" providerId="ADAL" clId="{ED4AB956-AD51-4710-B2CC-E8B8A0294BEA}"/>
    <pc:docChg chg="custSel modSld">
      <pc:chgData name="Caspar van Lissa" userId="66f0d9d8-5e0d-4c8f-a33e-eb362e4340e3" providerId="ADAL" clId="{ED4AB956-AD51-4710-B2CC-E8B8A0294BEA}" dt="2025-02-11T11:35:21.667" v="315"/>
      <pc:docMkLst>
        <pc:docMk/>
      </pc:docMkLst>
      <pc:sldChg chg="modSp mod">
        <pc:chgData name="Caspar van Lissa" userId="66f0d9d8-5e0d-4c8f-a33e-eb362e4340e3" providerId="ADAL" clId="{ED4AB956-AD51-4710-B2CC-E8B8A0294BEA}" dt="2025-02-05T09:43:22.460" v="306" actId="115"/>
        <pc:sldMkLst>
          <pc:docMk/>
          <pc:sldMk cId="2198987263" sldId="366"/>
        </pc:sldMkLst>
        <pc:spChg chg="mod">
          <ac:chgData name="Caspar van Lissa" userId="66f0d9d8-5e0d-4c8f-a33e-eb362e4340e3" providerId="ADAL" clId="{ED4AB956-AD51-4710-B2CC-E8B8A0294BEA}" dt="2025-02-05T09:43:22.460" v="306" actId="115"/>
          <ac:spMkLst>
            <pc:docMk/>
            <pc:sldMk cId="2198987263" sldId="366"/>
            <ac:spMk id="3" creationId="{00000000-0000-0000-0000-000000000000}"/>
          </ac:spMkLst>
        </pc:spChg>
      </pc:sldChg>
      <pc:sldChg chg="modSp mod">
        <pc:chgData name="Caspar van Lissa" userId="66f0d9d8-5e0d-4c8f-a33e-eb362e4340e3" providerId="ADAL" clId="{ED4AB956-AD51-4710-B2CC-E8B8A0294BEA}" dt="2025-02-08T11:28:26.155" v="311" actId="5793"/>
        <pc:sldMkLst>
          <pc:docMk/>
          <pc:sldMk cId="3296386690" sldId="421"/>
        </pc:sldMkLst>
        <pc:spChg chg="mod">
          <ac:chgData name="Caspar van Lissa" userId="66f0d9d8-5e0d-4c8f-a33e-eb362e4340e3" providerId="ADAL" clId="{ED4AB956-AD51-4710-B2CC-E8B8A0294BEA}" dt="2025-02-08T11:28:26.155" v="311" actId="5793"/>
          <ac:spMkLst>
            <pc:docMk/>
            <pc:sldMk cId="3296386690" sldId="421"/>
            <ac:spMk id="3" creationId="{00000000-0000-0000-0000-000000000000}"/>
          </ac:spMkLst>
        </pc:spChg>
      </pc:sldChg>
      <pc:sldChg chg="modCm">
        <pc:chgData name="Caspar van Lissa" userId="66f0d9d8-5e0d-4c8f-a33e-eb362e4340e3" providerId="ADAL" clId="{ED4AB956-AD51-4710-B2CC-E8B8A0294BEA}" dt="2025-02-11T11:35:21.667" v="315"/>
        <pc:sldMkLst>
          <pc:docMk/>
          <pc:sldMk cId="3806474266" sldId="429"/>
        </pc:sldMkLst>
      </pc:sldChg>
      <pc:sldChg chg="modSp modCm">
        <pc:chgData name="Caspar van Lissa" userId="66f0d9d8-5e0d-4c8f-a33e-eb362e4340e3" providerId="ADAL" clId="{ED4AB956-AD51-4710-B2CC-E8B8A0294BEA}" dt="2025-02-11T11:34:51.171" v="314"/>
        <pc:sldMkLst>
          <pc:docMk/>
          <pc:sldMk cId="3877948035" sldId="433"/>
        </pc:sldMkLst>
        <pc:spChg chg="mod">
          <ac:chgData name="Caspar van Lissa" userId="66f0d9d8-5e0d-4c8f-a33e-eb362e4340e3" providerId="ADAL" clId="{ED4AB956-AD51-4710-B2CC-E8B8A0294BEA}" dt="2025-02-03T15:53:47.528" v="55" actId="20577"/>
          <ac:spMkLst>
            <pc:docMk/>
            <pc:sldMk cId="3877948035" sldId="433"/>
            <ac:spMk id="3" creationId="{00000000-0000-0000-0000-000000000000}"/>
          </ac:spMkLst>
        </pc:spChg>
      </pc:sldChg>
      <pc:sldChg chg="modSp mod">
        <pc:chgData name="Caspar van Lissa" userId="66f0d9d8-5e0d-4c8f-a33e-eb362e4340e3" providerId="ADAL" clId="{ED4AB956-AD51-4710-B2CC-E8B8A0294BEA}" dt="2025-02-03T16:08:32.452" v="173" actId="14100"/>
        <pc:sldMkLst>
          <pc:docMk/>
          <pc:sldMk cId="1111861539" sldId="440"/>
        </pc:sldMkLst>
        <pc:spChg chg="mod">
          <ac:chgData name="Caspar van Lissa" userId="66f0d9d8-5e0d-4c8f-a33e-eb362e4340e3" providerId="ADAL" clId="{ED4AB956-AD51-4710-B2CC-E8B8A0294BEA}" dt="2025-02-03T16:08:32.452" v="173" actId="14100"/>
          <ac:spMkLst>
            <pc:docMk/>
            <pc:sldMk cId="1111861539" sldId="440"/>
            <ac:spMk id="13" creationId="{00000000-0000-0000-0000-000000000000}"/>
          </ac:spMkLst>
        </pc:spChg>
        <pc:cxnChg chg="mod">
          <ac:chgData name="Caspar van Lissa" userId="66f0d9d8-5e0d-4c8f-a33e-eb362e4340e3" providerId="ADAL" clId="{ED4AB956-AD51-4710-B2CC-E8B8A0294BEA}" dt="2025-02-03T16:08:32.452" v="173" actId="14100"/>
          <ac:cxnSpMkLst>
            <pc:docMk/>
            <pc:sldMk cId="1111861539" sldId="440"/>
            <ac:cxnSpMk id="16" creationId="{5B6CCFF9-EA6A-B34A-9BB2-1A261F360569}"/>
          </ac:cxnSpMkLst>
        </pc:cxnChg>
      </pc:sldChg>
      <pc:sldChg chg="modCm">
        <pc:chgData name="Caspar van Lissa" userId="66f0d9d8-5e0d-4c8f-a33e-eb362e4340e3" providerId="ADAL" clId="{ED4AB956-AD51-4710-B2CC-E8B8A0294BEA}" dt="2025-02-11T11:33:20.533" v="312"/>
        <pc:sldMkLst>
          <pc:docMk/>
          <pc:sldMk cId="2385482828" sldId="445"/>
        </pc:sldMkLst>
      </pc:sldChg>
      <pc:sldChg chg="modCm">
        <pc:chgData name="Caspar van Lissa" userId="66f0d9d8-5e0d-4c8f-a33e-eb362e4340e3" providerId="ADAL" clId="{ED4AB956-AD51-4710-B2CC-E8B8A0294BEA}" dt="2025-02-11T11:34:11.774" v="313"/>
        <pc:sldMkLst>
          <pc:docMk/>
          <pc:sldMk cId="1208264444" sldId="446"/>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12-09T16:04:27.010" idx="9">
    <p:pos x="685" y="2131"/>
    <p:text>Laten zien dat dit model hetzelfde is als Y_jk = \mu_k + epsilon_j. Dat is Marcel zijn groepsmodel</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5-02-11T12:35:15.178" idx="4">
    <p:pos x="5244" y="1174"/>
    <p:text>Dit klopt niet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5-02-11T12:34:45.658" idx="3">
    <p:pos x="4593" y="3149"/>
    <p:text>Dit klopt niet</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12-24T10:43:42.909" idx="10">
    <p:pos x="6346" y="2797"/>
    <p:text>Zoom question</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5-02-11T12:34:07.877" idx="2">
    <p:pos x="5476" y="3164"/>
    <p:text>? :/</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5-02-11T12:33:14.203" idx="1">
    <p:pos x="6139" y="2406"/>
    <p:text>Dit klopt niet</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8937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777607" y="0"/>
            <a:ext cx="2889938" cy="489374"/>
          </a:xfrm>
          <a:prstGeom prst="rect">
            <a:avLst/>
          </a:prstGeom>
        </p:spPr>
        <p:txBody>
          <a:bodyPr vert="horz" lIns="91440" tIns="45720" rIns="91440" bIns="45720" rtlCol="0"/>
          <a:lstStyle>
            <a:lvl1pPr algn="r">
              <a:defRPr sz="1200"/>
            </a:lvl1pPr>
          </a:lstStyle>
          <a:p>
            <a:fld id="{E7C94BC4-5B77-4BEA-AE10-D37FB4958CB3}" type="datetimeFigureOut">
              <a:rPr lang="en-US" smtClean="0"/>
              <a:t>2/11/2025</a:t>
            </a:fld>
            <a:endParaRPr lang="en-US" dirty="0"/>
          </a:p>
        </p:txBody>
      </p:sp>
      <p:sp>
        <p:nvSpPr>
          <p:cNvPr id="4" name="Footer Placeholder 3"/>
          <p:cNvSpPr>
            <a:spLocks noGrp="1"/>
          </p:cNvSpPr>
          <p:nvPr>
            <p:ph type="ftr" sz="quarter" idx="2"/>
          </p:nvPr>
        </p:nvSpPr>
        <p:spPr>
          <a:xfrm>
            <a:off x="0" y="9264228"/>
            <a:ext cx="2889938" cy="48937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777607" y="9264228"/>
            <a:ext cx="2889938" cy="489373"/>
          </a:xfrm>
          <a:prstGeom prst="rect">
            <a:avLst/>
          </a:prstGeom>
        </p:spPr>
        <p:txBody>
          <a:bodyPr vert="horz" lIns="91440" tIns="45720" rIns="91440" bIns="45720" rtlCol="0" anchor="b"/>
          <a:lstStyle>
            <a:lvl1pPr algn="r">
              <a:defRPr sz="1200"/>
            </a:lvl1pPr>
          </a:lstStyle>
          <a:p>
            <a:fld id="{82E77006-D0CD-4FA7-8545-ABFDCE319F03}" type="slidenum">
              <a:rPr lang="en-US" smtClean="0"/>
              <a:t>‹#›</a:t>
            </a:fld>
            <a:endParaRPr lang="en-US" dirty="0"/>
          </a:p>
        </p:txBody>
      </p:sp>
    </p:spTree>
    <p:extLst>
      <p:ext uri="{BB962C8B-B14F-4D97-AF65-F5344CB8AC3E}">
        <p14:creationId xmlns:p14="http://schemas.microsoft.com/office/powerpoint/2010/main" val="2511816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8937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777607" y="0"/>
            <a:ext cx="2889938" cy="489374"/>
          </a:xfrm>
          <a:prstGeom prst="rect">
            <a:avLst/>
          </a:prstGeom>
        </p:spPr>
        <p:txBody>
          <a:bodyPr vert="horz" lIns="91440" tIns="45720" rIns="91440" bIns="45720" rtlCol="0"/>
          <a:lstStyle>
            <a:lvl1pPr algn="r">
              <a:defRPr sz="1200"/>
            </a:lvl1pPr>
          </a:lstStyle>
          <a:p>
            <a:fld id="{3D057A1C-535D-42DB-8B7E-CBD05FB93862}" type="datetimeFigureOut">
              <a:rPr lang="en-US" smtClean="0"/>
              <a:t>2/11/2025</a:t>
            </a:fld>
            <a:endParaRPr lang="en-US" dirty="0"/>
          </a:p>
        </p:txBody>
      </p:sp>
      <p:sp>
        <p:nvSpPr>
          <p:cNvPr id="4" name="Slide Image Placeholder 3"/>
          <p:cNvSpPr>
            <a:spLocks noGrp="1" noRot="1" noChangeAspect="1"/>
          </p:cNvSpPr>
          <p:nvPr>
            <p:ph type="sldImg" idx="2"/>
          </p:nvPr>
        </p:nvSpPr>
        <p:spPr>
          <a:xfrm>
            <a:off x="407988" y="1219200"/>
            <a:ext cx="5853112" cy="32924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66909" y="4693920"/>
            <a:ext cx="5335270" cy="38404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264228"/>
            <a:ext cx="2889938" cy="48937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777607" y="9264228"/>
            <a:ext cx="2889938" cy="489373"/>
          </a:xfrm>
          <a:prstGeom prst="rect">
            <a:avLst/>
          </a:prstGeom>
        </p:spPr>
        <p:txBody>
          <a:bodyPr vert="horz" lIns="91440" tIns="45720" rIns="91440" bIns="45720" rtlCol="0" anchor="b"/>
          <a:lstStyle>
            <a:lvl1pPr algn="r">
              <a:defRPr sz="1200"/>
            </a:lvl1pPr>
          </a:lstStyle>
          <a:p>
            <a:fld id="{3F717809-2922-4189-8AFF-BC2E07D309D3}" type="slidenum">
              <a:rPr lang="en-US" smtClean="0"/>
              <a:t>‹#›</a:t>
            </a:fld>
            <a:endParaRPr lang="en-US" dirty="0"/>
          </a:p>
        </p:txBody>
      </p:sp>
    </p:spTree>
    <p:extLst>
      <p:ext uri="{BB962C8B-B14F-4D97-AF65-F5344CB8AC3E}">
        <p14:creationId xmlns:p14="http://schemas.microsoft.com/office/powerpoint/2010/main" val="1316969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1219200"/>
            <a:ext cx="5853112" cy="3292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AB956B-9FA7-462E-A61C-CFA10349F43B}" type="slidenum">
              <a:rPr lang="en-US" smtClean="0"/>
              <a:t>1</a:t>
            </a:fld>
            <a:endParaRPr lang="en-US" dirty="0"/>
          </a:p>
        </p:txBody>
      </p:sp>
    </p:spTree>
    <p:extLst>
      <p:ext uri="{BB962C8B-B14F-4D97-AF65-F5344CB8AC3E}">
        <p14:creationId xmlns:p14="http://schemas.microsoft.com/office/powerpoint/2010/main" val="422107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that question,</a:t>
            </a:r>
            <a:r>
              <a:rPr lang="en-US" baseline="0" dirty="0"/>
              <a:t> we can carry out the F-test. –READ SLIDE-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17</a:t>
            </a:fld>
            <a:endParaRPr lang="nl-NL" dirty="0"/>
          </a:p>
        </p:txBody>
      </p:sp>
    </p:spTree>
    <p:extLst>
      <p:ext uri="{BB962C8B-B14F-4D97-AF65-F5344CB8AC3E}">
        <p14:creationId xmlns:p14="http://schemas.microsoft.com/office/powerpoint/2010/main" val="4273699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a:t>
            </a:r>
            <a:r>
              <a:rPr lang="en-US" baseline="0" dirty="0"/>
              <a:t> can calculate the F statistic, by taking the MSb and divide by the MSw. Now, these two entities are new to us.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MSb tells us… -READ SLIDE-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MSw tells</a:t>
            </a:r>
            <a:r>
              <a:rPr lang="en-US" baseline="0" dirty="0"/>
              <a:t> us… -READ SLIDE-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a:t>
            </a:r>
            <a:r>
              <a:rPr lang="en-US" u="sng" dirty="0"/>
              <a:t>one</a:t>
            </a:r>
            <a:r>
              <a:rPr lang="en-US" dirty="0"/>
              <a:t> value as an estimate of within-group variance that applies to each population: “pooling within-group variances together”</a:t>
            </a:r>
            <a:endParaRPr lang="en-US" sz="900" dirty="0"/>
          </a:p>
          <a:p>
            <a:endParaRPr lang="nl-NL" dirty="0"/>
          </a:p>
        </p:txBody>
      </p:sp>
      <p:sp>
        <p:nvSpPr>
          <p:cNvPr id="4" name="Slide Number Placeholder 3"/>
          <p:cNvSpPr>
            <a:spLocks noGrp="1"/>
          </p:cNvSpPr>
          <p:nvPr>
            <p:ph type="sldNum" sz="quarter" idx="10"/>
          </p:nvPr>
        </p:nvSpPr>
        <p:spPr/>
        <p:txBody>
          <a:bodyPr/>
          <a:lstStyle/>
          <a:p>
            <a:fld id="{63D7B632-1023-4B23-839C-F4EE98A23C2A}" type="slidenum">
              <a:rPr lang="nl-NL" smtClean="0"/>
              <a:t>18</a:t>
            </a:fld>
            <a:endParaRPr lang="nl-NL" dirty="0"/>
          </a:p>
        </p:txBody>
      </p:sp>
    </p:spTree>
    <p:extLst>
      <p:ext uri="{BB962C8B-B14F-4D97-AF65-F5344CB8AC3E}">
        <p14:creationId xmlns:p14="http://schemas.microsoft.com/office/powerpoint/2010/main" val="176158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a:t>
            </a:r>
            <a:r>
              <a:rPr lang="en-US" baseline="0" dirty="0"/>
              <a:t> can calculate the F statistic, by taking the MSb and divide by the MSw. Now, these two entities are new to us.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MSb tells us… -READ SLIDE-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MSw tells</a:t>
            </a:r>
            <a:r>
              <a:rPr lang="en-US" baseline="0" dirty="0"/>
              <a:t> us… -READ SLIDE-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a:t>
            </a:r>
            <a:r>
              <a:rPr lang="en-US" u="sng" dirty="0"/>
              <a:t>one</a:t>
            </a:r>
            <a:r>
              <a:rPr lang="en-US" dirty="0"/>
              <a:t> value as an estimate of within-group variance that applies to each population: “pooling within-group variances together”</a:t>
            </a:r>
            <a:endParaRPr lang="en-US" sz="900" dirty="0"/>
          </a:p>
          <a:p>
            <a:endParaRPr lang="nl-NL" dirty="0"/>
          </a:p>
        </p:txBody>
      </p:sp>
      <p:sp>
        <p:nvSpPr>
          <p:cNvPr id="4" name="Slide Number Placeholder 3"/>
          <p:cNvSpPr>
            <a:spLocks noGrp="1"/>
          </p:cNvSpPr>
          <p:nvPr>
            <p:ph type="sldNum" sz="quarter" idx="10"/>
          </p:nvPr>
        </p:nvSpPr>
        <p:spPr/>
        <p:txBody>
          <a:bodyPr/>
          <a:lstStyle/>
          <a:p>
            <a:fld id="{63D7B632-1023-4B23-839C-F4EE98A23C2A}" type="slidenum">
              <a:rPr lang="nl-NL" smtClean="0"/>
              <a:t>19</a:t>
            </a:fld>
            <a:endParaRPr lang="nl-NL" dirty="0"/>
          </a:p>
        </p:txBody>
      </p:sp>
    </p:spTree>
    <p:extLst>
      <p:ext uri="{BB962C8B-B14F-4D97-AF65-F5344CB8AC3E}">
        <p14:creationId xmlns:p14="http://schemas.microsoft.com/office/powerpoint/2010/main" val="327419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know the MSb and MSw, this means</a:t>
            </a:r>
            <a:r>
              <a:rPr lang="en-US" baseline="0" dirty="0"/>
              <a:t> that we can calculate the F statistic. –READ SLIDE-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20</a:t>
            </a:fld>
            <a:endParaRPr lang="nl-NL" dirty="0"/>
          </a:p>
        </p:txBody>
      </p:sp>
    </p:spTree>
    <p:extLst>
      <p:ext uri="{BB962C8B-B14F-4D97-AF65-F5344CB8AC3E}">
        <p14:creationId xmlns:p14="http://schemas.microsoft.com/office/powerpoint/2010/main" val="374382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that we need to work with a distribution again.</a:t>
            </a:r>
            <a:r>
              <a:rPr lang="en-US" baseline="0" dirty="0"/>
              <a:t> When we carry out the F-test, we work with a F distribution. This distribution is a little different from the t-distribution. For the F-distribution, we do not have one type of degrees of freedom, but two! The degrees of freedom are called the degrees of freedom between and degrees of freedom within. The dfb have to do with the number of groups in the analysis (k-1), the dfw have to do with the number of participants within the groups. The shape of the F-distribution depends on the dfb and the dfw.</a:t>
            </a:r>
          </a:p>
          <a:p>
            <a:endParaRPr lang="en-US" baseline="0" dirty="0"/>
          </a:p>
          <a:p>
            <a:r>
              <a:rPr lang="en-US" baseline="0" dirty="0"/>
              <a:t>- READ SLIDE-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21</a:t>
            </a:fld>
            <a:endParaRPr lang="nl-NL" dirty="0"/>
          </a:p>
        </p:txBody>
      </p:sp>
    </p:spTree>
    <p:extLst>
      <p:ext uri="{BB962C8B-B14F-4D97-AF65-F5344CB8AC3E}">
        <p14:creationId xmlns:p14="http://schemas.microsoft.com/office/powerpoint/2010/main" val="625005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Now,</a:t>
            </a:r>
            <a:r>
              <a:rPr lang="nl-NL" baseline="0" dirty="0"/>
              <a:t> we calculated an F-statistic, but is this F-statistic large or small? We need a criterion to decide. Now this works pretty similar as for the t-test. We want to test with a significance level of .05 or 5%. IF the null hypothesis is true (i.e., the sample means for all groups are equal to each other), then we would expect the sampling distribution to like this (so for a lot of samples we expect an F-statistic close to 1, only for a few samples do we find F-values that are a lot higher. This means that we have a rejection area, this is the area under the curve which contains 5% of the possible sample values of the F-statistic. If our calculated F is larger than the critical value, we reject the null hypothesis, if F is smaller we are not allowed to reject the null hypothesis.</a:t>
            </a:r>
            <a:endParaRPr lang="nl-NL" dirty="0"/>
          </a:p>
          <a:p>
            <a:endParaRPr lang="nl-NL" dirty="0"/>
          </a:p>
          <a:p>
            <a:r>
              <a:rPr lang="nl-NL" dirty="0"/>
              <a:t>The critical</a:t>
            </a:r>
            <a:r>
              <a:rPr lang="nl-NL" baseline="0" dirty="0"/>
              <a:t> value depends on the dfb and dfw. </a:t>
            </a:r>
            <a:r>
              <a:rPr lang="nl-NL" dirty="0"/>
              <a:t>You</a:t>
            </a:r>
            <a:r>
              <a:rPr lang="nl-NL" baseline="0" dirty="0"/>
              <a:t>  can look up the critical value in a table, or calculate it with software. If you need to work with the critical value, I will provide it for you.</a:t>
            </a:r>
          </a:p>
          <a:p>
            <a:endParaRPr lang="nl-NL" baseline="0" dirty="0"/>
          </a:p>
          <a:p>
            <a:r>
              <a:rPr lang="nl-NL" baseline="0" dirty="0"/>
              <a:t>Question for you. What should we do with the null hypothesis in our case? Do we reject the null hypothesis? Or do we need to keep it? Everyone who thinks that we should REJECT the null hypothesis, put your hand up. Everyone who thinks that we should NOT reject H0, put your hands up. Well, the F-statistic was pretty small (1.372), so we do NOT reject the null hypothesis. This means that we DO NOT have enough evidence to concljude that the group means differ from one another. </a:t>
            </a:r>
            <a:endParaRPr lang="nl-NL" dirty="0"/>
          </a:p>
        </p:txBody>
      </p:sp>
      <p:sp>
        <p:nvSpPr>
          <p:cNvPr id="4" name="Slide Number Placeholder 3"/>
          <p:cNvSpPr>
            <a:spLocks noGrp="1"/>
          </p:cNvSpPr>
          <p:nvPr>
            <p:ph type="sldNum" sz="quarter" idx="10"/>
          </p:nvPr>
        </p:nvSpPr>
        <p:spPr/>
        <p:txBody>
          <a:bodyPr/>
          <a:lstStyle/>
          <a:p>
            <a:fld id="{63D7B632-1023-4B23-839C-F4EE98A23C2A}" type="slidenum">
              <a:rPr lang="nl-NL" smtClean="0"/>
              <a:t>22</a:t>
            </a:fld>
            <a:endParaRPr lang="nl-NL" dirty="0"/>
          </a:p>
        </p:txBody>
      </p:sp>
    </p:spTree>
    <p:extLst>
      <p:ext uri="{BB962C8B-B14F-4D97-AF65-F5344CB8AC3E}">
        <p14:creationId xmlns:p14="http://schemas.microsoft.com/office/powerpoint/2010/main" val="3669291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Now,</a:t>
            </a:r>
            <a:r>
              <a:rPr lang="nl-NL" baseline="0" dirty="0"/>
              <a:t> we calculated an F-statistic, but is this F-statistic large or small? We need a criterion to decide. Now this works pretty similar as for the t-test. We want to test with a significance level of .05 or 5%. IF the null hypothesis is true (i.e., the sample means for all groups are equal to each other), then we would expect the sampling distribution to like this (so for a lot of samples we expect an F-statistic close to 1, only for a few samples do we find F-values that are a lot higher. This means that we have a rejection area, this is the area under the curve which contains 5% of the possible sample values of the F-statistic. If our calculated F is larger than the critical value, we reject the null hypothesis, if F is smaller we are not allowed to reject the null hypothesis.</a:t>
            </a:r>
            <a:endParaRPr lang="nl-NL" dirty="0"/>
          </a:p>
          <a:p>
            <a:endParaRPr lang="nl-NL" dirty="0"/>
          </a:p>
          <a:p>
            <a:r>
              <a:rPr lang="nl-NL" dirty="0"/>
              <a:t>The critical</a:t>
            </a:r>
            <a:r>
              <a:rPr lang="nl-NL" baseline="0" dirty="0"/>
              <a:t> value depends on the dfb and dfw. </a:t>
            </a:r>
            <a:r>
              <a:rPr lang="nl-NL" dirty="0"/>
              <a:t>You</a:t>
            </a:r>
            <a:r>
              <a:rPr lang="nl-NL" baseline="0" dirty="0"/>
              <a:t>  can look up the critical value in a table, or calculate it with software. If you need to work with the critical value, I will provide it for you.</a:t>
            </a:r>
          </a:p>
          <a:p>
            <a:endParaRPr lang="nl-NL" baseline="0" dirty="0"/>
          </a:p>
          <a:p>
            <a:r>
              <a:rPr lang="nl-NL" baseline="0" dirty="0"/>
              <a:t>Question for you. What should we do with the null hypothesis in our case? Do we reject the null hypothesis? Or do we need to keep it? Everyone who thinks that we should REJECT the null hypothesis, put your hand up. Everyone who thinks that we should NOT reject H0, put your hands up. Well, the F-statistic was pretty small (1.372), so we do NOT reject the null hypothesis. This means that we DO NOT have enough evidence to concljude that the group means differ from one another. </a:t>
            </a:r>
            <a:endParaRPr lang="nl-NL" dirty="0"/>
          </a:p>
        </p:txBody>
      </p:sp>
      <p:sp>
        <p:nvSpPr>
          <p:cNvPr id="4" name="Slide Number Placeholder 3"/>
          <p:cNvSpPr>
            <a:spLocks noGrp="1"/>
          </p:cNvSpPr>
          <p:nvPr>
            <p:ph type="sldNum" sz="quarter" idx="10"/>
          </p:nvPr>
        </p:nvSpPr>
        <p:spPr/>
        <p:txBody>
          <a:bodyPr/>
          <a:lstStyle/>
          <a:p>
            <a:fld id="{63D7B632-1023-4B23-839C-F4EE98A23C2A}" type="slidenum">
              <a:rPr lang="nl-NL" smtClean="0"/>
              <a:t>23</a:t>
            </a:fld>
            <a:endParaRPr lang="nl-NL" dirty="0"/>
          </a:p>
        </p:txBody>
      </p:sp>
    </p:spTree>
    <p:extLst>
      <p:ext uri="{BB962C8B-B14F-4D97-AF65-F5344CB8AC3E}">
        <p14:creationId xmlns:p14="http://schemas.microsoft.com/office/powerpoint/2010/main" val="2473415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Now,</a:t>
            </a:r>
            <a:r>
              <a:rPr lang="nl-NL" baseline="0" dirty="0"/>
              <a:t> we calculated an F-statistic, but is this F-statistic large or small? We need a criterion to decide. Now this works pretty similar as for the t-test. We want to test with a significance level of .05 or 5%. IF the null hypothesis is true (i.e., the sample means for all groups are equal to each other), then we would expect the sampling distribution to like this (so for a lot of samples we expect an F-statistic close to 1, only for a few samples do we find F-values that are a lot higher. This means that we have a rejection area, this is the area under the curve which contains 5% of the possible sample values of the F-statistic. If our calculated F is larger than the critical value, we reject the null hypothesis, if F is smaller we are not allowed to reject the null hypothesis.</a:t>
            </a:r>
            <a:endParaRPr lang="nl-NL" dirty="0"/>
          </a:p>
          <a:p>
            <a:endParaRPr lang="nl-NL" dirty="0"/>
          </a:p>
          <a:p>
            <a:r>
              <a:rPr lang="nl-NL" dirty="0"/>
              <a:t>The critical</a:t>
            </a:r>
            <a:r>
              <a:rPr lang="nl-NL" baseline="0" dirty="0"/>
              <a:t> value depends on the dfb and dfw. </a:t>
            </a:r>
            <a:r>
              <a:rPr lang="nl-NL" dirty="0"/>
              <a:t>You</a:t>
            </a:r>
            <a:r>
              <a:rPr lang="nl-NL" baseline="0" dirty="0"/>
              <a:t>  can look up the critical value in a table, or calculate it with software. If you need to work with the critical value, I will provide it for you.</a:t>
            </a:r>
          </a:p>
          <a:p>
            <a:endParaRPr lang="nl-NL" baseline="0" dirty="0"/>
          </a:p>
          <a:p>
            <a:r>
              <a:rPr lang="nl-NL" baseline="0" dirty="0"/>
              <a:t>Question for you. What should we do with the null hypothesis in our case? Do we reject the null hypothesis? Or do we need to keep it? Everyone who thinks that we should REJECT the null hypothesis, put your hand up. Everyone who thinks that we should NOT reject H0, put your hands up. Well, the F-statistic was pretty small (1.372), so we do NOT reject the null hypothesis. This means that we DO NOT have enough evidence to concljude that the group means differ from one another. </a:t>
            </a:r>
            <a:endParaRPr lang="nl-NL" dirty="0"/>
          </a:p>
        </p:txBody>
      </p:sp>
      <p:sp>
        <p:nvSpPr>
          <p:cNvPr id="4" name="Slide Number Placeholder 3"/>
          <p:cNvSpPr>
            <a:spLocks noGrp="1"/>
          </p:cNvSpPr>
          <p:nvPr>
            <p:ph type="sldNum" sz="quarter" idx="10"/>
          </p:nvPr>
        </p:nvSpPr>
        <p:spPr/>
        <p:txBody>
          <a:bodyPr/>
          <a:lstStyle/>
          <a:p>
            <a:fld id="{63D7B632-1023-4B23-839C-F4EE98A23C2A}" type="slidenum">
              <a:rPr lang="nl-NL" smtClean="0"/>
              <a:t>24</a:t>
            </a:fld>
            <a:endParaRPr lang="nl-NL" dirty="0"/>
          </a:p>
        </p:txBody>
      </p:sp>
    </p:spTree>
    <p:extLst>
      <p:ext uri="{BB962C8B-B14F-4D97-AF65-F5344CB8AC3E}">
        <p14:creationId xmlns:p14="http://schemas.microsoft.com/office/powerpoint/2010/main" val="868925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Now,</a:t>
            </a:r>
            <a:r>
              <a:rPr lang="nl-NL" baseline="0" dirty="0"/>
              <a:t> we calculated an F-statistic, but is this F-statistic large or small? We need a criterion to decide. Now this works pretty similar as for the t-test. We want to test with a significance level of .05 or 5%. IF the null hypothesis is true (i.e., the sample means for all groups are equal to each other), then we would expect the sampling distribution to like this (so for a lot of samples we expect an F-statistic close to 1, only for a few samples do we find F-values that are a lot higher. This means that we have a rejection area, this is the area under the curve which contains 5% of the possible sample values of the F-statistic. If our calculated F is larger than the critical value, we reject the null hypothesis, if F is smaller we are not allowed to reject the null hypothesis.</a:t>
            </a:r>
            <a:endParaRPr lang="nl-NL" dirty="0"/>
          </a:p>
          <a:p>
            <a:endParaRPr lang="nl-NL" dirty="0"/>
          </a:p>
          <a:p>
            <a:r>
              <a:rPr lang="nl-NL" dirty="0"/>
              <a:t>The critical</a:t>
            </a:r>
            <a:r>
              <a:rPr lang="nl-NL" baseline="0" dirty="0"/>
              <a:t> value depends on the dfb and dfw. </a:t>
            </a:r>
            <a:r>
              <a:rPr lang="nl-NL" dirty="0"/>
              <a:t>You</a:t>
            </a:r>
            <a:r>
              <a:rPr lang="nl-NL" baseline="0" dirty="0"/>
              <a:t>  can look up the critical value in a table, or calculate it with software. If you need to work with the critical value, I will provide it for you.</a:t>
            </a:r>
          </a:p>
          <a:p>
            <a:endParaRPr lang="nl-NL" baseline="0" dirty="0"/>
          </a:p>
          <a:p>
            <a:r>
              <a:rPr lang="nl-NL" baseline="0" dirty="0"/>
              <a:t>Question for you. What should we do with the null hypothesis in our case? Do we reject the null hypothesis? Or do we need to keep it? Everyone who thinks that we should REJECT the null hypothesis, put your hand up. Everyone who thinks that we should NOT reject H0, put your hands up. Well, the F-statistic was pretty small (1.372), so we do NOT reject the null hypothesis. This means that we DO NOT have enough evidence to concljude that the group means differ from one another. </a:t>
            </a:r>
            <a:endParaRPr lang="nl-NL" dirty="0"/>
          </a:p>
        </p:txBody>
      </p:sp>
      <p:sp>
        <p:nvSpPr>
          <p:cNvPr id="4" name="Slide Number Placeholder 3"/>
          <p:cNvSpPr>
            <a:spLocks noGrp="1"/>
          </p:cNvSpPr>
          <p:nvPr>
            <p:ph type="sldNum" sz="quarter" idx="10"/>
          </p:nvPr>
        </p:nvSpPr>
        <p:spPr/>
        <p:txBody>
          <a:bodyPr/>
          <a:lstStyle/>
          <a:p>
            <a:fld id="{63D7B632-1023-4B23-839C-F4EE98A23C2A}" type="slidenum">
              <a:rPr lang="nl-NL" smtClean="0"/>
              <a:t>25</a:t>
            </a:fld>
            <a:endParaRPr lang="nl-NL" dirty="0"/>
          </a:p>
        </p:txBody>
      </p:sp>
    </p:spTree>
    <p:extLst>
      <p:ext uri="{BB962C8B-B14F-4D97-AF65-F5344CB8AC3E}">
        <p14:creationId xmlns:p14="http://schemas.microsoft.com/office/powerpoint/2010/main" val="1731058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63D7B632-1023-4B23-839C-F4EE98A23C2A}" type="slidenum">
              <a:rPr lang="nl-NL" smtClean="0"/>
              <a:t>26</a:t>
            </a:fld>
            <a:endParaRPr lang="nl-NL" dirty="0"/>
          </a:p>
        </p:txBody>
      </p:sp>
    </p:spTree>
    <p:extLst>
      <p:ext uri="{BB962C8B-B14F-4D97-AF65-F5344CB8AC3E}">
        <p14:creationId xmlns:p14="http://schemas.microsoft.com/office/powerpoint/2010/main" val="2538711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a:t>
            </a:r>
            <a:r>
              <a:rPr lang="en-US" baseline="0" dirty="0"/>
              <a:t> though the formula might look complicated, calculating a group mean is very straightforward. We calculate the mean of group i, by taking the score of the first person in the group, and adding the score of the second person group, adding the third person, …. All the way to the last person in group i. When all scores are added, we divide by all people in group i. We can do this for all groups in the ANOVA, so in our example we would end up with four group means. Then we can calculate the grand mean. This formula says that we take exactly the same approach as for calculating the group means (this part of the formula is identical), BUT we do this for ALL groups in the ANOVA, and we add all the scores together. In other words, we simply add the scores of ALL participants in the sample, and divide by the TOTAL number of people in the sample. </a:t>
            </a:r>
          </a:p>
          <a:p>
            <a:endParaRPr lang="en-US" baseline="0" dirty="0"/>
          </a:p>
          <a:p>
            <a:r>
              <a:rPr lang="en-US" baseline="0" dirty="0"/>
              <a:t>Difficult way to say that you take the mean of all the scores in one group; or the mean of all scores (of all groups)</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8</a:t>
            </a:fld>
            <a:endParaRPr lang="nl-NL" dirty="0"/>
          </a:p>
        </p:txBody>
      </p:sp>
    </p:spTree>
    <p:extLst>
      <p:ext uri="{BB962C8B-B14F-4D97-AF65-F5344CB8AC3E}">
        <p14:creationId xmlns:p14="http://schemas.microsoft.com/office/powerpoint/2010/main" val="1571488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Now,</a:t>
            </a:r>
            <a:r>
              <a:rPr lang="nl-NL" baseline="0" dirty="0"/>
              <a:t> we calculated an F-statistic, but is this F-statistic large or small? We need a criterion to decide. Now this works pretty similar as for the t-test. We want to test with a significance level of .05 or 5%. IF the null hypothesis is true (i.e., the sample means for all groups are equal to each other), then we would expect the sampling distribution to like this (so for a lot of samples we expect an F-statistic close to 1, only for a few samples do we find F-values that are a lot higher. This means that we have a rejection area, this is the area under the curve which contains 5% of the possible sample values of the F-statistic. If our calculated F is larger than the critical value, we reject the null hypothesis, if F is smaller we are not allowed to reject the null hypothesis.</a:t>
            </a:r>
            <a:endParaRPr lang="nl-NL" dirty="0"/>
          </a:p>
          <a:p>
            <a:endParaRPr lang="nl-NL" dirty="0"/>
          </a:p>
          <a:p>
            <a:r>
              <a:rPr lang="nl-NL" dirty="0"/>
              <a:t>The critical</a:t>
            </a:r>
            <a:r>
              <a:rPr lang="nl-NL" baseline="0" dirty="0"/>
              <a:t> value depends on the dfb and dfw. </a:t>
            </a:r>
            <a:r>
              <a:rPr lang="nl-NL" dirty="0"/>
              <a:t>You</a:t>
            </a:r>
            <a:r>
              <a:rPr lang="nl-NL" baseline="0" dirty="0"/>
              <a:t>  can look up the critical value in a table, or calculate it with software. If you need to work with the critical value, I will provide it for you.</a:t>
            </a:r>
          </a:p>
          <a:p>
            <a:endParaRPr lang="nl-NL" baseline="0" dirty="0"/>
          </a:p>
          <a:p>
            <a:r>
              <a:rPr lang="nl-NL" baseline="0" dirty="0"/>
              <a:t>Question for you. What should we do with the null hypothesis in our case? Do we reject the null hypothesis? Or do we need to keep it? Everyone who thinks that we should REJECT the null hypothesis, put your hand up. Everyone who thinks that we should NOT reject H0, put your hands up. Well, the F-statistic was pretty small (1.372), so we do NOT reject the null hypothesis. This means that we DO NOT have enough evidence to concljude that the group means differ from one another. </a:t>
            </a:r>
            <a:endParaRPr lang="nl-NL" dirty="0"/>
          </a:p>
        </p:txBody>
      </p:sp>
      <p:sp>
        <p:nvSpPr>
          <p:cNvPr id="4" name="Slide Number Placeholder 3"/>
          <p:cNvSpPr>
            <a:spLocks noGrp="1"/>
          </p:cNvSpPr>
          <p:nvPr>
            <p:ph type="sldNum" sz="quarter" idx="10"/>
          </p:nvPr>
        </p:nvSpPr>
        <p:spPr/>
        <p:txBody>
          <a:bodyPr/>
          <a:lstStyle/>
          <a:p>
            <a:fld id="{63D7B632-1023-4B23-839C-F4EE98A23C2A}" type="slidenum">
              <a:rPr lang="nl-NL" smtClean="0"/>
              <a:t>27</a:t>
            </a:fld>
            <a:endParaRPr lang="nl-NL" dirty="0"/>
          </a:p>
        </p:txBody>
      </p:sp>
    </p:spTree>
    <p:extLst>
      <p:ext uri="{BB962C8B-B14F-4D97-AF65-F5344CB8AC3E}">
        <p14:creationId xmlns:p14="http://schemas.microsoft.com/office/powerpoint/2010/main" val="3265514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1-4.325/(87/19) = 0.055 of 1-(1-0.205)*((20-1)/(20-3-1)) = 0.055. It</a:t>
            </a:r>
            <a:r>
              <a:rPr lang="en-US" sz="1200" kern="1200" baseline="0" dirty="0">
                <a:solidFill>
                  <a:schemeClr val="tx1"/>
                </a:solidFill>
                <a:effectLst/>
                <a:latin typeface="+mn-lt"/>
                <a:ea typeface="+mn-ea"/>
                <a:cs typeface="+mn-cs"/>
              </a:rPr>
              <a:t> corrects for the number of parameters in a regression model, so here K-1 (3) due to dummy coding.</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From https://stats.idre.ucla.edu/spss/output/regression-analysis/:</a:t>
            </a:r>
          </a:p>
          <a:p>
            <a:r>
              <a:rPr lang="en-US" sz="1200" b="0" i="0" kern="1200" dirty="0">
                <a:solidFill>
                  <a:schemeClr val="tx1"/>
                </a:solidFill>
                <a:effectLst/>
                <a:latin typeface="+mn-lt"/>
                <a:ea typeface="+mn-ea"/>
                <a:cs typeface="+mn-cs"/>
              </a:rPr>
              <a:t>As predictors are added to the model, each predictor will explain some of the variance in the dependent variable simply due to chance.  One could continue to add predictors to the model which would continue to improve the ability of the predictors to explain the dependent variable, although some of this increase in R-square would be simply due to chance variation in that particular sample.  The adjusted R-square attempts to yield a more honest value to estimate the R-squared for the population.   The value of R-square was .489, while the value of Adjusted R-square was .479  Adjusted R-squared is computed using the formula 1 – ((1 – Rsq)(N – 1 )/ (N – k – 1)).  From this formula, you can see that when the number of observations is small and the number of predictors is large, there will be a much greater difference between R-square and adjusted R-square (because the ratio of (N – 1) / (N – k – 1) will be much greater than 1).  By contrast, when the number of observations is very large compared to the number of predictors, the value of R-square and adjusted R-square will be much closer because the ratio of (N – 1)/(N – k – 1) will approach 1.</a:t>
            </a:r>
            <a:endParaRPr lang="en-NL" dirty="0"/>
          </a:p>
        </p:txBody>
      </p:sp>
      <p:sp>
        <p:nvSpPr>
          <p:cNvPr id="4" name="Slide Number Placeholder 3"/>
          <p:cNvSpPr>
            <a:spLocks noGrp="1"/>
          </p:cNvSpPr>
          <p:nvPr>
            <p:ph type="sldNum" sz="quarter" idx="5"/>
          </p:nvPr>
        </p:nvSpPr>
        <p:spPr/>
        <p:txBody>
          <a:bodyPr/>
          <a:lstStyle/>
          <a:p>
            <a:fld id="{63D7B632-1023-4B23-839C-F4EE98A23C2A}" type="slidenum">
              <a:rPr lang="nl-NL" smtClean="0"/>
              <a:t>28</a:t>
            </a:fld>
            <a:endParaRPr lang="nl-NL" dirty="0"/>
          </a:p>
        </p:txBody>
      </p:sp>
    </p:spTree>
    <p:extLst>
      <p:ext uri="{BB962C8B-B14F-4D97-AF65-F5344CB8AC3E}">
        <p14:creationId xmlns:p14="http://schemas.microsoft.com/office/powerpoint/2010/main" val="1913161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20.5% is quite a lot -&gt; of total variance in exam grades, you can  explain 20.5% by  group membership.</a:t>
            </a:r>
          </a:p>
        </p:txBody>
      </p:sp>
      <p:sp>
        <p:nvSpPr>
          <p:cNvPr id="4" name="Slide Number Placeholder 3"/>
          <p:cNvSpPr>
            <a:spLocks noGrp="1"/>
          </p:cNvSpPr>
          <p:nvPr>
            <p:ph type="sldNum" sz="quarter" idx="5"/>
          </p:nvPr>
        </p:nvSpPr>
        <p:spPr/>
        <p:txBody>
          <a:bodyPr/>
          <a:lstStyle/>
          <a:p>
            <a:fld id="{63D7B632-1023-4B23-839C-F4EE98A23C2A}" type="slidenum">
              <a:rPr lang="nl-NL" smtClean="0"/>
              <a:t>29</a:t>
            </a:fld>
            <a:endParaRPr lang="nl-NL" dirty="0"/>
          </a:p>
        </p:txBody>
      </p:sp>
    </p:spTree>
    <p:extLst>
      <p:ext uri="{BB962C8B-B14F-4D97-AF65-F5344CB8AC3E}">
        <p14:creationId xmlns:p14="http://schemas.microsoft.com/office/powerpoint/2010/main" val="3494427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Now,</a:t>
            </a:r>
            <a:r>
              <a:rPr lang="nl-NL" baseline="0" dirty="0"/>
              <a:t> we calculated an F-statistic, but is this F-statistic large or small? We need a criterion to decide. Now this works pretty similar as for the t-test. We want to test with a significance level of .05 or 5%. IF the null hypothesis is true (i.e., the sample means for all groups are equal to each other), then we would expect the sampling distribution to like this (so for a lot of samples we expect an F-statistic close to 1, only for a few samples do we find F-values that are a lot higher. This means that we have a rejection area, this is the area under the curve which contains 5% of the possible sample values of the F-statistic. If our calculated F is larger than the critical value, we reject the null hypothesis, if F is smaller we are not allowed to reject the null hypothesis.</a:t>
            </a:r>
            <a:endParaRPr lang="nl-NL" dirty="0"/>
          </a:p>
          <a:p>
            <a:endParaRPr lang="nl-NL" dirty="0"/>
          </a:p>
          <a:p>
            <a:r>
              <a:rPr lang="nl-NL" dirty="0"/>
              <a:t>The critical</a:t>
            </a:r>
            <a:r>
              <a:rPr lang="nl-NL" baseline="0" dirty="0"/>
              <a:t> value depends on the dfb and dfw. </a:t>
            </a:r>
            <a:r>
              <a:rPr lang="nl-NL" dirty="0"/>
              <a:t>You</a:t>
            </a:r>
            <a:r>
              <a:rPr lang="nl-NL" baseline="0" dirty="0"/>
              <a:t>  can look up the critical value in a table, or calculate it with software. If you need to work with the critical value, I will provide it for you.</a:t>
            </a:r>
          </a:p>
          <a:p>
            <a:endParaRPr lang="nl-NL" baseline="0" dirty="0"/>
          </a:p>
          <a:p>
            <a:r>
              <a:rPr lang="nl-NL" baseline="0" dirty="0"/>
              <a:t>Question for you. What should we do with the null hypothesis in our case? Do we reject the null hypothesis? Or do we need to keep it? Everyone who thinks that we should REJECT the null hypothesis, put your hand up. Everyone who thinks that we should NOT reject H0, put your hands up. Well, the F-statistic was pretty small (1.372), so we do NOT reject the null hypothesis. This means that we DO NOT have enough evidence to concljude that the group means differ from one another. </a:t>
            </a:r>
            <a:endParaRPr lang="nl-NL" dirty="0"/>
          </a:p>
        </p:txBody>
      </p:sp>
      <p:sp>
        <p:nvSpPr>
          <p:cNvPr id="4" name="Slide Number Placeholder 3"/>
          <p:cNvSpPr>
            <a:spLocks noGrp="1"/>
          </p:cNvSpPr>
          <p:nvPr>
            <p:ph type="sldNum" sz="quarter" idx="10"/>
          </p:nvPr>
        </p:nvSpPr>
        <p:spPr/>
        <p:txBody>
          <a:bodyPr/>
          <a:lstStyle/>
          <a:p>
            <a:fld id="{63D7B632-1023-4B23-839C-F4EE98A23C2A}" type="slidenum">
              <a:rPr lang="nl-NL" smtClean="0"/>
              <a:t>30</a:t>
            </a:fld>
            <a:endParaRPr lang="nl-NL" dirty="0"/>
          </a:p>
        </p:txBody>
      </p:sp>
    </p:spTree>
    <p:extLst>
      <p:ext uri="{BB962C8B-B14F-4D97-AF65-F5344CB8AC3E}">
        <p14:creationId xmlns:p14="http://schemas.microsoft.com/office/powerpoint/2010/main" val="1588826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Now,</a:t>
            </a:r>
            <a:r>
              <a:rPr lang="nl-NL" baseline="0" dirty="0"/>
              <a:t> we calculated an F-statistic, but is this F-statistic large or small? We need a criterion to decide. Now this works pretty similar as for the t-test. We want to test with a significance level of .05 or 5%. IF the null hypothesis is true (i.e., the sample means for all groups are equal to each other), then we would expect the sampling distribution to like this (so for a lot of samples we expect an F-statistic close to 1, only for a few samples do we find F-values that are a lot higher. This means that we have a rejection area, this is the area under the curve which contains 5% of the possible sample values of the F-statistic. If our calculated F is larger than the critical value, we reject the null hypothesis, if F is smaller we are not allowed to reject the null hypothesis.</a:t>
            </a:r>
            <a:endParaRPr lang="nl-NL" dirty="0"/>
          </a:p>
          <a:p>
            <a:endParaRPr lang="nl-NL" dirty="0"/>
          </a:p>
          <a:p>
            <a:r>
              <a:rPr lang="nl-NL" dirty="0"/>
              <a:t>The critical</a:t>
            </a:r>
            <a:r>
              <a:rPr lang="nl-NL" baseline="0" dirty="0"/>
              <a:t> value depends on the dfb and dfw. </a:t>
            </a:r>
            <a:r>
              <a:rPr lang="nl-NL" dirty="0"/>
              <a:t>You</a:t>
            </a:r>
            <a:r>
              <a:rPr lang="nl-NL" baseline="0" dirty="0"/>
              <a:t>  can look up the critical value in a table, or calculate it with software. If you need to work with the critical value, I will provide it for you.</a:t>
            </a:r>
          </a:p>
          <a:p>
            <a:endParaRPr lang="nl-NL" baseline="0" dirty="0"/>
          </a:p>
          <a:p>
            <a:r>
              <a:rPr lang="nl-NL" baseline="0" dirty="0"/>
              <a:t>Question for you. What should we do with the null hypothesis in our case? Do we reject the null hypothesis? Or do we need to keep it? Everyone who thinks that we should REJECT the null hypothesis, put your hand up. Everyone who thinks that we should NOT reject H0, put your hands up. Well, the F-statistic was pretty small (1.372), so we do NOT reject the null hypothesis. This means that we DO NOT have enough evidence to concljude that the group means differ from one another. </a:t>
            </a:r>
            <a:endParaRPr lang="nl-NL" dirty="0"/>
          </a:p>
        </p:txBody>
      </p:sp>
      <p:sp>
        <p:nvSpPr>
          <p:cNvPr id="4" name="Slide Number Placeholder 3"/>
          <p:cNvSpPr>
            <a:spLocks noGrp="1"/>
          </p:cNvSpPr>
          <p:nvPr>
            <p:ph type="sldNum" sz="quarter" idx="10"/>
          </p:nvPr>
        </p:nvSpPr>
        <p:spPr/>
        <p:txBody>
          <a:bodyPr/>
          <a:lstStyle/>
          <a:p>
            <a:fld id="{63D7B632-1023-4B23-839C-F4EE98A23C2A}" type="slidenum">
              <a:rPr lang="nl-NL" smtClean="0"/>
              <a:t>31</a:t>
            </a:fld>
            <a:endParaRPr lang="nl-NL" dirty="0"/>
          </a:p>
        </p:txBody>
      </p:sp>
    </p:spTree>
    <p:extLst>
      <p:ext uri="{BB962C8B-B14F-4D97-AF65-F5344CB8AC3E}">
        <p14:creationId xmlns:p14="http://schemas.microsoft.com/office/powerpoint/2010/main" val="2418253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Instead of</a:t>
            </a:r>
            <a:r>
              <a:rPr lang="en-US" baseline="0" dirty="0"/>
              <a:t> just looking at the individual scores, we can also look at the deviation scores. We can calculate the deviation scores by taking the actual score of a person, and subtracting the grand POPULATION mean. We then get the individual deviation from the total mean. This deviation score can be partly be explained by the group effect, so the differences in groups, and partly by individual differences, in other words, a residual part. We use this logic in ANOVA. But here we use the population model. In reality, we DO NOT KNOW the grand mean and we do NOT KNOW the actual group effect. I.e., - READ SLIDE-</a:t>
            </a:r>
            <a:endParaRPr lang="en-US" dirty="0"/>
          </a:p>
          <a:p>
            <a:endParaRPr lang="en-US" baseline="0" dirty="0"/>
          </a:p>
          <a:p>
            <a:endParaRPr lang="en-US" baseline="0" dirty="0"/>
          </a:p>
          <a:p>
            <a:r>
              <a:rPr lang="en-US" baseline="0" dirty="0"/>
              <a:t>So in practice, we look at sample estimates. We can subtract the grand SAMPLE MEAN from the individual score, to get the deviation score. This deviation score can partly be explained by the group effect (AND this group effect can be calculated by taking the group mean and subtracting the grand mean), the part that cannot be explained by group membership is the residual part (calculated by taking the indivual score and subtracting the group mean). I.e., - READ SLIDE-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9</a:t>
            </a:fld>
            <a:endParaRPr lang="nl-NL" dirty="0"/>
          </a:p>
        </p:txBody>
      </p:sp>
    </p:spTree>
    <p:extLst>
      <p:ext uri="{BB962C8B-B14F-4D97-AF65-F5344CB8AC3E}">
        <p14:creationId xmlns:p14="http://schemas.microsoft.com/office/powerpoint/2010/main" val="1843732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take this logic a step further</a:t>
            </a:r>
            <a:r>
              <a:rPr lang="en-US" baseline="0" dirty="0"/>
              <a:t> in ANOVA. In ANOVA, we calculate different sources of variations, called the total sums-of-squares, the within sums-of-squares, and the between sums of squares. Let’s take a look at each of these.</a:t>
            </a:r>
          </a:p>
          <a:p>
            <a:endParaRPr lang="en-US" baseline="0" dirty="0"/>
          </a:p>
          <a:p>
            <a:r>
              <a:rPr lang="en-US" baseline="0" dirty="0"/>
              <a:t>First, again a summary of the notation that we use; - READ SLIDE-</a:t>
            </a:r>
          </a:p>
          <a:p>
            <a:endParaRPr lang="en-US" baseline="0" dirty="0"/>
          </a:p>
          <a:p>
            <a:r>
              <a:rPr lang="en-US" baseline="0" dirty="0"/>
              <a:t>We can calculate the Total sum of squares as follows; -READ SLIDE-.</a:t>
            </a:r>
          </a:p>
          <a:p>
            <a:endParaRPr lang="en-US" baseline="0" dirty="0"/>
          </a:p>
          <a:p>
            <a:r>
              <a:rPr lang="en-US" baseline="0" dirty="0"/>
              <a:t>We can calculate the Within sum of squares as follows; -READ SLIDE-.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 can calculate the Between sum of squares as follows; -READ SLIDE-.</a:t>
            </a:r>
          </a:p>
          <a:p>
            <a:endParaRPr lang="en-US" dirty="0"/>
          </a:p>
          <a:p>
            <a:r>
              <a:rPr lang="en-US" dirty="0"/>
              <a:t>Now, the fun</a:t>
            </a:r>
            <a:r>
              <a:rPr lang="en-US" baseline="0" dirty="0"/>
              <a:t> thing is, that the total variation in the sample, can be split in within and between variation. If you add the within and the between variation together, you end up with the total variation again! Isn’t that nice! So, if we calculate the sums of squares between and the sums of squares within, we end of up with the sums of squares total.</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11</a:t>
            </a:fld>
            <a:endParaRPr lang="nl-NL" dirty="0"/>
          </a:p>
        </p:txBody>
      </p:sp>
    </p:spTree>
    <p:extLst>
      <p:ext uri="{BB962C8B-B14F-4D97-AF65-F5344CB8AC3E}">
        <p14:creationId xmlns:p14="http://schemas.microsoft.com/office/powerpoint/2010/main" val="1532479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our experiment! We already calculated the</a:t>
            </a:r>
            <a:r>
              <a:rPr lang="en-US" baseline="0" dirty="0"/>
              <a:t> four group means and the grand mean. Now, we can calculate the SSb. For that, we first need to know how much each of the group means deviates from the grand mean. So, for group 1, it’s 5.6=5.5=0.1. Then we square this value. Next, we do this for all other groups in the sample. So 4-5.5 is -1.5, and again we need to square this number. For group 3 the deviation score is .3 and for group 4 1.1. The next step is to multiply these squared values with the number of people in the sample </a:t>
            </a:r>
            <a:r>
              <a:rPr lang="en-US" baseline="0" dirty="0">
                <a:sym typeface="Wingdings" panose="05000000000000000000" pitchFamily="2" charset="2"/>
              </a:rPr>
              <a:t> in this case 5 for all of the groups. Finally, we add all these numbers together, and we get the SSb.</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12</a:t>
            </a:fld>
            <a:endParaRPr lang="nl-NL" dirty="0"/>
          </a:p>
        </p:txBody>
      </p:sp>
    </p:spTree>
    <p:extLst>
      <p:ext uri="{BB962C8B-B14F-4D97-AF65-F5344CB8AC3E}">
        <p14:creationId xmlns:p14="http://schemas.microsoft.com/office/powerpoint/2010/main" val="3938308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the sum of squares within. We start with group 1. For all people in group 1, we take the individual score and subtract the group mean, and then square this value. So, 5 minus 5.6 is -0.6, and we square this. 4-5.6 is -1.6, we square this. Same for person 3,4, and 5. Than we add all these squared values together. But we do not have 1 group, we have 4 groups. We do the same for group 2, 3 and 4, and we obtain the values 18, 14.8 and 19.2. The SSw is then 69.2 </a:t>
            </a:r>
            <a:r>
              <a:rPr lang="en-US" baseline="0" dirty="0">
                <a:sym typeface="Wingdings" panose="05000000000000000000" pitchFamily="2" charset="2"/>
              </a:rPr>
              <a:t> simply the sum of these four values.</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13</a:t>
            </a:fld>
            <a:endParaRPr lang="nl-NL" dirty="0"/>
          </a:p>
        </p:txBody>
      </p:sp>
    </p:spTree>
    <p:extLst>
      <p:ext uri="{BB962C8B-B14F-4D97-AF65-F5344CB8AC3E}">
        <p14:creationId xmlns:p14="http://schemas.microsoft.com/office/powerpoint/2010/main" val="3643122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the sum of squares within. We start with group 1. For all people in group 1, we take the individual score and subtract the group mean, and then square this value. So, 5 minus 5.6 is -0.6, and we square this. 4-5.6 is -1.6, we square this. Same for person 3,4, and 5. Than we add all these squared values together. But we do not have 1 group, we have 4 groups. We do the same for group 2, 3 and 4, and we obtain the values 18, 14.8 and 19.2. The SSw is then 69.2 </a:t>
            </a:r>
            <a:r>
              <a:rPr lang="en-US" baseline="0" dirty="0">
                <a:sym typeface="Wingdings" panose="05000000000000000000" pitchFamily="2" charset="2"/>
              </a:rPr>
              <a:t> simply the sum of these four values.</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14</a:t>
            </a:fld>
            <a:endParaRPr lang="nl-NL" dirty="0"/>
          </a:p>
        </p:txBody>
      </p:sp>
    </p:spTree>
    <p:extLst>
      <p:ext uri="{BB962C8B-B14F-4D97-AF65-F5344CB8AC3E}">
        <p14:creationId xmlns:p14="http://schemas.microsoft.com/office/powerpoint/2010/main" val="1142992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SSt can be calculated</a:t>
            </a:r>
            <a:r>
              <a:rPr lang="en-US" baseline="0" dirty="0"/>
              <a:t> in two ways now. We could take the scores of all 20 individuals, subtract the grand mean, and square the deviation scores (like this). If you would do that, you get a value of 87. BUT, we could also simply add the SSb and the SSw together. You see that in that case, we would also get to 87.</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15</a:t>
            </a:fld>
            <a:endParaRPr lang="nl-NL" dirty="0"/>
          </a:p>
        </p:txBody>
      </p:sp>
    </p:spTree>
    <p:extLst>
      <p:ext uri="{BB962C8B-B14F-4D97-AF65-F5344CB8AC3E}">
        <p14:creationId xmlns:p14="http://schemas.microsoft.com/office/powerpoint/2010/main" val="1033478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why</a:t>
            </a:r>
            <a:r>
              <a:rPr lang="en-US" baseline="0" dirty="0"/>
              <a:t> are these SSb, SSt and SSw so important? We actually use them to carry out the hypothesis tests in ANOVA, AND we use them to calculate an effect size. First, let’s take a look at the hypothesis testing.</a:t>
            </a:r>
          </a:p>
          <a:p>
            <a:endParaRPr lang="en-US" baseline="0" dirty="0"/>
          </a:p>
          <a:p>
            <a:r>
              <a:rPr lang="en-US" baseline="0" dirty="0"/>
              <a:t>What we want to know when we carry out ANOVA, is…</a:t>
            </a:r>
          </a:p>
          <a:p>
            <a:endParaRPr lang="en-US" baseline="0" dirty="0"/>
          </a:p>
          <a:p>
            <a:r>
              <a:rPr lang="en-US" baseline="0" dirty="0"/>
              <a:t>- READ SLIDE-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16</a:t>
            </a:fld>
            <a:endParaRPr lang="nl-NL" dirty="0"/>
          </a:p>
        </p:txBody>
      </p:sp>
    </p:spTree>
    <p:extLst>
      <p:ext uri="{BB962C8B-B14F-4D97-AF65-F5344CB8AC3E}">
        <p14:creationId xmlns:p14="http://schemas.microsoft.com/office/powerpoint/2010/main" val="4226567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F24A90-DC70-4130-9855-E188EA9FF176}" type="datetime1">
              <a:rPr lang="en-US" smtClean="0"/>
              <a:t>2/11/2025</a:t>
            </a:fld>
            <a:endParaRPr lang="en-US" dirty="0"/>
          </a:p>
        </p:txBody>
      </p:sp>
      <p:sp>
        <p:nvSpPr>
          <p:cNvPr id="5" name="Footer Placeholder 4"/>
          <p:cNvSpPr>
            <a:spLocks noGrp="1"/>
          </p:cNvSpPr>
          <p:nvPr>
            <p:ph type="ftr" sz="quarter" idx="11"/>
          </p:nvPr>
        </p:nvSpPr>
        <p:spPr/>
        <p:txBody>
          <a:bodyPr/>
          <a:lstStyle/>
          <a:p>
            <a:r>
              <a:rPr lang="en-US" dirty="0"/>
              <a:t>Lecture 3,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85464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7201E9-AE0E-4E34-9E8F-D678938A96B2}" type="datetime1">
              <a:rPr lang="en-US" smtClean="0"/>
              <a:t>2/11/2025</a:t>
            </a:fld>
            <a:endParaRPr lang="en-US" dirty="0"/>
          </a:p>
        </p:txBody>
      </p:sp>
      <p:sp>
        <p:nvSpPr>
          <p:cNvPr id="5" name="Footer Placeholder 4"/>
          <p:cNvSpPr>
            <a:spLocks noGrp="1"/>
          </p:cNvSpPr>
          <p:nvPr>
            <p:ph type="ftr" sz="quarter" idx="11"/>
          </p:nvPr>
        </p:nvSpPr>
        <p:spPr/>
        <p:txBody>
          <a:bodyPr/>
          <a:lstStyle/>
          <a:p>
            <a:r>
              <a:rPr lang="en-US" dirty="0"/>
              <a:t>Lecture 3,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331668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2268F-15A9-4126-A12B-8CD4152C0F34}" type="datetime1">
              <a:rPr lang="en-US" smtClean="0"/>
              <a:t>2/11/2025</a:t>
            </a:fld>
            <a:endParaRPr lang="en-US" dirty="0"/>
          </a:p>
        </p:txBody>
      </p:sp>
      <p:sp>
        <p:nvSpPr>
          <p:cNvPr id="5" name="Footer Placeholder 4"/>
          <p:cNvSpPr>
            <a:spLocks noGrp="1"/>
          </p:cNvSpPr>
          <p:nvPr>
            <p:ph type="ftr" sz="quarter" idx="11"/>
          </p:nvPr>
        </p:nvSpPr>
        <p:spPr/>
        <p:txBody>
          <a:bodyPr/>
          <a:lstStyle/>
          <a:p>
            <a:r>
              <a:rPr lang="en-US" dirty="0"/>
              <a:t>Lecture 3,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49108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64F83-1EC3-4F2B-BEBE-947D09B1667B}" type="datetime1">
              <a:rPr lang="en-US" smtClean="0"/>
              <a:t>2/11/2025</a:t>
            </a:fld>
            <a:endParaRPr lang="en-US" dirty="0"/>
          </a:p>
        </p:txBody>
      </p:sp>
      <p:sp>
        <p:nvSpPr>
          <p:cNvPr id="5" name="Footer Placeholder 4"/>
          <p:cNvSpPr>
            <a:spLocks noGrp="1"/>
          </p:cNvSpPr>
          <p:nvPr>
            <p:ph type="ftr" sz="quarter" idx="11"/>
          </p:nvPr>
        </p:nvSpPr>
        <p:spPr/>
        <p:txBody>
          <a:bodyPr/>
          <a:lstStyle/>
          <a:p>
            <a:r>
              <a:rPr lang="en-US" dirty="0"/>
              <a:t>Lecture 3,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109580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0C74448-59B9-470A-A97E-722778797F0F}" type="datetime1">
              <a:rPr lang="en-US" smtClean="0"/>
              <a:t>2/11/2025</a:t>
            </a:fld>
            <a:endParaRPr lang="en-US" dirty="0"/>
          </a:p>
        </p:txBody>
      </p:sp>
      <p:sp>
        <p:nvSpPr>
          <p:cNvPr id="5" name="Footer Placeholder 4"/>
          <p:cNvSpPr>
            <a:spLocks noGrp="1"/>
          </p:cNvSpPr>
          <p:nvPr>
            <p:ph type="ftr" sz="quarter" idx="11"/>
          </p:nvPr>
        </p:nvSpPr>
        <p:spPr/>
        <p:txBody>
          <a:bodyPr/>
          <a:lstStyle/>
          <a:p>
            <a:r>
              <a:rPr lang="en-US" dirty="0"/>
              <a:t>Lecture 3,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190720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5ABC5A-C785-45FF-82AD-79077E460BDE}" type="datetime1">
              <a:rPr lang="en-US" smtClean="0"/>
              <a:t>2/11/2025</a:t>
            </a:fld>
            <a:endParaRPr lang="en-US" dirty="0"/>
          </a:p>
        </p:txBody>
      </p:sp>
      <p:sp>
        <p:nvSpPr>
          <p:cNvPr id="6" name="Footer Placeholder 5"/>
          <p:cNvSpPr>
            <a:spLocks noGrp="1"/>
          </p:cNvSpPr>
          <p:nvPr>
            <p:ph type="ftr" sz="quarter" idx="11"/>
          </p:nvPr>
        </p:nvSpPr>
        <p:spPr/>
        <p:txBody>
          <a:bodyPr/>
          <a:lstStyle/>
          <a:p>
            <a:r>
              <a:rPr lang="en-US" dirty="0"/>
              <a:t>Lecture 3,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2210676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363A5F-0A68-42A6-AE10-188DE00C8873}" type="datetime1">
              <a:rPr lang="en-US" smtClean="0"/>
              <a:t>2/11/2025</a:t>
            </a:fld>
            <a:endParaRPr lang="en-US" dirty="0"/>
          </a:p>
        </p:txBody>
      </p:sp>
      <p:sp>
        <p:nvSpPr>
          <p:cNvPr id="8" name="Footer Placeholder 7"/>
          <p:cNvSpPr>
            <a:spLocks noGrp="1"/>
          </p:cNvSpPr>
          <p:nvPr>
            <p:ph type="ftr" sz="quarter" idx="11"/>
          </p:nvPr>
        </p:nvSpPr>
        <p:spPr/>
        <p:txBody>
          <a:bodyPr/>
          <a:lstStyle/>
          <a:p>
            <a:r>
              <a:rPr lang="en-US" dirty="0"/>
              <a:t>Lecture 3, ERM, MTO</a:t>
            </a:r>
          </a:p>
        </p:txBody>
      </p:sp>
      <p:sp>
        <p:nvSpPr>
          <p:cNvPr id="9" name="Slide Number Placeholder 8"/>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5598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14AF56-5D86-4267-A2DA-DDACDF6C5AC3}" type="datetime1">
              <a:rPr lang="en-US" smtClean="0"/>
              <a:t>2/11/2025</a:t>
            </a:fld>
            <a:endParaRPr lang="en-US" dirty="0"/>
          </a:p>
        </p:txBody>
      </p:sp>
      <p:sp>
        <p:nvSpPr>
          <p:cNvPr id="4" name="Footer Placeholder 3"/>
          <p:cNvSpPr>
            <a:spLocks noGrp="1"/>
          </p:cNvSpPr>
          <p:nvPr>
            <p:ph type="ftr" sz="quarter" idx="11"/>
          </p:nvPr>
        </p:nvSpPr>
        <p:spPr/>
        <p:txBody>
          <a:bodyPr/>
          <a:lstStyle/>
          <a:p>
            <a:r>
              <a:rPr lang="en-US" dirty="0"/>
              <a:t>Lecture 3,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3683031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AB2AF4-595D-446D-A079-F9CB9DD14AC1}" type="datetime1">
              <a:rPr lang="en-US" smtClean="0"/>
              <a:t>2/11/2025</a:t>
            </a:fld>
            <a:endParaRPr lang="en-US" dirty="0"/>
          </a:p>
        </p:txBody>
      </p:sp>
      <p:sp>
        <p:nvSpPr>
          <p:cNvPr id="3" name="Footer Placeholder 2"/>
          <p:cNvSpPr>
            <a:spLocks noGrp="1"/>
          </p:cNvSpPr>
          <p:nvPr>
            <p:ph type="ftr" sz="quarter" idx="11"/>
          </p:nvPr>
        </p:nvSpPr>
        <p:spPr/>
        <p:txBody>
          <a:bodyPr/>
          <a:lstStyle/>
          <a:p>
            <a:r>
              <a:rPr lang="en-US" dirty="0"/>
              <a:t>Lecture 3,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226082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5BCA76-B28E-43B3-920C-0362BD17EF9F}" type="datetime1">
              <a:rPr lang="en-US" smtClean="0"/>
              <a:t>2/11/2025</a:t>
            </a:fld>
            <a:endParaRPr lang="en-US" dirty="0"/>
          </a:p>
        </p:txBody>
      </p:sp>
      <p:sp>
        <p:nvSpPr>
          <p:cNvPr id="6" name="Footer Placeholder 5"/>
          <p:cNvSpPr>
            <a:spLocks noGrp="1"/>
          </p:cNvSpPr>
          <p:nvPr>
            <p:ph type="ftr" sz="quarter" idx="11"/>
          </p:nvPr>
        </p:nvSpPr>
        <p:spPr/>
        <p:txBody>
          <a:bodyPr/>
          <a:lstStyle/>
          <a:p>
            <a:r>
              <a:rPr lang="en-US" dirty="0"/>
              <a:t>Lecture 3,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396787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3E89F09-554C-40AD-A1E7-37D3E20AB7DB}" type="datetime1">
              <a:rPr lang="en-US" smtClean="0"/>
              <a:t>2/11/2025</a:t>
            </a:fld>
            <a:endParaRPr lang="en-US" dirty="0"/>
          </a:p>
        </p:txBody>
      </p:sp>
      <p:sp>
        <p:nvSpPr>
          <p:cNvPr id="6" name="Footer Placeholder 5"/>
          <p:cNvSpPr>
            <a:spLocks noGrp="1"/>
          </p:cNvSpPr>
          <p:nvPr>
            <p:ph type="ftr" sz="quarter" idx="11"/>
          </p:nvPr>
        </p:nvSpPr>
        <p:spPr/>
        <p:txBody>
          <a:bodyPr/>
          <a:lstStyle/>
          <a:p>
            <a:r>
              <a:rPr lang="en-US" dirty="0"/>
              <a:t>Lecture 3,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4783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179D80-BE6A-4E61-B7A4-40EA672F4342}" type="datetime1">
              <a:rPr lang="en-US" smtClean="0"/>
              <a:t>2/11/2025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3, ERM, MTO</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E8580-8357-4286-A896-D8F0D06AAB1A}" type="slidenum">
              <a:rPr lang="en-US" smtClean="0"/>
              <a:t>‹#›</a:t>
            </a:fld>
            <a:endParaRPr lang="en-US" dirty="0"/>
          </a:p>
        </p:txBody>
      </p:sp>
    </p:spTree>
    <p:extLst>
      <p:ext uri="{BB962C8B-B14F-4D97-AF65-F5344CB8AC3E}">
        <p14:creationId xmlns:p14="http://schemas.microsoft.com/office/powerpoint/2010/main" val="22038967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7.emf"/><Relationship Id="rId7" Type="http://schemas.openxmlformats.org/officeDocument/2006/relationships/image" Target="../media/image39.png"/><Relationship Id="rId12"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20.png"/><Relationship Id="rId5" Type="http://schemas.openxmlformats.org/officeDocument/2006/relationships/image" Target="../media/image37.png"/><Relationship Id="rId10" Type="http://schemas.openxmlformats.org/officeDocument/2006/relationships/image" Target="../media/image23.png"/><Relationship Id="rId4" Type="http://schemas.openxmlformats.org/officeDocument/2006/relationships/image" Target="../media/image21.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7.png"/><Relationship Id="rId7"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28.png"/><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52.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6.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55.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10.png"/><Relationship Id="rId4" Type="http://schemas.openxmlformats.org/officeDocument/2006/relationships/image" Target="../media/image36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omments" Target="../comments/comment4.xml"/><Relationship Id="rId5" Type="http://schemas.openxmlformats.org/officeDocument/2006/relationships/image" Target="../media/image47.png"/><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4.png"/><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580.png"/><Relationship Id="rId7" Type="http://schemas.openxmlformats.org/officeDocument/2006/relationships/comments" Target="../comments/comment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3.jpg"/><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0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emf"/><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utrecht-university.shinyapps.io/Anova-Regress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667000" y="1570019"/>
            <a:ext cx="6858000" cy="2599961"/>
          </a:xfrm>
        </p:spPr>
        <p:txBody>
          <a:bodyPr>
            <a:noAutofit/>
          </a:bodyPr>
          <a:lstStyle/>
          <a:p>
            <a:br>
              <a:rPr lang="en-US" sz="2400" b="1" noProof="0" dirty="0"/>
            </a:br>
            <a:br>
              <a:rPr lang="en-US" sz="2400" b="1" noProof="0" dirty="0"/>
            </a:br>
            <a:br>
              <a:rPr lang="en-US" sz="2400" b="1" noProof="0" dirty="0"/>
            </a:br>
            <a:br>
              <a:rPr lang="en-US" sz="2400" b="1" noProof="0" dirty="0"/>
            </a:br>
            <a:r>
              <a:rPr lang="en-US" sz="2400" b="1" noProof="0" dirty="0"/>
              <a:t>Experimental Research Methods</a:t>
            </a:r>
            <a:br>
              <a:rPr lang="en-US" sz="2400" b="1" noProof="0" dirty="0"/>
            </a:br>
            <a:br>
              <a:rPr lang="en-US" sz="2400" b="1" noProof="0" dirty="0"/>
            </a:br>
            <a:br>
              <a:rPr lang="en-US" sz="2400" b="1" noProof="0" dirty="0"/>
            </a:br>
            <a:r>
              <a:rPr lang="en-US" sz="2400" b="1" noProof="0" dirty="0"/>
              <a:t>Lecture 3</a:t>
            </a:r>
          </a:p>
        </p:txBody>
      </p:sp>
      <p:sp>
        <p:nvSpPr>
          <p:cNvPr id="2" name="Footer Placeholder 1"/>
          <p:cNvSpPr>
            <a:spLocks noGrp="1"/>
          </p:cNvSpPr>
          <p:nvPr>
            <p:ph type="ftr" sz="quarter" idx="11"/>
          </p:nvPr>
        </p:nvSpPr>
        <p:spPr/>
        <p:txBody>
          <a:bodyPr/>
          <a:lstStyle/>
          <a:p>
            <a:r>
              <a:rPr lang="en-US" dirty="0"/>
              <a:t>Lecture 3, ERM, MTO</a:t>
            </a:r>
          </a:p>
        </p:txBody>
      </p:sp>
      <p:sp>
        <p:nvSpPr>
          <p:cNvPr id="7" name="Slide Number Placeholder 6"/>
          <p:cNvSpPr>
            <a:spLocks noGrp="1"/>
          </p:cNvSpPr>
          <p:nvPr>
            <p:ph type="sldNum" sz="quarter" idx="12"/>
          </p:nvPr>
        </p:nvSpPr>
        <p:spPr/>
        <p:txBody>
          <a:bodyPr/>
          <a:lstStyle/>
          <a:p>
            <a:fld id="{1B037962-0E5D-4310-891B-DC679DA7A3C3}" type="slidenum">
              <a:rPr lang="nl-NL" smtClean="0"/>
              <a:pPr/>
              <a:t>1</a:t>
            </a:fld>
            <a:endParaRPr lang="nl-NL" dirty="0"/>
          </a:p>
        </p:txBody>
      </p:sp>
    </p:spTree>
    <p:extLst>
      <p:ext uri="{BB962C8B-B14F-4D97-AF65-F5344CB8AC3E}">
        <p14:creationId xmlns:p14="http://schemas.microsoft.com/office/powerpoint/2010/main" val="3721132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6CB2BF4C-C7ED-CF44-ABB5-0229B41D2B0A}"/>
                  </a:ext>
                </a:extLst>
              </p:cNvPr>
              <p:cNvSpPr/>
              <p:nvPr/>
            </p:nvSpPr>
            <p:spPr>
              <a:xfrm>
                <a:off x="8243999" y="273002"/>
                <a:ext cx="3726325" cy="2128403"/>
              </a:xfrm>
              <a:prstGeom prst="rect">
                <a:avLst/>
              </a:prstGeom>
              <a:ln w="19050">
                <a:solidFill>
                  <a:schemeClr val="tx1"/>
                </a:solidFill>
              </a:ln>
            </p:spPr>
            <p:txBody>
              <a:bodyPr wrap="square">
                <a:spAutoFit/>
              </a:bodyPr>
              <a:lstStyle/>
              <a:p>
                <a:pPr/>
                <a14:m>
                  <m:oMathPara xmlns:m="http://schemas.openxmlformats.org/officeDocument/2006/math">
                    <m:oMathParaPr>
                      <m:jc m:val="left"/>
                    </m:oMathParaPr>
                    <m:oMath xmlns:m="http://schemas.openxmlformats.org/officeDocument/2006/math">
                      <m:r>
                        <a:rPr lang="nl-NL" b="0" i="1" smtClean="0">
                          <a:latin typeface="Cambria Math" panose="02040503050406030204" pitchFamily="18" charset="0"/>
                        </a:rPr>
                        <m:t>   </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𝑖𝑘</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b="0" i="1" smtClean="0">
                              <a:latin typeface="Cambria Math" panose="02040503050406030204" pitchFamily="18" charset="0"/>
                            </a:rPr>
                            <m:t>𝑘</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i="1">
                          <a:latin typeface="Cambria Math" panose="02040503050406030204" pitchFamily="18" charset="0"/>
                        </a:rPr>
                        <m:t>)</m:t>
                      </m:r>
                      <m:r>
                        <a:rPr lang="nl-NL" b="0"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𝑌</m:t>
                          </m:r>
                        </m:e>
                        <m:sub>
                          <m:r>
                            <a:rPr lang="en-US" b="0" i="1" smtClean="0">
                              <a:latin typeface="Cambria Math" panose="02040503050406030204" pitchFamily="18" charset="0"/>
                            </a:rPr>
                            <m:t>𝑖𝑘</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b="0" i="1" smtClean="0">
                              <a:latin typeface="Cambria Math" panose="02040503050406030204" pitchFamily="18" charset="0"/>
                            </a:rPr>
                            <m:t>𝑘</m:t>
                          </m:r>
                        </m:sub>
                      </m:sSub>
                      <m:r>
                        <a:rPr lang="en-US" i="1">
                          <a:latin typeface="Cambria Math" panose="02040503050406030204" pitchFamily="18" charset="0"/>
                        </a:rPr>
                        <m:t>)</m:t>
                      </m:r>
                    </m:oMath>
                  </m:oMathPara>
                </a14:m>
                <a:endParaRPr lang="nl-NL" dirty="0"/>
              </a:p>
              <a:p>
                <a:endParaRPr lang="en-NL" dirty="0"/>
              </a:p>
              <a:p>
                <a:pPr/>
                <a14:m>
                  <m:oMathPara xmlns:m="http://schemas.openxmlformats.org/officeDocument/2006/math">
                    <m:oMathParaPr>
                      <m:jc m:val="left"/>
                    </m:oMathParaPr>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nl-NL" b="0" i="1" smtClean="0">
                                  <a:latin typeface="Cambria Math" panose="02040503050406030204" pitchFamily="18" charset="0"/>
                                </a:rPr>
                                <m:t>15</m:t>
                              </m:r>
                              <m:r>
                                <a:rPr lang="en-US" b="0" i="1" smtClean="0">
                                  <a:latin typeface="Cambria Math" panose="02040503050406030204" pitchFamily="18" charset="0"/>
                                </a:rPr>
                                <m:t>,3</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smtClean="0">
                                  <a:latin typeface="Cambria Math" panose="02040503050406030204" pitchFamily="18" charset="0"/>
                                </a:rPr>
                                <m:t>𝑌</m:t>
                              </m:r>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nl-NL" b="0" i="1" smtClean="0">
                              <a:latin typeface="Cambria Math" panose="02040503050406030204" pitchFamily="18" charset="0"/>
                            </a:rPr>
                            <m:t>3</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i="1">
                          <a:latin typeface="Cambria Math" panose="02040503050406030204" pitchFamily="18" charset="0"/>
                        </a:rPr>
                        <m:t>)</m:t>
                      </m:r>
                      <m:r>
                        <a:rPr lang="nl-NL" b="0"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𝑌</m:t>
                          </m:r>
                        </m:e>
                        <m:sub>
                          <m:r>
                            <a:rPr lang="nl-NL" b="0" i="1" smtClean="0">
                              <a:latin typeface="Cambria Math" panose="02040503050406030204" pitchFamily="18" charset="0"/>
                            </a:rPr>
                            <m:t>15</m:t>
                          </m:r>
                          <m:r>
                            <a:rPr lang="en-US" b="0" i="1" smtClean="0">
                              <a:latin typeface="Cambria Math" panose="02040503050406030204" pitchFamily="18" charset="0"/>
                            </a:rPr>
                            <m:t>,3</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nl-NL" b="0" i="1" smtClean="0">
                              <a:latin typeface="Cambria Math" panose="02040503050406030204" pitchFamily="18" charset="0"/>
                            </a:rPr>
                            <m:t>3</m:t>
                          </m:r>
                        </m:sub>
                      </m:sSub>
                      <m:r>
                        <a:rPr lang="en-US" i="1">
                          <a:latin typeface="Cambria Math" panose="02040503050406030204" pitchFamily="18" charset="0"/>
                        </a:rPr>
                        <m:t>)</m:t>
                      </m:r>
                    </m:oMath>
                  </m:oMathPara>
                </a14:m>
                <a:endParaRPr lang="nl-NL" dirty="0"/>
              </a:p>
              <a:p>
                <a:endParaRPr lang="en-NL" dirty="0"/>
              </a:p>
              <a:p>
                <a:r>
                  <a:rPr lang="en-NL" dirty="0"/>
                  <a:t>    (19 – 13) = (17 – 13)  + (19 – 17)</a:t>
                </a:r>
              </a:p>
              <a:p>
                <a:endParaRPr lang="en-NL" dirty="0"/>
              </a:p>
              <a:p>
                <a:r>
                  <a:rPr lang="en-NL" dirty="0"/>
                  <a:t>        6 	    =       4        +      2 </a:t>
                </a:r>
              </a:p>
            </p:txBody>
          </p:sp>
        </mc:Choice>
        <mc:Fallback xmlns="">
          <p:sp>
            <p:nvSpPr>
              <p:cNvPr id="24" name="Rectangle 23">
                <a:extLst>
                  <a:ext uri="{FF2B5EF4-FFF2-40B4-BE49-F238E27FC236}">
                    <a16:creationId xmlns:a16="http://schemas.microsoft.com/office/drawing/2014/main" id="{6CB2BF4C-C7ED-CF44-ABB5-0229B41D2B0A}"/>
                  </a:ext>
                </a:extLst>
              </p:cNvPr>
              <p:cNvSpPr>
                <a:spLocks noRot="1" noChangeAspect="1" noMove="1" noResize="1" noEditPoints="1" noAdjustHandles="1" noChangeArrowheads="1" noChangeShapeType="1" noTextEdit="1"/>
              </p:cNvSpPr>
              <p:nvPr/>
            </p:nvSpPr>
            <p:spPr>
              <a:xfrm>
                <a:off x="8243999" y="273002"/>
                <a:ext cx="3726325" cy="2128403"/>
              </a:xfrm>
              <a:prstGeom prst="rect">
                <a:avLst/>
              </a:prstGeom>
              <a:blipFill>
                <a:blip r:embed="rId2"/>
                <a:stretch>
                  <a:fillRect t="-1705" r="-325" b="-2841"/>
                </a:stretch>
              </a:blipFill>
              <a:ln w="19050">
                <a:solidFill>
                  <a:schemeClr val="tx1"/>
                </a:solidFill>
              </a:ln>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AC489D56-BFBC-BC4A-913E-81451AA8A207}"/>
              </a:ext>
            </a:extLst>
          </p:cNvPr>
          <p:cNvGrpSpPr/>
          <p:nvPr/>
        </p:nvGrpSpPr>
        <p:grpSpPr>
          <a:xfrm>
            <a:off x="667666" y="434016"/>
            <a:ext cx="9040922" cy="5276789"/>
            <a:chOff x="1233056" y="1002052"/>
            <a:chExt cx="9040922" cy="5276789"/>
          </a:xfrm>
        </p:grpSpPr>
        <p:grpSp>
          <p:nvGrpSpPr>
            <p:cNvPr id="40" name="Group 39">
              <a:extLst>
                <a:ext uri="{FF2B5EF4-FFF2-40B4-BE49-F238E27FC236}">
                  <a16:creationId xmlns:a16="http://schemas.microsoft.com/office/drawing/2014/main" id="{22FBA158-F651-F342-A3BF-A1181DE0DA10}"/>
                </a:ext>
              </a:extLst>
            </p:cNvPr>
            <p:cNvGrpSpPr/>
            <p:nvPr/>
          </p:nvGrpSpPr>
          <p:grpSpPr>
            <a:xfrm>
              <a:off x="1233056" y="1002052"/>
              <a:ext cx="9040922" cy="4145150"/>
              <a:chOff x="1233056" y="1002052"/>
              <a:chExt cx="9040922" cy="4145150"/>
            </a:xfrm>
          </p:grpSpPr>
          <p:grpSp>
            <p:nvGrpSpPr>
              <p:cNvPr id="12" name="Group 11">
                <a:extLst>
                  <a:ext uri="{FF2B5EF4-FFF2-40B4-BE49-F238E27FC236}">
                    <a16:creationId xmlns:a16="http://schemas.microsoft.com/office/drawing/2014/main" id="{48DF5072-998E-1C44-8AF2-F831B0F89C5E}"/>
                  </a:ext>
                </a:extLst>
              </p:cNvPr>
              <p:cNvGrpSpPr/>
              <p:nvPr/>
            </p:nvGrpSpPr>
            <p:grpSpPr>
              <a:xfrm>
                <a:off x="1233056" y="1002052"/>
                <a:ext cx="9040922" cy="4145150"/>
                <a:chOff x="7009932" y="1876170"/>
                <a:chExt cx="4552517" cy="2011068"/>
              </a:xfrm>
            </p:grpSpPr>
            <p:pic>
              <p:nvPicPr>
                <p:cNvPr id="4" name="Content Placeholder 4">
                  <a:extLst>
                    <a:ext uri="{FF2B5EF4-FFF2-40B4-BE49-F238E27FC236}">
                      <a16:creationId xmlns:a16="http://schemas.microsoft.com/office/drawing/2014/main" id="{E0101F27-F1FA-2F4C-9A58-4E573326182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7009932" y="1990356"/>
                  <a:ext cx="4552517" cy="1896882"/>
                </a:xfrm>
                <a:prstGeom prst="rect">
                  <a:avLst/>
                </a:prstGeom>
              </p:spPr>
            </p:pic>
            <p:sp>
              <p:nvSpPr>
                <p:cNvPr id="9" name="TextBox 8">
                  <a:extLst>
                    <a:ext uri="{FF2B5EF4-FFF2-40B4-BE49-F238E27FC236}">
                      <a16:creationId xmlns:a16="http://schemas.microsoft.com/office/drawing/2014/main" id="{CC75E6F5-1BF7-B644-BD75-C99CF8747424}"/>
                    </a:ext>
                  </a:extLst>
                </p:cNvPr>
                <p:cNvSpPr txBox="1"/>
                <p:nvPr/>
              </p:nvSpPr>
              <p:spPr>
                <a:xfrm>
                  <a:off x="10273568" y="3401737"/>
                  <a:ext cx="310128" cy="231448"/>
                </a:xfrm>
                <a:prstGeom prst="rect">
                  <a:avLst/>
                </a:prstGeom>
                <a:noFill/>
              </p:spPr>
              <p:txBody>
                <a:bodyPr wrap="square" rtlCol="0">
                  <a:spAutoFit/>
                </a:bodyPr>
                <a:lstStyle/>
                <a:p>
                  <a:r>
                    <a:rPr lang="en-NL" sz="2500" dirty="0"/>
                    <a:t>x</a:t>
                  </a:r>
                </a:p>
              </p:txBody>
            </p:sp>
            <p:cxnSp>
              <p:nvCxnSpPr>
                <p:cNvPr id="10" name="Straight Arrow Connector 9">
                  <a:extLst>
                    <a:ext uri="{FF2B5EF4-FFF2-40B4-BE49-F238E27FC236}">
                      <a16:creationId xmlns:a16="http://schemas.microsoft.com/office/drawing/2014/main" id="{4327345F-1F31-E644-A7F7-126516F73AC1}"/>
                    </a:ext>
                  </a:extLst>
                </p:cNvPr>
                <p:cNvCxnSpPr>
                  <a:cxnSpLocks/>
                </p:cNvCxnSpPr>
                <p:nvPr/>
              </p:nvCxnSpPr>
              <p:spPr>
                <a:xfrm>
                  <a:off x="10358586" y="2573031"/>
                  <a:ext cx="0" cy="11379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D8F0A5A-7C86-3B4A-8CA4-6FA9BCC3D5DC}"/>
                        </a:ext>
                      </a:extLst>
                    </p:cNvPr>
                    <p:cNvSpPr txBox="1"/>
                    <p:nvPr/>
                  </p:nvSpPr>
                  <p:spPr>
                    <a:xfrm>
                      <a:off x="10186644" y="3659115"/>
                      <a:ext cx="1304542" cy="185096"/>
                    </a:xfrm>
                    <a:prstGeom prst="rect">
                      <a:avLst/>
                    </a:prstGeom>
                    <a:no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nl-NL" i="1">
                                  <a:latin typeface="Cambria Math" panose="02040503050406030204" pitchFamily="18" charset="0"/>
                                </a:rPr>
                                <m:t>1</m:t>
                              </m:r>
                              <m:r>
                                <a:rPr lang="nl-NL" b="0" i="1" smtClean="0">
                                  <a:latin typeface="Cambria Math" panose="02040503050406030204" pitchFamily="18" charset="0"/>
                                </a:rPr>
                                <m:t>5</m:t>
                              </m:r>
                              <m:r>
                                <a:rPr lang="en-US" b="0" i="1" smtClean="0">
                                  <a:latin typeface="Cambria Math" panose="02040503050406030204" pitchFamily="18" charset="0"/>
                                </a:rPr>
                                <m:t>,3</m:t>
                              </m:r>
                            </m:sub>
                          </m:sSub>
                        </m:oMath>
                      </a14:m>
                      <a:r>
                        <a:rPr lang="en-NL" dirty="0"/>
                        <a:t> = 19</a:t>
                      </a:r>
                    </a:p>
                  </p:txBody>
                </p:sp>
              </mc:Choice>
              <mc:Fallback xmlns="">
                <p:sp>
                  <p:nvSpPr>
                    <p:cNvPr id="11" name="TextBox 10">
                      <a:extLst>
                        <a:ext uri="{FF2B5EF4-FFF2-40B4-BE49-F238E27FC236}">
                          <a16:creationId xmlns:a16="http://schemas.microsoft.com/office/drawing/2014/main" id="{3D8F0A5A-7C86-3B4A-8CA4-6FA9BCC3D5DC}"/>
                        </a:ext>
                      </a:extLst>
                    </p:cNvPr>
                    <p:cNvSpPr txBox="1">
                      <a:spLocks noRot="1" noChangeAspect="1" noMove="1" noResize="1" noEditPoints="1" noAdjustHandles="1" noChangeArrowheads="1" noChangeShapeType="1" noTextEdit="1"/>
                    </p:cNvSpPr>
                    <p:nvPr/>
                  </p:nvSpPr>
                  <p:spPr>
                    <a:xfrm>
                      <a:off x="10186644" y="3659115"/>
                      <a:ext cx="1304542" cy="185096"/>
                    </a:xfrm>
                    <a:prstGeom prst="rect">
                      <a:avLst/>
                    </a:prstGeom>
                    <a:blipFill>
                      <a:blip r:embed="rId4"/>
                      <a:stretch>
                        <a:fillRect t="-6349"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80B6E4-7645-6544-AC17-F857010D2646}"/>
                        </a:ext>
                      </a:extLst>
                    </p:cNvPr>
                    <p:cNvSpPr txBox="1"/>
                    <p:nvPr/>
                  </p:nvSpPr>
                  <p:spPr>
                    <a:xfrm>
                      <a:off x="8349309" y="1876170"/>
                      <a:ext cx="512466" cy="179186"/>
                    </a:xfrm>
                    <a:prstGeom prst="rect">
                      <a:avLst/>
                    </a:prstGeom>
                    <a:noFill/>
                  </p:spPr>
                  <p:txBody>
                    <a:bodyPr wrap="square" rtlCol="0">
                      <a:spAutoFit/>
                    </a:bodyPr>
                    <a:lstStyle/>
                    <a:p>
                      <a14:m>
                        <m:oMath xmlns:m="http://schemas.openxmlformats.org/officeDocument/2006/math">
                          <m:sSub>
                            <m:sSubPr>
                              <m:ctrlPr>
                                <a:rPr lang="nl-NL" b="0" i="1" smtClean="0">
                                  <a:latin typeface="Cambria Math" panose="02040503050406030204" pitchFamily="18" charset="0"/>
                                </a:rPr>
                              </m:ctrlPr>
                            </m:sSubPr>
                            <m:e>
                              <m:acc>
                                <m:accPr>
                                  <m:chr m:val="̅"/>
                                  <m:ctrlPr>
                                    <a:rPr lang="nl-NL" b="0" i="1" smtClean="0">
                                      <a:latin typeface="Cambria Math" panose="02040503050406030204" pitchFamily="18" charset="0"/>
                                    </a:rPr>
                                  </m:ctrlPr>
                                </m:accPr>
                                <m:e>
                                  <m:r>
                                    <a:rPr lang="nl-NL" b="0" i="1" smtClean="0">
                                      <a:latin typeface="Cambria Math" panose="02040503050406030204" pitchFamily="18" charset="0"/>
                                    </a:rPr>
                                    <m:t>𝑌</m:t>
                                  </m:r>
                                </m:e>
                              </m:acc>
                            </m:e>
                            <m:sub>
                              <m:r>
                                <a:rPr lang="nl-NL" b="0" i="1" smtClean="0">
                                  <a:latin typeface="Cambria Math" panose="02040503050406030204" pitchFamily="18" charset="0"/>
                                </a:rPr>
                                <m:t>1</m:t>
                              </m:r>
                            </m:sub>
                          </m:sSub>
                          <m:r>
                            <a:rPr lang="nl-NL" b="0" i="1" smtClean="0">
                              <a:latin typeface="Cambria Math" panose="02040503050406030204" pitchFamily="18" charset="0"/>
                            </a:rPr>
                            <m:t>=</m:t>
                          </m:r>
                        </m:oMath>
                      </a14:m>
                      <a:r>
                        <a:rPr lang="en-NL" dirty="0"/>
                        <a:t>10</a:t>
                      </a:r>
                    </a:p>
                  </p:txBody>
                </p:sp>
              </mc:Choice>
              <mc:Fallback xmlns="">
                <p:sp>
                  <p:nvSpPr>
                    <p:cNvPr id="6" name="TextBox 5">
                      <a:extLst>
                        <a:ext uri="{FF2B5EF4-FFF2-40B4-BE49-F238E27FC236}">
                          <a16:creationId xmlns:a16="http://schemas.microsoft.com/office/drawing/2014/main" id="{0080B6E4-7645-6544-AC17-F857010D2646}"/>
                        </a:ext>
                      </a:extLst>
                    </p:cNvPr>
                    <p:cNvSpPr txBox="1">
                      <a:spLocks noRot="1" noChangeAspect="1" noMove="1" noResize="1" noEditPoints="1" noAdjustHandles="1" noChangeArrowheads="1" noChangeShapeType="1" noTextEdit="1"/>
                    </p:cNvSpPr>
                    <p:nvPr/>
                  </p:nvSpPr>
                  <p:spPr>
                    <a:xfrm>
                      <a:off x="8349309" y="1876170"/>
                      <a:ext cx="512466" cy="179186"/>
                    </a:xfrm>
                    <a:prstGeom prst="rect">
                      <a:avLst/>
                    </a:prstGeom>
                    <a:blipFill>
                      <a:blip r:embed="rId5"/>
                      <a:stretch>
                        <a:fillRect t="-6667" b="-23333"/>
                      </a:stretch>
                    </a:blipFill>
                  </p:spPr>
                  <p:txBody>
                    <a:bodyPr/>
                    <a:lstStyle/>
                    <a:p>
                      <a:r>
                        <a:rPr lang="en-NL">
                          <a:noFill/>
                        </a:rPr>
                        <a:t> </a:t>
                      </a:r>
                    </a:p>
                  </p:txBody>
                </p:sp>
              </mc:Fallback>
            </mc:AlternateContent>
          </p:grpSp>
          <p:sp>
            <p:nvSpPr>
              <p:cNvPr id="16" name="Rectangle 15">
                <a:extLst>
                  <a:ext uri="{FF2B5EF4-FFF2-40B4-BE49-F238E27FC236}">
                    <a16:creationId xmlns:a16="http://schemas.microsoft.com/office/drawing/2014/main" id="{E3D49BB2-B79F-6D46-B06E-5CDAC7D16404}"/>
                  </a:ext>
                </a:extLst>
              </p:cNvPr>
              <p:cNvSpPr/>
              <p:nvPr/>
            </p:nvSpPr>
            <p:spPr>
              <a:xfrm>
                <a:off x="4010387" y="4694663"/>
                <a:ext cx="3581931" cy="178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4A071E7-F957-BD41-BFD0-6AED2D369B19}"/>
                      </a:ext>
                    </a:extLst>
                  </p:cNvPr>
                  <p:cNvSpPr txBox="1"/>
                  <p:nvPr/>
                </p:nvSpPr>
                <p:spPr>
                  <a:xfrm>
                    <a:off x="4677326" y="1345818"/>
                    <a:ext cx="1017715" cy="369333"/>
                  </a:xfrm>
                  <a:prstGeom prst="rect">
                    <a:avLst/>
                  </a:prstGeom>
                  <a:noFill/>
                </p:spPr>
                <p:txBody>
                  <a:bodyPr wrap="square" rtlCol="0">
                    <a:spAutoFit/>
                  </a:bodyPr>
                  <a:lstStyle/>
                  <a:p>
                    <a14:m>
                      <m:oMath xmlns:m="http://schemas.openxmlformats.org/officeDocument/2006/math">
                        <m:sSub>
                          <m:sSubPr>
                            <m:ctrlPr>
                              <a:rPr lang="nl-NL" b="0" i="1" smtClean="0">
                                <a:latin typeface="Cambria Math" panose="02040503050406030204" pitchFamily="18" charset="0"/>
                              </a:rPr>
                            </m:ctrlPr>
                          </m:sSubPr>
                          <m:e>
                            <m:acc>
                              <m:accPr>
                                <m:chr m:val="̅"/>
                                <m:ctrlPr>
                                  <a:rPr lang="nl-NL" b="0" i="1" smtClean="0">
                                    <a:latin typeface="Cambria Math" panose="02040503050406030204" pitchFamily="18" charset="0"/>
                                  </a:rPr>
                                </m:ctrlPr>
                              </m:accPr>
                              <m:e>
                                <m:r>
                                  <a:rPr lang="nl-NL" b="0" i="1" smtClean="0">
                                    <a:latin typeface="Cambria Math" panose="02040503050406030204" pitchFamily="18" charset="0"/>
                                  </a:rPr>
                                  <m:t>𝑌</m:t>
                                </m:r>
                              </m:e>
                            </m:acc>
                          </m:e>
                          <m:sub>
                            <m:r>
                              <a:rPr lang="nl-NL" b="0" i="1" smtClean="0">
                                <a:latin typeface="Cambria Math" panose="02040503050406030204" pitchFamily="18" charset="0"/>
                              </a:rPr>
                              <m:t>2</m:t>
                            </m:r>
                          </m:sub>
                        </m:sSub>
                        <m:r>
                          <a:rPr lang="nl-NL" b="0" i="1" smtClean="0">
                            <a:latin typeface="Cambria Math" panose="02040503050406030204" pitchFamily="18" charset="0"/>
                          </a:rPr>
                          <m:t>=</m:t>
                        </m:r>
                      </m:oMath>
                    </a14:m>
                    <a:r>
                      <a:rPr lang="en-NL" dirty="0"/>
                      <a:t>12</a:t>
                    </a:r>
                  </a:p>
                </p:txBody>
              </p:sp>
            </mc:Choice>
            <mc:Fallback xmlns="">
              <p:sp>
                <p:nvSpPr>
                  <p:cNvPr id="17" name="TextBox 16">
                    <a:extLst>
                      <a:ext uri="{FF2B5EF4-FFF2-40B4-BE49-F238E27FC236}">
                        <a16:creationId xmlns:a16="http://schemas.microsoft.com/office/drawing/2014/main" id="{94A071E7-F957-BD41-BFD0-6AED2D369B19}"/>
                      </a:ext>
                    </a:extLst>
                  </p:cNvPr>
                  <p:cNvSpPr txBox="1">
                    <a:spLocks noRot="1" noChangeAspect="1" noMove="1" noResize="1" noEditPoints="1" noAdjustHandles="1" noChangeArrowheads="1" noChangeShapeType="1" noTextEdit="1"/>
                  </p:cNvSpPr>
                  <p:nvPr/>
                </p:nvSpPr>
                <p:spPr>
                  <a:xfrm>
                    <a:off x="4677326" y="1345818"/>
                    <a:ext cx="1017715" cy="369333"/>
                  </a:xfrm>
                  <a:prstGeom prst="rect">
                    <a:avLst/>
                  </a:prstGeom>
                  <a:blipFill>
                    <a:blip r:embed="rId6"/>
                    <a:stretch>
                      <a:fillRect t="-6667" b="-20000"/>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BAFE8A1-4D64-4E4B-9265-3E409B94D9B0}"/>
                      </a:ext>
                    </a:extLst>
                  </p:cNvPr>
                  <p:cNvSpPr txBox="1"/>
                  <p:nvPr/>
                </p:nvSpPr>
                <p:spPr>
                  <a:xfrm>
                    <a:off x="6772481" y="1246490"/>
                    <a:ext cx="1017715" cy="369333"/>
                  </a:xfrm>
                  <a:prstGeom prst="rect">
                    <a:avLst/>
                  </a:prstGeom>
                  <a:noFill/>
                </p:spPr>
                <p:txBody>
                  <a:bodyPr wrap="square" rtlCol="0">
                    <a:spAutoFit/>
                  </a:bodyPr>
                  <a:lstStyle/>
                  <a:p>
                    <a14:m>
                      <m:oMath xmlns:m="http://schemas.openxmlformats.org/officeDocument/2006/math">
                        <m:sSub>
                          <m:sSubPr>
                            <m:ctrlPr>
                              <a:rPr lang="nl-NL" b="0" i="1" smtClean="0">
                                <a:latin typeface="Cambria Math" panose="02040503050406030204" pitchFamily="18" charset="0"/>
                              </a:rPr>
                            </m:ctrlPr>
                          </m:sSubPr>
                          <m:e>
                            <m:acc>
                              <m:accPr>
                                <m:chr m:val="̅"/>
                                <m:ctrlPr>
                                  <a:rPr lang="nl-NL" b="0" i="1" smtClean="0">
                                    <a:latin typeface="Cambria Math" panose="02040503050406030204" pitchFamily="18" charset="0"/>
                                  </a:rPr>
                                </m:ctrlPr>
                              </m:accPr>
                              <m:e>
                                <m:r>
                                  <a:rPr lang="nl-NL" b="0" i="1" smtClean="0">
                                    <a:latin typeface="Cambria Math" panose="02040503050406030204" pitchFamily="18" charset="0"/>
                                  </a:rPr>
                                  <m:t>𝑌</m:t>
                                </m:r>
                              </m:e>
                            </m:acc>
                          </m:e>
                          <m:sub>
                            <m:r>
                              <a:rPr lang="nl-NL" b="0" i="1" smtClean="0">
                                <a:latin typeface="Cambria Math" panose="02040503050406030204" pitchFamily="18" charset="0"/>
                              </a:rPr>
                              <m:t>3</m:t>
                            </m:r>
                          </m:sub>
                        </m:sSub>
                        <m:r>
                          <a:rPr lang="nl-NL" b="0" i="1" smtClean="0">
                            <a:latin typeface="Cambria Math" panose="02040503050406030204" pitchFamily="18" charset="0"/>
                          </a:rPr>
                          <m:t>=</m:t>
                        </m:r>
                      </m:oMath>
                    </a14:m>
                    <a:r>
                      <a:rPr lang="en-NL" dirty="0"/>
                      <a:t>17</a:t>
                    </a:r>
                  </a:p>
                </p:txBody>
              </p:sp>
            </mc:Choice>
            <mc:Fallback xmlns="">
              <p:sp>
                <p:nvSpPr>
                  <p:cNvPr id="18" name="TextBox 17">
                    <a:extLst>
                      <a:ext uri="{FF2B5EF4-FFF2-40B4-BE49-F238E27FC236}">
                        <a16:creationId xmlns:a16="http://schemas.microsoft.com/office/drawing/2014/main" id="{3BAFE8A1-4D64-4E4B-9265-3E409B94D9B0}"/>
                      </a:ext>
                    </a:extLst>
                  </p:cNvPr>
                  <p:cNvSpPr txBox="1">
                    <a:spLocks noRot="1" noChangeAspect="1" noMove="1" noResize="1" noEditPoints="1" noAdjustHandles="1" noChangeArrowheads="1" noChangeShapeType="1" noTextEdit="1"/>
                  </p:cNvSpPr>
                  <p:nvPr/>
                </p:nvSpPr>
                <p:spPr>
                  <a:xfrm>
                    <a:off x="6772481" y="1246490"/>
                    <a:ext cx="1017715" cy="369333"/>
                  </a:xfrm>
                  <a:prstGeom prst="rect">
                    <a:avLst/>
                  </a:prstGeom>
                  <a:blipFill>
                    <a:blip r:embed="rId7"/>
                    <a:stretch>
                      <a:fillRect t="-6667" b="-23333"/>
                    </a:stretch>
                  </a:blipFill>
                </p:spPr>
                <p:txBody>
                  <a:bodyPr/>
                  <a:lstStyle/>
                  <a:p>
                    <a:r>
                      <a:rPr lang="en-NL">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28282A8-5264-504C-8330-3970A97FFC06}"/>
                      </a:ext>
                    </a:extLst>
                  </p:cNvPr>
                  <p:cNvSpPr txBox="1"/>
                  <p:nvPr/>
                </p:nvSpPr>
                <p:spPr>
                  <a:xfrm>
                    <a:off x="5139738" y="4677003"/>
                    <a:ext cx="1017715" cy="392415"/>
                  </a:xfrm>
                  <a:prstGeom prst="rect">
                    <a:avLst/>
                  </a:prstGeom>
                  <a:noFill/>
                </p:spPr>
                <p:txBody>
                  <a:bodyPr wrap="square" rtlCol="0">
                    <a:spAutoFit/>
                  </a:bodyPr>
                  <a:lstStyle/>
                  <a:p>
                    <a14:m>
                      <m:oMath xmlns:m="http://schemas.openxmlformats.org/officeDocument/2006/math">
                        <m:acc>
                          <m:accPr>
                            <m:chr m:val="̿"/>
                            <m:ctrlPr>
                              <a:rPr lang="nl-NL" b="0" i="1" smtClean="0">
                                <a:latin typeface="Cambria Math" panose="02040503050406030204" pitchFamily="18" charset="0"/>
                              </a:rPr>
                            </m:ctrlPr>
                          </m:accPr>
                          <m:e>
                            <m:r>
                              <a:rPr lang="nl-NL" b="0" i="1" smtClean="0">
                                <a:latin typeface="Cambria Math" panose="02040503050406030204" pitchFamily="18" charset="0"/>
                              </a:rPr>
                              <m:t>𝑌</m:t>
                            </m:r>
                          </m:e>
                        </m:acc>
                        <m:r>
                          <a:rPr lang="nl-NL" b="0" i="1" smtClean="0">
                            <a:latin typeface="Cambria Math" panose="02040503050406030204" pitchFamily="18" charset="0"/>
                          </a:rPr>
                          <m:t>=</m:t>
                        </m:r>
                      </m:oMath>
                    </a14:m>
                    <a:r>
                      <a:rPr lang="en-NL" dirty="0"/>
                      <a:t>13</a:t>
                    </a:r>
                  </a:p>
                </p:txBody>
              </p:sp>
            </mc:Choice>
            <mc:Fallback xmlns="">
              <p:sp>
                <p:nvSpPr>
                  <p:cNvPr id="19" name="TextBox 18">
                    <a:extLst>
                      <a:ext uri="{FF2B5EF4-FFF2-40B4-BE49-F238E27FC236}">
                        <a16:creationId xmlns:a16="http://schemas.microsoft.com/office/drawing/2014/main" id="{D28282A8-5264-504C-8330-3970A97FFC06}"/>
                      </a:ext>
                    </a:extLst>
                  </p:cNvPr>
                  <p:cNvSpPr txBox="1">
                    <a:spLocks noRot="1" noChangeAspect="1" noMove="1" noResize="1" noEditPoints="1" noAdjustHandles="1" noChangeArrowheads="1" noChangeShapeType="1" noTextEdit="1"/>
                  </p:cNvSpPr>
                  <p:nvPr/>
                </p:nvSpPr>
                <p:spPr>
                  <a:xfrm>
                    <a:off x="5139738" y="4677003"/>
                    <a:ext cx="1017715" cy="392415"/>
                  </a:xfrm>
                  <a:prstGeom prst="rect">
                    <a:avLst/>
                  </a:prstGeom>
                  <a:blipFill>
                    <a:blip r:embed="rId8"/>
                    <a:stretch>
                      <a:fillRect t="-3125" b="-21875"/>
                    </a:stretch>
                  </a:blipFill>
                </p:spPr>
                <p:txBody>
                  <a:bodyPr/>
                  <a:lstStyle/>
                  <a:p>
                    <a:r>
                      <a:rPr lang="en-NL">
                        <a:noFill/>
                      </a:rPr>
                      <a:t> </a:t>
                    </a:r>
                  </a:p>
                </p:txBody>
              </p:sp>
            </mc:Fallback>
          </mc:AlternateContent>
          <p:cxnSp>
            <p:nvCxnSpPr>
              <p:cNvPr id="22" name="Straight Arrow Connector 21">
                <a:extLst>
                  <a:ext uri="{FF2B5EF4-FFF2-40B4-BE49-F238E27FC236}">
                    <a16:creationId xmlns:a16="http://schemas.microsoft.com/office/drawing/2014/main" id="{F0DC2B43-A0C8-AA42-8E8D-4713F95E8779}"/>
                  </a:ext>
                </a:extLst>
              </p:cNvPr>
              <p:cNvCxnSpPr>
                <a:cxnSpLocks/>
              </p:cNvCxnSpPr>
              <p:nvPr/>
            </p:nvCxnSpPr>
            <p:spPr>
              <a:xfrm>
                <a:off x="5494102" y="3634569"/>
                <a:ext cx="2389104" cy="0"/>
              </a:xfrm>
              <a:prstGeom prst="straightConnector1">
                <a:avLst/>
              </a:prstGeom>
              <a:ln w="635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46D7242D-B0D6-254E-ADD3-7B7607D6608D}"/>
                      </a:ext>
                    </a:extLst>
                  </p:cNvPr>
                  <p:cNvSpPr/>
                  <p:nvPr/>
                </p:nvSpPr>
                <p:spPr>
                  <a:xfrm>
                    <a:off x="6082067" y="3192306"/>
                    <a:ext cx="1143710" cy="414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𝑖𝑘</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e>
                          </m:d>
                        </m:oMath>
                      </m:oMathPara>
                    </a14:m>
                    <a:endParaRPr lang="en-NL" dirty="0"/>
                  </a:p>
                </p:txBody>
              </p:sp>
            </mc:Choice>
            <mc:Fallback xmlns="">
              <p:sp>
                <p:nvSpPr>
                  <p:cNvPr id="25" name="Rectangle 24">
                    <a:extLst>
                      <a:ext uri="{FF2B5EF4-FFF2-40B4-BE49-F238E27FC236}">
                        <a16:creationId xmlns:a16="http://schemas.microsoft.com/office/drawing/2014/main" id="{46D7242D-B0D6-254E-ADD3-7B7607D6608D}"/>
                      </a:ext>
                    </a:extLst>
                  </p:cNvPr>
                  <p:cNvSpPr>
                    <a:spLocks noRot="1" noChangeAspect="1" noMove="1" noResize="1" noEditPoints="1" noAdjustHandles="1" noChangeArrowheads="1" noChangeShapeType="1" noTextEdit="1"/>
                  </p:cNvSpPr>
                  <p:nvPr/>
                </p:nvSpPr>
                <p:spPr>
                  <a:xfrm>
                    <a:off x="6082067" y="3192306"/>
                    <a:ext cx="1143710" cy="414665"/>
                  </a:xfrm>
                  <a:prstGeom prst="rect">
                    <a:avLst/>
                  </a:prstGeom>
                  <a:blipFill>
                    <a:blip r:embed="rId9"/>
                    <a:stretch>
                      <a:fillRect t="-10145" r="-11702"/>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41B053F4-4BFD-0C45-AA2D-3C12C812411D}"/>
                    </a:ext>
                  </a:extLst>
                </p:cNvPr>
                <p:cNvSpPr/>
                <p:nvPr/>
              </p:nvSpPr>
              <p:spPr>
                <a:xfrm>
                  <a:off x="5937561" y="5886426"/>
                  <a:ext cx="966803" cy="3924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b="0" i="1" smtClean="0">
                                <a:latin typeface="Cambria Math" panose="02040503050406030204" pitchFamily="18" charset="0"/>
                              </a:rPr>
                              <m:t>𝑘</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i="1">
                            <a:latin typeface="Cambria Math" panose="02040503050406030204" pitchFamily="18" charset="0"/>
                          </a:rPr>
                          <m:t>)</m:t>
                        </m:r>
                      </m:oMath>
                    </m:oMathPara>
                  </a14:m>
                  <a:endParaRPr lang="en-NL" dirty="0"/>
                </a:p>
              </p:txBody>
            </p:sp>
          </mc:Choice>
          <mc:Fallback xmlns="">
            <p:sp>
              <p:nvSpPr>
                <p:cNvPr id="26" name="Rectangle 25">
                  <a:extLst>
                    <a:ext uri="{FF2B5EF4-FFF2-40B4-BE49-F238E27FC236}">
                      <a16:creationId xmlns:a16="http://schemas.microsoft.com/office/drawing/2014/main" id="{41B053F4-4BFD-0C45-AA2D-3C12C812411D}"/>
                    </a:ext>
                  </a:extLst>
                </p:cNvPr>
                <p:cNvSpPr>
                  <a:spLocks noRot="1" noChangeAspect="1" noMove="1" noResize="1" noEditPoints="1" noAdjustHandles="1" noChangeArrowheads="1" noChangeShapeType="1" noTextEdit="1"/>
                </p:cNvSpPr>
                <p:nvPr/>
              </p:nvSpPr>
              <p:spPr>
                <a:xfrm>
                  <a:off x="5937561" y="5886426"/>
                  <a:ext cx="966803" cy="392415"/>
                </a:xfrm>
                <a:prstGeom prst="rect">
                  <a:avLst/>
                </a:prstGeom>
                <a:blipFill>
                  <a:blip r:embed="rId10"/>
                  <a:stretch>
                    <a:fillRect t="-12308" r="-18239" b="-12308"/>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EB24AA7E-FCB1-FF4F-8F7C-51814615F75F}"/>
                </a:ext>
              </a:extLst>
            </p:cNvPr>
            <p:cNvCxnSpPr>
              <a:cxnSpLocks/>
            </p:cNvCxnSpPr>
            <p:nvPr/>
          </p:nvCxnSpPr>
          <p:spPr>
            <a:xfrm>
              <a:off x="5577929" y="5837299"/>
              <a:ext cx="1654843" cy="0"/>
            </a:xfrm>
            <a:prstGeom prst="straightConnector1">
              <a:avLst/>
            </a:prstGeom>
            <a:ln w="63500">
              <a:solidFill>
                <a:srgbClr val="A12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180791D-8BA2-F549-BBBD-F863B6E4469D}"/>
                </a:ext>
              </a:extLst>
            </p:cNvPr>
            <p:cNvCxnSpPr>
              <a:cxnSpLocks/>
            </p:cNvCxnSpPr>
            <p:nvPr/>
          </p:nvCxnSpPr>
          <p:spPr>
            <a:xfrm>
              <a:off x="7191345" y="5837299"/>
              <a:ext cx="801946" cy="0"/>
            </a:xfrm>
            <a:prstGeom prst="straightConnector1">
              <a:avLst/>
            </a:prstGeom>
            <a:ln w="63500">
              <a:solidFill>
                <a:srgbClr val="2600FF"/>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EDC2F42-A6B6-5C4F-900C-D70E31105CE2}"/>
                </a:ext>
              </a:extLst>
            </p:cNvPr>
            <p:cNvCxnSpPr>
              <a:cxnSpLocks/>
            </p:cNvCxnSpPr>
            <p:nvPr/>
          </p:nvCxnSpPr>
          <p:spPr>
            <a:xfrm>
              <a:off x="5577929" y="5516814"/>
              <a:ext cx="2389104" cy="0"/>
            </a:xfrm>
            <a:prstGeom prst="straightConnector1">
              <a:avLst/>
            </a:prstGeom>
            <a:ln w="635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9B3F7103-5332-824E-B90A-03752339D363}"/>
                    </a:ext>
                  </a:extLst>
                </p:cNvPr>
                <p:cNvSpPr/>
                <p:nvPr/>
              </p:nvSpPr>
              <p:spPr>
                <a:xfrm>
                  <a:off x="6295492" y="5036803"/>
                  <a:ext cx="1143710" cy="414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𝑖𝑘</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𝑌</m:t>
                                </m:r>
                              </m:e>
                            </m:acc>
                          </m:e>
                        </m:d>
                      </m:oMath>
                    </m:oMathPara>
                  </a14:m>
                  <a:endParaRPr lang="en-NL" dirty="0"/>
                </a:p>
              </p:txBody>
            </p:sp>
          </mc:Choice>
          <mc:Fallback xmlns="">
            <p:sp>
              <p:nvSpPr>
                <p:cNvPr id="38" name="Rectangle 37">
                  <a:extLst>
                    <a:ext uri="{FF2B5EF4-FFF2-40B4-BE49-F238E27FC236}">
                      <a16:creationId xmlns:a16="http://schemas.microsoft.com/office/drawing/2014/main" id="{9B3F7103-5332-824E-B90A-03752339D363}"/>
                    </a:ext>
                  </a:extLst>
                </p:cNvPr>
                <p:cNvSpPr>
                  <a:spLocks noRot="1" noChangeAspect="1" noMove="1" noResize="1" noEditPoints="1" noAdjustHandles="1" noChangeArrowheads="1" noChangeShapeType="1" noTextEdit="1"/>
                </p:cNvSpPr>
                <p:nvPr/>
              </p:nvSpPr>
              <p:spPr>
                <a:xfrm>
                  <a:off x="6295492" y="5036803"/>
                  <a:ext cx="1143710" cy="414665"/>
                </a:xfrm>
                <a:prstGeom prst="rect">
                  <a:avLst/>
                </a:prstGeom>
                <a:blipFill>
                  <a:blip r:embed="rId11"/>
                  <a:stretch>
                    <a:fillRect t="-10294" r="-13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9901446F-B6B9-DB46-B359-3F8ED0090649}"/>
                    </a:ext>
                  </a:extLst>
                </p:cNvPr>
                <p:cNvSpPr/>
                <p:nvPr/>
              </p:nvSpPr>
              <p:spPr>
                <a:xfrm>
                  <a:off x="7191345" y="5886426"/>
                  <a:ext cx="10996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𝑌</m:t>
                            </m:r>
                          </m:e>
                          <m:sub>
                            <m:r>
                              <a:rPr lang="en-US" b="0" i="1" smtClean="0">
                                <a:latin typeface="Cambria Math" panose="02040503050406030204" pitchFamily="18" charset="0"/>
                              </a:rPr>
                              <m:t>𝑖𝑘</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b="0" i="1" smtClean="0">
                                <a:latin typeface="Cambria Math" panose="02040503050406030204" pitchFamily="18" charset="0"/>
                              </a:rPr>
                              <m:t>𝑘</m:t>
                            </m:r>
                          </m:sub>
                        </m:sSub>
                        <m:r>
                          <a:rPr lang="en-US" i="1">
                            <a:latin typeface="Cambria Math" panose="02040503050406030204" pitchFamily="18" charset="0"/>
                          </a:rPr>
                          <m:t>)</m:t>
                        </m:r>
                      </m:oMath>
                    </m:oMathPara>
                  </a14:m>
                  <a:endParaRPr lang="en-NL" dirty="0"/>
                </a:p>
              </p:txBody>
            </p:sp>
          </mc:Choice>
          <mc:Fallback xmlns="">
            <p:sp>
              <p:nvSpPr>
                <p:cNvPr id="39" name="Rectangle 38">
                  <a:extLst>
                    <a:ext uri="{FF2B5EF4-FFF2-40B4-BE49-F238E27FC236}">
                      <a16:creationId xmlns:a16="http://schemas.microsoft.com/office/drawing/2014/main" id="{9901446F-B6B9-DB46-B359-3F8ED0090649}"/>
                    </a:ext>
                  </a:extLst>
                </p:cNvPr>
                <p:cNvSpPr>
                  <a:spLocks noRot="1" noChangeAspect="1" noMove="1" noResize="1" noEditPoints="1" noAdjustHandles="1" noChangeArrowheads="1" noChangeShapeType="1" noTextEdit="1"/>
                </p:cNvSpPr>
                <p:nvPr/>
              </p:nvSpPr>
              <p:spPr>
                <a:xfrm>
                  <a:off x="7191345" y="5886426"/>
                  <a:ext cx="1099660" cy="369332"/>
                </a:xfrm>
                <a:prstGeom prst="rect">
                  <a:avLst/>
                </a:prstGeom>
                <a:blipFill>
                  <a:blip r:embed="rId12"/>
                  <a:stretch>
                    <a:fillRect r="-3889" b="-13115"/>
                  </a:stretch>
                </a:blipFill>
              </p:spPr>
              <p:txBody>
                <a:bodyPr/>
                <a:lstStyle/>
                <a:p>
                  <a:r>
                    <a:rPr lang="en-US">
                      <a:noFill/>
                    </a:rPr>
                    <a:t> </a:t>
                  </a:r>
                </a:p>
              </p:txBody>
            </p:sp>
          </mc:Fallback>
        </mc:AlternateContent>
      </p:grpSp>
      <p:sp>
        <p:nvSpPr>
          <p:cNvPr id="42" name="TextBox 41">
            <a:extLst>
              <a:ext uri="{FF2B5EF4-FFF2-40B4-BE49-F238E27FC236}">
                <a16:creationId xmlns:a16="http://schemas.microsoft.com/office/drawing/2014/main" id="{76738CA9-8083-9F42-AF1C-1458412EF781}"/>
              </a:ext>
            </a:extLst>
          </p:cNvPr>
          <p:cNvSpPr txBox="1"/>
          <p:nvPr/>
        </p:nvSpPr>
        <p:spPr>
          <a:xfrm>
            <a:off x="3771522" y="5861380"/>
            <a:ext cx="2623366" cy="369332"/>
          </a:xfrm>
          <a:prstGeom prst="rect">
            <a:avLst/>
          </a:prstGeom>
          <a:noFill/>
          <a:ln w="38100">
            <a:solidFill>
              <a:srgbClr val="A120F0"/>
            </a:solidFill>
          </a:ln>
        </p:spPr>
        <p:txBody>
          <a:bodyPr wrap="square" rtlCol="0">
            <a:spAutoFit/>
          </a:bodyPr>
          <a:lstStyle/>
          <a:p>
            <a:r>
              <a:rPr lang="en-NL" dirty="0"/>
              <a:t>Between = explained part</a:t>
            </a:r>
          </a:p>
        </p:txBody>
      </p:sp>
      <p:sp>
        <p:nvSpPr>
          <p:cNvPr id="43" name="Rectangle 42">
            <a:extLst>
              <a:ext uri="{FF2B5EF4-FFF2-40B4-BE49-F238E27FC236}">
                <a16:creationId xmlns:a16="http://schemas.microsoft.com/office/drawing/2014/main" id="{AF06FEA7-8D63-EB48-9D99-1301AE07AC4C}"/>
              </a:ext>
            </a:extLst>
          </p:cNvPr>
          <p:cNvSpPr/>
          <p:nvPr/>
        </p:nvSpPr>
        <p:spPr>
          <a:xfrm>
            <a:off x="7148566" y="5876142"/>
            <a:ext cx="4014240" cy="369332"/>
          </a:xfrm>
          <a:prstGeom prst="rect">
            <a:avLst/>
          </a:prstGeom>
          <a:ln w="38100">
            <a:solidFill>
              <a:srgbClr val="2600FF"/>
            </a:solidFill>
          </a:ln>
        </p:spPr>
        <p:txBody>
          <a:bodyPr wrap="none">
            <a:spAutoFit/>
          </a:bodyPr>
          <a:lstStyle/>
          <a:p>
            <a:r>
              <a:rPr lang="en-NL" dirty="0"/>
              <a:t>Within = unexplained part/residual/error</a:t>
            </a:r>
          </a:p>
        </p:txBody>
      </p:sp>
      <p:sp>
        <p:nvSpPr>
          <p:cNvPr id="44" name="Rectangle 43">
            <a:extLst>
              <a:ext uri="{FF2B5EF4-FFF2-40B4-BE49-F238E27FC236}">
                <a16:creationId xmlns:a16="http://schemas.microsoft.com/office/drawing/2014/main" id="{B4382FBB-0567-5C40-A3A0-2F221CA62176}"/>
              </a:ext>
            </a:extLst>
          </p:cNvPr>
          <p:cNvSpPr/>
          <p:nvPr/>
        </p:nvSpPr>
        <p:spPr>
          <a:xfrm>
            <a:off x="7563943" y="4682597"/>
            <a:ext cx="2546723" cy="369332"/>
          </a:xfrm>
          <a:prstGeom prst="rect">
            <a:avLst/>
          </a:prstGeom>
          <a:ln w="38100">
            <a:solidFill>
              <a:schemeClr val="accent2"/>
            </a:solidFill>
          </a:ln>
        </p:spPr>
        <p:txBody>
          <a:bodyPr wrap="none">
            <a:spAutoFit/>
          </a:bodyPr>
          <a:lstStyle/>
          <a:p>
            <a:r>
              <a:rPr lang="en-NL" dirty="0">
                <a:solidFill>
                  <a:schemeClr val="accent2"/>
                </a:solidFill>
              </a:rPr>
              <a:t>Total</a:t>
            </a:r>
            <a:r>
              <a:rPr lang="en-NL" dirty="0"/>
              <a:t> = </a:t>
            </a:r>
            <a:r>
              <a:rPr lang="en-NL" dirty="0">
                <a:solidFill>
                  <a:srgbClr val="A120F0"/>
                </a:solidFill>
              </a:rPr>
              <a:t>between</a:t>
            </a:r>
            <a:r>
              <a:rPr lang="en-NL" dirty="0"/>
              <a:t> + </a:t>
            </a:r>
            <a:r>
              <a:rPr lang="en-NL" dirty="0">
                <a:solidFill>
                  <a:srgbClr val="2600FF"/>
                </a:solidFill>
              </a:rPr>
              <a:t>within</a:t>
            </a:r>
          </a:p>
        </p:txBody>
      </p:sp>
      <p:sp>
        <p:nvSpPr>
          <p:cNvPr id="2" name="Footer Placeholder 1"/>
          <p:cNvSpPr>
            <a:spLocks noGrp="1"/>
          </p:cNvSpPr>
          <p:nvPr>
            <p:ph type="ftr" sz="quarter" idx="11"/>
          </p:nvPr>
        </p:nvSpPr>
        <p:spPr/>
        <p:txBody>
          <a:bodyPr/>
          <a:lstStyle/>
          <a:p>
            <a:r>
              <a:rPr lang="en-US" dirty="0"/>
              <a:t>Lecture 3, ERM, MTO</a:t>
            </a:r>
          </a:p>
        </p:txBody>
      </p:sp>
      <p:sp>
        <p:nvSpPr>
          <p:cNvPr id="3" name="Slide Number Placeholder 2"/>
          <p:cNvSpPr>
            <a:spLocks noGrp="1"/>
          </p:cNvSpPr>
          <p:nvPr>
            <p:ph type="sldNum" sz="quarter" idx="12"/>
          </p:nvPr>
        </p:nvSpPr>
        <p:spPr/>
        <p:txBody>
          <a:bodyPr/>
          <a:lstStyle/>
          <a:p>
            <a:fld id="{769E8580-8357-4286-A896-D8F0D06AAB1A}" type="slidenum">
              <a:rPr lang="en-US" smtClean="0"/>
              <a:t>10</a:t>
            </a:fld>
            <a:endParaRPr lang="en-US" dirty="0"/>
          </a:p>
        </p:txBody>
      </p:sp>
    </p:spTree>
    <p:extLst>
      <p:ext uri="{BB962C8B-B14F-4D97-AF65-F5344CB8AC3E}">
        <p14:creationId xmlns:p14="http://schemas.microsoft.com/office/powerpoint/2010/main" val="2002845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973" y="309752"/>
            <a:ext cx="9872623" cy="1188720"/>
          </a:xfrm>
        </p:spPr>
        <p:txBody>
          <a:bodyPr>
            <a:normAutofit/>
          </a:bodyPr>
          <a:lstStyle/>
          <a:p>
            <a:r>
              <a:rPr lang="en-US" sz="3200" noProof="0" dirty="0"/>
              <a:t>Decompose total Sums of Squares into within and between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81ED6AD-5591-0A41-8B08-097B51E6DC76}"/>
                  </a:ext>
                </a:extLst>
              </p:cNvPr>
              <p:cNvSpPr txBox="1"/>
              <p:nvPr/>
            </p:nvSpPr>
            <p:spPr>
              <a:xfrm>
                <a:off x="1586470" y="1475905"/>
                <a:ext cx="9605239" cy="2703561"/>
              </a:xfrm>
              <a:prstGeom prst="rect">
                <a:avLst/>
              </a:prstGeom>
              <a:noFill/>
            </p:spPr>
            <p:txBody>
              <a:bodyPr wrap="square" rtlCol="0">
                <a:spAutoFit/>
              </a:bodyPr>
              <a:lstStyle/>
              <a:p>
                <a:endParaRPr lang="en-US" b="0" dirty="0"/>
              </a:p>
              <a:p>
                <a:endParaRPr lang="en-US"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𝑘</m:t>
                    </m:r>
                  </m:oMath>
                </a14:m>
                <a:r>
                  <a:rPr lang="en-US" dirty="0"/>
                  <a:t> = group index; </a:t>
                </a:r>
                <a14:m>
                  <m:oMath xmlns:m="http://schemas.openxmlformats.org/officeDocument/2006/math">
                    <m:r>
                      <a:rPr lang="en-US" b="0" i="1" smtClean="0">
                        <a:latin typeface="Cambria Math" panose="02040503050406030204" pitchFamily="18" charset="0"/>
                      </a:rPr>
                      <m:t>𝐾</m:t>
                    </m:r>
                  </m:oMath>
                </a14:m>
                <a:r>
                  <a:rPr lang="en-US" dirty="0"/>
                  <a:t> = number of groups, </a:t>
                </a:r>
                <a14:m>
                  <m:oMath xmlns:m="http://schemas.openxmlformats.org/officeDocument/2006/math">
                    <m:r>
                      <a:rPr lang="en-US" b="0" i="1" smtClean="0">
                        <a:latin typeface="Cambria Math" panose="02040503050406030204" pitchFamily="18" charset="0"/>
                      </a:rPr>
                      <m:t>𝑖</m:t>
                    </m:r>
                  </m:oMath>
                </a14:m>
                <a:r>
                  <a:rPr lang="en-US" dirty="0"/>
                  <a:t> = person index;</a:t>
                </a:r>
                <a14:m>
                  <m:oMath xmlns:m="http://schemas.openxmlformats.org/officeDocument/2006/math">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sub>
                    </m:sSub>
                  </m:oMath>
                </a14:m>
                <a:r>
                  <a:rPr lang="en-US" dirty="0"/>
                  <a:t> #persons in group </a:t>
                </a:r>
                <a14:m>
                  <m:oMath xmlns:m="http://schemas.openxmlformats.org/officeDocument/2006/math">
                    <m:r>
                      <a:rPr lang="en-US" b="0" i="1" smtClean="0">
                        <a:latin typeface="Cambria Math" panose="02040503050406030204" pitchFamily="18" charset="0"/>
                      </a:rPr>
                      <m:t>𝑘</m:t>
                    </m:r>
                  </m:oMath>
                </a14:m>
                <a:endParaRPr lang="en-US" dirty="0"/>
              </a:p>
              <a:p>
                <a:endParaRPr lang="en-US" dirty="0"/>
              </a:p>
              <a:p>
                <a:endParaRPr lang="nl-NL" b="0" i="1" dirty="0">
                  <a:latin typeface="Cambria Math" panose="02040503050406030204" pitchFamily="18" charset="0"/>
                </a:endParaRPr>
              </a:p>
              <a:p>
                <a:r>
                  <a:rPr lang="nl-NL" b="0" dirty="0"/>
                  <a:t>        </a:t>
                </a:r>
                <a14:m>
                  <m:oMath xmlns:m="http://schemas.openxmlformats.org/officeDocument/2006/math">
                    <m:d>
                      <m:dPr>
                        <m:ctrlPr>
                          <a:rPr lang="nl-NL"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𝑖𝑘</m:t>
                            </m:r>
                          </m:sub>
                        </m:sSub>
                        <m:r>
                          <a:rPr lang="en-US" i="1">
                            <a:latin typeface="Cambria Math" panose="02040503050406030204" pitchFamily="18" charset="0"/>
                          </a:rPr>
                          <m:t>−</m:t>
                        </m:r>
                        <m:acc>
                          <m:accPr>
                            <m:chr m:val="̅"/>
                            <m:ctrlPr>
                              <a:rPr lang="en-US" i="1">
                                <a:latin typeface="Cambria Math" panose="02040503050406030204" pitchFamily="18" charset="0"/>
                              </a:rPr>
                            </m:ctrlPr>
                          </m:acc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acc>
                      </m:e>
                    </m:d>
                  </m:oMath>
                </a14:m>
                <a:r>
                  <a:rPr lang="en-NL" dirty="0"/>
                  <a:t> 	    	</a:t>
                </a:r>
                <a:r>
                  <a:rPr lang="en-US" dirty="0"/>
                  <a:t>	</a:t>
                </a:r>
                <a:r>
                  <a:rPr lang="en-NL" dirty="0"/>
                  <a:t>= 	       </a:t>
                </a:r>
                <a:r>
                  <a:rPr lang="en-US" dirty="0"/>
                  <a:t>		     </a:t>
                </a:r>
                <a14:m>
                  <m:oMath xmlns:m="http://schemas.openxmlformats.org/officeDocument/2006/math">
                    <m:r>
                      <a:rPr lang="nl-NL"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b="0" i="1" smtClean="0">
                            <a:latin typeface="Cambria Math" panose="02040503050406030204" pitchFamily="18" charset="0"/>
                          </a:rPr>
                          <m:t>𝑘</m:t>
                        </m:r>
                      </m:sub>
                    </m:sSub>
                    <m:r>
                      <a:rPr lang="en-US" i="1">
                        <a:latin typeface="Cambria Math" panose="02040503050406030204" pitchFamily="18" charset="0"/>
                      </a:rPr>
                      <m:t>−</m:t>
                    </m:r>
                    <m:acc>
                      <m:accPr>
                        <m:chr m:val="̅"/>
                        <m:ctrlPr>
                          <a:rPr lang="en-US" i="1">
                            <a:latin typeface="Cambria Math" panose="02040503050406030204" pitchFamily="18" charset="0"/>
                          </a:rPr>
                        </m:ctrlPr>
                      </m:acc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acc>
                    <m:r>
                      <a:rPr lang="nl-NL" i="1">
                        <a:latin typeface="Cambria Math" panose="02040503050406030204" pitchFamily="18" charset="0"/>
                      </a:rPr>
                      <m:t>)</m:t>
                    </m:r>
                  </m:oMath>
                </a14:m>
                <a:r>
                  <a:rPr lang="en-NL" dirty="0"/>
                  <a:t> 	 	</a:t>
                </a:r>
                <a:r>
                  <a:rPr lang="en-US" dirty="0"/>
                  <a:t>	</a:t>
                </a:r>
                <a:r>
                  <a:rPr lang="en-NL" dirty="0"/>
                  <a:t>+	   </a:t>
                </a:r>
                <a:r>
                  <a:rPr lang="en-US" dirty="0"/>
                  <a:t>		</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𝑖𝑘</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b="0" i="1" smtClean="0">
                            <a:latin typeface="Cambria Math" panose="02040503050406030204" pitchFamily="18" charset="0"/>
                          </a:rPr>
                          <m:t>𝑘</m:t>
                        </m:r>
                      </m:sub>
                    </m:sSub>
                    <m:r>
                      <a:rPr lang="en-US" i="1">
                        <a:latin typeface="Cambria Math" panose="02040503050406030204" pitchFamily="18" charset="0"/>
                      </a:rPr>
                      <m:t>)</m:t>
                    </m:r>
                  </m:oMath>
                </a14:m>
                <a:endParaRPr lang="en-NL" dirty="0"/>
              </a:p>
              <a:p>
                <a:endParaRPr lang="en-NL" dirty="0"/>
              </a:p>
              <a:p>
                <a14:m>
                  <m:oMath xmlns:m="http://schemas.openxmlformats.org/officeDocument/2006/math">
                    <m:nary>
                      <m:naryPr>
                        <m:chr m:val="∑"/>
                        <m:limLoc m:val="undOvr"/>
                        <m:ctrlPr>
                          <a:rPr lang="en-US" i="1">
                            <a:latin typeface="Cambria Math" panose="02040503050406030204" pitchFamily="18" charset="0"/>
                          </a:rPr>
                        </m:ctrlPr>
                      </m:naryPr>
                      <m:sub>
                        <m:r>
                          <m:rPr>
                            <m:brk/>
                          </m:rPr>
                          <a:rPr lang="en-US" b="0" i="1" smtClean="0">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𝐾</m:t>
                        </m:r>
                      </m:sup>
                      <m:e>
                        <m:nary>
                          <m:naryPr>
                            <m:chr m:val="∑"/>
                            <m:limLoc m:val="undOvr"/>
                            <m:ctrlPr>
                              <a:rPr lang="en-US" i="1">
                                <a:latin typeface="Cambria Math" panose="02040503050406030204" pitchFamily="18" charset="0"/>
                              </a:rPr>
                            </m:ctrlPr>
                          </m:naryPr>
                          <m:sub>
                            <m:r>
                              <m:rPr>
                                <m:brk/>
                              </m:rPr>
                              <a:rPr lang="en-US" b="0" i="1" smtClean="0">
                                <a:latin typeface="Cambria Math" panose="02040503050406030204" pitchFamily="18" charset="0"/>
                              </a:rPr>
                              <m:t>𝑖</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sub>
                            </m:sSub>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𝑖𝑘</m:t>
                                    </m:r>
                                  </m:sub>
                                </m:sSub>
                                <m:r>
                                  <a:rPr lang="en-US" i="1">
                                    <a:latin typeface="Cambria Math" panose="02040503050406030204" pitchFamily="18" charset="0"/>
                                  </a:rPr>
                                  <m:t>−</m:t>
                                </m:r>
                                <m:acc>
                                  <m:accPr>
                                    <m:chr m:val="̅"/>
                                    <m:ctrlPr>
                                      <a:rPr lang="en-US" i="1">
                                        <a:latin typeface="Cambria Math" panose="02040503050406030204" pitchFamily="18" charset="0"/>
                                      </a:rPr>
                                    </m:ctrlPr>
                                  </m:acc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acc>
                                <m:r>
                                  <a:rPr lang="en-US" i="1">
                                    <a:latin typeface="Cambria Math" panose="02040503050406030204" pitchFamily="18" charset="0"/>
                                  </a:rPr>
                                  <m:t>)</m:t>
                                </m:r>
                              </m:e>
                              <m:sup>
                                <m:r>
                                  <a:rPr lang="en-US" i="1">
                                    <a:latin typeface="Cambria Math" panose="02040503050406030204" pitchFamily="18" charset="0"/>
                                  </a:rPr>
                                  <m:t>2</m:t>
                                </m:r>
                              </m:sup>
                            </m:sSup>
                          </m:e>
                        </m:nary>
                      </m:e>
                    </m:nary>
                  </m:oMath>
                </a14:m>
                <a:r>
                  <a:rPr lang="en-NL" dirty="0"/>
                  <a:t>   	=       	</a:t>
                </a:r>
                <a:r>
                  <a:rPr lang="en-US" dirty="0"/>
                  <a:t>        </a:t>
                </a:r>
                <a14:m>
                  <m:oMath xmlns:m="http://schemas.openxmlformats.org/officeDocument/2006/math">
                    <m:nary>
                      <m:naryPr>
                        <m:chr m:val="∑"/>
                        <m:limLoc m:val="undOvr"/>
                        <m:ctrlPr>
                          <a:rPr lang="en-US" i="1">
                            <a:latin typeface="Cambria Math" panose="02040503050406030204" pitchFamily="18" charset="0"/>
                          </a:rPr>
                        </m:ctrlPr>
                      </m:naryPr>
                      <m:sub>
                        <m:r>
                          <m:rPr>
                            <m:brk/>
                          </m:rPr>
                          <a:rPr lang="en-US" b="0" i="1" smtClean="0">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𝐾</m:t>
                        </m:r>
                      </m:sup>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b="0" i="1" smtClean="0">
                                    <a:latin typeface="Cambria Math" panose="02040503050406030204" pitchFamily="18" charset="0"/>
                                  </a:rPr>
                                  <m:t>𝑘</m:t>
                                </m:r>
                              </m:sub>
                            </m:sSub>
                            <m:r>
                              <a:rPr lang="en-US" i="1">
                                <a:latin typeface="Cambria Math" panose="02040503050406030204" pitchFamily="18" charset="0"/>
                              </a:rPr>
                              <m:t>−</m:t>
                            </m:r>
                            <m:acc>
                              <m:accPr>
                                <m:chr m:val="̅"/>
                                <m:ctrlPr>
                                  <a:rPr lang="en-US" i="1">
                                    <a:latin typeface="Cambria Math" panose="02040503050406030204" pitchFamily="18" charset="0"/>
                                  </a:rPr>
                                </m:ctrlPr>
                              </m:acc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acc>
                            <m:r>
                              <a:rPr lang="en-US" i="1">
                                <a:latin typeface="Cambria Math" panose="02040503050406030204" pitchFamily="18" charset="0"/>
                              </a:rPr>
                              <m:t>)</m:t>
                            </m:r>
                          </m:e>
                          <m:sup>
                            <m:r>
                              <a:rPr lang="en-US" i="1">
                                <a:latin typeface="Cambria Math" panose="02040503050406030204" pitchFamily="18" charset="0"/>
                              </a:rPr>
                              <m:t>2</m:t>
                            </m:r>
                          </m:sup>
                        </m:sSup>
                      </m:e>
                    </m:nary>
                  </m:oMath>
                </a14:m>
                <a:r>
                  <a:rPr lang="en-NL" dirty="0"/>
                  <a:t> 		+ 	</a:t>
                </a:r>
                <a:r>
                  <a:rPr lang="en-US" dirty="0"/>
                  <a:t>            </a:t>
                </a:r>
                <a14:m>
                  <m:oMath xmlns:m="http://schemas.openxmlformats.org/officeDocument/2006/math">
                    <m:nary>
                      <m:naryPr>
                        <m:chr m:val="∑"/>
                        <m:limLoc m:val="undOvr"/>
                        <m:ctrlPr>
                          <a:rPr lang="en-US" i="1">
                            <a:latin typeface="Cambria Math" panose="02040503050406030204" pitchFamily="18" charset="0"/>
                          </a:rPr>
                        </m:ctrlPr>
                      </m:naryPr>
                      <m:sub>
                        <m:r>
                          <m:rPr>
                            <m:brk/>
                          </m:rPr>
                          <a:rPr lang="en-US" b="0" i="1" smtClean="0">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𝐾</m:t>
                        </m:r>
                      </m:sup>
                      <m:e>
                        <m:nary>
                          <m:naryPr>
                            <m:chr m:val="∑"/>
                            <m:limLoc m:val="undOvr"/>
                            <m:ctrlPr>
                              <a:rPr lang="en-US" i="1">
                                <a:latin typeface="Cambria Math" panose="02040503050406030204" pitchFamily="18" charset="0"/>
                              </a:rPr>
                            </m:ctrlPr>
                          </m:naryPr>
                          <m:sub>
                            <m:r>
                              <m:rPr>
                                <m:brk/>
                              </m:rPr>
                              <a:rPr lang="en-US" b="0" i="1" smtClean="0">
                                <a:latin typeface="Cambria Math" panose="02040503050406030204" pitchFamily="18" charset="0"/>
                              </a:rPr>
                              <m:t>𝑖</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sub>
                            </m:sSub>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𝑖𝑘</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b="0" i="1" smtClean="0">
                                        <a:latin typeface="Cambria Math" panose="02040503050406030204" pitchFamily="18" charset="0"/>
                                      </a:rPr>
                                      <m:t>𝑘</m:t>
                                    </m:r>
                                  </m:sub>
                                </m:sSub>
                                <m:r>
                                  <a:rPr lang="en-US" i="1">
                                    <a:latin typeface="Cambria Math" panose="02040503050406030204" pitchFamily="18" charset="0"/>
                                  </a:rPr>
                                  <m:t>)</m:t>
                                </m:r>
                              </m:e>
                              <m:sup>
                                <m:r>
                                  <a:rPr lang="en-US" i="1">
                                    <a:latin typeface="Cambria Math" panose="02040503050406030204" pitchFamily="18" charset="0"/>
                                  </a:rPr>
                                  <m:t>2</m:t>
                                </m:r>
                              </m:sup>
                            </m:sSup>
                          </m:e>
                        </m:nary>
                      </m:e>
                    </m:nary>
                  </m:oMath>
                </a14:m>
                <a:endParaRPr lang="en-NL" dirty="0"/>
              </a:p>
              <a:p>
                <a:endParaRPr lang="en-NL" dirty="0"/>
              </a:p>
            </p:txBody>
          </p:sp>
        </mc:Choice>
        <mc:Fallback xmlns="">
          <p:sp>
            <p:nvSpPr>
              <p:cNvPr id="4" name="TextBox 3">
                <a:extLst>
                  <a:ext uri="{FF2B5EF4-FFF2-40B4-BE49-F238E27FC236}">
                    <a16:creationId xmlns:a16="http://schemas.microsoft.com/office/drawing/2014/main" id="{681ED6AD-5591-0A41-8B08-097B51E6DC76}"/>
                  </a:ext>
                </a:extLst>
              </p:cNvPr>
              <p:cNvSpPr txBox="1">
                <a:spLocks noRot="1" noChangeAspect="1" noMove="1" noResize="1" noEditPoints="1" noAdjustHandles="1" noChangeArrowheads="1" noChangeShapeType="1" noTextEdit="1"/>
              </p:cNvSpPr>
              <p:nvPr/>
            </p:nvSpPr>
            <p:spPr>
              <a:xfrm>
                <a:off x="1586470" y="1475905"/>
                <a:ext cx="9605239" cy="2703561"/>
              </a:xfrm>
              <a:prstGeom prst="rect">
                <a:avLst/>
              </a:prstGeom>
              <a:blipFill>
                <a:blip r:embed="rId3"/>
                <a:stretch>
                  <a:fillRect l="-3490" b="-1373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1FF05461-9B20-4947-94C4-FAD2EE28E58F}"/>
              </a:ext>
            </a:extLst>
          </p:cNvPr>
          <p:cNvSpPr txBox="1"/>
          <p:nvPr/>
        </p:nvSpPr>
        <p:spPr>
          <a:xfrm>
            <a:off x="1874982" y="4977914"/>
            <a:ext cx="10221586" cy="369332"/>
          </a:xfrm>
          <a:prstGeom prst="rect">
            <a:avLst/>
          </a:prstGeom>
          <a:noFill/>
        </p:spPr>
        <p:txBody>
          <a:bodyPr wrap="square" rtlCol="0">
            <a:spAutoFit/>
          </a:bodyPr>
          <a:lstStyle/>
          <a:p>
            <a:r>
              <a:rPr lang="en-NL" b="1" dirty="0"/>
              <a:t>Total SS (SS</a:t>
            </a:r>
            <a:r>
              <a:rPr lang="en-NL" b="1" baseline="-25000" dirty="0"/>
              <a:t>T</a:t>
            </a:r>
            <a:r>
              <a:rPr lang="en-NL" b="1" dirty="0"/>
              <a:t>)		             </a:t>
            </a:r>
            <a:r>
              <a:rPr lang="en-US" b="1" dirty="0"/>
              <a:t>		</a:t>
            </a:r>
            <a:r>
              <a:rPr lang="en-NL" b="1" dirty="0"/>
              <a:t>Between SS (SS</a:t>
            </a:r>
            <a:r>
              <a:rPr lang="en-NL" b="1" baseline="-25000" dirty="0"/>
              <a:t>B</a:t>
            </a:r>
            <a:r>
              <a:rPr lang="en-NL" b="1" dirty="0"/>
              <a:t>)	                  </a:t>
            </a:r>
            <a:r>
              <a:rPr lang="en-US" b="1" dirty="0"/>
              <a:t>           </a:t>
            </a:r>
            <a:r>
              <a:rPr lang="en-NL" b="1" dirty="0"/>
              <a:t>Within or Residual SS (SS</a:t>
            </a:r>
            <a:r>
              <a:rPr lang="en-NL" b="1" baseline="-25000" dirty="0"/>
              <a:t>W</a:t>
            </a:r>
            <a:r>
              <a:rPr lang="en-NL" b="1" dirty="0"/>
              <a:t>)</a:t>
            </a:r>
          </a:p>
        </p:txBody>
      </p:sp>
      <p:sp>
        <p:nvSpPr>
          <p:cNvPr id="6" name="Down Arrow 5">
            <a:extLst>
              <a:ext uri="{FF2B5EF4-FFF2-40B4-BE49-F238E27FC236}">
                <a16:creationId xmlns:a16="http://schemas.microsoft.com/office/drawing/2014/main" id="{AF3886DC-B57E-6447-988A-20C2162805A6}"/>
              </a:ext>
            </a:extLst>
          </p:cNvPr>
          <p:cNvSpPr/>
          <p:nvPr/>
        </p:nvSpPr>
        <p:spPr>
          <a:xfrm>
            <a:off x="2393320" y="4307114"/>
            <a:ext cx="309093" cy="492010"/>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7" name="Down Arrow 6">
            <a:extLst>
              <a:ext uri="{FF2B5EF4-FFF2-40B4-BE49-F238E27FC236}">
                <a16:creationId xmlns:a16="http://schemas.microsoft.com/office/drawing/2014/main" id="{A9BB896C-45BB-C047-AFF1-0640DB476E5B}"/>
              </a:ext>
            </a:extLst>
          </p:cNvPr>
          <p:cNvSpPr/>
          <p:nvPr/>
        </p:nvSpPr>
        <p:spPr>
          <a:xfrm>
            <a:off x="5941452" y="4306747"/>
            <a:ext cx="309093" cy="492010"/>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8" name="Down Arrow 7">
            <a:extLst>
              <a:ext uri="{FF2B5EF4-FFF2-40B4-BE49-F238E27FC236}">
                <a16:creationId xmlns:a16="http://schemas.microsoft.com/office/drawing/2014/main" id="{106DF34B-04B1-5540-A610-D45086BF8289}"/>
              </a:ext>
            </a:extLst>
          </p:cNvPr>
          <p:cNvSpPr/>
          <p:nvPr/>
        </p:nvSpPr>
        <p:spPr>
          <a:xfrm>
            <a:off x="9644130" y="4331914"/>
            <a:ext cx="309093" cy="492010"/>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9" name="Rectangle 8">
            <a:extLst>
              <a:ext uri="{FF2B5EF4-FFF2-40B4-BE49-F238E27FC236}">
                <a16:creationId xmlns:a16="http://schemas.microsoft.com/office/drawing/2014/main" id="{C28C6086-F7A2-F14E-A2D7-53E7B7A2BF8A}"/>
              </a:ext>
            </a:extLst>
          </p:cNvPr>
          <p:cNvSpPr/>
          <p:nvPr/>
        </p:nvSpPr>
        <p:spPr>
          <a:xfrm>
            <a:off x="1286884" y="5551571"/>
            <a:ext cx="2247730" cy="646331"/>
          </a:xfrm>
          <a:prstGeom prst="rect">
            <a:avLst/>
          </a:prstGeom>
          <a:ln>
            <a:solidFill>
              <a:srgbClr val="404040"/>
            </a:solidFill>
          </a:ln>
        </p:spPr>
        <p:txBody>
          <a:bodyPr wrap="none">
            <a:spAutoFit/>
          </a:bodyPr>
          <a:lstStyle/>
          <a:p>
            <a:pPr algn="ctr"/>
            <a:r>
              <a:rPr lang="en-US" dirty="0"/>
              <a:t>variation </a:t>
            </a:r>
            <a:r>
              <a:rPr lang="en-US" b="1" dirty="0"/>
              <a:t>individuals</a:t>
            </a:r>
            <a:r>
              <a:rPr lang="en-US" dirty="0"/>
              <a:t> </a:t>
            </a:r>
          </a:p>
          <a:p>
            <a:pPr algn="ctr"/>
            <a:r>
              <a:rPr lang="en-US" dirty="0"/>
              <a:t>w.r.t. </a:t>
            </a:r>
            <a:r>
              <a:rPr lang="en-US" b="1" dirty="0"/>
              <a:t>grand mean</a:t>
            </a:r>
            <a:endParaRPr lang="en-NL" dirty="0"/>
          </a:p>
        </p:txBody>
      </p:sp>
      <p:sp>
        <p:nvSpPr>
          <p:cNvPr id="12" name="Rectangle 11">
            <a:extLst>
              <a:ext uri="{FF2B5EF4-FFF2-40B4-BE49-F238E27FC236}">
                <a16:creationId xmlns:a16="http://schemas.microsoft.com/office/drawing/2014/main" id="{0F6F2953-B591-F249-9777-BA6904981E4D}"/>
              </a:ext>
            </a:extLst>
          </p:cNvPr>
          <p:cNvSpPr/>
          <p:nvPr/>
        </p:nvSpPr>
        <p:spPr>
          <a:xfrm>
            <a:off x="4901025" y="5551571"/>
            <a:ext cx="2412520" cy="646331"/>
          </a:xfrm>
          <a:prstGeom prst="rect">
            <a:avLst/>
          </a:prstGeom>
          <a:ln>
            <a:solidFill>
              <a:srgbClr val="404040"/>
            </a:solidFill>
          </a:ln>
        </p:spPr>
        <p:txBody>
          <a:bodyPr wrap="none">
            <a:spAutoFit/>
          </a:bodyPr>
          <a:lstStyle/>
          <a:p>
            <a:pPr algn="ctr"/>
            <a:r>
              <a:rPr lang="en-US" dirty="0"/>
              <a:t>variation </a:t>
            </a:r>
            <a:r>
              <a:rPr lang="en-US" b="1" dirty="0"/>
              <a:t>group means</a:t>
            </a:r>
            <a:r>
              <a:rPr lang="en-US" dirty="0"/>
              <a:t> </a:t>
            </a:r>
          </a:p>
          <a:p>
            <a:pPr algn="ctr"/>
            <a:r>
              <a:rPr lang="en-US" dirty="0"/>
              <a:t>w.r.t. </a:t>
            </a:r>
            <a:r>
              <a:rPr lang="en-US" b="1" dirty="0"/>
              <a:t>grand mean</a:t>
            </a:r>
            <a:endParaRPr lang="en-NL" b="1" dirty="0"/>
          </a:p>
        </p:txBody>
      </p:sp>
      <p:sp>
        <p:nvSpPr>
          <p:cNvPr id="13" name="Rectangle 12">
            <a:extLst>
              <a:ext uri="{FF2B5EF4-FFF2-40B4-BE49-F238E27FC236}">
                <a16:creationId xmlns:a16="http://schemas.microsoft.com/office/drawing/2014/main" id="{4764E8DB-144A-C24E-815E-2AA148ACC79C}"/>
              </a:ext>
            </a:extLst>
          </p:cNvPr>
          <p:cNvSpPr/>
          <p:nvPr/>
        </p:nvSpPr>
        <p:spPr>
          <a:xfrm>
            <a:off x="8674812" y="5551571"/>
            <a:ext cx="2247730" cy="646331"/>
          </a:xfrm>
          <a:prstGeom prst="rect">
            <a:avLst/>
          </a:prstGeom>
          <a:ln>
            <a:solidFill>
              <a:srgbClr val="404040"/>
            </a:solidFill>
          </a:ln>
        </p:spPr>
        <p:txBody>
          <a:bodyPr wrap="none">
            <a:spAutoFit/>
          </a:bodyPr>
          <a:lstStyle/>
          <a:p>
            <a:pPr algn="ctr"/>
            <a:r>
              <a:rPr lang="en-US" dirty="0"/>
              <a:t>variation </a:t>
            </a:r>
            <a:r>
              <a:rPr lang="en-US" b="1" dirty="0"/>
              <a:t>individuals</a:t>
            </a:r>
            <a:r>
              <a:rPr lang="en-US" dirty="0"/>
              <a:t> </a:t>
            </a:r>
          </a:p>
          <a:p>
            <a:pPr algn="ctr"/>
            <a:r>
              <a:rPr lang="en-US" dirty="0"/>
              <a:t>w.r.t. </a:t>
            </a:r>
            <a:r>
              <a:rPr lang="en-US" b="1" dirty="0"/>
              <a:t>group mean </a:t>
            </a:r>
            <a:endParaRPr lang="en-NL" dirty="0"/>
          </a:p>
        </p:txBody>
      </p:sp>
      <p:sp>
        <p:nvSpPr>
          <p:cNvPr id="3" name="Footer Placeholder 2"/>
          <p:cNvSpPr>
            <a:spLocks noGrp="1"/>
          </p:cNvSpPr>
          <p:nvPr>
            <p:ph type="ftr" sz="quarter" idx="11"/>
          </p:nvPr>
        </p:nvSpPr>
        <p:spPr/>
        <p:txBody>
          <a:bodyPr/>
          <a:lstStyle/>
          <a:p>
            <a:r>
              <a:rPr lang="en-US" dirty="0"/>
              <a:t>Lecture 3, ERM, MTO</a:t>
            </a:r>
          </a:p>
        </p:txBody>
      </p:sp>
      <p:sp>
        <p:nvSpPr>
          <p:cNvPr id="10" name="Slide Number Placeholder 9"/>
          <p:cNvSpPr>
            <a:spLocks noGrp="1"/>
          </p:cNvSpPr>
          <p:nvPr>
            <p:ph type="sldNum" sz="quarter" idx="12"/>
          </p:nvPr>
        </p:nvSpPr>
        <p:spPr/>
        <p:txBody>
          <a:bodyPr/>
          <a:lstStyle/>
          <a:p>
            <a:fld id="{769E8580-8357-4286-A896-D8F0D06AAB1A}" type="slidenum">
              <a:rPr lang="en-US" smtClean="0"/>
              <a:t>11</a:t>
            </a:fld>
            <a:endParaRPr lang="en-US" dirty="0"/>
          </a:p>
        </p:txBody>
      </p:sp>
    </p:spTree>
    <p:extLst>
      <p:ext uri="{BB962C8B-B14F-4D97-AF65-F5344CB8AC3E}">
        <p14:creationId xmlns:p14="http://schemas.microsoft.com/office/powerpoint/2010/main" val="791825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9" name="Content Placeholder 8"/>
              <p:cNvGraphicFramePr>
                <a:graphicFrameLocks noGrp="1"/>
              </p:cNvGraphicFramePr>
              <p:nvPr>
                <p:ph idx="1"/>
                <p:extLst>
                  <p:ext uri="{D42A27DB-BD31-4B8C-83A1-F6EECF244321}">
                    <p14:modId xmlns:p14="http://schemas.microsoft.com/office/powerpoint/2010/main" val="510899256"/>
                  </p:ext>
                </p:extLst>
              </p:nvPr>
            </p:nvGraphicFramePr>
            <p:xfrm>
              <a:off x="2219182" y="2098110"/>
              <a:ext cx="7086600" cy="3139254"/>
            </p:xfrm>
            <a:graphic>
              <a:graphicData uri="http://schemas.openxmlformats.org/drawingml/2006/table">
                <a:tbl>
                  <a:tblPr firstRow="1" firstCol="1" bandRow="1"/>
                  <a:tblGrid>
                    <a:gridCol w="1417320">
                      <a:extLst>
                        <a:ext uri="{9D8B030D-6E8A-4147-A177-3AD203B41FA5}">
                          <a16:colId xmlns:a16="http://schemas.microsoft.com/office/drawing/2014/main" val="20000"/>
                        </a:ext>
                      </a:extLst>
                    </a:gridCol>
                    <a:gridCol w="991235">
                      <a:extLst>
                        <a:ext uri="{9D8B030D-6E8A-4147-A177-3AD203B41FA5}">
                          <a16:colId xmlns:a16="http://schemas.microsoft.com/office/drawing/2014/main" val="20001"/>
                        </a:ext>
                      </a:extLst>
                    </a:gridCol>
                    <a:gridCol w="1144905">
                      <a:extLst>
                        <a:ext uri="{9D8B030D-6E8A-4147-A177-3AD203B41FA5}">
                          <a16:colId xmlns:a16="http://schemas.microsoft.com/office/drawing/2014/main" val="20002"/>
                        </a:ext>
                      </a:extLst>
                    </a:gridCol>
                    <a:gridCol w="1170305">
                      <a:extLst>
                        <a:ext uri="{9D8B030D-6E8A-4147-A177-3AD203B41FA5}">
                          <a16:colId xmlns:a16="http://schemas.microsoft.com/office/drawing/2014/main" val="20003"/>
                        </a:ext>
                      </a:extLst>
                    </a:gridCol>
                    <a:gridCol w="1170305">
                      <a:extLst>
                        <a:ext uri="{9D8B030D-6E8A-4147-A177-3AD203B41FA5}">
                          <a16:colId xmlns:a16="http://schemas.microsoft.com/office/drawing/2014/main" val="20004"/>
                        </a:ext>
                      </a:extLst>
                    </a:gridCol>
                    <a:gridCol w="459249">
                      <a:extLst>
                        <a:ext uri="{9D8B030D-6E8A-4147-A177-3AD203B41FA5}">
                          <a16:colId xmlns:a16="http://schemas.microsoft.com/office/drawing/2014/main" val="20005"/>
                        </a:ext>
                      </a:extLst>
                    </a:gridCol>
                    <a:gridCol w="733281">
                      <a:extLst>
                        <a:ext uri="{9D8B030D-6E8A-4147-A177-3AD203B41FA5}">
                          <a16:colId xmlns:a16="http://schemas.microsoft.com/office/drawing/2014/main" val="20006"/>
                        </a:ext>
                      </a:extLst>
                    </a:gridCol>
                  </a:tblGrid>
                  <a:tr h="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gridSpan="4">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Experimental Groups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hMerge="1">
                      <a:txBody>
                        <a:bodyPr/>
                        <a:lstStyle/>
                        <a:p>
                          <a:endParaRPr lang="nl-NL"/>
                        </a:p>
                      </a:txBody>
                      <a:tcPr/>
                    </a:tc>
                    <a:tc hMerge="1">
                      <a:txBody>
                        <a:bodyPr/>
                        <a:lstStyle/>
                        <a:p>
                          <a:endParaRPr lang="nl-NL"/>
                        </a:p>
                      </a:txBody>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0">
                    <a:tc>
                      <a:txBody>
                        <a:bodyPr/>
                        <a:lstStyle/>
                        <a:p>
                          <a:pP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III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IV</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92081">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Total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Mean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e>
                                  </m:acc>
                                </m:e>
                                <m: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acc>
                                  <m:accPr>
                                    <m:chr m:val="̿"/>
                                    <m:ctrlPr>
                                      <a:rPr lang="nl-NL" sz="1800" b="0" i="1" smtClean="0">
                                        <a:effectLst/>
                                        <a:latin typeface="Cambria Math" panose="02040503050406030204" pitchFamily="18" charset="0"/>
                                        <a:cs typeface="Times New Roman" panose="02020603050405020304" pitchFamily="18" charset="0"/>
                                      </a:rPr>
                                    </m:ctrlPr>
                                  </m:accPr>
                                  <m:e>
                                    <m:r>
                                      <a:rPr lang="nl-NL" sz="1800" b="0" i="1" smtClean="0">
                                        <a:effectLst/>
                                        <a:latin typeface="Cambria Math" panose="02040503050406030204" pitchFamily="18" charset="0"/>
                                        <a:cs typeface="Times New Roman" panose="02020603050405020304" pitchFamily="18" charset="0"/>
                                      </a:rPr>
                                      <m:t>𝑌</m:t>
                                    </m:r>
                                  </m:e>
                                </m:acc>
                                <m:r>
                                  <a:rPr lang="nl-NL" sz="1800" b="0" i="1" smtClean="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nl-NL" b="0" i="1" smtClean="0">
                                    <a:latin typeface="Cambria Math" panose="02040503050406030204" pitchFamily="18" charset="0"/>
                                  </a:rPr>
                                  <m:t>5.5</m:t>
                                </m:r>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7"/>
                      </a:ext>
                    </a:extLst>
                  </a:tr>
                  <a:tr h="0">
                    <a:tc>
                      <a:txBody>
                        <a:bodyPr/>
                        <a:lstStyle/>
                        <a:p>
                          <a:pPr>
                            <a:lnSpc>
                              <a:spcPct val="107000"/>
                            </a:lnSpc>
                            <a:spcAft>
                              <a:spcPts val="0"/>
                            </a:spcAft>
                          </a:pPr>
                          <a14:m>
                            <m:oMath xmlns:m="http://schemas.openxmlformats.org/officeDocument/2006/math">
                              <m: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e>
                                  </m:acc>
                                </m:e>
                                <m:sub>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1800" i="1" smtClean="0">
                                      <a:solidFill>
                                        <a:schemeClr val="tx1"/>
                                      </a:solidFill>
                                      <a:effectLst/>
                                      <a:latin typeface="Cambria Math" panose="02040503050406030204" pitchFamily="18" charset="0"/>
                                      <a:cs typeface="Times New Roman" panose="02020603050405020304" pitchFamily="18" charset="0"/>
                                    </a:rPr>
                                  </m:ctrlPr>
                                </m:accPr>
                                <m:e>
                                  <m:r>
                                    <a:rPr lang="nl-NL" sz="1800" b="0" i="1" smtClean="0">
                                      <a:solidFill>
                                        <a:schemeClr val="tx1"/>
                                      </a:solidFill>
                                      <a:effectLst/>
                                      <a:latin typeface="Cambria Math" panose="02040503050406030204" pitchFamily="18" charset="0"/>
                                      <a:cs typeface="Times New Roman" panose="02020603050405020304" pitchFamily="18" charset="0"/>
                                    </a:rPr>
                                    <m:t>𝑌</m:t>
                                  </m:r>
                                </m:e>
                              </m:acc>
                            </m:oMath>
                          </a14:m>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baseline="30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(+1.1</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sSub>
                                  <m:sSubPr>
                                    <m:ctrlP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e>
                                  <m:sub>
                                    <m:r>
                                      <a:rPr lang="nl-NL"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𝐵</m:t>
                                    </m:r>
                                  </m:sub>
                                </m:sSub>
                                <m:r>
                                  <a:rPr lang="nl-NL" sz="1800" b="0" i="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14:m>
                            <m:oMath xmlns:m="http://schemas.openxmlformats.org/officeDocument/2006/math">
                              <m:r>
                                <a:rPr lang="nl-NL" b="0" i="1" smtClean="0">
                                  <a:latin typeface="Cambria Math" panose="02040503050406030204" pitchFamily="18" charset="0"/>
                                </a:rPr>
                                <m:t>17</m:t>
                              </m:r>
                              <m:r>
                                <a:rPr lang="en-US" i="1" smtClean="0">
                                  <a:latin typeface="Cambria Math" panose="02040503050406030204" pitchFamily="18" charset="0"/>
                                </a:rPr>
                                <m:t>.</m:t>
                              </m:r>
                              <m:r>
                                <a:rPr lang="nl-NL" b="0" i="1" smtClean="0">
                                  <a:latin typeface="Cambria Math" panose="02040503050406030204" pitchFamily="18" charset="0"/>
                                </a:rPr>
                                <m:t>8</m:t>
                              </m:r>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0">
                    <a:tc>
                      <a:txBody>
                        <a:bodyPr/>
                        <a:lstStyle/>
                        <a:p>
                          <a:pPr>
                            <a:lnSpc>
                              <a:spcPct val="107000"/>
                            </a:lnSpc>
                            <a:spcAft>
                              <a:spcPts val="0"/>
                            </a:spcAft>
                          </a:pPr>
                          <a14:m>
                            <m:oMath xmlns:m="http://schemas.openxmlformats.org/officeDocument/2006/math">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𝑆</m:t>
                              </m:r>
                              <m:sSub>
                                <m:sSubPr>
                                  <m:ctrlP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𝑆</m:t>
                                  </m:r>
                                </m:e>
                                <m:sub>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𝑤</m:t>
                                  </m:r>
                                </m:sub>
                              </m:sSub>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17.2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19.2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9"/>
                      </a:ext>
                    </a:extLst>
                  </a:tr>
                  <a:tr h="41910">
                    <a:tc>
                      <a:txBody>
                        <a:bodyPr/>
                        <a:lstStyle/>
                        <a:p>
                          <a:pPr>
                            <a:lnSpc>
                              <a:spcPct val="107000"/>
                            </a:lnSpc>
                            <a:spcAft>
                              <a:spcPts val="0"/>
                            </a:spcAft>
                          </a:pPr>
                          <a14:m>
                            <m:oMath xmlns:m="http://schemas.openxmlformats.org/officeDocument/2006/math">
                              <m:sSubSup>
                                <m:sSubSupPr>
                                  <m:ctrlP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𝑆</m:t>
                                  </m:r>
                                </m:e>
                                <m:sub>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𝑤</m:t>
                                  </m:r>
                                </m:sub>
                                <m:sup>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2</m:t>
                                  </m:r>
                                </m:sup>
                              </m:sSubSup>
                            </m:oMath>
                          </a14:m>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(3.7)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10"/>
                      </a:ext>
                    </a:extLst>
                  </a:tr>
                </a:tbl>
              </a:graphicData>
            </a:graphic>
          </p:graphicFrame>
        </mc:Choice>
        <mc:Fallback xmlns="">
          <p:graphicFrame>
            <p:nvGraphicFramePr>
              <p:cNvPr id="9" name="Content Placeholder 8"/>
              <p:cNvGraphicFramePr>
                <a:graphicFrameLocks noGrp="1"/>
              </p:cNvGraphicFramePr>
              <p:nvPr>
                <p:ph idx="1"/>
                <p:extLst>
                  <p:ext uri="{D42A27DB-BD31-4B8C-83A1-F6EECF244321}">
                    <p14:modId xmlns:p14="http://schemas.microsoft.com/office/powerpoint/2010/main" val="510899256"/>
                  </p:ext>
                </p:extLst>
              </p:nvPr>
            </p:nvGraphicFramePr>
            <p:xfrm>
              <a:off x="2219182" y="2098110"/>
              <a:ext cx="7086600" cy="3139254"/>
            </p:xfrm>
            <a:graphic>
              <a:graphicData uri="http://schemas.openxmlformats.org/drawingml/2006/table">
                <a:tbl>
                  <a:tblPr firstRow="1" firstCol="1" bandRow="1"/>
                  <a:tblGrid>
                    <a:gridCol w="1417320">
                      <a:extLst>
                        <a:ext uri="{9D8B030D-6E8A-4147-A177-3AD203B41FA5}">
                          <a16:colId xmlns:a16="http://schemas.microsoft.com/office/drawing/2014/main" val="20000"/>
                        </a:ext>
                      </a:extLst>
                    </a:gridCol>
                    <a:gridCol w="991235">
                      <a:extLst>
                        <a:ext uri="{9D8B030D-6E8A-4147-A177-3AD203B41FA5}">
                          <a16:colId xmlns:a16="http://schemas.microsoft.com/office/drawing/2014/main" val="20001"/>
                        </a:ext>
                      </a:extLst>
                    </a:gridCol>
                    <a:gridCol w="1144905">
                      <a:extLst>
                        <a:ext uri="{9D8B030D-6E8A-4147-A177-3AD203B41FA5}">
                          <a16:colId xmlns:a16="http://schemas.microsoft.com/office/drawing/2014/main" val="20002"/>
                        </a:ext>
                      </a:extLst>
                    </a:gridCol>
                    <a:gridCol w="1170305">
                      <a:extLst>
                        <a:ext uri="{9D8B030D-6E8A-4147-A177-3AD203B41FA5}">
                          <a16:colId xmlns:a16="http://schemas.microsoft.com/office/drawing/2014/main" val="20003"/>
                        </a:ext>
                      </a:extLst>
                    </a:gridCol>
                    <a:gridCol w="1170305">
                      <a:extLst>
                        <a:ext uri="{9D8B030D-6E8A-4147-A177-3AD203B41FA5}">
                          <a16:colId xmlns:a16="http://schemas.microsoft.com/office/drawing/2014/main" val="20004"/>
                        </a:ext>
                      </a:extLst>
                    </a:gridCol>
                    <a:gridCol w="459249">
                      <a:extLst>
                        <a:ext uri="{9D8B030D-6E8A-4147-A177-3AD203B41FA5}">
                          <a16:colId xmlns:a16="http://schemas.microsoft.com/office/drawing/2014/main" val="20005"/>
                        </a:ext>
                      </a:extLst>
                    </a:gridCol>
                    <a:gridCol w="733281">
                      <a:extLst>
                        <a:ext uri="{9D8B030D-6E8A-4147-A177-3AD203B41FA5}">
                          <a16:colId xmlns:a16="http://schemas.microsoft.com/office/drawing/2014/main" val="20006"/>
                        </a:ext>
                      </a:extLst>
                    </a:gridCol>
                  </a:tblGrid>
                  <a:tr h="28048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gridSpan="4">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Experimental Groups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hMerge="1">
                      <a:txBody>
                        <a:bodyPr/>
                        <a:lstStyle/>
                        <a:p>
                          <a:endParaRPr lang="nl-NL"/>
                        </a:p>
                      </a:txBody>
                      <a:tcPr/>
                    </a:tc>
                    <a:tc hMerge="1">
                      <a:txBody>
                        <a:bodyPr/>
                        <a:lstStyle/>
                        <a:p>
                          <a:endParaRPr lang="nl-NL"/>
                        </a:p>
                      </a:txBody>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280480">
                    <a:tc>
                      <a:txBody>
                        <a:bodyPr/>
                        <a:lstStyle/>
                        <a:p>
                          <a:pP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II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III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IV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28048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8048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8048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28048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28048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8008">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3"/>
                          <a:stretch>
                            <a:fillRect t="-644231" r="-399571" b="-315385"/>
                          </a:stretch>
                        </a:blipFill>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3"/>
                          <a:stretch>
                            <a:fillRect l="-1272368" t="-644231" r="-159211" b="-315385"/>
                          </a:stretch>
                        </a:blipFill>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3"/>
                          <a:stretch>
                            <a:fillRect l="-869167" t="-644231" r="-833" b="-315385"/>
                          </a:stretch>
                        </a:blipFill>
                      </a:tcPr>
                    </a:tc>
                    <a:extLst>
                      <a:ext uri="{0D108BD9-81ED-4DB2-BD59-A6C34878D82A}">
                        <a16:rowId xmlns:a16="http://schemas.microsoft.com/office/drawing/2014/main" val="10007"/>
                      </a:ext>
                    </a:extLst>
                  </a:tr>
                  <a:tr h="296926">
                    <a:tc>
                      <a:txBody>
                        <a:bodyPr/>
                        <a:lstStyle/>
                        <a:p>
                          <a:endParaRPr lang="en-US"/>
                        </a:p>
                      </a:txBody>
                      <a:tcPr marL="68580" marR="68580" marT="0" marB="0">
                        <a:lnL>
                          <a:noFill/>
                        </a:lnL>
                        <a:lnR>
                          <a:noFill/>
                        </a:lnR>
                        <a:lnT>
                          <a:noFill/>
                        </a:lnT>
                        <a:lnB>
                          <a:noFill/>
                        </a:lnB>
                        <a:blipFill>
                          <a:blip r:embed="rId3"/>
                          <a:stretch>
                            <a:fillRect t="-789796" r="-399571" b="-234694"/>
                          </a:stretch>
                        </a:blipFill>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(+1.1</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endParaRPr lang="en-US"/>
                        </a:p>
                      </a:txBody>
                      <a:tcPr marL="68580" marR="68580" marT="0" marB="0">
                        <a:lnL>
                          <a:noFill/>
                        </a:lnL>
                        <a:lnR>
                          <a:noFill/>
                        </a:lnR>
                        <a:lnT>
                          <a:noFill/>
                        </a:lnT>
                        <a:lnB>
                          <a:noFill/>
                        </a:lnB>
                        <a:blipFill>
                          <a:blip r:embed="rId3"/>
                          <a:stretch>
                            <a:fillRect l="-1272368" t="-789796" r="-159211" b="-234694"/>
                          </a:stretch>
                        </a:blipFill>
                      </a:tcPr>
                    </a:tc>
                    <a:tc>
                      <a:txBody>
                        <a:bodyPr/>
                        <a:lstStyle/>
                        <a:p>
                          <a:endParaRPr lang="en-US"/>
                        </a:p>
                      </a:txBody>
                      <a:tcPr marL="68580" marR="68580" marT="0" marB="0">
                        <a:lnL>
                          <a:noFill/>
                        </a:lnL>
                        <a:lnR>
                          <a:noFill/>
                        </a:lnR>
                        <a:lnT>
                          <a:noFill/>
                        </a:lnT>
                        <a:lnB>
                          <a:noFill/>
                        </a:lnB>
                        <a:blipFill>
                          <a:blip r:embed="rId3"/>
                          <a:stretch>
                            <a:fillRect l="-869167" t="-789796" r="-833" b="-234694"/>
                          </a:stretch>
                        </a:blipFill>
                      </a:tcPr>
                    </a:tc>
                    <a:extLst>
                      <a:ext uri="{0D108BD9-81ED-4DB2-BD59-A6C34878D82A}">
                        <a16:rowId xmlns:a16="http://schemas.microsoft.com/office/drawing/2014/main" val="10008"/>
                      </a:ext>
                    </a:extLst>
                  </a:tr>
                  <a:tr h="280480">
                    <a:tc>
                      <a:txBody>
                        <a:bodyPr/>
                        <a:lstStyle/>
                        <a:p>
                          <a:endParaRPr lang="en-US"/>
                        </a:p>
                      </a:txBody>
                      <a:tcPr marL="68580" marR="68580" marT="0" marB="0">
                        <a:lnL>
                          <a:noFill/>
                        </a:lnL>
                        <a:lnR>
                          <a:noFill/>
                        </a:lnR>
                        <a:lnT>
                          <a:noFill/>
                        </a:lnT>
                        <a:lnB>
                          <a:noFill/>
                        </a:lnB>
                        <a:blipFill>
                          <a:blip r:embed="rId3"/>
                          <a:stretch>
                            <a:fillRect t="-947826" r="-399571" b="-150000"/>
                          </a:stretch>
                        </a:blipFill>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17.2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19.2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9"/>
                      </a:ext>
                    </a:extLst>
                  </a:tr>
                  <a:tr h="280480">
                    <a:tc>
                      <a:txBody>
                        <a:bodyPr/>
                        <a:lstStyle/>
                        <a:p>
                          <a:endParaRPr lang="en-US"/>
                        </a:p>
                      </a:txBody>
                      <a:tcPr marL="68580" marR="68580" marT="0" marB="0">
                        <a:lnL>
                          <a:noFill/>
                        </a:lnL>
                        <a:lnR>
                          <a:noFill/>
                        </a:lnR>
                        <a:lnT>
                          <a:noFill/>
                        </a:lnT>
                        <a:lnB>
                          <a:noFill/>
                        </a:lnB>
                        <a:blipFill>
                          <a:blip r:embed="rId3"/>
                          <a:stretch>
                            <a:fillRect t="-1047826" r="-399571" b="-50000"/>
                          </a:stretch>
                        </a:blipFill>
                      </a:tcPr>
                    </a:tc>
                    <a:tc>
                      <a:txBody>
                        <a:bodyPr/>
                        <a:lstStyle/>
                        <a:p>
                          <a:pPr algn="ctr">
                            <a:lnSpc>
                              <a:spcPct val="107000"/>
                            </a:lnSpc>
                            <a:spcAft>
                              <a:spcPts val="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10"/>
                      </a:ext>
                    </a:extLst>
                  </a:tr>
                </a:tbl>
              </a:graphicData>
            </a:graphic>
          </p:graphicFrame>
        </mc:Fallback>
      </mc:AlternateContent>
      <p:sp>
        <p:nvSpPr>
          <p:cNvPr id="5" name="Rectangle 4"/>
          <p:cNvSpPr/>
          <p:nvPr/>
        </p:nvSpPr>
        <p:spPr>
          <a:xfrm>
            <a:off x="8529785" y="4316667"/>
            <a:ext cx="861280" cy="41563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6" name="Group 5">
            <a:extLst>
              <a:ext uri="{FF2B5EF4-FFF2-40B4-BE49-F238E27FC236}">
                <a16:creationId xmlns:a16="http://schemas.microsoft.com/office/drawing/2014/main" id="{EA61FF90-5A59-AB48-ADFF-E871DA458F7C}"/>
              </a:ext>
            </a:extLst>
          </p:cNvPr>
          <p:cNvGrpSpPr/>
          <p:nvPr/>
        </p:nvGrpSpPr>
        <p:grpSpPr>
          <a:xfrm>
            <a:off x="7564582" y="5241992"/>
            <a:ext cx="4257503" cy="1298416"/>
            <a:chOff x="7816735" y="5009322"/>
            <a:chExt cx="4257503" cy="1298416"/>
          </a:xfrm>
        </p:grpSpPr>
        <mc:AlternateContent xmlns:mc="http://schemas.openxmlformats.org/markup-compatibility/2006" xmlns:a14="http://schemas.microsoft.com/office/drawing/2010/main">
          <mc:Choice Requires="a14">
            <p:sp>
              <p:nvSpPr>
                <p:cNvPr id="3" name="TextBox 2"/>
                <p:cNvSpPr txBox="1"/>
                <p:nvPr/>
              </p:nvSpPr>
              <p:spPr>
                <a:xfrm>
                  <a:off x="7816735" y="5013473"/>
                  <a:ext cx="4257503" cy="1294265"/>
                </a:xfrm>
                <a:prstGeom prst="rect">
                  <a:avLst/>
                </a:prstGeom>
                <a:noFill/>
              </p:spPr>
              <p:txBody>
                <a:bodyPr wrap="square" rtlCol="0">
                  <a:spAutoFit/>
                </a:bodyPr>
                <a:lstStyle/>
                <a:p>
                  <a:pPr algn="ctr">
                    <a:lnSpc>
                      <a:spcPct val="107000"/>
                    </a:lnSpc>
                  </a:pPr>
                  <a:r>
                    <a:rPr lang="en-US" sz="1400" i="1" dirty="0">
                      <a:latin typeface="Cambria Math" panose="02040503050406030204" pitchFamily="18" charset="0"/>
                      <a:ea typeface="Calibri" panose="020F0502020204030204" pitchFamily="34" charset="0"/>
                      <a:cs typeface="Times New Roman" panose="02020603050405020304" pitchFamily="18" charset="0"/>
                    </a:rPr>
                    <a:t>How did we get there?</a:t>
                  </a:r>
                </a:p>
                <a:p>
                  <a:pPr algn="ctr">
                    <a:lnSpc>
                      <a:spcPct val="107000"/>
                    </a:lnSpc>
                  </a:pPr>
                  <a14:m>
                    <m:oMath xmlns:m="http://schemas.openxmlformats.org/officeDocument/2006/math">
                      <m:r>
                        <a:rPr lang="en-US" sz="1400" i="1" smtClean="0">
                          <a:latin typeface="Cambria Math" panose="02040503050406030204" pitchFamily="18" charset="0"/>
                          <a:ea typeface="Calibri" panose="020F0502020204030204" pitchFamily="34" charset="0"/>
                          <a:cs typeface="Times New Roman" panose="02020603050405020304" pitchFamily="18" charset="0"/>
                        </a:rPr>
                        <m:t>𝑆</m:t>
                      </m:r>
                      <m:sSub>
                        <m:sSubPr>
                          <m:ctrlPr>
                            <a:rPr lang="en-US" sz="1400" i="1">
                              <a:latin typeface="Cambria Math" panose="02040503050406030204" pitchFamily="18" charset="0"/>
                              <a:ea typeface="Calibri" panose="020F0502020204030204" pitchFamily="34" charset="0"/>
                              <a:cs typeface="Times New Roman" panose="02020603050405020304" pitchFamily="18" charset="0"/>
                            </a:rPr>
                          </m:ctrlPr>
                        </m:sSubPr>
                        <m:e>
                          <m:r>
                            <a:rPr lang="en-US" sz="1400" i="1">
                              <a:latin typeface="Cambria Math" panose="02040503050406030204" pitchFamily="18" charset="0"/>
                              <a:ea typeface="Calibri" panose="020F0502020204030204" pitchFamily="34" charset="0"/>
                              <a:cs typeface="Times New Roman" panose="02020603050405020304" pitchFamily="18" charset="0"/>
                            </a:rPr>
                            <m:t>𝑆</m:t>
                          </m:r>
                        </m:e>
                        <m:sub>
                          <m:r>
                            <a:rPr lang="nl-NL" sz="1400" i="1">
                              <a:latin typeface="Cambria Math" panose="02040503050406030204" pitchFamily="18" charset="0"/>
                              <a:ea typeface="Calibri" panose="020F0502020204030204" pitchFamily="34" charset="0"/>
                              <a:cs typeface="Times New Roman" panose="02020603050405020304" pitchFamily="18" charset="0"/>
                            </a:rPr>
                            <m:t>𝐵</m:t>
                          </m:r>
                        </m:sub>
                      </m:sSub>
                      <m:r>
                        <a:rPr lang="nl-NL" sz="1400" b="0" i="0" smtClean="0">
                          <a:latin typeface="Cambria Math" panose="02040503050406030204" pitchFamily="18" charset="0"/>
                          <a:ea typeface="Calibri" panose="020F0502020204030204" pitchFamily="34" charset="0"/>
                          <a:cs typeface="Times New Roman" panose="02020603050405020304" pitchFamily="18" charset="0"/>
                        </a:rPr>
                        <m:t>=</m:t>
                      </m:r>
                    </m:oMath>
                  </a14:m>
                  <a:r>
                    <a:rPr lang="en-US" sz="1400" dirty="0">
                      <a:latin typeface="Calibri" panose="020F0502020204030204" pitchFamily="34" charset="0"/>
                      <a:ea typeface="Calibri" panose="020F0502020204030204" pitchFamily="34" charset="0"/>
                      <a:cs typeface="Times New Roman" panose="02020603050405020304" pitchFamily="18" charset="0"/>
                    </a:rPr>
                    <a:t> </a:t>
                  </a:r>
                  <a:br>
                    <a:rPr lang="en-US" sz="1400" dirty="0">
                      <a:latin typeface="Calibri" panose="020F0502020204030204" pitchFamily="34" charset="0"/>
                      <a:ea typeface="Calibri" panose="020F0502020204030204" pitchFamily="34"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ea typeface="Calibri" panose="020F0502020204030204" pitchFamily="34" charset="0"/>
                            <a:cs typeface="Times New Roman" panose="02020603050405020304" pitchFamily="18" charset="0"/>
                          </a:rPr>
                          <m:t>5</m:t>
                        </m:r>
                        <m:r>
                          <a:rPr lang="en-US" sz="14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sz="1400" i="1" dirty="0" smtClean="0">
                            <a:latin typeface="Cambria Math" panose="02040503050406030204" pitchFamily="18" charset="0"/>
                            <a:ea typeface="Calibri" panose="020F0502020204030204" pitchFamily="34" charset="0"/>
                            <a:cs typeface="Times New Roman" panose="02020603050405020304" pitchFamily="18" charset="0"/>
                          </a:rPr>
                          <m:t>(+.1</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smtClean="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5</m:t>
                        </m:r>
                        <m:r>
                          <a:rPr lang="en-US" sz="1400" i="1" dirty="0">
                            <a:latin typeface="Cambria Math" panose="02040503050406030204" pitchFamily="18" charset="0"/>
                            <a:ea typeface="Cambria Math" panose="02040503050406030204" pitchFamily="18" charset="0"/>
                            <a:cs typeface="Times New Roman" panose="02020603050405020304" pitchFamily="18" charset="0"/>
                          </a:rPr>
                          <m:t>×</m:t>
                        </m:r>
                        <m:r>
                          <a:rPr lang="en-US" sz="1400" i="1" dirty="0" smtClean="0">
                            <a:latin typeface="Cambria Math" panose="02040503050406030204" pitchFamily="18" charset="0"/>
                            <a:ea typeface="Calibri" panose="020F0502020204030204" pitchFamily="34" charset="0"/>
                            <a:cs typeface="Times New Roman" panose="02020603050405020304" pitchFamily="18" charset="0"/>
                          </a:rPr>
                          <m:t>(−1.5</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smtClean="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smtClean="0">
                            <a:latin typeface="Cambria Math" panose="02040503050406030204" pitchFamily="18" charset="0"/>
                            <a:ea typeface="Calibri" panose="020F0502020204030204" pitchFamily="34" charset="0"/>
                            <a:cs typeface="Times New Roman" panose="02020603050405020304" pitchFamily="18" charset="0"/>
                          </a:rPr>
                          <m:t>5</m:t>
                        </m:r>
                        <m:r>
                          <a:rPr lang="en-US" sz="1400" i="1" dirty="0">
                            <a:latin typeface="Cambria Math" panose="02040503050406030204" pitchFamily="18" charset="0"/>
                            <a:ea typeface="Cambria Math" panose="02040503050406030204" pitchFamily="18" charset="0"/>
                            <a:cs typeface="Times New Roman" panose="02020603050405020304" pitchFamily="18" charset="0"/>
                          </a:rPr>
                          <m:t>×</m:t>
                        </m:r>
                        <m:r>
                          <a:rPr lang="en-US" sz="1400" i="1" dirty="0" smtClean="0">
                            <a:latin typeface="Cambria Math" panose="02040503050406030204" pitchFamily="18" charset="0"/>
                            <a:ea typeface="Calibri" panose="020F0502020204030204" pitchFamily="34"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3</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smtClean="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smtClean="0">
                            <a:latin typeface="Cambria Math" panose="02040503050406030204" pitchFamily="18" charset="0"/>
                            <a:ea typeface="Calibri" panose="020F0502020204030204" pitchFamily="34" charset="0"/>
                            <a:cs typeface="Times New Roman" panose="02020603050405020304" pitchFamily="18" charset="0"/>
                          </a:rPr>
                          <m:t>5</m:t>
                        </m:r>
                        <m:r>
                          <a:rPr lang="en-US" sz="1400" i="1" dirty="0">
                            <a:latin typeface="Cambria Math" panose="02040503050406030204" pitchFamily="18" charset="0"/>
                            <a:ea typeface="Cambria Math" panose="02040503050406030204" pitchFamily="18" charset="0"/>
                            <a:cs typeface="Times New Roman" panose="02020603050405020304" pitchFamily="18" charset="0"/>
                          </a:rPr>
                          <m:t>×</m:t>
                        </m:r>
                        <m:r>
                          <a:rPr lang="en-US" sz="1400" i="1" dirty="0" smtClean="0">
                            <a:latin typeface="Cambria Math" panose="02040503050406030204" pitchFamily="18" charset="0"/>
                            <a:ea typeface="Calibri" panose="020F0502020204030204" pitchFamily="34" charset="0"/>
                            <a:cs typeface="Times New Roman" panose="02020603050405020304" pitchFamily="18" charset="0"/>
                          </a:rPr>
                          <m:t>(+1.1</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smtClean="0">
                            <a:latin typeface="Cambria Math" panose="02040503050406030204" pitchFamily="18" charset="0"/>
                            <a:ea typeface="Times New Roman" panose="02020603050405020304" pitchFamily="18" charset="0"/>
                            <a:cs typeface="Times New Roman" panose="02020603050405020304" pitchFamily="18" charset="0"/>
                          </a:rPr>
                          <m:t>2</m:t>
                        </m:r>
                      </m:oMath>
                    </m:oMathPara>
                  </a14:m>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endParaRPr lang="en-US" sz="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endParaRPr lang="en-US" sz="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endParaRPr lang="en-US" sz="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816735" y="5013473"/>
                  <a:ext cx="4257503" cy="1294265"/>
                </a:xfrm>
                <a:prstGeom prst="rect">
                  <a:avLst/>
                </a:prstGeom>
                <a:blipFill>
                  <a:blip r:embed="rId4"/>
                  <a:stretch>
                    <a:fillRect t="-971"/>
                  </a:stretch>
                </a:blipFill>
              </p:spPr>
              <p:txBody>
                <a:bodyPr/>
                <a:lstStyle/>
                <a:p>
                  <a:r>
                    <a:rPr lang="en-NL">
                      <a:noFill/>
                    </a:rPr>
                    <a:t> </a:t>
                  </a:r>
                </a:p>
              </p:txBody>
            </p:sp>
          </mc:Fallback>
        </mc:AlternateContent>
        <p:sp>
          <p:nvSpPr>
            <p:cNvPr id="8" name="Rectangle 7"/>
            <p:cNvSpPr/>
            <p:nvPr/>
          </p:nvSpPr>
          <p:spPr>
            <a:xfrm>
              <a:off x="7938655" y="5009322"/>
              <a:ext cx="4135583" cy="10099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cxnSp>
        <p:nvCxnSpPr>
          <p:cNvPr id="10" name="Straight Arrow Connector 9"/>
          <p:cNvCxnSpPr>
            <a:cxnSpLocks/>
          </p:cNvCxnSpPr>
          <p:nvPr/>
        </p:nvCxnSpPr>
        <p:spPr>
          <a:xfrm>
            <a:off x="8996218" y="4804222"/>
            <a:ext cx="161637" cy="4331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90BB8825-2EBB-574B-978D-5D88AB80D659}"/>
                  </a:ext>
                </a:extLst>
              </p:cNvPr>
              <p:cNvSpPr/>
              <p:nvPr/>
            </p:nvSpPr>
            <p:spPr>
              <a:xfrm>
                <a:off x="9068376" y="2296552"/>
                <a:ext cx="2464072" cy="409407"/>
              </a:xfrm>
              <a:prstGeom prst="rect">
                <a:avLst/>
              </a:prstGeom>
            </p:spPr>
            <p:txBody>
              <a:bodyPr wrap="none">
                <a:spAutoFit/>
              </a:bodyPr>
              <a:lstStyle/>
              <a:p>
                <a:r>
                  <a:rPr lang="en-US" i="1" dirty="0"/>
                  <a:t>SS</a:t>
                </a:r>
                <a:r>
                  <a:rPr lang="en-US" i="1" baseline="-25000" dirty="0"/>
                  <a:t>B</a:t>
                </a:r>
                <a:r>
                  <a:rPr lang="en-US" dirty="0"/>
                  <a:t> = </a:t>
                </a:r>
                <a14:m>
                  <m:oMath xmlns:m="http://schemas.openxmlformats.org/officeDocument/2006/math">
                    <m:nary>
                      <m:naryPr>
                        <m:chr m:val="∑"/>
                        <m:limLoc m:val="undOvr"/>
                        <m:ctrlPr>
                          <a:rPr lang="en-US" i="1">
                            <a:latin typeface="Cambria Math" panose="02040503050406030204" pitchFamily="18" charset="0"/>
                          </a:rPr>
                        </m:ctrlPr>
                      </m:naryPr>
                      <m:sub>
                        <m:r>
                          <m:rPr>
                            <m:brk/>
                          </m:rPr>
                          <a:rPr lang="en-US" b="0" i="1" smtClean="0">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𝐾</m:t>
                        </m:r>
                      </m:sup>
                      <m:e>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b="0" i="1" smtClean="0">
                                    <a:latin typeface="Cambria Math" panose="02040503050406030204" pitchFamily="18" charset="0"/>
                                  </a:rPr>
                                  <m:t>𝑘</m:t>
                                </m:r>
                              </m:sub>
                            </m:sSub>
                            <m:r>
                              <a:rPr lang="en-US" i="1">
                                <a:latin typeface="Cambria Math" panose="02040503050406030204" pitchFamily="18" charset="0"/>
                              </a:rPr>
                              <m:t>−</m:t>
                            </m:r>
                            <m:acc>
                              <m:accPr>
                                <m:chr m:val="̅"/>
                                <m:ctrlPr>
                                  <a:rPr lang="en-US" i="1">
                                    <a:latin typeface="Cambria Math" panose="02040503050406030204" pitchFamily="18" charset="0"/>
                                  </a:rPr>
                                </m:ctrlPr>
                              </m:acc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acc>
                            <m:r>
                              <a:rPr lang="en-US" i="1">
                                <a:latin typeface="Cambria Math" panose="02040503050406030204" pitchFamily="18" charset="0"/>
                              </a:rPr>
                              <m:t>)</m:t>
                            </m:r>
                          </m:e>
                          <m:sup>
                            <m:r>
                              <a:rPr lang="en-US" i="1">
                                <a:latin typeface="Cambria Math" panose="02040503050406030204" pitchFamily="18" charset="0"/>
                              </a:rPr>
                              <m:t>2</m:t>
                            </m:r>
                          </m:sup>
                        </m:sSup>
                      </m:e>
                    </m:nary>
                  </m:oMath>
                </a14:m>
                <a:endParaRPr lang="en-NL" dirty="0"/>
              </a:p>
            </p:txBody>
          </p:sp>
        </mc:Choice>
        <mc:Fallback xmlns="">
          <p:sp>
            <p:nvSpPr>
              <p:cNvPr id="12" name="Rectangle 11">
                <a:extLst>
                  <a:ext uri="{FF2B5EF4-FFF2-40B4-BE49-F238E27FC236}">
                    <a16:creationId xmlns:a16="http://schemas.microsoft.com/office/drawing/2014/main" id="{90BB8825-2EBB-574B-978D-5D88AB80D659}"/>
                  </a:ext>
                </a:extLst>
              </p:cNvPr>
              <p:cNvSpPr>
                <a:spLocks noRot="1" noChangeAspect="1" noMove="1" noResize="1" noEditPoints="1" noAdjustHandles="1" noChangeArrowheads="1" noChangeShapeType="1" noTextEdit="1"/>
              </p:cNvSpPr>
              <p:nvPr/>
            </p:nvSpPr>
            <p:spPr>
              <a:xfrm>
                <a:off x="9068376" y="2296552"/>
                <a:ext cx="2464072" cy="409407"/>
              </a:xfrm>
              <a:prstGeom prst="rect">
                <a:avLst/>
              </a:prstGeom>
              <a:blipFill>
                <a:blip r:embed="rId5"/>
                <a:stretch>
                  <a:fillRect l="-2228" t="-98507" b="-168657"/>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DA4E18EE-7CFC-EE48-BE92-30F868EC6BEF}"/>
              </a:ext>
            </a:extLst>
          </p:cNvPr>
          <p:cNvCxnSpPr>
            <a:cxnSpLocks/>
          </p:cNvCxnSpPr>
          <p:nvPr/>
        </p:nvCxnSpPr>
        <p:spPr>
          <a:xfrm>
            <a:off x="10446326" y="2722635"/>
            <a:ext cx="74814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C53397-40E5-0040-BE2A-AC389F3EE148}"/>
              </a:ext>
            </a:extLst>
          </p:cNvPr>
          <p:cNvCxnSpPr>
            <a:cxnSpLocks/>
          </p:cNvCxnSpPr>
          <p:nvPr/>
        </p:nvCxnSpPr>
        <p:spPr>
          <a:xfrm>
            <a:off x="2341974" y="4790365"/>
            <a:ext cx="74814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91168" y="1089750"/>
            <a:ext cx="853384" cy="1279451"/>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400000">
            <a:off x="4229415" y="5240759"/>
            <a:ext cx="1782358" cy="1012379"/>
          </a:xfrm>
          <a:prstGeom prst="rect">
            <a:avLst/>
          </a:prstGeom>
        </p:spPr>
      </p:pic>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783231" y="5162973"/>
            <a:ext cx="1209924" cy="1088932"/>
          </a:xfrm>
          <a:prstGeom prst="rect">
            <a:avLst/>
          </a:prstGeom>
        </p:spPr>
      </p:pic>
      <p:sp>
        <p:nvSpPr>
          <p:cNvPr id="2" name="Title 1"/>
          <p:cNvSpPr>
            <a:spLocks noGrp="1"/>
          </p:cNvSpPr>
          <p:nvPr>
            <p:ph type="title"/>
          </p:nvPr>
        </p:nvSpPr>
        <p:spPr>
          <a:xfrm>
            <a:off x="2369682" y="676189"/>
            <a:ext cx="7729728" cy="893627"/>
          </a:xfrm>
        </p:spPr>
        <p:txBody>
          <a:bodyPr>
            <a:normAutofit/>
          </a:bodyPr>
          <a:lstStyle/>
          <a:p>
            <a:r>
              <a:rPr lang="en-US" sz="3200" noProof="0" dirty="0"/>
              <a:t>Back to our example with students and grades</a:t>
            </a:r>
          </a:p>
        </p:txBody>
      </p:sp>
      <p:sp>
        <p:nvSpPr>
          <p:cNvPr id="7" name="Slide Number Placeholder 6"/>
          <p:cNvSpPr>
            <a:spLocks noGrp="1"/>
          </p:cNvSpPr>
          <p:nvPr>
            <p:ph type="sldNum" sz="quarter" idx="12"/>
          </p:nvPr>
        </p:nvSpPr>
        <p:spPr/>
        <p:txBody>
          <a:bodyPr/>
          <a:lstStyle/>
          <a:p>
            <a:fld id="{769E8580-8357-4286-A896-D8F0D06AAB1A}" type="slidenum">
              <a:rPr lang="en-US" smtClean="0"/>
              <a:t>12</a:t>
            </a:fld>
            <a:endParaRPr lang="en-US" dirty="0"/>
          </a:p>
        </p:txBody>
      </p:sp>
    </p:spTree>
    <p:extLst>
      <p:ext uri="{BB962C8B-B14F-4D97-AF65-F5344CB8AC3E}">
        <p14:creationId xmlns:p14="http://schemas.microsoft.com/office/powerpoint/2010/main" val="1261073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9" name="Content Placeholder 8"/>
              <p:cNvGraphicFramePr>
                <a:graphicFrameLocks noGrp="1"/>
              </p:cNvGraphicFramePr>
              <p:nvPr>
                <p:ph idx="1"/>
                <p:extLst>
                  <p:ext uri="{D42A27DB-BD31-4B8C-83A1-F6EECF244321}">
                    <p14:modId xmlns:p14="http://schemas.microsoft.com/office/powerpoint/2010/main" val="3622979250"/>
                  </p:ext>
                </p:extLst>
              </p:nvPr>
            </p:nvGraphicFramePr>
            <p:xfrm>
              <a:off x="2641733" y="1946701"/>
              <a:ext cx="7086600" cy="3719517"/>
            </p:xfrm>
            <a:graphic>
              <a:graphicData uri="http://schemas.openxmlformats.org/drawingml/2006/table">
                <a:tbl>
                  <a:tblPr firstRow="1" firstCol="1" bandRow="1"/>
                  <a:tblGrid>
                    <a:gridCol w="1417320">
                      <a:extLst>
                        <a:ext uri="{9D8B030D-6E8A-4147-A177-3AD203B41FA5}">
                          <a16:colId xmlns:a16="http://schemas.microsoft.com/office/drawing/2014/main" val="20000"/>
                        </a:ext>
                      </a:extLst>
                    </a:gridCol>
                    <a:gridCol w="991235">
                      <a:extLst>
                        <a:ext uri="{9D8B030D-6E8A-4147-A177-3AD203B41FA5}">
                          <a16:colId xmlns:a16="http://schemas.microsoft.com/office/drawing/2014/main" val="20001"/>
                        </a:ext>
                      </a:extLst>
                    </a:gridCol>
                    <a:gridCol w="1144905">
                      <a:extLst>
                        <a:ext uri="{9D8B030D-6E8A-4147-A177-3AD203B41FA5}">
                          <a16:colId xmlns:a16="http://schemas.microsoft.com/office/drawing/2014/main" val="20002"/>
                        </a:ext>
                      </a:extLst>
                    </a:gridCol>
                    <a:gridCol w="1170305">
                      <a:extLst>
                        <a:ext uri="{9D8B030D-6E8A-4147-A177-3AD203B41FA5}">
                          <a16:colId xmlns:a16="http://schemas.microsoft.com/office/drawing/2014/main" val="20003"/>
                        </a:ext>
                      </a:extLst>
                    </a:gridCol>
                    <a:gridCol w="1170305">
                      <a:extLst>
                        <a:ext uri="{9D8B030D-6E8A-4147-A177-3AD203B41FA5}">
                          <a16:colId xmlns:a16="http://schemas.microsoft.com/office/drawing/2014/main" val="20004"/>
                        </a:ext>
                      </a:extLst>
                    </a:gridCol>
                    <a:gridCol w="563158">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tblGrid>
                  <a:tr h="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gridSpan="4">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Experimental Groups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hMerge="1">
                      <a:txBody>
                        <a:bodyPr/>
                        <a:lstStyle/>
                        <a:p>
                          <a:endParaRPr lang="nl-NL"/>
                        </a:p>
                      </a:txBody>
                      <a:tcPr/>
                    </a:tc>
                    <a:tc hMerge="1">
                      <a:txBody>
                        <a:bodyPr/>
                        <a:lstStyle/>
                        <a:p>
                          <a:endParaRPr lang="nl-NL"/>
                        </a:p>
                      </a:txBody>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0">
                    <a:tc>
                      <a:txBody>
                        <a:bodyPr/>
                        <a:lstStyle/>
                        <a:p>
                          <a:pP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III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IV</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Total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Mean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e>
                                  </m:acc>
                                </m:e>
                                <m: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acc>
                                  <m:accPr>
                                    <m:chr m:val="̿"/>
                                    <m:ctrlPr>
                                      <a:rPr lang="nl-NL" sz="1800" b="0" i="1" smtClean="0">
                                        <a:effectLst/>
                                        <a:latin typeface="Cambria Math" panose="02040503050406030204" pitchFamily="18" charset="0"/>
                                        <a:cs typeface="Times New Roman" panose="02020603050405020304" pitchFamily="18" charset="0"/>
                                      </a:rPr>
                                    </m:ctrlPr>
                                  </m:accPr>
                                  <m:e>
                                    <m:r>
                                      <a:rPr lang="nl-NL" sz="1800" b="0" i="1" smtClean="0">
                                        <a:effectLst/>
                                        <a:latin typeface="Cambria Math" panose="02040503050406030204" pitchFamily="18" charset="0"/>
                                        <a:cs typeface="Times New Roman" panose="02020603050405020304" pitchFamily="18" charset="0"/>
                                      </a:rPr>
                                      <m:t>𝑌</m:t>
                                    </m:r>
                                  </m:e>
                                </m:acc>
                                <m:r>
                                  <a:rPr lang="nl-NL" sz="1800" b="0" i="1" smtClean="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nl-NL" b="0" i="1" smtClean="0">
                                    <a:latin typeface="Cambria Math" panose="02040503050406030204" pitchFamily="18" charset="0"/>
                                  </a:rPr>
                                  <m:t>5.5</m:t>
                                </m:r>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7"/>
                      </a:ext>
                    </a:extLst>
                  </a:tr>
                  <a:tr h="0">
                    <a:tc>
                      <a:txBody>
                        <a:bodyPr/>
                        <a:lstStyle/>
                        <a:p>
                          <a:pPr>
                            <a:lnSpc>
                              <a:spcPct val="107000"/>
                            </a:lnSpc>
                            <a:spcAft>
                              <a:spcPts val="0"/>
                            </a:spcAft>
                          </a:pPr>
                          <a14:m>
                            <m:oMath xmlns:m="http://schemas.openxmlformats.org/officeDocument/2006/math">
                              <m: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e>
                                  </m:acc>
                                </m:e>
                                <m:sub>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1800" i="1" smtClean="0">
                                      <a:solidFill>
                                        <a:schemeClr val="tx1"/>
                                      </a:solidFill>
                                      <a:effectLst/>
                                      <a:latin typeface="Cambria Math" panose="02040503050406030204" pitchFamily="18" charset="0"/>
                                      <a:cs typeface="Times New Roman" panose="02020603050405020304" pitchFamily="18" charset="0"/>
                                    </a:rPr>
                                  </m:ctrlPr>
                                </m:accPr>
                                <m:e>
                                  <m:r>
                                    <a:rPr lang="nl-NL" sz="1800" b="0" i="1" smtClean="0">
                                      <a:solidFill>
                                        <a:schemeClr val="tx1"/>
                                      </a:solidFill>
                                      <a:effectLst/>
                                      <a:latin typeface="Cambria Math" panose="02040503050406030204" pitchFamily="18" charset="0"/>
                                      <a:cs typeface="Times New Roman" panose="02020603050405020304" pitchFamily="18" charset="0"/>
                                    </a:rPr>
                                    <m:t>𝑌</m:t>
                                  </m:r>
                                </m:e>
                              </m:acc>
                            </m:oMath>
                          </a14:m>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baseline="30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(+1.1</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sSub>
                                  <m:sSubPr>
                                    <m:ctrlP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e>
                                  <m:sub>
                                    <m:r>
                                      <a:rPr lang="nl-NL"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𝐵</m:t>
                                    </m:r>
                                  </m:sub>
                                </m:sSub>
                                <m:r>
                                  <a:rPr lang="nl-NL" sz="1800" b="0" i="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nl-NL" b="0" i="1" smtClean="0">
                                    <a:latin typeface="Cambria Math" panose="02040503050406030204" pitchFamily="18" charset="0"/>
                                  </a:rPr>
                                  <m:t>17.8</m:t>
                                </m:r>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487844">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nary>
                                  <m:naryPr>
                                    <m:chr m:val="∑"/>
                                    <m:limLoc m:val="undOvr"/>
                                    <m:ctrlPr>
                                      <a:rPr lang="en-US" sz="1400" i="1" smtClean="0">
                                        <a:latin typeface="Cambria Math" panose="02040503050406030204" pitchFamily="18" charset="0"/>
                                      </a:rPr>
                                    </m:ctrlPr>
                                  </m:naryPr>
                                  <m:sub>
                                    <m:r>
                                      <m:rPr>
                                        <m:brk/>
                                      </m:rPr>
                                      <a:rPr lang="en-US" sz="1400" b="0" i="1" smtClean="0">
                                        <a:latin typeface="Cambria Math" panose="02040503050406030204" pitchFamily="18" charset="0"/>
                                      </a:rPr>
                                      <m:t>𝑖</m:t>
                                    </m:r>
                                    <m:r>
                                      <a:rPr lang="en-US" sz="1400" i="1">
                                        <a:latin typeface="Cambria Math" panose="02040503050406030204" pitchFamily="18" charset="0"/>
                                      </a:rPr>
                                      <m:t>=1</m:t>
                                    </m:r>
                                  </m:sub>
                                  <m:sup>
                                    <m:sSub>
                                      <m:sSubPr>
                                        <m:ctrlPr>
                                          <a:rPr lang="en-US" sz="1400" i="1">
                                            <a:latin typeface="Cambria Math" panose="02040503050406030204" pitchFamily="18" charset="0"/>
                                          </a:rPr>
                                        </m:ctrlPr>
                                      </m:sSubPr>
                                      <m:e>
                                        <m:r>
                                          <a:rPr lang="en-US" sz="1400" i="1">
                                            <a:latin typeface="Cambria Math" panose="02040503050406030204" pitchFamily="18" charset="0"/>
                                          </a:rPr>
                                          <m:t>𝑛</m:t>
                                        </m:r>
                                      </m:e>
                                      <m:sub>
                                        <m:r>
                                          <a:rPr lang="en-US" sz="1400" b="0" i="1" smtClean="0">
                                            <a:latin typeface="Cambria Math" panose="02040503050406030204" pitchFamily="18" charset="0"/>
                                          </a:rPr>
                                          <m:t>𝑘</m:t>
                                        </m:r>
                                      </m:sub>
                                    </m:sSub>
                                  </m:sup>
                                  <m:e>
                                    <m:sSup>
                                      <m:sSupPr>
                                        <m:ctrlPr>
                                          <a:rPr lang="en-US" sz="1400" i="1">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𝑌</m:t>
                                            </m:r>
                                          </m:e>
                                          <m:sub>
                                            <m:r>
                                              <a:rPr lang="en-US" sz="1400" b="0" i="1" smtClean="0">
                                                <a:latin typeface="Cambria Math" panose="02040503050406030204" pitchFamily="18" charset="0"/>
                                              </a:rPr>
                                              <m:t>𝑖𝑘</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𝑌</m:t>
                                                </m:r>
                                              </m:e>
                                            </m:acc>
                                          </m:e>
                                          <m:sub>
                                            <m:r>
                                              <a:rPr lang="en-US" sz="1400" b="0" i="1" smtClean="0">
                                                <a:latin typeface="Cambria Math" panose="02040503050406030204" pitchFamily="18" charset="0"/>
                                              </a:rPr>
                                              <m:t>𝑘</m:t>
                                            </m:r>
                                          </m:sub>
                                        </m:sSub>
                                        <m:r>
                                          <a:rPr lang="en-US" sz="1400" i="1">
                                            <a:latin typeface="Cambria Math" panose="02040503050406030204" pitchFamily="18" charset="0"/>
                                          </a:rPr>
                                          <m:t>)</m:t>
                                        </m:r>
                                      </m:e>
                                      <m:sup>
                                        <m:r>
                                          <a:rPr lang="en-US" sz="1400" i="1">
                                            <a:latin typeface="Cambria Math" panose="02040503050406030204" pitchFamily="18" charset="0"/>
                                          </a:rPr>
                                          <m:t>2</m:t>
                                        </m:r>
                                      </m:sup>
                                    </m:sSup>
                                  </m:e>
                                </m:nary>
                              </m:oMath>
                            </m:oMathPara>
                          </a14:m>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17.2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18.0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14.8</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19.2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i="1"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0"/>
                            </a:spcAft>
                            <a:buClrTx/>
                            <a:buSzTx/>
                            <a:buFontTx/>
                            <a:buNone/>
                            <a:tabLst/>
                            <a:defRPr/>
                          </a:pPr>
                          <a14:m>
                            <m:oMath xmlns:m="http://schemas.openxmlformats.org/officeDocument/2006/math">
                              <m: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sSub>
                                <m:sSubPr>
                                  <m:ctrlP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e>
                                <m:sub>
                                  <m:r>
                                    <a:rPr lang="nl-NL"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𝑊</m:t>
                                  </m:r>
                                </m:sub>
                              </m:sSub>
                              <m:r>
                                <a:rPr lang="nl-NL" sz="1800" b="0" i="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0"/>
                            </a:spcAft>
                          </a:pPr>
                          <a14:m>
                            <m:oMathPara xmlns:m="http://schemas.openxmlformats.org/officeDocument/2006/math">
                              <m:oMathParaPr>
                                <m:jc m:val="centerGroup"/>
                              </m:oMathParaPr>
                              <m:oMath xmlns:m="http://schemas.openxmlformats.org/officeDocument/2006/math">
                                <m:r>
                                  <a:rPr lang="nl-NL" b="0" i="1" smtClean="0">
                                    <a:latin typeface="Cambria Math" panose="02040503050406030204" pitchFamily="18" charset="0"/>
                                  </a:rPr>
                                  <m:t>69.2</m:t>
                                </m:r>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9"/>
                      </a:ext>
                    </a:extLst>
                  </a:tr>
                  <a:tr h="41910">
                    <a:tc>
                      <a:txBody>
                        <a:bodyPr/>
                        <a:lstStyle/>
                        <a:p>
                          <a:pPr>
                            <a:lnSpc>
                              <a:spcPct val="107000"/>
                            </a:lnSpc>
                            <a:spcAft>
                              <a:spcPts val="0"/>
                            </a:spcAft>
                          </a:pPr>
                          <a14:m>
                            <m:oMath xmlns:m="http://schemas.openxmlformats.org/officeDocument/2006/math">
                              <m:sSubSup>
                                <m:sSubSupPr>
                                  <m:ctrlP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𝑆</m:t>
                                  </m:r>
                                </m:e>
                                <m:sub>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𝑤</m:t>
                                  </m:r>
                                </m:sub>
                                <m:sup>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2</m:t>
                                  </m:r>
                                </m:sup>
                              </m:sSubSup>
                            </m:oMath>
                          </a14:m>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(3.7)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10"/>
                      </a:ext>
                    </a:extLst>
                  </a:tr>
                </a:tbl>
              </a:graphicData>
            </a:graphic>
          </p:graphicFrame>
        </mc:Choice>
        <mc:Fallback xmlns="">
          <p:graphicFrame>
            <p:nvGraphicFramePr>
              <p:cNvPr id="9" name="Content Placeholder 8"/>
              <p:cNvGraphicFramePr>
                <a:graphicFrameLocks noGrp="1"/>
              </p:cNvGraphicFramePr>
              <p:nvPr>
                <p:ph idx="1"/>
                <p:extLst>
                  <p:ext uri="{D42A27DB-BD31-4B8C-83A1-F6EECF244321}">
                    <p14:modId xmlns:p14="http://schemas.microsoft.com/office/powerpoint/2010/main" val="3622979250"/>
                  </p:ext>
                </p:extLst>
              </p:nvPr>
            </p:nvGraphicFramePr>
            <p:xfrm>
              <a:off x="2641733" y="1946701"/>
              <a:ext cx="7086600" cy="3857752"/>
            </p:xfrm>
            <a:graphic>
              <a:graphicData uri="http://schemas.openxmlformats.org/drawingml/2006/table">
                <a:tbl>
                  <a:tblPr firstRow="1" firstCol="1" bandRow="1"/>
                  <a:tblGrid>
                    <a:gridCol w="1417320">
                      <a:extLst>
                        <a:ext uri="{9D8B030D-6E8A-4147-A177-3AD203B41FA5}">
                          <a16:colId xmlns:a16="http://schemas.microsoft.com/office/drawing/2014/main" val="20000"/>
                        </a:ext>
                      </a:extLst>
                    </a:gridCol>
                    <a:gridCol w="991235">
                      <a:extLst>
                        <a:ext uri="{9D8B030D-6E8A-4147-A177-3AD203B41FA5}">
                          <a16:colId xmlns:a16="http://schemas.microsoft.com/office/drawing/2014/main" val="20001"/>
                        </a:ext>
                      </a:extLst>
                    </a:gridCol>
                    <a:gridCol w="1144905">
                      <a:extLst>
                        <a:ext uri="{9D8B030D-6E8A-4147-A177-3AD203B41FA5}">
                          <a16:colId xmlns:a16="http://schemas.microsoft.com/office/drawing/2014/main" val="20002"/>
                        </a:ext>
                      </a:extLst>
                    </a:gridCol>
                    <a:gridCol w="1170305">
                      <a:extLst>
                        <a:ext uri="{9D8B030D-6E8A-4147-A177-3AD203B41FA5}">
                          <a16:colId xmlns:a16="http://schemas.microsoft.com/office/drawing/2014/main" val="20003"/>
                        </a:ext>
                      </a:extLst>
                    </a:gridCol>
                    <a:gridCol w="1170305">
                      <a:extLst>
                        <a:ext uri="{9D8B030D-6E8A-4147-A177-3AD203B41FA5}">
                          <a16:colId xmlns:a16="http://schemas.microsoft.com/office/drawing/2014/main" val="20004"/>
                        </a:ext>
                      </a:extLst>
                    </a:gridCol>
                    <a:gridCol w="563158">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tblGrid>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gridSpan="4">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Experimental Groups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hMerge="1">
                      <a:txBody>
                        <a:bodyPr/>
                        <a:lstStyle/>
                        <a:p>
                          <a:endParaRPr lang="nl-NL"/>
                        </a:p>
                      </a:txBody>
                      <a:tcPr/>
                    </a:tc>
                    <a:tc hMerge="1">
                      <a:txBody>
                        <a:bodyPr/>
                        <a:lstStyle/>
                        <a:p>
                          <a:endParaRPr lang="nl-NL"/>
                        </a:p>
                      </a:txBody>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293497">
                    <a:tc>
                      <a:txBody>
                        <a:bodyPr/>
                        <a:lstStyle/>
                        <a:p>
                          <a:pP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II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III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IV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8008">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3"/>
                          <a:stretch>
                            <a:fillRect t="-673077" r="-399571" b="-509615"/>
                          </a:stretch>
                        </a:blipFill>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3"/>
                          <a:stretch>
                            <a:fillRect l="-1039785" t="-673077" r="-111828" b="-509615"/>
                          </a:stretch>
                        </a:blipFill>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3"/>
                          <a:stretch>
                            <a:fillRect l="-1029126" t="-673077" r="-971" b="-509615"/>
                          </a:stretch>
                        </a:blipFill>
                      </a:tcPr>
                    </a:tc>
                    <a:extLst>
                      <a:ext uri="{0D108BD9-81ED-4DB2-BD59-A6C34878D82A}">
                        <a16:rowId xmlns:a16="http://schemas.microsoft.com/office/drawing/2014/main" val="10007"/>
                      </a:ext>
                    </a:extLst>
                  </a:tr>
                  <a:tr h="318008">
                    <a:tc>
                      <a:txBody>
                        <a:bodyPr/>
                        <a:lstStyle/>
                        <a:p>
                          <a:endParaRPr lang="en-US"/>
                        </a:p>
                      </a:txBody>
                      <a:tcPr marL="68580" marR="68580" marT="0" marB="0">
                        <a:lnL>
                          <a:noFill/>
                        </a:lnL>
                        <a:lnR>
                          <a:noFill/>
                        </a:lnR>
                        <a:lnT>
                          <a:noFill/>
                        </a:lnT>
                        <a:lnB>
                          <a:noFill/>
                        </a:lnB>
                        <a:blipFill>
                          <a:blip r:embed="rId3"/>
                          <a:stretch>
                            <a:fillRect t="-773077" r="-399571" b="-409615"/>
                          </a:stretch>
                        </a:blipFill>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(+1.1</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endParaRPr lang="en-US"/>
                        </a:p>
                      </a:txBody>
                      <a:tcPr marL="68580" marR="68580" marT="0" marB="0">
                        <a:lnL>
                          <a:noFill/>
                        </a:lnL>
                        <a:lnR>
                          <a:noFill/>
                        </a:lnR>
                        <a:lnT>
                          <a:noFill/>
                        </a:lnT>
                        <a:lnB>
                          <a:noFill/>
                        </a:lnB>
                        <a:blipFill>
                          <a:blip r:embed="rId3"/>
                          <a:stretch>
                            <a:fillRect l="-1039785" t="-773077" r="-111828" b="-409615"/>
                          </a:stretch>
                        </a:blipFill>
                      </a:tcPr>
                    </a:tc>
                    <a:tc>
                      <a:txBody>
                        <a:bodyPr/>
                        <a:lstStyle/>
                        <a:p>
                          <a:endParaRPr lang="en-US"/>
                        </a:p>
                      </a:txBody>
                      <a:tcPr marL="68580" marR="68580" marT="0" marB="0">
                        <a:lnL>
                          <a:noFill/>
                        </a:lnL>
                        <a:lnR>
                          <a:noFill/>
                        </a:lnR>
                        <a:lnT>
                          <a:noFill/>
                        </a:lnT>
                        <a:lnB>
                          <a:noFill/>
                        </a:lnB>
                        <a:blipFill>
                          <a:blip r:embed="rId3"/>
                          <a:stretch>
                            <a:fillRect l="-1029126" t="-773077" r="-971" b="-409615"/>
                          </a:stretch>
                        </a:blipFill>
                      </a:tcPr>
                    </a:tc>
                    <a:extLst>
                      <a:ext uri="{0D108BD9-81ED-4DB2-BD59-A6C34878D82A}">
                        <a16:rowId xmlns:a16="http://schemas.microsoft.com/office/drawing/2014/main" val="10008"/>
                      </a:ext>
                    </a:extLst>
                  </a:tr>
                  <a:tr h="873760">
                    <a:tc>
                      <a:txBody>
                        <a:bodyPr/>
                        <a:lstStyle/>
                        <a:p>
                          <a:endParaRPr lang="en-US"/>
                        </a:p>
                      </a:txBody>
                      <a:tcPr marL="68580" marR="68580" marT="0" marB="0">
                        <a:lnL>
                          <a:noFill/>
                        </a:lnL>
                        <a:lnR>
                          <a:noFill/>
                        </a:lnR>
                        <a:lnT>
                          <a:noFill/>
                        </a:lnT>
                        <a:lnB>
                          <a:noFill/>
                        </a:lnB>
                        <a:blipFill>
                          <a:blip r:embed="rId3"/>
                          <a:stretch>
                            <a:fillRect t="-315278" r="-399571" b="-47917"/>
                          </a:stretch>
                        </a:blipFill>
                      </a:tcPr>
                    </a:tc>
                    <a:tc>
                      <a:txBody>
                        <a:bodyPr/>
                        <a:lstStyle/>
                        <a:p>
                          <a:pPr algn="ctr">
                            <a:lnSpc>
                              <a:spcPct val="107000"/>
                            </a:lnSpc>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17.2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18.0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14.8</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19.2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endParaRPr lang="en-US"/>
                        </a:p>
                      </a:txBody>
                      <a:tcPr marL="68580" marR="68580" marT="0" marB="0">
                        <a:lnL>
                          <a:noFill/>
                        </a:lnL>
                        <a:lnR>
                          <a:noFill/>
                        </a:lnR>
                        <a:lnT>
                          <a:noFill/>
                        </a:lnT>
                        <a:lnB>
                          <a:noFill/>
                        </a:lnB>
                        <a:blipFill>
                          <a:blip r:embed="rId3"/>
                          <a:stretch>
                            <a:fillRect l="-1039785" t="-315278" r="-111828" b="-47917"/>
                          </a:stretch>
                        </a:blipFill>
                      </a:tcPr>
                    </a:tc>
                    <a:tc>
                      <a:txBody>
                        <a:bodyPr/>
                        <a:lstStyle/>
                        <a:p>
                          <a:endParaRPr lang="en-US"/>
                        </a:p>
                      </a:txBody>
                      <a:tcPr marL="68580" marR="68580" marT="0" marB="0">
                        <a:lnL>
                          <a:noFill/>
                        </a:lnL>
                        <a:lnR>
                          <a:noFill/>
                        </a:lnR>
                        <a:lnT>
                          <a:noFill/>
                        </a:lnT>
                        <a:lnB>
                          <a:noFill/>
                        </a:lnB>
                        <a:blipFill>
                          <a:blip r:embed="rId3"/>
                          <a:stretch>
                            <a:fillRect l="-1029126" t="-315278" r="-971" b="-47917"/>
                          </a:stretch>
                        </a:blipFill>
                      </a:tcPr>
                    </a:tc>
                    <a:extLst>
                      <a:ext uri="{0D108BD9-81ED-4DB2-BD59-A6C34878D82A}">
                        <a16:rowId xmlns:a16="http://schemas.microsoft.com/office/drawing/2014/main" val="10009"/>
                      </a:ext>
                    </a:extLst>
                  </a:tr>
                  <a:tr h="293497">
                    <a:tc>
                      <a:txBody>
                        <a:bodyPr/>
                        <a:lstStyle/>
                        <a:p>
                          <a:endParaRPr lang="en-US"/>
                        </a:p>
                      </a:txBody>
                      <a:tcPr marL="68580" marR="68580" marT="0" marB="0">
                        <a:lnL>
                          <a:noFill/>
                        </a:lnL>
                        <a:lnR>
                          <a:noFill/>
                        </a:lnR>
                        <a:lnT>
                          <a:noFill/>
                        </a:lnT>
                        <a:lnB>
                          <a:noFill/>
                        </a:lnB>
                        <a:blipFill>
                          <a:blip r:embed="rId3"/>
                          <a:stretch>
                            <a:fillRect t="-1245833" r="-399571" b="-43750"/>
                          </a:stretch>
                        </a:blipFill>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10"/>
                      </a:ext>
                    </a:extLst>
                  </a:tr>
                </a:tbl>
              </a:graphicData>
            </a:graphic>
          </p:graphicFrame>
        </mc:Fallback>
      </mc:AlternateContent>
      <p:grpSp>
        <p:nvGrpSpPr>
          <p:cNvPr id="19" name="Group 18">
            <a:extLst>
              <a:ext uri="{FF2B5EF4-FFF2-40B4-BE49-F238E27FC236}">
                <a16:creationId xmlns:a16="http://schemas.microsoft.com/office/drawing/2014/main" id="{D5AD4258-3C25-D24C-B7BE-BF7B200AD3B6}"/>
              </a:ext>
            </a:extLst>
          </p:cNvPr>
          <p:cNvGrpSpPr/>
          <p:nvPr/>
        </p:nvGrpSpPr>
        <p:grpSpPr>
          <a:xfrm>
            <a:off x="1729560" y="5682477"/>
            <a:ext cx="5654279" cy="620354"/>
            <a:chOff x="3268860" y="5666219"/>
            <a:chExt cx="5654279" cy="620354"/>
          </a:xfrm>
        </p:grpSpPr>
        <mc:AlternateContent xmlns:mc="http://schemas.openxmlformats.org/markup-compatibility/2006" xmlns:a14="http://schemas.microsoft.com/office/drawing/2010/main">
          <mc:Choice Requires="a14">
            <p:sp>
              <p:nvSpPr>
                <p:cNvPr id="6" name="TextBox 5"/>
                <p:cNvSpPr txBox="1"/>
                <p:nvPr/>
              </p:nvSpPr>
              <p:spPr>
                <a:xfrm>
                  <a:off x="3268860" y="5669484"/>
                  <a:ext cx="5654279" cy="589520"/>
                </a:xfrm>
                <a:prstGeom prst="rect">
                  <a:avLst/>
                </a:prstGeom>
                <a:noFill/>
              </p:spPr>
              <p:txBody>
                <a:bodyPr wrap="square" rtlCol="0">
                  <a:spAutoFit/>
                </a:bodyPr>
                <a:lstStyle/>
                <a:p>
                  <a:pPr algn="ctr">
                    <a:lnSpc>
                      <a:spcPct val="107000"/>
                    </a:lnSpc>
                  </a:pPr>
                  <a:r>
                    <a:rPr lang="en-US" sz="1400" i="1" dirty="0">
                      <a:latin typeface="Cambria Math" panose="02040503050406030204" pitchFamily="18" charset="0"/>
                      <a:ea typeface="Calibri" panose="020F0502020204030204" pitchFamily="34" charset="0"/>
                      <a:cs typeface="Times New Roman" panose="02020603050405020304" pitchFamily="18" charset="0"/>
                    </a:rPr>
                    <a:t>How did we get there?</a:t>
                  </a:r>
                </a:p>
                <a:p>
                  <a:pPr algn="ctr">
                    <a:lnSpc>
                      <a:spcPct val="107000"/>
                    </a:lnSpc>
                  </a:pPr>
                  <a14:m>
                    <m:oMath xmlns:m="http://schemas.openxmlformats.org/officeDocument/2006/math">
                      <m:nary>
                        <m:naryPr>
                          <m:chr m:val="∑"/>
                          <m:limLoc m:val="undOvr"/>
                          <m:ctrlPr>
                            <a:rPr lang="en-US" sz="1400" i="1">
                              <a:latin typeface="Cambria Math" panose="02040503050406030204" pitchFamily="18" charset="0"/>
                            </a:rPr>
                          </m:ctrlPr>
                        </m:naryPr>
                        <m:sub>
                          <m:r>
                            <m:rPr>
                              <m:brk/>
                            </m:rPr>
                            <a:rPr lang="en-US" sz="1400" b="0" i="1" smtClean="0">
                              <a:latin typeface="Cambria Math" panose="02040503050406030204" pitchFamily="18" charset="0"/>
                            </a:rPr>
                            <m:t>𝑖</m:t>
                          </m:r>
                          <m:r>
                            <a:rPr lang="en-US" sz="1400" i="1">
                              <a:latin typeface="Cambria Math" panose="02040503050406030204" pitchFamily="18" charset="0"/>
                            </a:rPr>
                            <m:t>=1</m:t>
                          </m:r>
                        </m:sub>
                        <m:sup>
                          <m:sSub>
                            <m:sSubPr>
                              <m:ctrlPr>
                                <a:rPr lang="en-US" sz="1400" i="1">
                                  <a:latin typeface="Cambria Math" panose="02040503050406030204" pitchFamily="18" charset="0"/>
                                </a:rPr>
                              </m:ctrlPr>
                            </m:sSubPr>
                            <m:e>
                              <m:r>
                                <a:rPr lang="en-US" sz="1400" i="1">
                                  <a:latin typeface="Cambria Math" panose="02040503050406030204" pitchFamily="18" charset="0"/>
                                </a:rPr>
                                <m:t>𝑛</m:t>
                              </m:r>
                            </m:e>
                            <m:sub>
                              <m:r>
                                <a:rPr lang="en-US" sz="1400" b="0" i="1" smtClean="0">
                                  <a:latin typeface="Cambria Math" panose="02040503050406030204" pitchFamily="18" charset="0"/>
                                </a:rPr>
                                <m:t>𝑘</m:t>
                              </m:r>
                            </m:sub>
                          </m:sSub>
                        </m:sup>
                        <m:e>
                          <m:sSup>
                            <m:sSupPr>
                              <m:ctrlPr>
                                <a:rPr lang="en-US" sz="1400" i="1">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𝑌</m:t>
                                  </m:r>
                                </m:e>
                                <m:sub>
                                  <m:r>
                                    <a:rPr lang="en-US" sz="1400" b="0" i="1" smtClean="0">
                                      <a:latin typeface="Cambria Math" panose="02040503050406030204" pitchFamily="18" charset="0"/>
                                    </a:rPr>
                                    <m:t>𝑖𝑘</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𝑌</m:t>
                                      </m:r>
                                    </m:e>
                                  </m:acc>
                                </m:e>
                                <m:sub>
                                  <m:r>
                                    <a:rPr lang="en-US" sz="1400" b="0" i="1" smtClean="0">
                                      <a:latin typeface="Cambria Math" panose="02040503050406030204" pitchFamily="18" charset="0"/>
                                    </a:rPr>
                                    <m:t>𝑘</m:t>
                                  </m:r>
                                </m:sub>
                              </m:sSub>
                              <m:r>
                                <a:rPr lang="en-US" sz="1400" i="1">
                                  <a:latin typeface="Cambria Math" panose="02040503050406030204" pitchFamily="18" charset="0"/>
                                </a:rPr>
                                <m:t>)</m:t>
                              </m:r>
                            </m:e>
                            <m:sup>
                              <m:r>
                                <a:rPr lang="en-US" sz="1400" i="1">
                                  <a:latin typeface="Cambria Math" panose="02040503050406030204" pitchFamily="18" charset="0"/>
                                </a:rPr>
                                <m:t>2</m:t>
                              </m:r>
                            </m:sup>
                          </m:sSup>
                        </m:e>
                      </m:nary>
                      <m:r>
                        <a:rPr lang="nl-NL" sz="1400" b="0" i="0" smtClean="0">
                          <a:latin typeface="Cambria Math" panose="02040503050406030204" pitchFamily="18" charset="0"/>
                          <a:ea typeface="Calibri" panose="020F0502020204030204" pitchFamily="34" charset="0"/>
                          <a:cs typeface="Times New Roman" panose="02020603050405020304" pitchFamily="18" charset="0"/>
                        </a:rPr>
                        <m:t>=</m:t>
                      </m:r>
                    </m:oMath>
                  </a14:m>
                  <a:r>
                    <a:rPr lang="en-US" sz="1400"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400" i="1" dirty="0" smtClean="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−0</m:t>
                      </m:r>
                      <m:r>
                        <a:rPr lang="en-US" sz="1400" i="1" dirty="0" smtClean="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6</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smtClean="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smtClean="0">
                          <a:latin typeface="Cambria Math" panose="02040503050406030204" pitchFamily="18" charset="0"/>
                          <a:ea typeface="Calibri" panose="020F0502020204030204" pitchFamily="34" charset="0"/>
                          <a:cs typeface="Times New Roman" panose="02020603050405020304" pitchFamily="18" charset="0"/>
                        </a:rPr>
                        <m:t>(−1.</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6</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smtClean="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smtClean="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4</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smtClean="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(−1.</m:t>
                      </m:r>
                      <m:r>
                        <a:rPr lang="nl-NL" sz="1400" i="1" dirty="0">
                          <a:latin typeface="Cambria Math" panose="02040503050406030204" pitchFamily="18" charset="0"/>
                          <a:ea typeface="Calibri" panose="020F0502020204030204" pitchFamily="34" charset="0"/>
                          <a:cs typeface="Times New Roman" panose="02020603050405020304" pitchFamily="18" charset="0"/>
                        </a:rPr>
                        <m:t>6</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smtClean="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3</m:t>
                      </m:r>
                      <m:r>
                        <a:rPr lang="en-US" sz="1400" i="1" dirty="0" smtClean="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4</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smtClean="0">
                          <a:latin typeface="Cambria Math" panose="02040503050406030204" pitchFamily="18" charset="0"/>
                          <a:ea typeface="Times New Roman" panose="02020603050405020304" pitchFamily="18" charset="0"/>
                          <a:cs typeface="Times New Roman" panose="02020603050405020304" pitchFamily="18" charset="0"/>
                        </a:rPr>
                        <m:t>2</m:t>
                      </m:r>
                    </m:oMath>
                  </a14:m>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268860" y="5669484"/>
                  <a:ext cx="5654279" cy="589520"/>
                </a:xfrm>
                <a:prstGeom prst="rect">
                  <a:avLst/>
                </a:prstGeom>
                <a:blipFill>
                  <a:blip r:embed="rId4"/>
                  <a:stretch>
                    <a:fillRect l="-216" t="-9375" b="-81250"/>
                  </a:stretch>
                </a:blipFill>
              </p:spPr>
              <p:txBody>
                <a:bodyPr/>
                <a:lstStyle/>
                <a:p>
                  <a:r>
                    <a:rPr lang="en-US">
                      <a:noFill/>
                    </a:rPr>
                    <a:t> </a:t>
                  </a:r>
                </a:p>
              </p:txBody>
            </p:sp>
          </mc:Fallback>
        </mc:AlternateContent>
        <p:sp>
          <p:nvSpPr>
            <p:cNvPr id="7" name="Rectangle 6"/>
            <p:cNvSpPr/>
            <p:nvPr/>
          </p:nvSpPr>
          <p:spPr>
            <a:xfrm>
              <a:off x="3526767" y="5666219"/>
              <a:ext cx="5276039" cy="620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cxnSp>
        <p:nvCxnSpPr>
          <p:cNvPr id="8" name="Straight Arrow Connector 7"/>
          <p:cNvCxnSpPr>
            <a:cxnSpLocks/>
          </p:cNvCxnSpPr>
          <p:nvPr/>
        </p:nvCxnSpPr>
        <p:spPr>
          <a:xfrm flipH="1">
            <a:off x="4556700" y="5231881"/>
            <a:ext cx="6832" cy="434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B2360378-027E-F840-BF94-DB6199576311}"/>
              </a:ext>
            </a:extLst>
          </p:cNvPr>
          <p:cNvGrpSpPr/>
          <p:nvPr/>
        </p:nvGrpSpPr>
        <p:grpSpPr>
          <a:xfrm>
            <a:off x="7927061" y="5666218"/>
            <a:ext cx="3246411" cy="997902"/>
            <a:chOff x="8830516" y="5375221"/>
            <a:chExt cx="3246411" cy="997902"/>
          </a:xfrm>
        </p:grpSpPr>
        <mc:AlternateContent xmlns:mc="http://schemas.openxmlformats.org/markup-compatibility/2006" xmlns:a14="http://schemas.microsoft.com/office/drawing/2010/main">
          <mc:Choice Requires="a14">
            <p:sp>
              <p:nvSpPr>
                <p:cNvPr id="12" name="TextBox 11"/>
                <p:cNvSpPr txBox="1"/>
                <p:nvPr/>
              </p:nvSpPr>
              <p:spPr>
                <a:xfrm>
                  <a:off x="8830516" y="5375221"/>
                  <a:ext cx="3246411" cy="997902"/>
                </a:xfrm>
                <a:prstGeom prst="rect">
                  <a:avLst/>
                </a:prstGeom>
                <a:noFill/>
              </p:spPr>
              <p:txBody>
                <a:bodyPr wrap="square" rtlCol="0">
                  <a:spAutoFit/>
                </a:bodyPr>
                <a:lstStyle/>
                <a:p>
                  <a:pPr algn="ctr">
                    <a:lnSpc>
                      <a:spcPct val="107000"/>
                    </a:lnSpc>
                  </a:pPr>
                  <a:r>
                    <a:rPr lang="en-US" sz="1400" i="1" dirty="0">
                      <a:latin typeface="Cambria Math" panose="02040503050406030204" pitchFamily="18" charset="0"/>
                      <a:ea typeface="Calibri" panose="020F0502020204030204" pitchFamily="34" charset="0"/>
                      <a:cs typeface="Times New Roman" panose="02020603050405020304" pitchFamily="18" charset="0"/>
                    </a:rPr>
                    <a:t>And here?</a:t>
                  </a:r>
                </a:p>
                <a:p>
                  <a:pPr algn="ctr">
                    <a:lnSpc>
                      <a:spcPct val="107000"/>
                    </a:lnSpc>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ea typeface="Calibri" panose="020F0502020204030204" pitchFamily="34" charset="0"/>
                            <a:cs typeface="Times New Roman" panose="02020603050405020304" pitchFamily="18" charset="0"/>
                          </a:rPr>
                          <m:t>𝑆</m:t>
                        </m:r>
                        <m:sSub>
                          <m:sSubPr>
                            <m:ctrlPr>
                              <a:rPr lang="en-US" sz="1400" i="1">
                                <a:latin typeface="Cambria Math" panose="02040503050406030204" pitchFamily="18" charset="0"/>
                                <a:ea typeface="Calibri" panose="020F0502020204030204" pitchFamily="34" charset="0"/>
                                <a:cs typeface="Times New Roman" panose="02020603050405020304" pitchFamily="18" charset="0"/>
                              </a:rPr>
                            </m:ctrlPr>
                          </m:sSubPr>
                          <m:e>
                            <m:r>
                              <a:rPr lang="en-US" sz="1400" i="1">
                                <a:latin typeface="Cambria Math" panose="02040503050406030204" pitchFamily="18" charset="0"/>
                                <a:ea typeface="Calibri" panose="020F0502020204030204" pitchFamily="34" charset="0"/>
                                <a:cs typeface="Times New Roman" panose="02020603050405020304" pitchFamily="18" charset="0"/>
                              </a:rPr>
                              <m:t>𝑆</m:t>
                            </m:r>
                          </m:e>
                          <m:sub>
                            <m:r>
                              <a:rPr lang="nl-NL" sz="1400" i="1">
                                <a:latin typeface="Cambria Math" panose="02040503050406030204" pitchFamily="18" charset="0"/>
                                <a:ea typeface="Calibri" panose="020F0502020204030204" pitchFamily="34" charset="0"/>
                                <a:cs typeface="Times New Roman" panose="02020603050405020304" pitchFamily="18" charset="0"/>
                              </a:rPr>
                              <m:t>𝑊</m:t>
                            </m:r>
                          </m:sub>
                        </m:sSub>
                        <m:r>
                          <a:rPr lang="nl-NL" sz="1400" b="0" i="0" smtClean="0">
                            <a:latin typeface="Cambria Math" panose="02040503050406030204" pitchFamily="18" charset="0"/>
                            <a:ea typeface="Calibri" panose="020F0502020204030204" pitchFamily="34" charset="0"/>
                            <a:cs typeface="Times New Roman" panose="02020603050405020304" pitchFamily="18" charset="0"/>
                          </a:rPr>
                          <m:t>=17.2+18.0+14.8+19.2</m:t>
                        </m:r>
                      </m:oMath>
                    </m:oMathPara>
                  </a14:m>
                  <a:endParaRPr lang="en-US" sz="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endParaRPr lang="en-US" sz="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endParaRPr lang="en-US" sz="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830516" y="5375221"/>
                  <a:ext cx="3246411" cy="997902"/>
                </a:xfrm>
                <a:prstGeom prst="rect">
                  <a:avLst/>
                </a:prstGeom>
                <a:blipFill>
                  <a:blip r:embed="rId5"/>
                  <a:stretch>
                    <a:fillRect/>
                  </a:stretch>
                </a:blipFill>
              </p:spPr>
              <p:txBody>
                <a:bodyPr/>
                <a:lstStyle/>
                <a:p>
                  <a:r>
                    <a:rPr lang="en-NL">
                      <a:noFill/>
                    </a:rPr>
                    <a:t> </a:t>
                  </a:r>
                </a:p>
              </p:txBody>
            </p:sp>
          </mc:Fallback>
        </mc:AlternateContent>
        <p:sp>
          <p:nvSpPr>
            <p:cNvPr id="13" name="Rectangle 12"/>
            <p:cNvSpPr/>
            <p:nvPr/>
          </p:nvSpPr>
          <p:spPr>
            <a:xfrm>
              <a:off x="9061002" y="5424268"/>
              <a:ext cx="2730018" cy="584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cxnSp>
        <p:nvCxnSpPr>
          <p:cNvPr id="14" name="Straight Arrow Connector 13"/>
          <p:cNvCxnSpPr>
            <a:cxnSpLocks/>
          </p:cNvCxnSpPr>
          <p:nvPr/>
        </p:nvCxnSpPr>
        <p:spPr>
          <a:xfrm flipH="1">
            <a:off x="9409951" y="5255519"/>
            <a:ext cx="56" cy="426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B4E3EE9-546F-9848-B572-1B834BB231FD}"/>
                  </a:ext>
                </a:extLst>
              </p:cNvPr>
              <p:cNvSpPr/>
              <p:nvPr/>
            </p:nvSpPr>
            <p:spPr>
              <a:xfrm>
                <a:off x="9091567" y="2312789"/>
                <a:ext cx="2800254" cy="412934"/>
              </a:xfrm>
              <a:prstGeom prst="rect">
                <a:avLst/>
              </a:prstGeom>
            </p:spPr>
            <p:txBody>
              <a:bodyPr wrap="none">
                <a:spAutoFit/>
              </a:bodyPr>
              <a:lstStyle/>
              <a:p>
                <a:r>
                  <a:rPr lang="en-US" dirty="0"/>
                  <a:t>SS</a:t>
                </a:r>
                <a:r>
                  <a:rPr lang="en-US" baseline="-25000" dirty="0"/>
                  <a:t>W</a:t>
                </a:r>
                <a:r>
                  <a:rPr lang="en-US" dirty="0"/>
                  <a:t> = </a:t>
                </a:r>
                <a14:m>
                  <m:oMath xmlns:m="http://schemas.openxmlformats.org/officeDocument/2006/math">
                    <m:nary>
                      <m:naryPr>
                        <m:chr m:val="∑"/>
                        <m:limLoc m:val="undOvr"/>
                        <m:ctrlPr>
                          <a:rPr lang="en-US" i="1">
                            <a:latin typeface="Cambria Math" panose="02040503050406030204" pitchFamily="18" charset="0"/>
                          </a:rPr>
                        </m:ctrlPr>
                      </m:naryPr>
                      <m:sub>
                        <m:r>
                          <m:rPr>
                            <m:brk/>
                          </m:rPr>
                          <a:rPr lang="en-US" b="0" i="1" smtClean="0">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𝐾</m:t>
                        </m:r>
                      </m:sup>
                      <m:e>
                        <m:nary>
                          <m:naryPr>
                            <m:chr m:val="∑"/>
                            <m:limLoc m:val="undOvr"/>
                            <m:ctrlPr>
                              <a:rPr lang="en-US" i="1">
                                <a:latin typeface="Cambria Math" panose="02040503050406030204" pitchFamily="18" charset="0"/>
                              </a:rPr>
                            </m:ctrlPr>
                          </m:naryPr>
                          <m:sub>
                            <m:r>
                              <m:rPr>
                                <m:brk/>
                              </m:rPr>
                              <a:rPr lang="en-US" b="0" i="1" smtClean="0">
                                <a:latin typeface="Cambria Math" panose="02040503050406030204" pitchFamily="18" charset="0"/>
                              </a:rPr>
                              <m:t>𝑖</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sub>
                            </m:sSub>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𝑖𝑘</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b="0" i="1" smtClean="0">
                                        <a:latin typeface="Cambria Math" panose="02040503050406030204" pitchFamily="18" charset="0"/>
                                      </a:rPr>
                                      <m:t>𝑘</m:t>
                                    </m:r>
                                  </m:sub>
                                </m:sSub>
                                <m:r>
                                  <a:rPr lang="en-US" i="1">
                                    <a:latin typeface="Cambria Math" panose="02040503050406030204" pitchFamily="18" charset="0"/>
                                  </a:rPr>
                                  <m:t>)</m:t>
                                </m:r>
                              </m:e>
                              <m:sup>
                                <m:r>
                                  <a:rPr lang="en-US" i="1">
                                    <a:latin typeface="Cambria Math" panose="02040503050406030204" pitchFamily="18" charset="0"/>
                                  </a:rPr>
                                  <m:t>2</m:t>
                                </m:r>
                              </m:sup>
                            </m:sSup>
                          </m:e>
                        </m:nary>
                      </m:e>
                    </m:nary>
                  </m:oMath>
                </a14:m>
                <a:endParaRPr lang="en-NL" dirty="0"/>
              </a:p>
            </p:txBody>
          </p:sp>
        </mc:Choice>
        <mc:Fallback xmlns="">
          <p:sp>
            <p:nvSpPr>
              <p:cNvPr id="23" name="Rectangle 22">
                <a:extLst>
                  <a:ext uri="{FF2B5EF4-FFF2-40B4-BE49-F238E27FC236}">
                    <a16:creationId xmlns:a16="http://schemas.microsoft.com/office/drawing/2014/main" id="{CB4E3EE9-546F-9848-B572-1B834BB231FD}"/>
                  </a:ext>
                </a:extLst>
              </p:cNvPr>
              <p:cNvSpPr>
                <a:spLocks noRot="1" noChangeAspect="1" noMove="1" noResize="1" noEditPoints="1" noAdjustHandles="1" noChangeArrowheads="1" noChangeShapeType="1" noTextEdit="1"/>
              </p:cNvSpPr>
              <p:nvPr/>
            </p:nvSpPr>
            <p:spPr>
              <a:xfrm>
                <a:off x="9091567" y="2312789"/>
                <a:ext cx="2800254" cy="412934"/>
              </a:xfrm>
              <a:prstGeom prst="rect">
                <a:avLst/>
              </a:prstGeom>
              <a:blipFill>
                <a:blip r:embed="rId6"/>
                <a:stretch>
                  <a:fillRect l="-1739" t="-101471" b="-160294"/>
                </a:stretch>
              </a:blipFill>
            </p:spPr>
            <p:txBody>
              <a:bodyPr/>
              <a:lstStyle/>
              <a:p>
                <a:r>
                  <a:rPr lang="en-US">
                    <a:noFill/>
                  </a:rPr>
                  <a:t> </a:t>
                </a:r>
              </a:p>
            </p:txBody>
          </p:sp>
        </mc:Fallback>
      </mc:AlternateContent>
      <p:cxnSp>
        <p:nvCxnSpPr>
          <p:cNvPr id="24" name="Straight Connector 23">
            <a:extLst>
              <a:ext uri="{FF2B5EF4-FFF2-40B4-BE49-F238E27FC236}">
                <a16:creationId xmlns:a16="http://schemas.microsoft.com/office/drawing/2014/main" id="{F7A76D98-2316-AA4C-8B4E-4DBB2DEAFF4E}"/>
              </a:ext>
            </a:extLst>
          </p:cNvPr>
          <p:cNvCxnSpPr>
            <a:cxnSpLocks/>
          </p:cNvCxnSpPr>
          <p:nvPr/>
        </p:nvCxnSpPr>
        <p:spPr>
          <a:xfrm>
            <a:off x="2840180" y="5285726"/>
            <a:ext cx="99752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73E6873-C9BC-8D42-8C65-058275A037D2}"/>
              </a:ext>
            </a:extLst>
          </p:cNvPr>
          <p:cNvCxnSpPr>
            <a:cxnSpLocks/>
          </p:cNvCxnSpPr>
          <p:nvPr/>
        </p:nvCxnSpPr>
        <p:spPr>
          <a:xfrm>
            <a:off x="10280071" y="2775897"/>
            <a:ext cx="148243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p:nvSpPr>
        <p:spPr>
          <a:xfrm>
            <a:off x="2152650" y="556321"/>
            <a:ext cx="7886700" cy="5409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ANOVA: Numerical example</a:t>
            </a:r>
          </a:p>
        </p:txBody>
      </p:sp>
      <p:sp>
        <p:nvSpPr>
          <p:cNvPr id="2" name="Footer Placeholder 1"/>
          <p:cNvSpPr>
            <a:spLocks noGrp="1"/>
          </p:cNvSpPr>
          <p:nvPr>
            <p:ph type="ftr" sz="quarter" idx="11"/>
          </p:nvPr>
        </p:nvSpPr>
        <p:spPr/>
        <p:txBody>
          <a:bodyPr/>
          <a:lstStyle/>
          <a:p>
            <a:r>
              <a:rPr lang="en-US" dirty="0"/>
              <a:t>Lecture 3, ERM, MTO</a:t>
            </a:r>
          </a:p>
        </p:txBody>
      </p:sp>
      <p:sp>
        <p:nvSpPr>
          <p:cNvPr id="3" name="Slide Number Placeholder 2"/>
          <p:cNvSpPr>
            <a:spLocks noGrp="1"/>
          </p:cNvSpPr>
          <p:nvPr>
            <p:ph type="sldNum" sz="quarter" idx="12"/>
          </p:nvPr>
        </p:nvSpPr>
        <p:spPr/>
        <p:txBody>
          <a:bodyPr/>
          <a:lstStyle/>
          <a:p>
            <a:fld id="{769E8580-8357-4286-A896-D8F0D06AAB1A}" type="slidenum">
              <a:rPr lang="en-US" smtClean="0"/>
              <a:t>13</a:t>
            </a:fld>
            <a:endParaRPr lang="en-US" dirty="0"/>
          </a:p>
        </p:txBody>
      </p:sp>
      <p:sp>
        <p:nvSpPr>
          <p:cNvPr id="22" name="Rectangle 21">
            <a:extLst>
              <a:ext uri="{FF2B5EF4-FFF2-40B4-BE49-F238E27FC236}">
                <a16:creationId xmlns:a16="http://schemas.microsoft.com/office/drawing/2014/main" id="{F3C76541-9364-47D9-803D-4F43535E571F}"/>
              </a:ext>
            </a:extLst>
          </p:cNvPr>
          <p:cNvSpPr/>
          <p:nvPr/>
        </p:nvSpPr>
        <p:spPr>
          <a:xfrm>
            <a:off x="9072931" y="4753959"/>
            <a:ext cx="737091" cy="41563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7" name="Rectangle 26">
            <a:extLst>
              <a:ext uri="{FF2B5EF4-FFF2-40B4-BE49-F238E27FC236}">
                <a16:creationId xmlns:a16="http://schemas.microsoft.com/office/drawing/2014/main" id="{94478580-EF9F-40C8-9F5F-1651C9F2D97C}"/>
              </a:ext>
            </a:extLst>
          </p:cNvPr>
          <p:cNvSpPr/>
          <p:nvPr/>
        </p:nvSpPr>
        <p:spPr>
          <a:xfrm>
            <a:off x="4221811" y="4772795"/>
            <a:ext cx="737091" cy="41563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Tree>
    <p:extLst>
      <p:ext uri="{BB962C8B-B14F-4D97-AF65-F5344CB8AC3E}">
        <p14:creationId xmlns:p14="http://schemas.microsoft.com/office/powerpoint/2010/main" val="598650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9" name="Content Placeholder 8"/>
              <p:cNvGraphicFramePr>
                <a:graphicFrameLocks noGrp="1"/>
              </p:cNvGraphicFramePr>
              <p:nvPr>
                <p:ph idx="1"/>
                <p:extLst>
                  <p:ext uri="{D42A27DB-BD31-4B8C-83A1-F6EECF244321}">
                    <p14:modId xmlns:p14="http://schemas.microsoft.com/office/powerpoint/2010/main" val="1789672752"/>
                  </p:ext>
                </p:extLst>
              </p:nvPr>
            </p:nvGraphicFramePr>
            <p:xfrm>
              <a:off x="2641733" y="1946701"/>
              <a:ext cx="7086600" cy="3719517"/>
            </p:xfrm>
            <a:graphic>
              <a:graphicData uri="http://schemas.openxmlformats.org/drawingml/2006/table">
                <a:tbl>
                  <a:tblPr firstRow="1" firstCol="1" bandRow="1"/>
                  <a:tblGrid>
                    <a:gridCol w="1417320">
                      <a:extLst>
                        <a:ext uri="{9D8B030D-6E8A-4147-A177-3AD203B41FA5}">
                          <a16:colId xmlns:a16="http://schemas.microsoft.com/office/drawing/2014/main" val="20000"/>
                        </a:ext>
                      </a:extLst>
                    </a:gridCol>
                    <a:gridCol w="991235">
                      <a:extLst>
                        <a:ext uri="{9D8B030D-6E8A-4147-A177-3AD203B41FA5}">
                          <a16:colId xmlns:a16="http://schemas.microsoft.com/office/drawing/2014/main" val="20001"/>
                        </a:ext>
                      </a:extLst>
                    </a:gridCol>
                    <a:gridCol w="1144905">
                      <a:extLst>
                        <a:ext uri="{9D8B030D-6E8A-4147-A177-3AD203B41FA5}">
                          <a16:colId xmlns:a16="http://schemas.microsoft.com/office/drawing/2014/main" val="20002"/>
                        </a:ext>
                      </a:extLst>
                    </a:gridCol>
                    <a:gridCol w="1170305">
                      <a:extLst>
                        <a:ext uri="{9D8B030D-6E8A-4147-A177-3AD203B41FA5}">
                          <a16:colId xmlns:a16="http://schemas.microsoft.com/office/drawing/2014/main" val="20003"/>
                        </a:ext>
                      </a:extLst>
                    </a:gridCol>
                    <a:gridCol w="1170305">
                      <a:extLst>
                        <a:ext uri="{9D8B030D-6E8A-4147-A177-3AD203B41FA5}">
                          <a16:colId xmlns:a16="http://schemas.microsoft.com/office/drawing/2014/main" val="20004"/>
                        </a:ext>
                      </a:extLst>
                    </a:gridCol>
                    <a:gridCol w="563158">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tblGrid>
                  <a:tr h="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gridSpan="4">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Experimental Groups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hMerge="1">
                      <a:txBody>
                        <a:bodyPr/>
                        <a:lstStyle/>
                        <a:p>
                          <a:endParaRPr lang="nl-NL"/>
                        </a:p>
                      </a:txBody>
                      <a:tcPr/>
                    </a:tc>
                    <a:tc hMerge="1">
                      <a:txBody>
                        <a:bodyPr/>
                        <a:lstStyle/>
                        <a:p>
                          <a:endParaRPr lang="nl-NL"/>
                        </a:p>
                      </a:txBody>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0">
                    <a:tc>
                      <a:txBody>
                        <a:bodyPr/>
                        <a:lstStyle/>
                        <a:p>
                          <a:pP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III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IV</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Total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Mean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e>
                                  </m:acc>
                                </m:e>
                                <m: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acc>
                                  <m:accPr>
                                    <m:chr m:val="̿"/>
                                    <m:ctrlPr>
                                      <a:rPr lang="nl-NL" sz="1800" b="0" i="1" smtClean="0">
                                        <a:effectLst/>
                                        <a:latin typeface="Cambria Math" panose="02040503050406030204" pitchFamily="18" charset="0"/>
                                        <a:cs typeface="Times New Roman" panose="02020603050405020304" pitchFamily="18" charset="0"/>
                                      </a:rPr>
                                    </m:ctrlPr>
                                  </m:accPr>
                                  <m:e>
                                    <m:r>
                                      <a:rPr lang="nl-NL" sz="1800" b="0" i="1" smtClean="0">
                                        <a:effectLst/>
                                        <a:latin typeface="Cambria Math" panose="02040503050406030204" pitchFamily="18" charset="0"/>
                                        <a:cs typeface="Times New Roman" panose="02020603050405020304" pitchFamily="18" charset="0"/>
                                      </a:rPr>
                                      <m:t>𝑌</m:t>
                                    </m:r>
                                  </m:e>
                                </m:acc>
                                <m:r>
                                  <a:rPr lang="nl-NL" sz="1800" b="0" i="1" smtClean="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nl-NL" b="0" i="1" smtClean="0">
                                    <a:latin typeface="Cambria Math" panose="02040503050406030204" pitchFamily="18" charset="0"/>
                                  </a:rPr>
                                  <m:t>5.5</m:t>
                                </m:r>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7"/>
                      </a:ext>
                    </a:extLst>
                  </a:tr>
                  <a:tr h="0">
                    <a:tc>
                      <a:txBody>
                        <a:bodyPr/>
                        <a:lstStyle/>
                        <a:p>
                          <a:pPr>
                            <a:lnSpc>
                              <a:spcPct val="107000"/>
                            </a:lnSpc>
                            <a:spcAft>
                              <a:spcPts val="0"/>
                            </a:spcAft>
                          </a:pPr>
                          <a14:m>
                            <m:oMath xmlns:m="http://schemas.openxmlformats.org/officeDocument/2006/math">
                              <m: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e>
                                  </m:acc>
                                </m:e>
                                <m:sub>
                                  <m:r>
                                    <a:rPr lang="en-US"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1800" i="1" smtClean="0">
                                      <a:solidFill>
                                        <a:schemeClr val="tx1"/>
                                      </a:solidFill>
                                      <a:effectLst/>
                                      <a:latin typeface="Cambria Math" panose="02040503050406030204" pitchFamily="18" charset="0"/>
                                      <a:cs typeface="Times New Roman" panose="02020603050405020304" pitchFamily="18" charset="0"/>
                                    </a:rPr>
                                  </m:ctrlPr>
                                </m:accPr>
                                <m:e>
                                  <m:r>
                                    <a:rPr lang="nl-NL" sz="1800" b="0" i="1" smtClean="0">
                                      <a:solidFill>
                                        <a:schemeClr val="tx1"/>
                                      </a:solidFill>
                                      <a:effectLst/>
                                      <a:latin typeface="Cambria Math" panose="02040503050406030204" pitchFamily="18" charset="0"/>
                                      <a:cs typeface="Times New Roman" panose="02020603050405020304" pitchFamily="18" charset="0"/>
                                    </a:rPr>
                                    <m:t>𝑌</m:t>
                                  </m:r>
                                </m:e>
                              </m:acc>
                            </m:oMath>
                          </a14:m>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baseline="30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(+1.1</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sSub>
                                  <m:sSubPr>
                                    <m:ctrlP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e>
                                  <m:sub>
                                    <m:r>
                                      <a:rPr lang="nl-NL"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𝐵</m:t>
                                    </m:r>
                                  </m:sub>
                                </m:sSub>
                                <m:r>
                                  <a:rPr lang="nl-NL" sz="1800" b="0" i="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nl-NL" b="0" i="1" smtClean="0">
                                    <a:latin typeface="Cambria Math" panose="02040503050406030204" pitchFamily="18" charset="0"/>
                                  </a:rPr>
                                  <m:t>17.8</m:t>
                                </m:r>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487844">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nary>
                                  <m:naryPr>
                                    <m:chr m:val="∑"/>
                                    <m:limLoc m:val="undOvr"/>
                                    <m:ctrlPr>
                                      <a:rPr lang="en-US" sz="1400" i="1" smtClean="0">
                                        <a:latin typeface="Cambria Math" panose="02040503050406030204" pitchFamily="18" charset="0"/>
                                      </a:rPr>
                                    </m:ctrlPr>
                                  </m:naryPr>
                                  <m:sub>
                                    <m:r>
                                      <m:rPr>
                                        <m:brk/>
                                      </m:rPr>
                                      <a:rPr lang="en-US" sz="1400" b="0" i="1" smtClean="0">
                                        <a:latin typeface="Cambria Math" panose="02040503050406030204" pitchFamily="18" charset="0"/>
                                      </a:rPr>
                                      <m:t>𝑖</m:t>
                                    </m:r>
                                    <m:r>
                                      <a:rPr lang="en-US" sz="1400" i="1">
                                        <a:latin typeface="Cambria Math" panose="02040503050406030204" pitchFamily="18" charset="0"/>
                                      </a:rPr>
                                      <m:t>=1</m:t>
                                    </m:r>
                                  </m:sub>
                                  <m:sup>
                                    <m:sSub>
                                      <m:sSubPr>
                                        <m:ctrlPr>
                                          <a:rPr lang="en-US" sz="1400" i="1">
                                            <a:latin typeface="Cambria Math" panose="02040503050406030204" pitchFamily="18" charset="0"/>
                                          </a:rPr>
                                        </m:ctrlPr>
                                      </m:sSubPr>
                                      <m:e>
                                        <m:r>
                                          <a:rPr lang="en-US" sz="1400" i="1">
                                            <a:latin typeface="Cambria Math" panose="02040503050406030204" pitchFamily="18" charset="0"/>
                                          </a:rPr>
                                          <m:t>𝑛</m:t>
                                        </m:r>
                                      </m:e>
                                      <m:sub>
                                        <m:r>
                                          <a:rPr lang="en-US" sz="1400" b="0" i="1" smtClean="0">
                                            <a:latin typeface="Cambria Math" panose="02040503050406030204" pitchFamily="18" charset="0"/>
                                          </a:rPr>
                                          <m:t>𝑘</m:t>
                                        </m:r>
                                      </m:sub>
                                    </m:sSub>
                                  </m:sup>
                                  <m:e>
                                    <m:sSup>
                                      <m:sSupPr>
                                        <m:ctrlPr>
                                          <a:rPr lang="en-US" sz="1400" i="1">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𝑌</m:t>
                                            </m:r>
                                          </m:e>
                                          <m:sub>
                                            <m:r>
                                              <a:rPr lang="en-US" sz="1400" b="0" i="1" smtClean="0">
                                                <a:latin typeface="Cambria Math" panose="02040503050406030204" pitchFamily="18" charset="0"/>
                                              </a:rPr>
                                              <m:t>𝑖𝑘</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𝑌</m:t>
                                                </m:r>
                                              </m:e>
                                            </m:acc>
                                          </m:e>
                                          <m:sub>
                                            <m:r>
                                              <a:rPr lang="en-US" sz="1400" b="0" i="1" smtClean="0">
                                                <a:latin typeface="Cambria Math" panose="02040503050406030204" pitchFamily="18" charset="0"/>
                                              </a:rPr>
                                              <m:t>𝑘</m:t>
                                            </m:r>
                                          </m:sub>
                                        </m:sSub>
                                        <m:r>
                                          <a:rPr lang="en-US" sz="1400" i="1">
                                            <a:latin typeface="Cambria Math" panose="02040503050406030204" pitchFamily="18" charset="0"/>
                                          </a:rPr>
                                          <m:t>)</m:t>
                                        </m:r>
                                      </m:e>
                                      <m:sup>
                                        <m:r>
                                          <a:rPr lang="en-US" sz="1400" i="1">
                                            <a:latin typeface="Cambria Math" panose="02040503050406030204" pitchFamily="18" charset="0"/>
                                          </a:rPr>
                                          <m:t>2</m:t>
                                        </m:r>
                                      </m:sup>
                                    </m:sSup>
                                  </m:e>
                                </m:nary>
                              </m:oMath>
                            </m:oMathPara>
                          </a14:m>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17.2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nchor="ctr">
                        <a:lnL>
                          <a:noFill/>
                        </a:lnL>
                        <a:lnR>
                          <a:noFill/>
                        </a:lnR>
                        <a:lnT>
                          <a:noFill/>
                        </a:lnT>
                        <a:lnB>
                          <a:noFill/>
                        </a:lnB>
                      </a:tcPr>
                    </a:tc>
                    <a:tc>
                      <a:txBody>
                        <a:bodyPr/>
                        <a:lstStyle/>
                        <a:p>
                          <a:pPr algn="ctr">
                            <a:lnSpc>
                              <a:spcPct val="107000"/>
                            </a:lnSpc>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14.8</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19.2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i="1"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0"/>
                            </a:spcAft>
                            <a:buClrTx/>
                            <a:buSzTx/>
                            <a:buFontTx/>
                            <a:buNone/>
                            <a:tabLst/>
                            <a:defRPr/>
                          </a:pPr>
                          <a14:m>
                            <m:oMath xmlns:m="http://schemas.openxmlformats.org/officeDocument/2006/math">
                              <m: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sSub>
                                <m:sSubPr>
                                  <m:ctrlP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e>
                                <m:sub>
                                  <m:r>
                                    <a:rPr lang="nl-NL"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𝑊</m:t>
                                  </m:r>
                                </m:sub>
                              </m:sSub>
                              <m:r>
                                <a:rPr lang="nl-NL" sz="1800" b="0" i="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0"/>
                            </a:spcAft>
                          </a:pPr>
                          <a14:m>
                            <m:oMathPara xmlns:m="http://schemas.openxmlformats.org/officeDocument/2006/math">
                              <m:oMathParaPr>
                                <m:jc m:val="centerGroup"/>
                              </m:oMathParaPr>
                              <m:oMath xmlns:m="http://schemas.openxmlformats.org/officeDocument/2006/math">
                                <m:r>
                                  <a:rPr lang="nl-NL" b="0" i="1" smtClean="0">
                                    <a:latin typeface="Cambria Math" panose="02040503050406030204" pitchFamily="18" charset="0"/>
                                  </a:rPr>
                                  <m:t>69.2</m:t>
                                </m:r>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9"/>
                      </a:ext>
                    </a:extLst>
                  </a:tr>
                  <a:tr h="41910">
                    <a:tc>
                      <a:txBody>
                        <a:bodyPr/>
                        <a:lstStyle/>
                        <a:p>
                          <a:pPr>
                            <a:lnSpc>
                              <a:spcPct val="107000"/>
                            </a:lnSpc>
                            <a:spcAft>
                              <a:spcPts val="0"/>
                            </a:spcAft>
                          </a:pPr>
                          <a14:m>
                            <m:oMath xmlns:m="http://schemas.openxmlformats.org/officeDocument/2006/math">
                              <m:sSubSup>
                                <m:sSubSupPr>
                                  <m:ctrlP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𝑆</m:t>
                                  </m:r>
                                </m:e>
                                <m:sub>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𝑤</m:t>
                                  </m:r>
                                </m:sub>
                                <m:sup>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2</m:t>
                                  </m:r>
                                </m:sup>
                              </m:sSubSup>
                            </m:oMath>
                          </a14:m>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(3.7)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10"/>
                      </a:ext>
                    </a:extLst>
                  </a:tr>
                </a:tbl>
              </a:graphicData>
            </a:graphic>
          </p:graphicFrame>
        </mc:Choice>
        <mc:Fallback xmlns="">
          <p:graphicFrame>
            <p:nvGraphicFramePr>
              <p:cNvPr id="9" name="Content Placeholder 8"/>
              <p:cNvGraphicFramePr>
                <a:graphicFrameLocks noGrp="1"/>
              </p:cNvGraphicFramePr>
              <p:nvPr>
                <p:ph idx="1"/>
                <p:extLst>
                  <p:ext uri="{D42A27DB-BD31-4B8C-83A1-F6EECF244321}">
                    <p14:modId xmlns:p14="http://schemas.microsoft.com/office/powerpoint/2010/main" val="1789672752"/>
                  </p:ext>
                </p:extLst>
              </p:nvPr>
            </p:nvGraphicFramePr>
            <p:xfrm>
              <a:off x="2641733" y="1946701"/>
              <a:ext cx="7086600" cy="3857752"/>
            </p:xfrm>
            <a:graphic>
              <a:graphicData uri="http://schemas.openxmlformats.org/drawingml/2006/table">
                <a:tbl>
                  <a:tblPr firstRow="1" firstCol="1" bandRow="1"/>
                  <a:tblGrid>
                    <a:gridCol w="1417320">
                      <a:extLst>
                        <a:ext uri="{9D8B030D-6E8A-4147-A177-3AD203B41FA5}">
                          <a16:colId xmlns:a16="http://schemas.microsoft.com/office/drawing/2014/main" val="20000"/>
                        </a:ext>
                      </a:extLst>
                    </a:gridCol>
                    <a:gridCol w="991235">
                      <a:extLst>
                        <a:ext uri="{9D8B030D-6E8A-4147-A177-3AD203B41FA5}">
                          <a16:colId xmlns:a16="http://schemas.microsoft.com/office/drawing/2014/main" val="20001"/>
                        </a:ext>
                      </a:extLst>
                    </a:gridCol>
                    <a:gridCol w="1144905">
                      <a:extLst>
                        <a:ext uri="{9D8B030D-6E8A-4147-A177-3AD203B41FA5}">
                          <a16:colId xmlns:a16="http://schemas.microsoft.com/office/drawing/2014/main" val="20002"/>
                        </a:ext>
                      </a:extLst>
                    </a:gridCol>
                    <a:gridCol w="1170305">
                      <a:extLst>
                        <a:ext uri="{9D8B030D-6E8A-4147-A177-3AD203B41FA5}">
                          <a16:colId xmlns:a16="http://schemas.microsoft.com/office/drawing/2014/main" val="20003"/>
                        </a:ext>
                      </a:extLst>
                    </a:gridCol>
                    <a:gridCol w="1170305">
                      <a:extLst>
                        <a:ext uri="{9D8B030D-6E8A-4147-A177-3AD203B41FA5}">
                          <a16:colId xmlns:a16="http://schemas.microsoft.com/office/drawing/2014/main" val="20004"/>
                        </a:ext>
                      </a:extLst>
                    </a:gridCol>
                    <a:gridCol w="563158">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tblGrid>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gridSpan="4">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Experimental Groups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hMerge="1">
                      <a:txBody>
                        <a:bodyPr/>
                        <a:lstStyle/>
                        <a:p>
                          <a:endParaRPr lang="nl-NL"/>
                        </a:p>
                      </a:txBody>
                      <a:tcPr/>
                    </a:tc>
                    <a:tc hMerge="1">
                      <a:txBody>
                        <a:bodyPr/>
                        <a:lstStyle/>
                        <a:p>
                          <a:endParaRPr lang="nl-NL"/>
                        </a:p>
                      </a:txBody>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293497">
                    <a:tc>
                      <a:txBody>
                        <a:bodyPr/>
                        <a:lstStyle/>
                        <a:p>
                          <a:pP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II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III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IV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8008">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3"/>
                          <a:stretch>
                            <a:fillRect t="-673077" r="-399571" b="-509615"/>
                          </a:stretch>
                        </a:blipFill>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3"/>
                          <a:stretch>
                            <a:fillRect l="-1039785" t="-673077" r="-111828" b="-509615"/>
                          </a:stretch>
                        </a:blipFill>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3"/>
                          <a:stretch>
                            <a:fillRect l="-1029126" t="-673077" r="-971" b="-509615"/>
                          </a:stretch>
                        </a:blipFill>
                      </a:tcPr>
                    </a:tc>
                    <a:extLst>
                      <a:ext uri="{0D108BD9-81ED-4DB2-BD59-A6C34878D82A}">
                        <a16:rowId xmlns:a16="http://schemas.microsoft.com/office/drawing/2014/main" val="10007"/>
                      </a:ext>
                    </a:extLst>
                  </a:tr>
                  <a:tr h="318008">
                    <a:tc>
                      <a:txBody>
                        <a:bodyPr/>
                        <a:lstStyle/>
                        <a:p>
                          <a:endParaRPr lang="en-US"/>
                        </a:p>
                      </a:txBody>
                      <a:tcPr marL="68580" marR="68580" marT="0" marB="0">
                        <a:lnL>
                          <a:noFill/>
                        </a:lnL>
                        <a:lnR>
                          <a:noFill/>
                        </a:lnR>
                        <a:lnT>
                          <a:noFill/>
                        </a:lnT>
                        <a:lnB>
                          <a:noFill/>
                        </a:lnB>
                        <a:blipFill>
                          <a:blip r:embed="rId3"/>
                          <a:stretch>
                            <a:fillRect t="-773077" r="-399571" b="-409615"/>
                          </a:stretch>
                        </a:blipFill>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(+1.1</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endParaRPr lang="en-US"/>
                        </a:p>
                      </a:txBody>
                      <a:tcPr marL="68580" marR="68580" marT="0" marB="0">
                        <a:lnL>
                          <a:noFill/>
                        </a:lnL>
                        <a:lnR>
                          <a:noFill/>
                        </a:lnR>
                        <a:lnT>
                          <a:noFill/>
                        </a:lnT>
                        <a:lnB>
                          <a:noFill/>
                        </a:lnB>
                        <a:blipFill>
                          <a:blip r:embed="rId3"/>
                          <a:stretch>
                            <a:fillRect l="-1039785" t="-773077" r="-111828" b="-409615"/>
                          </a:stretch>
                        </a:blipFill>
                      </a:tcPr>
                    </a:tc>
                    <a:tc>
                      <a:txBody>
                        <a:bodyPr/>
                        <a:lstStyle/>
                        <a:p>
                          <a:endParaRPr lang="en-US"/>
                        </a:p>
                      </a:txBody>
                      <a:tcPr marL="68580" marR="68580" marT="0" marB="0">
                        <a:lnL>
                          <a:noFill/>
                        </a:lnL>
                        <a:lnR>
                          <a:noFill/>
                        </a:lnR>
                        <a:lnT>
                          <a:noFill/>
                        </a:lnT>
                        <a:lnB>
                          <a:noFill/>
                        </a:lnB>
                        <a:blipFill>
                          <a:blip r:embed="rId3"/>
                          <a:stretch>
                            <a:fillRect l="-1029126" t="-773077" r="-971" b="-409615"/>
                          </a:stretch>
                        </a:blipFill>
                      </a:tcPr>
                    </a:tc>
                    <a:extLst>
                      <a:ext uri="{0D108BD9-81ED-4DB2-BD59-A6C34878D82A}">
                        <a16:rowId xmlns:a16="http://schemas.microsoft.com/office/drawing/2014/main" val="10008"/>
                      </a:ext>
                    </a:extLst>
                  </a:tr>
                  <a:tr h="873760">
                    <a:tc>
                      <a:txBody>
                        <a:bodyPr/>
                        <a:lstStyle/>
                        <a:p>
                          <a:endParaRPr lang="en-US"/>
                        </a:p>
                      </a:txBody>
                      <a:tcPr marL="68580" marR="68580" marT="0" marB="0">
                        <a:lnL>
                          <a:noFill/>
                        </a:lnL>
                        <a:lnR>
                          <a:noFill/>
                        </a:lnR>
                        <a:lnT>
                          <a:noFill/>
                        </a:lnT>
                        <a:lnB>
                          <a:noFill/>
                        </a:lnB>
                        <a:blipFill>
                          <a:blip r:embed="rId3"/>
                          <a:stretch>
                            <a:fillRect t="-315278" r="-399571" b="-47917"/>
                          </a:stretch>
                        </a:blipFill>
                      </a:tcPr>
                    </a:tc>
                    <a:tc>
                      <a:txBody>
                        <a:bodyPr/>
                        <a:lstStyle/>
                        <a:p>
                          <a:pPr algn="ctr">
                            <a:lnSpc>
                              <a:spcPct val="107000"/>
                            </a:lnSpc>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17.2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3200"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lnSpc>
                              <a:spcPct val="107000"/>
                            </a:lnSpc>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14.8</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19.2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endParaRPr lang="en-US"/>
                        </a:p>
                      </a:txBody>
                      <a:tcPr marL="68580" marR="68580" marT="0" marB="0">
                        <a:lnL>
                          <a:noFill/>
                        </a:lnL>
                        <a:lnR>
                          <a:noFill/>
                        </a:lnR>
                        <a:lnT>
                          <a:noFill/>
                        </a:lnT>
                        <a:lnB>
                          <a:noFill/>
                        </a:lnB>
                        <a:blipFill>
                          <a:blip r:embed="rId3"/>
                          <a:stretch>
                            <a:fillRect l="-1039785" t="-315278" r="-111828" b="-47917"/>
                          </a:stretch>
                        </a:blipFill>
                      </a:tcPr>
                    </a:tc>
                    <a:tc>
                      <a:txBody>
                        <a:bodyPr/>
                        <a:lstStyle/>
                        <a:p>
                          <a:endParaRPr lang="en-US"/>
                        </a:p>
                      </a:txBody>
                      <a:tcPr marL="68580" marR="68580" marT="0" marB="0">
                        <a:lnL>
                          <a:noFill/>
                        </a:lnL>
                        <a:lnR>
                          <a:noFill/>
                        </a:lnR>
                        <a:lnT>
                          <a:noFill/>
                        </a:lnT>
                        <a:lnB>
                          <a:noFill/>
                        </a:lnB>
                        <a:blipFill>
                          <a:blip r:embed="rId3"/>
                          <a:stretch>
                            <a:fillRect l="-1029126" t="-315278" r="-971" b="-47917"/>
                          </a:stretch>
                        </a:blipFill>
                      </a:tcPr>
                    </a:tc>
                    <a:extLst>
                      <a:ext uri="{0D108BD9-81ED-4DB2-BD59-A6C34878D82A}">
                        <a16:rowId xmlns:a16="http://schemas.microsoft.com/office/drawing/2014/main" val="10009"/>
                      </a:ext>
                    </a:extLst>
                  </a:tr>
                  <a:tr h="293497">
                    <a:tc>
                      <a:txBody>
                        <a:bodyPr/>
                        <a:lstStyle/>
                        <a:p>
                          <a:endParaRPr lang="en-US"/>
                        </a:p>
                      </a:txBody>
                      <a:tcPr marL="68580" marR="68580" marT="0" marB="0">
                        <a:lnL>
                          <a:noFill/>
                        </a:lnL>
                        <a:lnR>
                          <a:noFill/>
                        </a:lnR>
                        <a:lnT>
                          <a:noFill/>
                        </a:lnT>
                        <a:lnB>
                          <a:noFill/>
                        </a:lnB>
                        <a:blipFill>
                          <a:blip r:embed="rId3"/>
                          <a:stretch>
                            <a:fillRect t="-1245833" r="-399571" b="-43750"/>
                          </a:stretch>
                        </a:blipFill>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(3.7)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10"/>
                      </a:ext>
                    </a:extLst>
                  </a:tr>
                </a:tbl>
              </a:graphicData>
            </a:graphic>
          </p:graphicFrame>
        </mc:Fallback>
      </mc:AlternateContent>
      <p:sp>
        <p:nvSpPr>
          <p:cNvPr id="5" name="Rectangle 4"/>
          <p:cNvSpPr/>
          <p:nvPr/>
        </p:nvSpPr>
        <p:spPr>
          <a:xfrm>
            <a:off x="4194846" y="4816244"/>
            <a:ext cx="737371" cy="415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19" name="Group 18">
            <a:extLst>
              <a:ext uri="{FF2B5EF4-FFF2-40B4-BE49-F238E27FC236}">
                <a16:creationId xmlns:a16="http://schemas.microsoft.com/office/drawing/2014/main" id="{D5AD4258-3C25-D24C-B7BE-BF7B200AD3B6}"/>
              </a:ext>
            </a:extLst>
          </p:cNvPr>
          <p:cNvGrpSpPr/>
          <p:nvPr/>
        </p:nvGrpSpPr>
        <p:grpSpPr>
          <a:xfrm>
            <a:off x="1729560" y="5682477"/>
            <a:ext cx="5654279" cy="620354"/>
            <a:chOff x="3268860" y="5666219"/>
            <a:chExt cx="5654279" cy="620354"/>
          </a:xfrm>
        </p:grpSpPr>
        <mc:AlternateContent xmlns:mc="http://schemas.openxmlformats.org/markup-compatibility/2006" xmlns:a14="http://schemas.microsoft.com/office/drawing/2010/main">
          <mc:Choice Requires="a14">
            <p:sp>
              <p:nvSpPr>
                <p:cNvPr id="6" name="TextBox 5"/>
                <p:cNvSpPr txBox="1"/>
                <p:nvPr/>
              </p:nvSpPr>
              <p:spPr>
                <a:xfrm>
                  <a:off x="3268860" y="5669484"/>
                  <a:ext cx="5654279" cy="589520"/>
                </a:xfrm>
                <a:prstGeom prst="rect">
                  <a:avLst/>
                </a:prstGeom>
                <a:noFill/>
              </p:spPr>
              <p:txBody>
                <a:bodyPr wrap="square" rtlCol="0">
                  <a:spAutoFit/>
                </a:bodyPr>
                <a:lstStyle/>
                <a:p>
                  <a:pPr algn="ctr">
                    <a:lnSpc>
                      <a:spcPct val="107000"/>
                    </a:lnSpc>
                  </a:pPr>
                  <a:r>
                    <a:rPr lang="en-US" sz="1400" i="1" dirty="0">
                      <a:latin typeface="Cambria Math" panose="02040503050406030204" pitchFamily="18" charset="0"/>
                      <a:ea typeface="Calibri" panose="020F0502020204030204" pitchFamily="34" charset="0"/>
                      <a:cs typeface="Times New Roman" panose="02020603050405020304" pitchFamily="18" charset="0"/>
                    </a:rPr>
                    <a:t>How did we get there?</a:t>
                  </a:r>
                </a:p>
                <a:p>
                  <a:pPr algn="ctr">
                    <a:lnSpc>
                      <a:spcPct val="107000"/>
                    </a:lnSpc>
                  </a:pPr>
                  <a14:m>
                    <m:oMath xmlns:m="http://schemas.openxmlformats.org/officeDocument/2006/math">
                      <m:nary>
                        <m:naryPr>
                          <m:chr m:val="∑"/>
                          <m:limLoc m:val="undOvr"/>
                          <m:ctrlPr>
                            <a:rPr lang="en-US" sz="1400" i="1">
                              <a:latin typeface="Cambria Math" panose="02040503050406030204" pitchFamily="18" charset="0"/>
                            </a:rPr>
                          </m:ctrlPr>
                        </m:naryPr>
                        <m:sub>
                          <m:r>
                            <m:rPr>
                              <m:brk/>
                            </m:rPr>
                            <a:rPr lang="en-US" sz="1400" b="0" i="1" smtClean="0">
                              <a:latin typeface="Cambria Math" panose="02040503050406030204" pitchFamily="18" charset="0"/>
                            </a:rPr>
                            <m:t>𝑖</m:t>
                          </m:r>
                          <m:r>
                            <a:rPr lang="en-US" sz="1400" i="1">
                              <a:latin typeface="Cambria Math" panose="02040503050406030204" pitchFamily="18" charset="0"/>
                            </a:rPr>
                            <m:t>=1</m:t>
                          </m:r>
                        </m:sub>
                        <m:sup>
                          <m:sSub>
                            <m:sSubPr>
                              <m:ctrlPr>
                                <a:rPr lang="en-US" sz="1400" i="1">
                                  <a:latin typeface="Cambria Math" panose="02040503050406030204" pitchFamily="18" charset="0"/>
                                </a:rPr>
                              </m:ctrlPr>
                            </m:sSubPr>
                            <m:e>
                              <m:r>
                                <a:rPr lang="en-US" sz="1400" i="1">
                                  <a:latin typeface="Cambria Math" panose="02040503050406030204" pitchFamily="18" charset="0"/>
                                </a:rPr>
                                <m:t>𝑛</m:t>
                              </m:r>
                            </m:e>
                            <m:sub>
                              <m:r>
                                <a:rPr lang="en-US" sz="1400" b="0" i="1" smtClean="0">
                                  <a:latin typeface="Cambria Math" panose="02040503050406030204" pitchFamily="18" charset="0"/>
                                </a:rPr>
                                <m:t>𝑘</m:t>
                              </m:r>
                            </m:sub>
                          </m:sSub>
                        </m:sup>
                        <m:e>
                          <m:sSup>
                            <m:sSupPr>
                              <m:ctrlPr>
                                <a:rPr lang="en-US" sz="1400" i="1">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𝑌</m:t>
                                  </m:r>
                                </m:e>
                                <m:sub>
                                  <m:r>
                                    <a:rPr lang="en-US" sz="1400" b="0" i="1" smtClean="0">
                                      <a:latin typeface="Cambria Math" panose="02040503050406030204" pitchFamily="18" charset="0"/>
                                    </a:rPr>
                                    <m:t>𝑖𝑘</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𝑌</m:t>
                                      </m:r>
                                    </m:e>
                                  </m:acc>
                                </m:e>
                                <m:sub>
                                  <m:r>
                                    <a:rPr lang="en-US" sz="1400" b="0" i="1" smtClean="0">
                                      <a:latin typeface="Cambria Math" panose="02040503050406030204" pitchFamily="18" charset="0"/>
                                    </a:rPr>
                                    <m:t>𝑘</m:t>
                                  </m:r>
                                </m:sub>
                              </m:sSub>
                              <m:r>
                                <a:rPr lang="en-US" sz="1400" i="1">
                                  <a:latin typeface="Cambria Math" panose="02040503050406030204" pitchFamily="18" charset="0"/>
                                </a:rPr>
                                <m:t>)</m:t>
                              </m:r>
                            </m:e>
                            <m:sup>
                              <m:r>
                                <a:rPr lang="en-US" sz="1400" i="1">
                                  <a:latin typeface="Cambria Math" panose="02040503050406030204" pitchFamily="18" charset="0"/>
                                </a:rPr>
                                <m:t>2</m:t>
                              </m:r>
                            </m:sup>
                          </m:sSup>
                        </m:e>
                      </m:nary>
                      <m:r>
                        <a:rPr lang="nl-NL" sz="1400" b="0" i="0" smtClean="0">
                          <a:latin typeface="Cambria Math" panose="02040503050406030204" pitchFamily="18" charset="0"/>
                          <a:ea typeface="Calibri" panose="020F0502020204030204" pitchFamily="34" charset="0"/>
                          <a:cs typeface="Times New Roman" panose="02020603050405020304" pitchFamily="18" charset="0"/>
                        </a:rPr>
                        <m:t>=</m:t>
                      </m:r>
                    </m:oMath>
                  </a14:m>
                  <a:r>
                    <a:rPr lang="en-US" sz="1400" dirty="0">
                      <a:latin typeface="Calibri" panose="020F0502020204030204" pitchFamily="34" charset="0"/>
                      <a:ea typeface="Calibri" panose="020F0502020204030204" pitchFamily="34" charset="0"/>
                      <a:cs typeface="Times New Roman" panose="02020603050405020304" pitchFamily="18" charset="0"/>
                    </a:rPr>
                    <a:t> </a:t>
                  </a:r>
                  <a14:m>
                    <m:oMath xmlns:m="http://schemas.openxmlformats.org/officeDocument/2006/math">
                      <m:r>
                        <a:rPr lang="en-US" sz="1400" i="1" dirty="0" smtClean="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−0</m:t>
                      </m:r>
                      <m:r>
                        <a:rPr lang="en-US" sz="1400" i="1" dirty="0" smtClean="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6</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smtClean="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smtClean="0">
                          <a:latin typeface="Cambria Math" panose="02040503050406030204" pitchFamily="18" charset="0"/>
                          <a:ea typeface="Calibri" panose="020F0502020204030204" pitchFamily="34" charset="0"/>
                          <a:cs typeface="Times New Roman" panose="02020603050405020304" pitchFamily="18" charset="0"/>
                        </a:rPr>
                        <m:t>(−1.</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6</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smtClean="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smtClean="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4</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smtClean="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(−1.</m:t>
                      </m:r>
                      <m:r>
                        <a:rPr lang="nl-NL" sz="1400" i="1" dirty="0">
                          <a:latin typeface="Cambria Math" panose="02040503050406030204" pitchFamily="18" charset="0"/>
                          <a:ea typeface="Calibri" panose="020F0502020204030204" pitchFamily="34" charset="0"/>
                          <a:cs typeface="Times New Roman" panose="02020603050405020304" pitchFamily="18" charset="0"/>
                        </a:rPr>
                        <m:t>6</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smtClean="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3</m:t>
                      </m:r>
                      <m:r>
                        <a:rPr lang="en-US" sz="1400" i="1" dirty="0" smtClean="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4</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smtClean="0">
                          <a:latin typeface="Cambria Math" panose="02040503050406030204" pitchFamily="18" charset="0"/>
                          <a:ea typeface="Times New Roman" panose="02020603050405020304" pitchFamily="18" charset="0"/>
                          <a:cs typeface="Times New Roman" panose="02020603050405020304" pitchFamily="18" charset="0"/>
                        </a:rPr>
                        <m:t>2</m:t>
                      </m:r>
                    </m:oMath>
                  </a14:m>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268860" y="5669484"/>
                  <a:ext cx="5654279" cy="589520"/>
                </a:xfrm>
                <a:prstGeom prst="rect">
                  <a:avLst/>
                </a:prstGeom>
                <a:blipFill>
                  <a:blip r:embed="rId4"/>
                  <a:stretch>
                    <a:fillRect l="-216" t="-9375" b="-81250"/>
                  </a:stretch>
                </a:blipFill>
              </p:spPr>
              <p:txBody>
                <a:bodyPr/>
                <a:lstStyle/>
                <a:p>
                  <a:r>
                    <a:rPr lang="en-US">
                      <a:noFill/>
                    </a:rPr>
                    <a:t> </a:t>
                  </a:r>
                </a:p>
              </p:txBody>
            </p:sp>
          </mc:Fallback>
        </mc:AlternateContent>
        <p:sp>
          <p:nvSpPr>
            <p:cNvPr id="7" name="Rectangle 6"/>
            <p:cNvSpPr/>
            <p:nvPr/>
          </p:nvSpPr>
          <p:spPr>
            <a:xfrm>
              <a:off x="3526767" y="5666219"/>
              <a:ext cx="5276039" cy="620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cxnSp>
        <p:nvCxnSpPr>
          <p:cNvPr id="8" name="Straight Arrow Connector 7"/>
          <p:cNvCxnSpPr>
            <a:cxnSpLocks/>
            <a:stCxn id="5" idx="2"/>
          </p:cNvCxnSpPr>
          <p:nvPr/>
        </p:nvCxnSpPr>
        <p:spPr>
          <a:xfrm flipH="1">
            <a:off x="4556700" y="5231881"/>
            <a:ext cx="6832" cy="434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9091567" y="4839882"/>
            <a:ext cx="636766" cy="415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21" name="Group 20">
            <a:extLst>
              <a:ext uri="{FF2B5EF4-FFF2-40B4-BE49-F238E27FC236}">
                <a16:creationId xmlns:a16="http://schemas.microsoft.com/office/drawing/2014/main" id="{B2360378-027E-F840-BF94-DB6199576311}"/>
              </a:ext>
            </a:extLst>
          </p:cNvPr>
          <p:cNvGrpSpPr/>
          <p:nvPr/>
        </p:nvGrpSpPr>
        <p:grpSpPr>
          <a:xfrm>
            <a:off x="7927061" y="5666218"/>
            <a:ext cx="3246411" cy="997902"/>
            <a:chOff x="8830516" y="5375221"/>
            <a:chExt cx="3246411" cy="997902"/>
          </a:xfrm>
        </p:grpSpPr>
        <mc:AlternateContent xmlns:mc="http://schemas.openxmlformats.org/markup-compatibility/2006" xmlns:a14="http://schemas.microsoft.com/office/drawing/2010/main">
          <mc:Choice Requires="a14">
            <p:sp>
              <p:nvSpPr>
                <p:cNvPr id="12" name="TextBox 11"/>
                <p:cNvSpPr txBox="1"/>
                <p:nvPr/>
              </p:nvSpPr>
              <p:spPr>
                <a:xfrm>
                  <a:off x="8830516" y="5375221"/>
                  <a:ext cx="3246411" cy="997902"/>
                </a:xfrm>
                <a:prstGeom prst="rect">
                  <a:avLst/>
                </a:prstGeom>
                <a:noFill/>
              </p:spPr>
              <p:txBody>
                <a:bodyPr wrap="square" rtlCol="0">
                  <a:spAutoFit/>
                </a:bodyPr>
                <a:lstStyle/>
                <a:p>
                  <a:pPr algn="ctr">
                    <a:lnSpc>
                      <a:spcPct val="107000"/>
                    </a:lnSpc>
                  </a:pPr>
                  <a:r>
                    <a:rPr lang="en-US" sz="1400" i="1" dirty="0">
                      <a:latin typeface="Cambria Math" panose="02040503050406030204" pitchFamily="18" charset="0"/>
                      <a:ea typeface="Calibri" panose="020F0502020204030204" pitchFamily="34" charset="0"/>
                      <a:cs typeface="Times New Roman" panose="02020603050405020304" pitchFamily="18" charset="0"/>
                    </a:rPr>
                    <a:t>And here?</a:t>
                  </a:r>
                </a:p>
                <a:p>
                  <a:pPr algn="ctr">
                    <a:lnSpc>
                      <a:spcPct val="107000"/>
                    </a:lnSpc>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ea typeface="Calibri" panose="020F0502020204030204" pitchFamily="34" charset="0"/>
                            <a:cs typeface="Times New Roman" panose="02020603050405020304" pitchFamily="18" charset="0"/>
                          </a:rPr>
                          <m:t>𝑆</m:t>
                        </m:r>
                        <m:sSub>
                          <m:sSubPr>
                            <m:ctrlPr>
                              <a:rPr lang="en-US" sz="1400" i="1">
                                <a:latin typeface="Cambria Math" panose="02040503050406030204" pitchFamily="18" charset="0"/>
                                <a:ea typeface="Calibri" panose="020F0502020204030204" pitchFamily="34" charset="0"/>
                                <a:cs typeface="Times New Roman" panose="02020603050405020304" pitchFamily="18" charset="0"/>
                              </a:rPr>
                            </m:ctrlPr>
                          </m:sSubPr>
                          <m:e>
                            <m:r>
                              <a:rPr lang="en-US" sz="1400" i="1">
                                <a:latin typeface="Cambria Math" panose="02040503050406030204" pitchFamily="18" charset="0"/>
                                <a:ea typeface="Calibri" panose="020F0502020204030204" pitchFamily="34" charset="0"/>
                                <a:cs typeface="Times New Roman" panose="02020603050405020304" pitchFamily="18" charset="0"/>
                              </a:rPr>
                              <m:t>𝑆</m:t>
                            </m:r>
                          </m:e>
                          <m:sub>
                            <m:r>
                              <a:rPr lang="nl-NL" sz="1400" i="1">
                                <a:latin typeface="Cambria Math" panose="02040503050406030204" pitchFamily="18" charset="0"/>
                                <a:ea typeface="Calibri" panose="020F0502020204030204" pitchFamily="34" charset="0"/>
                                <a:cs typeface="Times New Roman" panose="02020603050405020304" pitchFamily="18" charset="0"/>
                              </a:rPr>
                              <m:t>𝑊</m:t>
                            </m:r>
                          </m:sub>
                        </m:sSub>
                        <m:r>
                          <a:rPr lang="nl-NL" sz="1400" b="0" i="0" smtClean="0">
                            <a:latin typeface="Cambria Math" panose="02040503050406030204" pitchFamily="18" charset="0"/>
                            <a:ea typeface="Calibri" panose="020F0502020204030204" pitchFamily="34" charset="0"/>
                            <a:cs typeface="Times New Roman" panose="02020603050405020304" pitchFamily="18" charset="0"/>
                          </a:rPr>
                          <m:t>=17.2+</m:t>
                        </m:r>
                        <m:r>
                          <a:rPr lang="en-US" sz="1400" b="0" i="0" smtClean="0">
                            <a:solidFill>
                              <a:srgbClr val="FF0000"/>
                            </a:solidFill>
                            <a:latin typeface="Cambria Math" panose="02040503050406030204" pitchFamily="18" charset="0"/>
                            <a:ea typeface="Calibri" panose="020F0502020204030204" pitchFamily="34" charset="0"/>
                            <a:cs typeface="Times New Roman" panose="02020603050405020304" pitchFamily="18" charset="0"/>
                          </a:rPr>
                          <m:t>?</m:t>
                        </m:r>
                        <m:r>
                          <a:rPr lang="nl-NL" sz="1400" b="0" i="0" smtClean="0">
                            <a:latin typeface="Cambria Math" panose="02040503050406030204" pitchFamily="18" charset="0"/>
                            <a:ea typeface="Calibri" panose="020F0502020204030204" pitchFamily="34" charset="0"/>
                            <a:cs typeface="Times New Roman" panose="02020603050405020304" pitchFamily="18" charset="0"/>
                          </a:rPr>
                          <m:t>+14.8+19.2</m:t>
                        </m:r>
                      </m:oMath>
                    </m:oMathPara>
                  </a14:m>
                  <a:endParaRPr lang="en-US" sz="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endParaRPr lang="en-US" sz="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endParaRPr lang="en-US" sz="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830516" y="5375221"/>
                  <a:ext cx="3246411" cy="997902"/>
                </a:xfrm>
                <a:prstGeom prst="rect">
                  <a:avLst/>
                </a:prstGeom>
                <a:blipFill>
                  <a:blip r:embed="rId5"/>
                  <a:stretch>
                    <a:fillRect t="-1220"/>
                  </a:stretch>
                </a:blipFill>
              </p:spPr>
              <p:txBody>
                <a:bodyPr/>
                <a:lstStyle/>
                <a:p>
                  <a:r>
                    <a:rPr lang="en-US">
                      <a:noFill/>
                    </a:rPr>
                    <a:t> </a:t>
                  </a:r>
                </a:p>
              </p:txBody>
            </p:sp>
          </mc:Fallback>
        </mc:AlternateContent>
        <p:sp>
          <p:nvSpPr>
            <p:cNvPr id="13" name="Rectangle 12"/>
            <p:cNvSpPr/>
            <p:nvPr/>
          </p:nvSpPr>
          <p:spPr>
            <a:xfrm>
              <a:off x="9061002" y="5424268"/>
              <a:ext cx="2730018" cy="584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cxnSp>
        <p:nvCxnSpPr>
          <p:cNvPr id="14" name="Straight Arrow Connector 13"/>
          <p:cNvCxnSpPr>
            <a:cxnSpLocks/>
          </p:cNvCxnSpPr>
          <p:nvPr/>
        </p:nvCxnSpPr>
        <p:spPr>
          <a:xfrm flipH="1">
            <a:off x="9409951" y="5255519"/>
            <a:ext cx="56" cy="426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CB4E3EE9-546F-9848-B572-1B834BB231FD}"/>
                  </a:ext>
                </a:extLst>
              </p:cNvPr>
              <p:cNvSpPr/>
              <p:nvPr/>
            </p:nvSpPr>
            <p:spPr>
              <a:xfrm>
                <a:off x="9091567" y="2312789"/>
                <a:ext cx="2800254" cy="412934"/>
              </a:xfrm>
              <a:prstGeom prst="rect">
                <a:avLst/>
              </a:prstGeom>
            </p:spPr>
            <p:txBody>
              <a:bodyPr wrap="none">
                <a:spAutoFit/>
              </a:bodyPr>
              <a:lstStyle/>
              <a:p>
                <a:r>
                  <a:rPr lang="en-US" dirty="0"/>
                  <a:t>SS</a:t>
                </a:r>
                <a:r>
                  <a:rPr lang="en-US" baseline="-25000" dirty="0"/>
                  <a:t>W</a:t>
                </a:r>
                <a:r>
                  <a:rPr lang="en-US" dirty="0"/>
                  <a:t> = </a:t>
                </a:r>
                <a14:m>
                  <m:oMath xmlns:m="http://schemas.openxmlformats.org/officeDocument/2006/math">
                    <m:nary>
                      <m:naryPr>
                        <m:chr m:val="∑"/>
                        <m:limLoc m:val="undOvr"/>
                        <m:ctrlPr>
                          <a:rPr lang="en-US" i="1">
                            <a:latin typeface="Cambria Math" panose="02040503050406030204" pitchFamily="18" charset="0"/>
                          </a:rPr>
                        </m:ctrlPr>
                      </m:naryPr>
                      <m:sub>
                        <m:r>
                          <m:rPr>
                            <m:brk/>
                          </m:rPr>
                          <a:rPr lang="en-US" b="0" i="1" smtClean="0">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𝐾</m:t>
                        </m:r>
                      </m:sup>
                      <m:e>
                        <m:nary>
                          <m:naryPr>
                            <m:chr m:val="∑"/>
                            <m:limLoc m:val="undOvr"/>
                            <m:ctrlPr>
                              <a:rPr lang="en-US" i="1">
                                <a:latin typeface="Cambria Math" panose="02040503050406030204" pitchFamily="18" charset="0"/>
                              </a:rPr>
                            </m:ctrlPr>
                          </m:naryPr>
                          <m:sub>
                            <m:r>
                              <m:rPr>
                                <m:brk/>
                              </m:rPr>
                              <a:rPr lang="en-US" b="0" i="1" smtClean="0">
                                <a:latin typeface="Cambria Math" panose="02040503050406030204" pitchFamily="18" charset="0"/>
                              </a:rPr>
                              <m:t>𝑖</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sub>
                            </m:sSub>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𝑖𝑘</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b="0" i="1" smtClean="0">
                                        <a:latin typeface="Cambria Math" panose="02040503050406030204" pitchFamily="18" charset="0"/>
                                      </a:rPr>
                                      <m:t>𝑘</m:t>
                                    </m:r>
                                  </m:sub>
                                </m:sSub>
                                <m:r>
                                  <a:rPr lang="en-US" i="1">
                                    <a:latin typeface="Cambria Math" panose="02040503050406030204" pitchFamily="18" charset="0"/>
                                  </a:rPr>
                                  <m:t>)</m:t>
                                </m:r>
                              </m:e>
                              <m:sup>
                                <m:r>
                                  <a:rPr lang="en-US" i="1">
                                    <a:latin typeface="Cambria Math" panose="02040503050406030204" pitchFamily="18" charset="0"/>
                                  </a:rPr>
                                  <m:t>2</m:t>
                                </m:r>
                              </m:sup>
                            </m:sSup>
                          </m:e>
                        </m:nary>
                      </m:e>
                    </m:nary>
                  </m:oMath>
                </a14:m>
                <a:endParaRPr lang="en-NL" dirty="0"/>
              </a:p>
            </p:txBody>
          </p:sp>
        </mc:Choice>
        <mc:Fallback xmlns="">
          <p:sp>
            <p:nvSpPr>
              <p:cNvPr id="23" name="Rectangle 22">
                <a:extLst>
                  <a:ext uri="{FF2B5EF4-FFF2-40B4-BE49-F238E27FC236}">
                    <a16:creationId xmlns:a16="http://schemas.microsoft.com/office/drawing/2014/main" id="{CB4E3EE9-546F-9848-B572-1B834BB231FD}"/>
                  </a:ext>
                </a:extLst>
              </p:cNvPr>
              <p:cNvSpPr>
                <a:spLocks noRot="1" noChangeAspect="1" noMove="1" noResize="1" noEditPoints="1" noAdjustHandles="1" noChangeArrowheads="1" noChangeShapeType="1" noTextEdit="1"/>
              </p:cNvSpPr>
              <p:nvPr/>
            </p:nvSpPr>
            <p:spPr>
              <a:xfrm>
                <a:off x="9091567" y="2312789"/>
                <a:ext cx="2800254" cy="412934"/>
              </a:xfrm>
              <a:prstGeom prst="rect">
                <a:avLst/>
              </a:prstGeom>
              <a:blipFill>
                <a:blip r:embed="rId6"/>
                <a:stretch>
                  <a:fillRect l="-1739" t="-101471" b="-160294"/>
                </a:stretch>
              </a:blipFill>
            </p:spPr>
            <p:txBody>
              <a:bodyPr/>
              <a:lstStyle/>
              <a:p>
                <a:r>
                  <a:rPr lang="en-US">
                    <a:noFill/>
                  </a:rPr>
                  <a:t> </a:t>
                </a:r>
              </a:p>
            </p:txBody>
          </p:sp>
        </mc:Fallback>
      </mc:AlternateContent>
      <p:cxnSp>
        <p:nvCxnSpPr>
          <p:cNvPr id="24" name="Straight Connector 23">
            <a:extLst>
              <a:ext uri="{FF2B5EF4-FFF2-40B4-BE49-F238E27FC236}">
                <a16:creationId xmlns:a16="http://schemas.microsoft.com/office/drawing/2014/main" id="{F7A76D98-2316-AA4C-8B4E-4DBB2DEAFF4E}"/>
              </a:ext>
            </a:extLst>
          </p:cNvPr>
          <p:cNvCxnSpPr>
            <a:cxnSpLocks/>
          </p:cNvCxnSpPr>
          <p:nvPr/>
        </p:nvCxnSpPr>
        <p:spPr>
          <a:xfrm>
            <a:off x="2840180" y="5285726"/>
            <a:ext cx="99752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73E6873-C9BC-8D42-8C65-058275A037D2}"/>
              </a:ext>
            </a:extLst>
          </p:cNvPr>
          <p:cNvCxnSpPr>
            <a:cxnSpLocks/>
          </p:cNvCxnSpPr>
          <p:nvPr/>
        </p:nvCxnSpPr>
        <p:spPr>
          <a:xfrm>
            <a:off x="10280071" y="2775897"/>
            <a:ext cx="148243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p:nvSpPr>
        <p:spPr>
          <a:xfrm>
            <a:off x="2152650" y="556321"/>
            <a:ext cx="7886700" cy="5409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ANOVA: Numerical example</a:t>
            </a:r>
          </a:p>
        </p:txBody>
      </p:sp>
      <p:sp>
        <p:nvSpPr>
          <p:cNvPr id="2" name="Footer Placeholder 1"/>
          <p:cNvSpPr>
            <a:spLocks noGrp="1"/>
          </p:cNvSpPr>
          <p:nvPr>
            <p:ph type="ftr" sz="quarter" idx="11"/>
          </p:nvPr>
        </p:nvSpPr>
        <p:spPr/>
        <p:txBody>
          <a:bodyPr/>
          <a:lstStyle/>
          <a:p>
            <a:r>
              <a:rPr lang="en-US" dirty="0"/>
              <a:t>Lecture 3, ERM, MTO</a:t>
            </a:r>
          </a:p>
        </p:txBody>
      </p:sp>
      <p:sp>
        <p:nvSpPr>
          <p:cNvPr id="3" name="Slide Number Placeholder 2"/>
          <p:cNvSpPr>
            <a:spLocks noGrp="1"/>
          </p:cNvSpPr>
          <p:nvPr>
            <p:ph type="sldNum" sz="quarter" idx="12"/>
          </p:nvPr>
        </p:nvSpPr>
        <p:spPr/>
        <p:txBody>
          <a:bodyPr/>
          <a:lstStyle/>
          <a:p>
            <a:fld id="{769E8580-8357-4286-A896-D8F0D06AAB1A}" type="slidenum">
              <a:rPr lang="en-US" smtClean="0"/>
              <a:t>14</a:t>
            </a:fld>
            <a:endParaRPr lang="en-US" dirty="0"/>
          </a:p>
        </p:txBody>
      </p:sp>
    </p:spTree>
    <p:extLst>
      <p:ext uri="{BB962C8B-B14F-4D97-AF65-F5344CB8AC3E}">
        <p14:creationId xmlns:p14="http://schemas.microsoft.com/office/powerpoint/2010/main" val="127750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9" name="Content Placeholder 8"/>
              <p:cNvGraphicFramePr>
                <a:graphicFrameLocks noGrp="1"/>
              </p:cNvGraphicFramePr>
              <p:nvPr>
                <p:ph idx="1"/>
                <p:extLst>
                  <p:ext uri="{D42A27DB-BD31-4B8C-83A1-F6EECF244321}">
                    <p14:modId xmlns:p14="http://schemas.microsoft.com/office/powerpoint/2010/main" val="3513122495"/>
                  </p:ext>
                </p:extLst>
              </p:nvPr>
            </p:nvGraphicFramePr>
            <p:xfrm>
              <a:off x="975958" y="2202873"/>
              <a:ext cx="7086600" cy="4002854"/>
            </p:xfrm>
            <a:graphic>
              <a:graphicData uri="http://schemas.openxmlformats.org/drawingml/2006/table">
                <a:tbl>
                  <a:tblPr firstRow="1" firstCol="1" bandRow="1"/>
                  <a:tblGrid>
                    <a:gridCol w="1417320">
                      <a:extLst>
                        <a:ext uri="{9D8B030D-6E8A-4147-A177-3AD203B41FA5}">
                          <a16:colId xmlns:a16="http://schemas.microsoft.com/office/drawing/2014/main" val="20000"/>
                        </a:ext>
                      </a:extLst>
                    </a:gridCol>
                    <a:gridCol w="991235">
                      <a:extLst>
                        <a:ext uri="{9D8B030D-6E8A-4147-A177-3AD203B41FA5}">
                          <a16:colId xmlns:a16="http://schemas.microsoft.com/office/drawing/2014/main" val="20001"/>
                        </a:ext>
                      </a:extLst>
                    </a:gridCol>
                    <a:gridCol w="1144905">
                      <a:extLst>
                        <a:ext uri="{9D8B030D-6E8A-4147-A177-3AD203B41FA5}">
                          <a16:colId xmlns:a16="http://schemas.microsoft.com/office/drawing/2014/main" val="20002"/>
                        </a:ext>
                      </a:extLst>
                    </a:gridCol>
                    <a:gridCol w="1170305">
                      <a:extLst>
                        <a:ext uri="{9D8B030D-6E8A-4147-A177-3AD203B41FA5}">
                          <a16:colId xmlns:a16="http://schemas.microsoft.com/office/drawing/2014/main" val="20003"/>
                        </a:ext>
                      </a:extLst>
                    </a:gridCol>
                    <a:gridCol w="1170305">
                      <a:extLst>
                        <a:ext uri="{9D8B030D-6E8A-4147-A177-3AD203B41FA5}">
                          <a16:colId xmlns:a16="http://schemas.microsoft.com/office/drawing/2014/main" val="20004"/>
                        </a:ext>
                      </a:extLst>
                    </a:gridCol>
                    <a:gridCol w="563158">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tblGrid>
                  <a:tr h="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gridSpan="4">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Experimental Groups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hMerge="1">
                      <a:txBody>
                        <a:bodyPr/>
                        <a:lstStyle/>
                        <a:p>
                          <a:endParaRPr lang="nl-NL"/>
                        </a:p>
                      </a:txBody>
                      <a:tcPr/>
                    </a:tc>
                    <a:tc hMerge="1">
                      <a:txBody>
                        <a:bodyPr/>
                        <a:lstStyle/>
                        <a:p>
                          <a:endParaRPr lang="nl-NL"/>
                        </a:p>
                      </a:txBody>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0">
                    <a:tc>
                      <a:txBody>
                        <a:bodyPr/>
                        <a:lstStyle/>
                        <a:p>
                          <a:pP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III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IV</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175208">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Total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Mean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e>
                                  </m:acc>
                                </m:e>
                                <m: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acc>
                                  <m:accPr>
                                    <m:chr m:val="̿"/>
                                    <m:ctrlPr>
                                      <a:rPr lang="nl-NL" sz="1800" b="0" i="1" smtClean="0">
                                        <a:effectLst/>
                                        <a:latin typeface="Cambria Math" panose="02040503050406030204" pitchFamily="18" charset="0"/>
                                        <a:cs typeface="Times New Roman" panose="02020603050405020304" pitchFamily="18" charset="0"/>
                                      </a:rPr>
                                    </m:ctrlPr>
                                  </m:accPr>
                                  <m:e>
                                    <m:r>
                                      <a:rPr lang="nl-NL" sz="1800" b="0" i="1" smtClean="0">
                                        <a:effectLst/>
                                        <a:latin typeface="Cambria Math" panose="02040503050406030204" pitchFamily="18" charset="0"/>
                                        <a:cs typeface="Times New Roman" panose="02020603050405020304" pitchFamily="18" charset="0"/>
                                      </a:rPr>
                                      <m:t>𝑌</m:t>
                                    </m:r>
                                  </m:e>
                                </m:acc>
                                <m:r>
                                  <a:rPr lang="nl-NL" sz="1800" b="0" i="1" smtClean="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nl-NL" b="0" i="1" smtClean="0">
                                    <a:latin typeface="Cambria Math" panose="02040503050406030204" pitchFamily="18" charset="0"/>
                                  </a:rPr>
                                  <m:t>5.5</m:t>
                                </m:r>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7"/>
                      </a:ext>
                    </a:extLst>
                  </a:tr>
                  <a:tr h="0">
                    <a:tc>
                      <a:txBody>
                        <a:bodyPr/>
                        <a:lstStyle/>
                        <a:p>
                          <a:pPr>
                            <a:lnSpc>
                              <a:spcPct val="107000"/>
                            </a:lnSpc>
                            <a:spcAft>
                              <a:spcPts val="0"/>
                            </a:spcAft>
                          </a:pPr>
                          <a14:m>
                            <m:oMath xmlns:m="http://schemas.openxmlformats.org/officeDocument/2006/math">
                              <m:r>
                                <a:rPr lang="en-US" sz="14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US"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𝑌</m:t>
                                      </m:r>
                                    </m:e>
                                  </m:acc>
                                </m:e>
                                <m:sub>
                                  <m:r>
                                    <a:rPr lang="en-US" sz="14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14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1400" i="1" smtClean="0">
                                      <a:solidFill>
                                        <a:schemeClr val="tx1"/>
                                      </a:solidFill>
                                      <a:effectLst/>
                                      <a:latin typeface="Cambria Math" panose="02040503050406030204" pitchFamily="18" charset="0"/>
                                      <a:cs typeface="Times New Roman" panose="02020603050405020304" pitchFamily="18" charset="0"/>
                                    </a:rPr>
                                  </m:ctrlPr>
                                </m:accPr>
                                <m:e>
                                  <m:r>
                                    <a:rPr lang="nl-NL" sz="1400" b="0" i="1" smtClean="0">
                                      <a:solidFill>
                                        <a:schemeClr val="tx1"/>
                                      </a:solidFill>
                                      <a:effectLst/>
                                      <a:latin typeface="Cambria Math" panose="02040503050406030204" pitchFamily="18" charset="0"/>
                                      <a:cs typeface="Times New Roman" panose="02020603050405020304" pitchFamily="18" charset="0"/>
                                    </a:rPr>
                                    <m:t>𝑌</m:t>
                                  </m:r>
                                </m:e>
                              </m:acc>
                            </m:oMath>
                          </a14:m>
                          <a:r>
                            <a:rPr lang="en-US" sz="1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4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400" baseline="30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(+1.1</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sSub>
                                  <m:sSubPr>
                                    <m:ctrlP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e>
                                  <m:sub>
                                    <m:r>
                                      <a:rPr lang="nl-NL"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𝐵</m:t>
                                    </m:r>
                                  </m:sub>
                                </m:sSub>
                                <m:r>
                                  <a:rPr lang="nl-NL" sz="1800" b="0" i="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nl-NL" b="0" i="1" smtClean="0">
                                    <a:solidFill>
                                      <a:srgbClr val="00B0F0"/>
                                    </a:solidFill>
                                    <a:latin typeface="Cambria Math" panose="02040503050406030204" pitchFamily="18" charset="0"/>
                                  </a:rPr>
                                  <m:t>17.8</m:t>
                                </m:r>
                              </m:oMath>
                            </m:oMathPara>
                          </a14:m>
                          <a:endParaRPr lang="en-US" sz="1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487844">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nary>
                                  <m:naryPr>
                                    <m:chr m:val="∑"/>
                                    <m:limLoc m:val="undOvr"/>
                                    <m:ctrlPr>
                                      <a:rPr lang="en-US" sz="1400" i="1" smtClean="0">
                                        <a:latin typeface="Cambria Math" panose="02040503050406030204" pitchFamily="18" charset="0"/>
                                      </a:rPr>
                                    </m:ctrlPr>
                                  </m:naryPr>
                                  <m:sub>
                                    <m:r>
                                      <m:rPr>
                                        <m:brk/>
                                      </m:rPr>
                                      <a:rPr lang="en-US" sz="1400" b="0" i="1" smtClean="0">
                                        <a:latin typeface="Cambria Math" panose="02040503050406030204" pitchFamily="18" charset="0"/>
                                      </a:rPr>
                                      <m:t>𝑖</m:t>
                                    </m:r>
                                    <m:r>
                                      <a:rPr lang="en-US" sz="1400" i="1">
                                        <a:latin typeface="Cambria Math" panose="02040503050406030204" pitchFamily="18" charset="0"/>
                                      </a:rPr>
                                      <m:t>=1</m:t>
                                    </m:r>
                                  </m:sub>
                                  <m:sup>
                                    <m:sSub>
                                      <m:sSubPr>
                                        <m:ctrlPr>
                                          <a:rPr lang="en-US" sz="1400" i="1">
                                            <a:latin typeface="Cambria Math" panose="02040503050406030204" pitchFamily="18" charset="0"/>
                                          </a:rPr>
                                        </m:ctrlPr>
                                      </m:sSubPr>
                                      <m:e>
                                        <m:r>
                                          <a:rPr lang="en-US" sz="1400" i="1">
                                            <a:latin typeface="Cambria Math" panose="02040503050406030204" pitchFamily="18" charset="0"/>
                                          </a:rPr>
                                          <m:t>𝑛</m:t>
                                        </m:r>
                                      </m:e>
                                      <m:sub>
                                        <m:r>
                                          <a:rPr lang="en-US" sz="1400" b="0" i="1" smtClean="0">
                                            <a:latin typeface="Cambria Math" panose="02040503050406030204" pitchFamily="18" charset="0"/>
                                          </a:rPr>
                                          <m:t>𝑘</m:t>
                                        </m:r>
                                      </m:sub>
                                    </m:sSub>
                                  </m:sup>
                                  <m:e>
                                    <m:sSup>
                                      <m:sSupPr>
                                        <m:ctrlPr>
                                          <a:rPr lang="en-US" sz="1400" i="1">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𝑌</m:t>
                                            </m:r>
                                          </m:e>
                                          <m:sub>
                                            <m:r>
                                              <a:rPr lang="en-US" sz="1400" b="0" i="1" smtClean="0">
                                                <a:latin typeface="Cambria Math" panose="02040503050406030204" pitchFamily="18" charset="0"/>
                                              </a:rPr>
                                              <m:t>𝑖𝑘</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𝑌</m:t>
                                                </m:r>
                                              </m:e>
                                            </m:acc>
                                          </m:e>
                                          <m:sub>
                                            <m:r>
                                              <a:rPr lang="en-US" sz="1400" b="0" i="1" smtClean="0">
                                                <a:latin typeface="Cambria Math" panose="02040503050406030204" pitchFamily="18" charset="0"/>
                                              </a:rPr>
                                              <m:t>𝑘</m:t>
                                            </m:r>
                                          </m:sub>
                                        </m:sSub>
                                        <m:r>
                                          <a:rPr lang="en-US" sz="1400" i="1">
                                            <a:latin typeface="Cambria Math" panose="02040503050406030204" pitchFamily="18" charset="0"/>
                                          </a:rPr>
                                          <m:t>)</m:t>
                                        </m:r>
                                      </m:e>
                                      <m:sup>
                                        <m:r>
                                          <a:rPr lang="en-US" sz="1400" i="1">
                                            <a:latin typeface="Cambria Math" panose="02040503050406030204" pitchFamily="18" charset="0"/>
                                          </a:rPr>
                                          <m:t>2</m:t>
                                        </m:r>
                                      </m:sup>
                                    </m:sSup>
                                  </m:e>
                                </m:nary>
                              </m:oMath>
                            </m:oMathPara>
                          </a14:m>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17.2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18.0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14.8</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19.2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800" i="1" dirty="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endParaRPr>
                        </a:p>
                        <a:p>
                          <a:pPr marL="0" marR="0" lvl="0" indent="0" algn="ctr" defTabSz="914400" rtl="0" eaLnBrk="1" fontAlgn="auto" latinLnBrk="0" hangingPunct="1">
                            <a:lnSpc>
                              <a:spcPct val="107000"/>
                            </a:lnSpc>
                            <a:spcBef>
                              <a:spcPts val="0"/>
                            </a:spcBef>
                            <a:spcAft>
                              <a:spcPts val="0"/>
                            </a:spcAft>
                            <a:buClrTx/>
                            <a:buSzTx/>
                            <a:buFontTx/>
                            <a:buNone/>
                            <a:tabLst/>
                            <a:defRPr/>
                          </a:pPr>
                          <a14:m>
                            <m:oMath xmlns:m="http://schemas.openxmlformats.org/officeDocument/2006/math">
                              <m: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sSub>
                                <m:sSubPr>
                                  <m:ctrlP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e>
                                <m:sub>
                                  <m:r>
                                    <a:rPr lang="nl-NL"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𝑊</m:t>
                                  </m:r>
                                </m:sub>
                              </m:sSub>
                              <m:r>
                                <a:rPr lang="nl-NL" sz="1800" b="0" i="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algn="ctr">
                            <a:lnSpc>
                              <a:spcPct val="107000"/>
                            </a:lnSpc>
                            <a:spcAft>
                              <a:spcPts val="0"/>
                            </a:spcAft>
                          </a:pPr>
                          <a14:m>
                            <m:oMathPara xmlns:m="http://schemas.openxmlformats.org/officeDocument/2006/math">
                              <m:oMathParaPr>
                                <m:jc m:val="centerGroup"/>
                              </m:oMathParaPr>
                              <m:oMath xmlns:m="http://schemas.openxmlformats.org/officeDocument/2006/math">
                                <m:r>
                                  <a:rPr lang="nl-NL" b="0" i="1" smtClean="0">
                                    <a:solidFill>
                                      <a:srgbClr val="00B0F0"/>
                                    </a:solidFill>
                                    <a:latin typeface="Cambria Math" panose="02040503050406030204" pitchFamily="18" charset="0"/>
                                  </a:rPr>
                                  <m:t>69.2</m:t>
                                </m:r>
                              </m:oMath>
                            </m:oMathPara>
                          </a14:m>
                          <a:endParaRPr lang="en-US" sz="1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9"/>
                      </a:ext>
                    </a:extLst>
                  </a:tr>
                  <a:tr h="41910">
                    <a:tc>
                      <a:txBody>
                        <a:bodyPr/>
                        <a:lstStyle/>
                        <a:p>
                          <a:pPr>
                            <a:lnSpc>
                              <a:spcPct val="107000"/>
                            </a:lnSpc>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(3.7)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14:m>
                            <m:oMath xmlns:m="http://schemas.openxmlformats.org/officeDocument/2006/math">
                              <m: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sSub>
                                <m:sSubPr>
                                  <m:ctrlPr>
                                    <a:rPr lang="en-US" sz="18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e>
                                <m:sub>
                                  <m:r>
                                    <a:rPr lang="nl-NL" sz="18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𝑇</m:t>
                                  </m:r>
                                </m:sub>
                              </m:sSub>
                              <m:r>
                                <a:rPr lang="nl-NL" sz="1800" b="0" i="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r>
                                  <a:rPr lang="nl-NL" b="0" i="1" smtClean="0">
                                    <a:solidFill>
                                      <a:srgbClr val="00B0F0"/>
                                    </a:solidFill>
                                    <a:latin typeface="Cambria Math" panose="02040503050406030204" pitchFamily="18" charset="0"/>
                                  </a:rPr>
                                  <m:t>87</m:t>
                                </m:r>
                              </m:oMath>
                            </m:oMathPara>
                          </a14:m>
                          <a:endParaRPr lang="en-US" sz="1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10"/>
                      </a:ext>
                    </a:extLst>
                  </a:tr>
                </a:tbl>
              </a:graphicData>
            </a:graphic>
          </p:graphicFrame>
        </mc:Choice>
        <mc:Fallback xmlns="">
          <p:graphicFrame>
            <p:nvGraphicFramePr>
              <p:cNvPr id="9" name="Content Placeholder 8"/>
              <p:cNvGraphicFramePr>
                <a:graphicFrameLocks noGrp="1"/>
              </p:cNvGraphicFramePr>
              <p:nvPr>
                <p:ph idx="1"/>
                <p:extLst>
                  <p:ext uri="{D42A27DB-BD31-4B8C-83A1-F6EECF244321}">
                    <p14:modId xmlns:p14="http://schemas.microsoft.com/office/powerpoint/2010/main" val="3513122495"/>
                  </p:ext>
                </p:extLst>
              </p:nvPr>
            </p:nvGraphicFramePr>
            <p:xfrm>
              <a:off x="975958" y="2202873"/>
              <a:ext cx="7086600" cy="4120007"/>
            </p:xfrm>
            <a:graphic>
              <a:graphicData uri="http://schemas.openxmlformats.org/drawingml/2006/table">
                <a:tbl>
                  <a:tblPr firstRow="1" firstCol="1" bandRow="1"/>
                  <a:tblGrid>
                    <a:gridCol w="1417320">
                      <a:extLst>
                        <a:ext uri="{9D8B030D-6E8A-4147-A177-3AD203B41FA5}">
                          <a16:colId xmlns:a16="http://schemas.microsoft.com/office/drawing/2014/main" val="20000"/>
                        </a:ext>
                      </a:extLst>
                    </a:gridCol>
                    <a:gridCol w="991235">
                      <a:extLst>
                        <a:ext uri="{9D8B030D-6E8A-4147-A177-3AD203B41FA5}">
                          <a16:colId xmlns:a16="http://schemas.microsoft.com/office/drawing/2014/main" val="20001"/>
                        </a:ext>
                      </a:extLst>
                    </a:gridCol>
                    <a:gridCol w="1144905">
                      <a:extLst>
                        <a:ext uri="{9D8B030D-6E8A-4147-A177-3AD203B41FA5}">
                          <a16:colId xmlns:a16="http://schemas.microsoft.com/office/drawing/2014/main" val="20002"/>
                        </a:ext>
                      </a:extLst>
                    </a:gridCol>
                    <a:gridCol w="1170305">
                      <a:extLst>
                        <a:ext uri="{9D8B030D-6E8A-4147-A177-3AD203B41FA5}">
                          <a16:colId xmlns:a16="http://schemas.microsoft.com/office/drawing/2014/main" val="20003"/>
                        </a:ext>
                      </a:extLst>
                    </a:gridCol>
                    <a:gridCol w="1170305">
                      <a:extLst>
                        <a:ext uri="{9D8B030D-6E8A-4147-A177-3AD203B41FA5}">
                          <a16:colId xmlns:a16="http://schemas.microsoft.com/office/drawing/2014/main" val="20004"/>
                        </a:ext>
                      </a:extLst>
                    </a:gridCol>
                    <a:gridCol w="563158">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tblGrid>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gridSpan="4">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Experimental Groups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hMerge="1">
                      <a:txBody>
                        <a:bodyPr/>
                        <a:lstStyle/>
                        <a:p>
                          <a:endParaRPr lang="nl-NL"/>
                        </a:p>
                      </a:txBody>
                      <a:tcPr/>
                    </a:tc>
                    <a:tc hMerge="1">
                      <a:txBody>
                        <a:bodyPr/>
                        <a:lstStyle/>
                        <a:p>
                          <a:endParaRPr lang="nl-NL"/>
                        </a:p>
                      </a:txBody>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293497">
                    <a:tc>
                      <a:txBody>
                        <a:bodyPr/>
                        <a:lstStyle/>
                        <a:p>
                          <a:pP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II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III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IV</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8008">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3"/>
                          <a:stretch>
                            <a:fillRect t="-673077" r="-399571" b="-551923"/>
                          </a:stretch>
                        </a:blipFill>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3"/>
                          <a:stretch>
                            <a:fillRect l="-1039785" t="-673077" r="-111828" b="-551923"/>
                          </a:stretch>
                        </a:blipFill>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3"/>
                          <a:stretch>
                            <a:fillRect l="-1029126" t="-673077" r="-971" b="-551923"/>
                          </a:stretch>
                        </a:blipFill>
                      </a:tcPr>
                    </a:tc>
                    <a:extLst>
                      <a:ext uri="{0D108BD9-81ED-4DB2-BD59-A6C34878D82A}">
                        <a16:rowId xmlns:a16="http://schemas.microsoft.com/office/drawing/2014/main" val="10007"/>
                      </a:ext>
                    </a:extLst>
                  </a:tr>
                  <a:tr h="293497">
                    <a:tc>
                      <a:txBody>
                        <a:bodyPr/>
                        <a:lstStyle/>
                        <a:p>
                          <a:endParaRPr lang="en-US"/>
                        </a:p>
                      </a:txBody>
                      <a:tcPr marL="68580" marR="68580" marT="0" marB="0">
                        <a:lnL>
                          <a:noFill/>
                        </a:lnL>
                        <a:lnR>
                          <a:noFill/>
                        </a:lnR>
                        <a:lnT>
                          <a:noFill/>
                        </a:lnT>
                        <a:lnB>
                          <a:noFill/>
                        </a:lnB>
                        <a:blipFill>
                          <a:blip r:embed="rId3"/>
                          <a:stretch>
                            <a:fillRect t="-837500" r="-399571" b="-497917"/>
                          </a:stretch>
                        </a:blipFill>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(-1.5</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(+1.1</a:t>
                          </a:r>
                          <a:r>
                            <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sz="1800" baseline="300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endParaRPr lang="en-US"/>
                        </a:p>
                      </a:txBody>
                      <a:tcPr marL="68580" marR="68580" marT="0" marB="0">
                        <a:lnL>
                          <a:noFill/>
                        </a:lnL>
                        <a:lnR>
                          <a:noFill/>
                        </a:lnR>
                        <a:lnT>
                          <a:noFill/>
                        </a:lnT>
                        <a:lnB>
                          <a:noFill/>
                        </a:lnB>
                        <a:blipFill>
                          <a:blip r:embed="rId3"/>
                          <a:stretch>
                            <a:fillRect l="-1039785" t="-837500" r="-111828" b="-497917"/>
                          </a:stretch>
                        </a:blipFill>
                      </a:tcPr>
                    </a:tc>
                    <a:tc>
                      <a:txBody>
                        <a:bodyPr/>
                        <a:lstStyle/>
                        <a:p>
                          <a:endParaRPr lang="en-US"/>
                        </a:p>
                      </a:txBody>
                      <a:tcPr marL="68580" marR="68580" marT="0" marB="0">
                        <a:lnL>
                          <a:noFill/>
                        </a:lnL>
                        <a:lnR>
                          <a:noFill/>
                        </a:lnR>
                        <a:lnT>
                          <a:noFill/>
                        </a:lnT>
                        <a:lnB>
                          <a:noFill/>
                        </a:lnB>
                        <a:blipFill>
                          <a:blip r:embed="rId3"/>
                          <a:stretch>
                            <a:fillRect l="-1029126" t="-837500" r="-971" b="-497917"/>
                          </a:stretch>
                        </a:blipFill>
                      </a:tcPr>
                    </a:tc>
                    <a:extLst>
                      <a:ext uri="{0D108BD9-81ED-4DB2-BD59-A6C34878D82A}">
                        <a16:rowId xmlns:a16="http://schemas.microsoft.com/office/drawing/2014/main" val="10008"/>
                      </a:ext>
                    </a:extLst>
                  </a:tr>
                  <a:tr h="873760">
                    <a:tc>
                      <a:txBody>
                        <a:bodyPr/>
                        <a:lstStyle/>
                        <a:p>
                          <a:endParaRPr lang="en-US"/>
                        </a:p>
                      </a:txBody>
                      <a:tcPr marL="68580" marR="68580" marT="0" marB="0">
                        <a:lnL>
                          <a:noFill/>
                        </a:lnL>
                        <a:lnR>
                          <a:noFill/>
                        </a:lnR>
                        <a:lnT>
                          <a:noFill/>
                        </a:lnT>
                        <a:lnB>
                          <a:noFill/>
                        </a:lnB>
                        <a:blipFill>
                          <a:blip r:embed="rId3"/>
                          <a:stretch>
                            <a:fillRect t="-312500" r="-399571" b="-65972"/>
                          </a:stretch>
                        </a:blipFill>
                      </a:tcPr>
                    </a:tc>
                    <a:tc>
                      <a:txBody>
                        <a:bodyPr/>
                        <a:lstStyle/>
                        <a:p>
                          <a:pPr algn="ctr">
                            <a:lnSpc>
                              <a:spcPct val="107000"/>
                            </a:lnSpc>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17.2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18.0</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14.8</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19.2</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endParaRPr lang="en-US"/>
                        </a:p>
                      </a:txBody>
                      <a:tcPr marL="68580" marR="68580" marT="0" marB="0">
                        <a:lnL>
                          <a:noFill/>
                        </a:lnL>
                        <a:lnR>
                          <a:noFill/>
                        </a:lnR>
                        <a:lnT>
                          <a:noFill/>
                        </a:lnT>
                        <a:lnB>
                          <a:noFill/>
                        </a:lnB>
                        <a:blipFill>
                          <a:blip r:embed="rId3"/>
                          <a:stretch>
                            <a:fillRect l="-1039785" t="-312500" r="-111828" b="-65972"/>
                          </a:stretch>
                        </a:blipFill>
                      </a:tcPr>
                    </a:tc>
                    <a:tc>
                      <a:txBody>
                        <a:bodyPr/>
                        <a:lstStyle/>
                        <a:p>
                          <a:endParaRPr lang="en-US"/>
                        </a:p>
                      </a:txBody>
                      <a:tcPr marL="68580" marR="68580" marT="0" marB="0">
                        <a:lnL>
                          <a:noFill/>
                        </a:lnL>
                        <a:lnR>
                          <a:noFill/>
                        </a:lnR>
                        <a:lnT>
                          <a:noFill/>
                        </a:lnT>
                        <a:lnB>
                          <a:noFill/>
                        </a:lnB>
                        <a:blipFill>
                          <a:blip r:embed="rId3"/>
                          <a:stretch>
                            <a:fillRect l="-1029126" t="-312500" r="-971" b="-65972"/>
                          </a:stretch>
                        </a:blipFill>
                      </a:tcPr>
                    </a:tc>
                    <a:extLst>
                      <a:ext uri="{0D108BD9-81ED-4DB2-BD59-A6C34878D82A}">
                        <a16:rowId xmlns:a16="http://schemas.microsoft.com/office/drawing/2014/main" val="10009"/>
                      </a:ext>
                    </a:extLst>
                  </a:tr>
                  <a:tr h="580263">
                    <a:tc>
                      <a:txBody>
                        <a:bodyPr/>
                        <a:lstStyle/>
                        <a:p>
                          <a:pPr>
                            <a:lnSpc>
                              <a:spcPct val="107000"/>
                            </a:lnSpc>
                            <a:spcAft>
                              <a:spcPts val="0"/>
                            </a:spcAft>
                          </a:pP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(3.7)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endParaRPr lang="en-US"/>
                        </a:p>
                      </a:txBody>
                      <a:tcPr marL="68580" marR="68580" marT="0" marB="0">
                        <a:lnL>
                          <a:noFill/>
                        </a:lnL>
                        <a:lnR>
                          <a:noFill/>
                        </a:lnR>
                        <a:lnT>
                          <a:noFill/>
                        </a:lnT>
                        <a:lnB>
                          <a:noFill/>
                        </a:lnB>
                        <a:blipFill>
                          <a:blip r:embed="rId3"/>
                          <a:stretch>
                            <a:fillRect l="-1039785" t="-625263" r="-111828"/>
                          </a:stretch>
                        </a:blipFill>
                      </a:tcPr>
                    </a:tc>
                    <a:tc>
                      <a:txBody>
                        <a:bodyPr/>
                        <a:lstStyle/>
                        <a:p>
                          <a:endParaRPr lang="en-US"/>
                        </a:p>
                      </a:txBody>
                      <a:tcPr marL="68580" marR="68580" marT="0" marB="0">
                        <a:lnL>
                          <a:noFill/>
                        </a:lnL>
                        <a:lnR>
                          <a:noFill/>
                        </a:lnR>
                        <a:lnT>
                          <a:noFill/>
                        </a:lnT>
                        <a:lnB>
                          <a:noFill/>
                        </a:lnB>
                        <a:blipFill>
                          <a:blip r:embed="rId3"/>
                          <a:stretch>
                            <a:fillRect l="-1029126" t="-625263" r="-971"/>
                          </a:stretch>
                        </a:blipFill>
                      </a:tcPr>
                    </a:tc>
                    <a:extLst>
                      <a:ext uri="{0D108BD9-81ED-4DB2-BD59-A6C34878D82A}">
                        <a16:rowId xmlns:a16="http://schemas.microsoft.com/office/drawing/2014/main" val="10010"/>
                      </a:ext>
                    </a:extLst>
                  </a:tr>
                </a:tbl>
              </a:graphicData>
            </a:graphic>
          </p:graphicFrame>
        </mc:Fallback>
      </mc:AlternateContent>
      <mc:AlternateContent xmlns:mc="http://schemas.openxmlformats.org/markup-compatibility/2006" xmlns:a14="http://schemas.microsoft.com/office/drawing/2010/main">
        <mc:Choice Requires="a14">
          <p:sp>
            <p:nvSpPr>
              <p:cNvPr id="5" name="TextBox 4"/>
              <p:cNvSpPr txBox="1"/>
              <p:nvPr/>
            </p:nvSpPr>
            <p:spPr>
              <a:xfrm>
                <a:off x="8110538" y="4427738"/>
                <a:ext cx="4055918" cy="1648465"/>
              </a:xfrm>
              <a:prstGeom prst="rect">
                <a:avLst/>
              </a:prstGeom>
              <a:noFill/>
            </p:spPr>
            <p:txBody>
              <a:bodyPr wrap="square" rtlCol="0">
                <a:spAutoFit/>
              </a:bodyPr>
              <a:lstStyle/>
              <a:p>
                <a:pPr algn="ctr">
                  <a:lnSpc>
                    <a:spcPct val="107000"/>
                  </a:lnSpc>
                </a:pPr>
                <a:r>
                  <a:rPr lang="en-US" sz="1400" i="1" dirty="0">
                    <a:latin typeface="Cambria Math" panose="02040503050406030204" pitchFamily="18" charset="0"/>
                    <a:ea typeface="Calibri" panose="020F0502020204030204" pitchFamily="34" charset="0"/>
                    <a:cs typeface="Times New Roman" panose="02020603050405020304" pitchFamily="18" charset="0"/>
                  </a:rPr>
                  <a:t>How did we get there?</a:t>
                </a:r>
              </a:p>
              <a:p>
                <a:pPr algn="ctr">
                  <a:lnSpc>
                    <a:spcPct val="107000"/>
                  </a:lnSpc>
                </a:pPr>
                <a14:m>
                  <m:oMath xmlns:m="http://schemas.openxmlformats.org/officeDocument/2006/math">
                    <m:r>
                      <a:rPr lang="en-US" sz="1400" i="1" smtClean="0">
                        <a:latin typeface="Cambria Math" panose="02040503050406030204" pitchFamily="18" charset="0"/>
                        <a:ea typeface="Calibri" panose="020F0502020204030204" pitchFamily="34" charset="0"/>
                        <a:cs typeface="Times New Roman" panose="02020603050405020304" pitchFamily="18" charset="0"/>
                      </a:rPr>
                      <m:t>𝑆</m:t>
                    </m:r>
                    <m:sSub>
                      <m:sSubPr>
                        <m:ctrlPr>
                          <a:rPr lang="en-US" sz="1400" i="1">
                            <a:latin typeface="Cambria Math" panose="02040503050406030204" pitchFamily="18" charset="0"/>
                            <a:ea typeface="Calibri" panose="020F0502020204030204" pitchFamily="34" charset="0"/>
                            <a:cs typeface="Times New Roman" panose="02020603050405020304" pitchFamily="18" charset="0"/>
                          </a:rPr>
                        </m:ctrlPr>
                      </m:sSubPr>
                      <m:e>
                        <m:r>
                          <a:rPr lang="en-US" sz="1400" i="1">
                            <a:latin typeface="Cambria Math" panose="02040503050406030204" pitchFamily="18" charset="0"/>
                            <a:ea typeface="Calibri" panose="020F0502020204030204" pitchFamily="34" charset="0"/>
                            <a:cs typeface="Times New Roman" panose="02020603050405020304" pitchFamily="18" charset="0"/>
                          </a:rPr>
                          <m:t>𝑆</m:t>
                        </m:r>
                      </m:e>
                      <m:sub>
                        <m:r>
                          <a:rPr lang="nl-NL" sz="1400" b="0" i="1" smtClean="0">
                            <a:latin typeface="Cambria Math" panose="02040503050406030204" pitchFamily="18" charset="0"/>
                            <a:ea typeface="Calibri" panose="020F0502020204030204" pitchFamily="34" charset="0"/>
                            <a:cs typeface="Times New Roman" panose="02020603050405020304" pitchFamily="18" charset="0"/>
                          </a:rPr>
                          <m:t>𝑇</m:t>
                        </m:r>
                      </m:sub>
                    </m:sSub>
                    <m:r>
                      <a:rPr lang="nl-NL" sz="1400" b="0" i="0" smtClean="0">
                        <a:latin typeface="Cambria Math" panose="02040503050406030204" pitchFamily="18" charset="0"/>
                        <a:ea typeface="Calibri" panose="020F0502020204030204" pitchFamily="34" charset="0"/>
                        <a:cs typeface="Times New Roman" panose="02020603050405020304" pitchFamily="18" charset="0"/>
                      </a:rPr>
                      <m:t>=</m:t>
                    </m:r>
                  </m:oMath>
                </a14:m>
                <a:r>
                  <a:rPr lang="en-US" sz="1400" dirty="0">
                    <a:latin typeface="Calibri" panose="020F0502020204030204" pitchFamily="34" charset="0"/>
                    <a:ea typeface="Calibri" panose="020F0502020204030204" pitchFamily="34" charset="0"/>
                    <a:cs typeface="Times New Roman" panose="02020603050405020304" pitchFamily="18" charset="0"/>
                  </a:rPr>
                  <a:t> </a:t>
                </a:r>
                <a:br>
                  <a:rPr lang="en-US" sz="1400" dirty="0">
                    <a:latin typeface="Calibri" panose="020F0502020204030204" pitchFamily="34" charset="0"/>
                    <a:ea typeface="Calibri" panose="020F0502020204030204" pitchFamily="34" charset="0"/>
                    <a:cs typeface="Times New Roman" panose="02020603050405020304" pitchFamily="18" charset="0"/>
                  </a:rPr>
                </a:b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−.5</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smtClean="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smtClean="0">
                          <a:latin typeface="Cambria Math" panose="02040503050406030204" pitchFamily="18" charset="0"/>
                          <a:ea typeface="Calibri" panose="020F0502020204030204" pitchFamily="34" charset="0"/>
                          <a:cs typeface="Times New Roman" panose="02020603050405020304" pitchFamily="18" charset="0"/>
                        </a:rPr>
                        <m:t>(−1.5</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smtClean="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smtClean="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5</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smtClean="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smtClean="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m:t>
                      </m:r>
                      <m:r>
                        <a:rPr lang="en-US" sz="1400" i="1" dirty="0" smtClean="0">
                          <a:latin typeface="Cambria Math" panose="02040503050406030204" pitchFamily="18" charset="0"/>
                          <a:ea typeface="Calibri" panose="020F0502020204030204" pitchFamily="34" charset="0"/>
                          <a:cs typeface="Times New Roman" panose="02020603050405020304" pitchFamily="18" charset="0"/>
                        </a:rPr>
                        <m:t>1.</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5</m:t>
                      </m:r>
                      <m:r>
                        <a:rPr lang="en-US" sz="1400" i="1" dirty="0" smtClean="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smtClean="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+3</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i="1" dirty="0">
                          <a:latin typeface="Cambria Math" panose="02040503050406030204" pitchFamily="18" charset="0"/>
                          <a:ea typeface="Calibri" panose="020F0502020204030204" pitchFamily="34" charset="0"/>
                          <a:cs typeface="Times New Roman" panose="02020603050405020304" pitchFamily="18" charset="0"/>
                        </a:rPr>
                        <m:t>5</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a:latin typeface="Cambria Math" panose="02040503050406030204" pitchFamily="18" charset="0"/>
                          <a:ea typeface="Times New Roman" panose="02020603050405020304" pitchFamily="18" charset="0"/>
                          <a:cs typeface="Times New Roman" panose="02020603050405020304" pitchFamily="18" charset="0"/>
                        </a:rPr>
                        <m:t>2</m:t>
                      </m:r>
                    </m:oMath>
                  </m:oMathPara>
                </a14:m>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14:m>
                  <m:oMathPara xmlns:m="http://schemas.openxmlformats.org/officeDocument/2006/math">
                    <m:oMathParaPr>
                      <m:jc m:val="centerGroup"/>
                    </m:oMathParaPr>
                    <m:oMath xmlns:m="http://schemas.openxmlformats.org/officeDocument/2006/math">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+1</m:t>
                      </m:r>
                      <m:r>
                        <a:rPr lang="nl-NL" sz="1400" i="1" dirty="0">
                          <a:latin typeface="Cambria Math" panose="02040503050406030204" pitchFamily="18" charset="0"/>
                          <a:ea typeface="Calibri" panose="020F0502020204030204" pitchFamily="34" charset="0"/>
                          <a:cs typeface="Times New Roman" panose="02020603050405020304" pitchFamily="18" charset="0"/>
                        </a:rPr>
                        <m:t>.5</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3.5</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i="1" dirty="0">
                          <a:latin typeface="Cambria Math" panose="02040503050406030204" pitchFamily="18" charset="0"/>
                          <a:ea typeface="Calibri" panose="020F0502020204030204" pitchFamily="34" charset="0"/>
                          <a:cs typeface="Times New Roman" panose="02020603050405020304" pitchFamily="18" charset="0"/>
                        </a:rPr>
                        <m:t>5</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3</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i="1" dirty="0">
                          <a:latin typeface="Cambria Math" panose="02040503050406030204" pitchFamily="18" charset="0"/>
                          <a:ea typeface="Calibri" panose="020F0502020204030204" pitchFamily="34" charset="0"/>
                          <a:cs typeface="Times New Roman" panose="02020603050405020304" pitchFamily="18" charset="0"/>
                        </a:rPr>
                        <m:t>5</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−1</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i="1" dirty="0">
                          <a:latin typeface="Cambria Math" panose="02040503050406030204" pitchFamily="18" charset="0"/>
                          <a:ea typeface="Calibri" panose="020F0502020204030204" pitchFamily="34" charset="0"/>
                          <a:cs typeface="Times New Roman" panose="02020603050405020304" pitchFamily="18" charset="0"/>
                        </a:rPr>
                        <m:t>5</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a:latin typeface="Cambria Math" panose="02040503050406030204" pitchFamily="18" charset="0"/>
                          <a:ea typeface="Times New Roman" panose="02020603050405020304" pitchFamily="18" charset="0"/>
                          <a:cs typeface="Times New Roman" panose="02020603050405020304" pitchFamily="18" charset="0"/>
                        </a:rPr>
                        <m:t>2</m:t>
                      </m:r>
                    </m:oMath>
                  </m:oMathPara>
                </a14:m>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14:m>
                  <m:oMathPara xmlns:m="http://schemas.openxmlformats.org/officeDocument/2006/math">
                    <m:oMathParaPr>
                      <m:jc m:val="centerGroup"/>
                    </m:oMathParaPr>
                    <m:oMath xmlns:m="http://schemas.openxmlformats.org/officeDocument/2006/math">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i="1" dirty="0">
                          <a:latin typeface="Cambria Math" panose="02040503050406030204" pitchFamily="18" charset="0"/>
                          <a:ea typeface="Calibri" panose="020F0502020204030204" pitchFamily="34" charset="0"/>
                          <a:cs typeface="Times New Roman" panose="02020603050405020304" pitchFamily="18" charset="0"/>
                        </a:rPr>
                        <m:t>+.5</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1</m:t>
                      </m:r>
                      <m:r>
                        <a:rPr lang="nl-NL" sz="1400" i="1" dirty="0">
                          <a:latin typeface="Cambria Math" panose="02040503050406030204" pitchFamily="18" charset="0"/>
                          <a:ea typeface="Calibri" panose="020F0502020204030204" pitchFamily="34" charset="0"/>
                          <a:cs typeface="Times New Roman" panose="02020603050405020304" pitchFamily="18" charset="0"/>
                        </a:rPr>
                        <m:t>.5</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i="1" dirty="0">
                          <a:latin typeface="Cambria Math" panose="02040503050406030204" pitchFamily="18" charset="0"/>
                          <a:ea typeface="Calibri" panose="020F0502020204030204" pitchFamily="34"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i="1" dirty="0">
                          <a:latin typeface="Cambria Math" panose="02040503050406030204" pitchFamily="18" charset="0"/>
                          <a:ea typeface="Calibri" panose="020F0502020204030204" pitchFamily="34" charset="0"/>
                          <a:cs typeface="Times New Roman" panose="02020603050405020304" pitchFamily="18" charset="0"/>
                        </a:rPr>
                        <m:t>5</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i="1" dirty="0">
                          <a:latin typeface="Cambria Math" panose="02040503050406030204" pitchFamily="18" charset="0"/>
                          <a:ea typeface="Calibri" panose="020F0502020204030204" pitchFamily="34"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i="1" dirty="0">
                          <a:latin typeface="Cambria Math" panose="02040503050406030204" pitchFamily="18" charset="0"/>
                          <a:ea typeface="Calibri" panose="020F0502020204030204" pitchFamily="34" charset="0"/>
                          <a:cs typeface="Times New Roman" panose="02020603050405020304" pitchFamily="18" charset="0"/>
                        </a:rPr>
                        <m:t>5</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+3</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i="1" dirty="0">
                          <a:latin typeface="Cambria Math" panose="02040503050406030204" pitchFamily="18" charset="0"/>
                          <a:ea typeface="Calibri" panose="020F0502020204030204" pitchFamily="34" charset="0"/>
                          <a:cs typeface="Times New Roman" panose="02020603050405020304" pitchFamily="18" charset="0"/>
                        </a:rPr>
                        <m:t>5</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a:latin typeface="Cambria Math" panose="02040503050406030204" pitchFamily="18" charset="0"/>
                          <a:ea typeface="Times New Roman" panose="02020603050405020304" pitchFamily="18" charset="0"/>
                          <a:cs typeface="Times New Roman" panose="02020603050405020304" pitchFamily="18" charset="0"/>
                        </a:rPr>
                        <m:t>2</m:t>
                      </m:r>
                    </m:oMath>
                  </m:oMathPara>
                </a14:m>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pPr>
                <a14:m>
                  <m:oMathPara xmlns:m="http://schemas.openxmlformats.org/officeDocument/2006/math">
                    <m:oMathParaPr>
                      <m:jc m:val="centerGroup"/>
                    </m:oMathParaPr>
                    <m:oMath xmlns:m="http://schemas.openxmlformats.org/officeDocument/2006/math">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−1</m:t>
                      </m:r>
                      <m:r>
                        <a:rPr lang="nl-NL" sz="1400" i="1" dirty="0">
                          <a:latin typeface="Cambria Math" panose="02040503050406030204" pitchFamily="18" charset="0"/>
                          <a:ea typeface="Calibri" panose="020F0502020204030204" pitchFamily="34" charset="0"/>
                          <a:cs typeface="Times New Roman" panose="02020603050405020304" pitchFamily="18" charset="0"/>
                        </a:rPr>
                        <m:t>.5</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m:t>
                      </m:r>
                      <m:r>
                        <a:rPr lang="nl-NL" sz="1400" i="1" dirty="0">
                          <a:latin typeface="Cambria Math" panose="02040503050406030204" pitchFamily="18" charset="0"/>
                          <a:ea typeface="Calibri" panose="020F0502020204030204" pitchFamily="34" charset="0"/>
                          <a:cs typeface="Times New Roman" panose="02020603050405020304" pitchFamily="18" charset="0"/>
                        </a:rPr>
                        <m:t>1.5</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i="1" dirty="0">
                          <a:latin typeface="Cambria Math" panose="02040503050406030204" pitchFamily="18" charset="0"/>
                          <a:ea typeface="Calibri" panose="020F0502020204030204" pitchFamily="34" charset="0"/>
                          <a:cs typeface="Times New Roman" panose="02020603050405020304" pitchFamily="18" charset="0"/>
                        </a:rPr>
                        <m:t>5</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b="0" i="1" dirty="0" smtClean="0">
                          <a:latin typeface="Cambria Math" panose="02040503050406030204" pitchFamily="18" charset="0"/>
                          <a:ea typeface="Calibri" panose="020F0502020204030204" pitchFamily="34"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i="1" dirty="0">
                          <a:latin typeface="Cambria Math" panose="02040503050406030204" pitchFamily="18" charset="0"/>
                          <a:ea typeface="Calibri" panose="020F0502020204030204" pitchFamily="34" charset="0"/>
                          <a:cs typeface="Times New Roman" panose="02020603050405020304" pitchFamily="18" charset="0"/>
                        </a:rPr>
                        <m:t>5</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a:latin typeface="Cambria Math" panose="02040503050406030204" pitchFamily="18" charset="0"/>
                          <a:ea typeface="Times New Roman" panose="02020603050405020304" pitchFamily="18" charset="0"/>
                          <a:cs typeface="Times New Roman" panose="02020603050405020304" pitchFamily="18" charset="0"/>
                        </a:rPr>
                        <m:t>2</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i="1" dirty="0">
                          <a:latin typeface="Cambria Math" panose="02040503050406030204" pitchFamily="18" charset="0"/>
                          <a:ea typeface="Calibri" panose="020F0502020204030204" pitchFamily="34" charset="0"/>
                          <a:cs typeface="Times New Roman" panose="02020603050405020304" pitchFamily="18" charset="0"/>
                        </a:rPr>
                        <m:t>+4</m:t>
                      </m:r>
                      <m:r>
                        <a:rPr lang="en-US" sz="1400" i="1" dirty="0">
                          <a:latin typeface="Cambria Math" panose="02040503050406030204" pitchFamily="18" charset="0"/>
                          <a:ea typeface="Calibri" panose="020F0502020204030204" pitchFamily="34" charset="0"/>
                          <a:cs typeface="Times New Roman" panose="02020603050405020304" pitchFamily="18" charset="0"/>
                        </a:rPr>
                        <m:t>.</m:t>
                      </m:r>
                      <m:r>
                        <a:rPr lang="nl-NL" sz="1400" i="1" dirty="0">
                          <a:latin typeface="Cambria Math" panose="02040503050406030204" pitchFamily="18" charset="0"/>
                          <a:ea typeface="Calibri" panose="020F0502020204030204" pitchFamily="34" charset="0"/>
                          <a:cs typeface="Times New Roman" panose="02020603050405020304" pitchFamily="18" charset="0"/>
                        </a:rPr>
                        <m:t>5</m:t>
                      </m:r>
                      <m:r>
                        <a:rPr lang="en-US" sz="1400" i="1" dirty="0">
                          <a:latin typeface="Cambria Math" panose="02040503050406030204" pitchFamily="18" charset="0"/>
                          <a:ea typeface="Times New Roman" panose="02020603050405020304" pitchFamily="18" charset="0"/>
                          <a:cs typeface="Times New Roman" panose="02020603050405020304" pitchFamily="18" charset="0"/>
                        </a:rPr>
                        <m:t>)</m:t>
                      </m:r>
                      <m:r>
                        <a:rPr lang="en-US" sz="1400" i="1" baseline="30000" dirty="0" smtClean="0">
                          <a:latin typeface="Cambria Math" panose="02040503050406030204" pitchFamily="18" charset="0"/>
                          <a:ea typeface="Times New Roman" panose="02020603050405020304" pitchFamily="18" charset="0"/>
                          <a:cs typeface="Times New Roman" panose="02020603050405020304" pitchFamily="18" charset="0"/>
                        </a:rPr>
                        <m:t>2</m:t>
                      </m:r>
                    </m:oMath>
                  </m:oMathPara>
                </a14:m>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0"/>
                  </a:spcAft>
                </a:pP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8110538" y="4427738"/>
                <a:ext cx="4055918" cy="1648465"/>
              </a:xfrm>
              <a:prstGeom prst="rect">
                <a:avLst/>
              </a:prstGeom>
              <a:blipFill>
                <a:blip r:embed="rId4"/>
                <a:stretch>
                  <a:fillRect t="-763"/>
                </a:stretch>
              </a:blipFill>
            </p:spPr>
            <p:txBody>
              <a:bodyPr/>
              <a:lstStyle/>
              <a:p>
                <a:r>
                  <a:rPr lang="en-NL">
                    <a:noFill/>
                  </a:rPr>
                  <a:t> </a:t>
                </a:r>
              </a:p>
            </p:txBody>
          </p:sp>
        </mc:Fallback>
      </mc:AlternateContent>
      <p:sp>
        <p:nvSpPr>
          <p:cNvPr id="7" name="Rectangle 6"/>
          <p:cNvSpPr/>
          <p:nvPr/>
        </p:nvSpPr>
        <p:spPr>
          <a:xfrm>
            <a:off x="8177646" y="4447207"/>
            <a:ext cx="3921702" cy="15165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10" name="Straight Arrow Connector 9"/>
          <p:cNvCxnSpPr>
            <a:cxnSpLocks/>
          </p:cNvCxnSpPr>
          <p:nvPr/>
        </p:nvCxnSpPr>
        <p:spPr>
          <a:xfrm flipV="1">
            <a:off x="7971517" y="5605427"/>
            <a:ext cx="206129" cy="220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022D00C6-1D67-394D-8B62-1FA831CDA2C0}"/>
                  </a:ext>
                </a:extLst>
              </p:cNvPr>
              <p:cNvSpPr/>
              <p:nvPr/>
            </p:nvSpPr>
            <p:spPr>
              <a:xfrm>
                <a:off x="8735350" y="2537175"/>
                <a:ext cx="2665858" cy="433517"/>
              </a:xfrm>
              <a:prstGeom prst="rect">
                <a:avLst/>
              </a:prstGeom>
            </p:spPr>
            <p:txBody>
              <a:bodyPr wrap="none">
                <a:spAutoFit/>
              </a:bodyPr>
              <a:lstStyle/>
              <a:p>
                <a:r>
                  <a:rPr lang="en-US" dirty="0"/>
                  <a:t>SS</a:t>
                </a:r>
                <a:r>
                  <a:rPr lang="en-US" baseline="-25000" dirty="0"/>
                  <a:t>T</a:t>
                </a:r>
                <a:r>
                  <a:rPr lang="en-US" dirty="0"/>
                  <a:t> = </a:t>
                </a:r>
                <a14:m>
                  <m:oMath xmlns:m="http://schemas.openxmlformats.org/officeDocument/2006/math">
                    <m:nary>
                      <m:naryPr>
                        <m:chr m:val="∑"/>
                        <m:limLoc m:val="undOvr"/>
                        <m:ctrlPr>
                          <a:rPr lang="en-US" i="1">
                            <a:latin typeface="Cambria Math" panose="02040503050406030204" pitchFamily="18" charset="0"/>
                          </a:rPr>
                        </m:ctrlPr>
                      </m:naryPr>
                      <m:sub>
                        <m:r>
                          <m:rPr>
                            <m:brk/>
                          </m:rPr>
                          <a:rPr lang="en-US" b="0" i="1" smtClean="0">
                            <a:latin typeface="Cambria Math" panose="02040503050406030204" pitchFamily="18" charset="0"/>
                          </a:rPr>
                          <m:t>𝑘</m:t>
                        </m:r>
                        <m:r>
                          <a:rPr lang="en-US" i="1">
                            <a:latin typeface="Cambria Math" panose="02040503050406030204" pitchFamily="18" charset="0"/>
                          </a:rPr>
                          <m:t>=1</m:t>
                        </m:r>
                      </m:sub>
                      <m:sup>
                        <m:r>
                          <a:rPr lang="en-US" b="0" i="1" smtClean="0">
                            <a:latin typeface="Cambria Math" panose="02040503050406030204" pitchFamily="18" charset="0"/>
                          </a:rPr>
                          <m:t>𝐾</m:t>
                        </m:r>
                      </m:sup>
                      <m:e>
                        <m:nary>
                          <m:naryPr>
                            <m:chr m:val="∑"/>
                            <m:limLoc m:val="undOvr"/>
                            <m:ctrlPr>
                              <a:rPr lang="en-US" i="1">
                                <a:latin typeface="Cambria Math" panose="02040503050406030204" pitchFamily="18" charset="0"/>
                              </a:rPr>
                            </m:ctrlPr>
                          </m:naryPr>
                          <m:sub>
                            <m:r>
                              <m:rPr>
                                <m:brk/>
                              </m:rPr>
                              <a:rPr lang="en-US" b="0" i="1" smtClean="0">
                                <a:latin typeface="Cambria Math" panose="02040503050406030204" pitchFamily="18" charset="0"/>
                              </a:rPr>
                              <m:t>𝑖</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sub>
                            </m:sSub>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𝑖𝑘</m:t>
                                    </m:r>
                                  </m:sub>
                                </m:sSub>
                                <m:r>
                                  <a:rPr lang="en-US" i="1">
                                    <a:latin typeface="Cambria Math" panose="02040503050406030204" pitchFamily="18" charset="0"/>
                                  </a:rPr>
                                  <m:t>−</m:t>
                                </m:r>
                                <m:acc>
                                  <m:accPr>
                                    <m:chr m:val="̅"/>
                                    <m:ctrlPr>
                                      <a:rPr lang="en-US" i="1">
                                        <a:latin typeface="Cambria Math" panose="02040503050406030204" pitchFamily="18" charset="0"/>
                                      </a:rPr>
                                    </m:ctrlPr>
                                  </m:acc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acc>
                                <m:r>
                                  <a:rPr lang="en-US" i="1">
                                    <a:latin typeface="Cambria Math" panose="02040503050406030204" pitchFamily="18" charset="0"/>
                                  </a:rPr>
                                  <m:t>)</m:t>
                                </m:r>
                              </m:e>
                              <m:sup>
                                <m:r>
                                  <a:rPr lang="en-US" i="1">
                                    <a:latin typeface="Cambria Math" panose="02040503050406030204" pitchFamily="18" charset="0"/>
                                  </a:rPr>
                                  <m:t>2</m:t>
                                </m:r>
                              </m:sup>
                            </m:sSup>
                          </m:e>
                        </m:nary>
                      </m:e>
                    </m:nary>
                  </m:oMath>
                </a14:m>
                <a:endParaRPr lang="en-NL" dirty="0"/>
              </a:p>
            </p:txBody>
          </p:sp>
        </mc:Choice>
        <mc:Fallback xmlns="">
          <p:sp>
            <p:nvSpPr>
              <p:cNvPr id="14" name="Rectangle 13">
                <a:extLst>
                  <a:ext uri="{FF2B5EF4-FFF2-40B4-BE49-F238E27FC236}">
                    <a16:creationId xmlns:a16="http://schemas.microsoft.com/office/drawing/2014/main" id="{022D00C6-1D67-394D-8B62-1FA831CDA2C0}"/>
                  </a:ext>
                </a:extLst>
              </p:cNvPr>
              <p:cNvSpPr>
                <a:spLocks noRot="1" noChangeAspect="1" noMove="1" noResize="1" noEditPoints="1" noAdjustHandles="1" noChangeArrowheads="1" noChangeShapeType="1" noTextEdit="1"/>
              </p:cNvSpPr>
              <p:nvPr/>
            </p:nvSpPr>
            <p:spPr>
              <a:xfrm>
                <a:off x="8735350" y="2537175"/>
                <a:ext cx="2665858" cy="433517"/>
              </a:xfrm>
              <a:prstGeom prst="rect">
                <a:avLst/>
              </a:prstGeom>
              <a:blipFill>
                <a:blip r:embed="rId5"/>
                <a:stretch>
                  <a:fillRect l="-2059" t="-92958" r="-458" b="-153521"/>
                </a:stretch>
              </a:blipFill>
            </p:spPr>
            <p:txBody>
              <a:bodyPr/>
              <a:lstStyle/>
              <a:p>
                <a:r>
                  <a:rPr lang="en-US">
                    <a:noFill/>
                  </a:rPr>
                  <a:t> </a:t>
                </a:r>
              </a:p>
            </p:txBody>
          </p:sp>
        </mc:Fallback>
      </mc:AlternateContent>
      <p:sp>
        <p:nvSpPr>
          <p:cNvPr id="12" name="Title 1"/>
          <p:cNvSpPr txBox="1">
            <a:spLocks/>
          </p:cNvSpPr>
          <p:nvPr/>
        </p:nvSpPr>
        <p:spPr>
          <a:xfrm>
            <a:off x="2152650" y="556321"/>
            <a:ext cx="7886700" cy="54096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ANOVA: Numerical example</a:t>
            </a:r>
          </a:p>
        </p:txBody>
      </p:sp>
      <p:sp>
        <p:nvSpPr>
          <p:cNvPr id="2" name="Footer Placeholder 1"/>
          <p:cNvSpPr>
            <a:spLocks noGrp="1"/>
          </p:cNvSpPr>
          <p:nvPr>
            <p:ph type="ftr" sz="quarter" idx="11"/>
          </p:nvPr>
        </p:nvSpPr>
        <p:spPr/>
        <p:txBody>
          <a:bodyPr/>
          <a:lstStyle/>
          <a:p>
            <a:r>
              <a:rPr lang="en-US" dirty="0"/>
              <a:t>Lecture 3, ERM, MTO</a:t>
            </a:r>
          </a:p>
        </p:txBody>
      </p:sp>
      <p:sp>
        <p:nvSpPr>
          <p:cNvPr id="3" name="Slide Number Placeholder 2"/>
          <p:cNvSpPr>
            <a:spLocks noGrp="1"/>
          </p:cNvSpPr>
          <p:nvPr>
            <p:ph type="sldNum" sz="quarter" idx="12"/>
          </p:nvPr>
        </p:nvSpPr>
        <p:spPr/>
        <p:txBody>
          <a:bodyPr/>
          <a:lstStyle/>
          <a:p>
            <a:fld id="{769E8580-8357-4286-A896-D8F0D06AAB1A}" type="slidenum">
              <a:rPr lang="en-US" smtClean="0"/>
              <a:t>15</a:t>
            </a:fld>
            <a:endParaRPr lang="en-US" dirty="0"/>
          </a:p>
        </p:txBody>
      </p:sp>
      <p:sp>
        <p:nvSpPr>
          <p:cNvPr id="11" name="Rectangle 10">
            <a:extLst>
              <a:ext uri="{FF2B5EF4-FFF2-40B4-BE49-F238E27FC236}">
                <a16:creationId xmlns:a16="http://schemas.microsoft.com/office/drawing/2014/main" id="{8E5BE5C4-4E64-4E26-9E1D-46B8F1F9CF9A}"/>
              </a:ext>
            </a:extLst>
          </p:cNvPr>
          <p:cNvSpPr/>
          <p:nvPr/>
        </p:nvSpPr>
        <p:spPr>
          <a:xfrm>
            <a:off x="7448765" y="5596440"/>
            <a:ext cx="573556" cy="41563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Tree>
    <p:extLst>
      <p:ext uri="{BB962C8B-B14F-4D97-AF65-F5344CB8AC3E}">
        <p14:creationId xmlns:p14="http://schemas.microsoft.com/office/powerpoint/2010/main" val="2283979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523613"/>
            <a:ext cx="7729728" cy="806423"/>
          </a:xfrm>
        </p:spPr>
        <p:txBody>
          <a:bodyPr/>
          <a:lstStyle/>
          <a:p>
            <a:r>
              <a:rPr lang="en-US" noProof="0" dirty="0"/>
              <a:t>Why do we need all this?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52263" y="1831621"/>
                <a:ext cx="9711482" cy="4084270"/>
              </a:xfrm>
            </p:spPr>
            <p:txBody>
              <a:bodyPr>
                <a:noAutofit/>
              </a:bodyPr>
              <a:lstStyle/>
              <a:p>
                <a:pPr>
                  <a:spcBef>
                    <a:spcPts val="400"/>
                  </a:spcBef>
                </a:pPr>
                <a:r>
                  <a:rPr lang="en-US" sz="1900" noProof="0" dirty="0"/>
                  <a:t> Do we have evidence that group means differ </a:t>
                </a:r>
                <a:r>
                  <a:rPr lang="en-US" sz="1900" u="sng" noProof="0" dirty="0"/>
                  <a:t>in the population</a:t>
                </a:r>
                <a:r>
                  <a:rPr lang="en-US" sz="1900" noProof="0" dirty="0"/>
                  <a:t>? </a:t>
                </a:r>
              </a:p>
              <a:p>
                <a:pPr marL="0" indent="0">
                  <a:spcBef>
                    <a:spcPts val="400"/>
                  </a:spcBef>
                  <a:buNone/>
                </a:pPr>
                <a:br>
                  <a:rPr lang="en-US" sz="1900" noProof="0" dirty="0"/>
                </a:br>
                <a:r>
                  <a:rPr lang="en-US" sz="1900" noProof="0" dirty="0"/>
                  <a:t>	Testing hypothesis: H</a:t>
                </a:r>
                <a:r>
                  <a:rPr lang="en-US" sz="1900" baseline="-25000" noProof="0" dirty="0"/>
                  <a:t>0</a:t>
                </a:r>
                <a:r>
                  <a:rPr lang="en-US" sz="1900" noProof="0" dirty="0"/>
                  <a:t>: </a:t>
                </a:r>
                <a14:m>
                  <m:oMath xmlns:m="http://schemas.openxmlformats.org/officeDocument/2006/math">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𝜇</m:t>
                        </m:r>
                      </m:e>
                      <m:sub>
                        <m:r>
                          <a:rPr lang="en-US" sz="1900" i="1" noProof="0">
                            <a:latin typeface="Cambria Math" panose="02040503050406030204" pitchFamily="18" charset="0"/>
                          </a:rPr>
                          <m:t>1</m:t>
                        </m:r>
                      </m:sub>
                    </m:sSub>
                    <m:r>
                      <a:rPr lang="en-US" sz="1900" i="1" noProof="0">
                        <a:latin typeface="Cambria Math" panose="02040503050406030204" pitchFamily="18" charset="0"/>
                      </a:rPr>
                      <m:t>=</m:t>
                    </m:r>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𝜇</m:t>
                        </m:r>
                      </m:e>
                      <m:sub>
                        <m:r>
                          <a:rPr lang="en-US" sz="1900" i="1" noProof="0">
                            <a:latin typeface="Cambria Math" panose="02040503050406030204" pitchFamily="18" charset="0"/>
                          </a:rPr>
                          <m:t>2</m:t>
                        </m:r>
                      </m:sub>
                    </m:sSub>
                    <m:r>
                      <a:rPr lang="en-US" sz="1900" i="1" noProof="0">
                        <a:latin typeface="Cambria Math" panose="02040503050406030204" pitchFamily="18" charset="0"/>
                      </a:rPr>
                      <m:t>=</m:t>
                    </m:r>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𝜇</m:t>
                        </m:r>
                      </m:e>
                      <m:sub>
                        <m:r>
                          <a:rPr lang="en-US" sz="1900" i="1" noProof="0">
                            <a:latin typeface="Cambria Math" panose="02040503050406030204" pitchFamily="18" charset="0"/>
                          </a:rPr>
                          <m:t>3</m:t>
                        </m:r>
                      </m:sub>
                    </m:sSub>
                    <m:r>
                      <a:rPr lang="en-US" sz="1900" i="1" noProof="0">
                        <a:latin typeface="Cambria Math" panose="02040503050406030204" pitchFamily="18" charset="0"/>
                      </a:rPr>
                      <m:t>=</m:t>
                    </m:r>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𝜇</m:t>
                        </m:r>
                      </m:e>
                      <m:sub>
                        <m:r>
                          <a:rPr lang="en-US" sz="1900" i="1" noProof="0">
                            <a:latin typeface="Cambria Math" panose="02040503050406030204" pitchFamily="18" charset="0"/>
                          </a:rPr>
                          <m:t>4</m:t>
                        </m:r>
                      </m:sub>
                    </m:sSub>
                  </m:oMath>
                </a14:m>
                <a:br>
                  <a:rPr lang="en-US" sz="1900" noProof="0" dirty="0"/>
                </a:br>
                <a:r>
                  <a:rPr lang="en-US" sz="1900" noProof="0" dirty="0"/>
                  <a:t>			  H</a:t>
                </a:r>
                <a:r>
                  <a:rPr lang="en-US" sz="1900" baseline="-25000" noProof="0" dirty="0"/>
                  <a:t>1</a:t>
                </a:r>
                <a:r>
                  <a:rPr lang="en-US" sz="1900" noProof="0" dirty="0"/>
                  <a:t>: not H</a:t>
                </a:r>
                <a:r>
                  <a:rPr lang="en-US" sz="1900" baseline="-25000" noProof="0" dirty="0"/>
                  <a:t>0</a:t>
                </a:r>
                <a:endParaRPr lang="en-US" sz="1900" noProof="0" dirty="0"/>
              </a:p>
              <a:p>
                <a:pPr marL="0" indent="0">
                  <a:spcBef>
                    <a:spcPts val="400"/>
                  </a:spcBef>
                  <a:buNone/>
                </a:pPr>
                <a:r>
                  <a:rPr lang="en-US" sz="1900" noProof="0" dirty="0"/>
                  <a:t> </a:t>
                </a:r>
              </a:p>
              <a:p>
                <a:pPr>
                  <a:spcBef>
                    <a:spcPts val="400"/>
                  </a:spcBef>
                </a:pPr>
                <a:r>
                  <a:rPr lang="en-US" sz="1900" noProof="0" dirty="0"/>
                  <a:t>In samples, mean differences will </a:t>
                </a:r>
                <a:r>
                  <a:rPr lang="en-US" sz="1900" u="sng" noProof="0" dirty="0"/>
                  <a:t>always</a:t>
                </a:r>
                <a:r>
                  <a:rPr lang="en-US" sz="1900" noProof="0" dirty="0"/>
                  <a:t> differ from 0 due to sampling fluctuations!</a:t>
                </a:r>
              </a:p>
              <a:p>
                <a:pPr marL="228600" lvl="1" indent="0">
                  <a:spcBef>
                    <a:spcPts val="400"/>
                  </a:spcBef>
                  <a:buNone/>
                </a:pPr>
                <a:r>
                  <a:rPr lang="en-US" sz="1900" noProof="0" dirty="0"/>
                  <a:t>(notice, if differences are 0, the result is too good to be true, very suspicious!)</a:t>
                </a:r>
              </a:p>
              <a:p>
                <a:pPr marL="0" indent="0">
                  <a:spcBef>
                    <a:spcPts val="400"/>
                  </a:spcBef>
                  <a:buNone/>
                </a:pPr>
                <a:r>
                  <a:rPr lang="en-US" sz="1900" noProof="0" dirty="0"/>
                  <a:t> </a:t>
                </a:r>
              </a:p>
              <a:p>
                <a:pPr>
                  <a:spcBef>
                    <a:spcPts val="400"/>
                  </a:spcBef>
                </a:pPr>
                <a:r>
                  <a:rPr lang="en-US" sz="1900" noProof="0" dirty="0"/>
                  <a:t>Idea: Is the variance </a:t>
                </a:r>
                <a:r>
                  <a:rPr lang="en-US" sz="1900" u="sng" noProof="0" dirty="0"/>
                  <a:t>between</a:t>
                </a:r>
                <a:r>
                  <a:rPr lang="en-US" sz="1900" noProof="0" dirty="0"/>
                  <a:t> group means larger than </a:t>
                </a:r>
                <a:r>
                  <a:rPr lang="en-US" sz="1900" u="sng" noProof="0" dirty="0"/>
                  <a:t>expected by chance</a:t>
                </a:r>
                <a:r>
                  <a:rPr lang="en-US" sz="1900" noProof="0" dirty="0"/>
                  <a:t>, given the within-group variances (hence, analysis of </a:t>
                </a:r>
                <a:r>
                  <a:rPr lang="en-US" sz="1900" i="1" noProof="0" dirty="0"/>
                  <a:t>variance</a:t>
                </a:r>
                <a:r>
                  <a:rPr lang="en-US" sz="1900" noProof="0" dirty="0"/>
                  <a:t>!)? </a:t>
                </a:r>
              </a:p>
              <a:p>
                <a:pPr marL="0" indent="0">
                  <a:spcBef>
                    <a:spcPts val="400"/>
                  </a:spcBef>
                  <a:buNone/>
                </a:pPr>
                <a:endParaRPr lang="en-US" sz="1900" noProof="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52263" y="1831621"/>
                <a:ext cx="9711482" cy="4084270"/>
              </a:xfrm>
              <a:blipFill>
                <a:blip r:embed="rId3"/>
                <a:stretch>
                  <a:fillRect l="-502" t="-149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t>Lecture 3,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16</a:t>
            </a:fld>
            <a:endParaRPr lang="en-US" dirty="0"/>
          </a:p>
        </p:txBody>
      </p:sp>
    </p:spTree>
    <p:extLst>
      <p:ext uri="{BB962C8B-B14F-4D97-AF65-F5344CB8AC3E}">
        <p14:creationId xmlns:p14="http://schemas.microsoft.com/office/powerpoint/2010/main" val="3806474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0984" y="647282"/>
            <a:ext cx="7729728" cy="941381"/>
          </a:xfrm>
        </p:spPr>
        <p:txBody>
          <a:bodyPr/>
          <a:lstStyle/>
          <a:p>
            <a:r>
              <a:rPr lang="en-US" noProof="0" dirty="0"/>
              <a:t>The </a:t>
            </a:r>
            <a:r>
              <a:rPr lang="en-US" i="1" noProof="0" dirty="0"/>
              <a:t>F</a:t>
            </a:r>
            <a:r>
              <a:rPr lang="en-US" noProof="0" dirty="0"/>
              <a:t>-test (hypothesis)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5313" y="1878008"/>
                <a:ext cx="9762186" cy="3101983"/>
              </a:xfrm>
            </p:spPr>
            <p:txBody>
              <a:bodyPr>
                <a:noAutofit/>
              </a:bodyPr>
              <a:lstStyle/>
              <a:p>
                <a:pPr marL="0" indent="0">
                  <a:buNone/>
                </a:pPr>
                <a:r>
                  <a:rPr lang="en-US" sz="1900" noProof="0" dirty="0"/>
                  <a:t>Remark: any statistical test involves (i) a hypothesis; (ii) a decision rule; (iii) determine significance; (iv) decision and conclusion</a:t>
                </a:r>
              </a:p>
              <a:p>
                <a:pPr marL="0" indent="0">
                  <a:buNone/>
                </a:pPr>
                <a:r>
                  <a:rPr lang="en-US" sz="1900" b="1" noProof="0" dirty="0"/>
                  <a:t> </a:t>
                </a:r>
                <a:endParaRPr lang="en-US" sz="1900" noProof="0" dirty="0"/>
              </a:p>
              <a:p>
                <a:pPr marL="0" indent="0">
                  <a:buNone/>
                </a:pPr>
                <a:r>
                  <a:rPr lang="en-US" sz="1900" u="sng" noProof="0" dirty="0"/>
                  <a:t>(i) Stating the hypotheses:</a:t>
                </a:r>
                <a:endParaRPr lang="en-US" sz="1900" noProof="0" dirty="0"/>
              </a:p>
              <a:p>
                <a:pPr marL="0" indent="0">
                  <a:buNone/>
                </a:pPr>
                <a:r>
                  <a:rPr lang="en-US" sz="1900" noProof="0" dirty="0"/>
                  <a:t>In terms of the group means:</a:t>
                </a:r>
              </a:p>
              <a:p>
                <a:pPr marL="0" indent="0">
                  <a:buNone/>
                </a:pPr>
                <a:r>
                  <a:rPr lang="en-US" sz="1900" noProof="0" dirty="0"/>
                  <a:t>H</a:t>
                </a:r>
                <a:r>
                  <a:rPr lang="en-US" sz="1900" baseline="-25000" noProof="0" dirty="0"/>
                  <a:t>0</a:t>
                </a:r>
                <a:r>
                  <a:rPr lang="en-US" sz="1900" noProof="0" dirty="0"/>
                  <a:t>: </a:t>
                </a:r>
                <a14:m>
                  <m:oMath xmlns:m="http://schemas.openxmlformats.org/officeDocument/2006/math">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𝜇</m:t>
                        </m:r>
                      </m:e>
                      <m:sub>
                        <m:r>
                          <a:rPr lang="en-US" sz="1900" i="1" noProof="0">
                            <a:latin typeface="Cambria Math" panose="02040503050406030204" pitchFamily="18" charset="0"/>
                          </a:rPr>
                          <m:t>1</m:t>
                        </m:r>
                      </m:sub>
                    </m:sSub>
                    <m:r>
                      <a:rPr lang="en-US" sz="1900" i="1" noProof="0">
                        <a:latin typeface="Cambria Math" panose="02040503050406030204" pitchFamily="18" charset="0"/>
                      </a:rPr>
                      <m:t>=</m:t>
                    </m:r>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𝜇</m:t>
                        </m:r>
                      </m:e>
                      <m:sub>
                        <m:r>
                          <a:rPr lang="en-US" sz="1900" i="1" noProof="0">
                            <a:latin typeface="Cambria Math" panose="02040503050406030204" pitchFamily="18" charset="0"/>
                          </a:rPr>
                          <m:t>2</m:t>
                        </m:r>
                      </m:sub>
                    </m:sSub>
                    <m:r>
                      <a:rPr lang="en-US" sz="1900" i="1" noProof="0">
                        <a:latin typeface="Cambria Math" panose="02040503050406030204" pitchFamily="18" charset="0"/>
                      </a:rPr>
                      <m:t>=</m:t>
                    </m:r>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𝜇</m:t>
                        </m:r>
                      </m:e>
                      <m:sub>
                        <m:r>
                          <a:rPr lang="en-US" sz="1900" i="1" noProof="0">
                            <a:latin typeface="Cambria Math" panose="02040503050406030204" pitchFamily="18" charset="0"/>
                          </a:rPr>
                          <m:t>3</m:t>
                        </m:r>
                      </m:sub>
                    </m:sSub>
                    <m:r>
                      <a:rPr lang="en-US" sz="1900" i="1" noProof="0">
                        <a:latin typeface="Cambria Math" panose="02040503050406030204" pitchFamily="18" charset="0"/>
                      </a:rPr>
                      <m:t>=</m:t>
                    </m:r>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𝜇</m:t>
                        </m:r>
                      </m:e>
                      <m:sub>
                        <m:r>
                          <a:rPr lang="en-US" sz="1900" i="1" noProof="0">
                            <a:latin typeface="Cambria Math" panose="02040503050406030204" pitchFamily="18" charset="0"/>
                          </a:rPr>
                          <m:t>4</m:t>
                        </m:r>
                      </m:sub>
                    </m:sSub>
                  </m:oMath>
                </a14:m>
                <a:endParaRPr lang="en-US" sz="1900" noProof="0" dirty="0"/>
              </a:p>
              <a:p>
                <a:pPr marL="0" indent="0">
                  <a:buNone/>
                </a:pPr>
                <a:r>
                  <a:rPr lang="en-US" sz="1900" noProof="0" dirty="0"/>
                  <a:t>H</a:t>
                </a:r>
                <a:r>
                  <a:rPr lang="en-US" sz="1900" baseline="-25000" noProof="0" dirty="0"/>
                  <a:t>1</a:t>
                </a:r>
                <a:r>
                  <a:rPr lang="en-US" sz="1900" noProof="0" dirty="0"/>
                  <a:t>: not H</a:t>
                </a:r>
                <a:r>
                  <a:rPr lang="en-US" sz="1900" baseline="-25000" noProof="0" dirty="0"/>
                  <a:t>0</a:t>
                </a:r>
                <a:endParaRPr lang="en-US" sz="1900" noProof="0" dirty="0"/>
              </a:p>
              <a:p>
                <a:pPr marL="0" indent="0">
                  <a:buNone/>
                </a:pPr>
                <a:endParaRPr lang="en-US" sz="1900" noProof="0" dirty="0"/>
              </a:p>
              <a:p>
                <a:pPr marL="0" indent="0">
                  <a:buNone/>
                </a:pPr>
                <a:r>
                  <a:rPr lang="en-US" sz="1900" noProof="0" dirty="0"/>
                  <a:t>Or in terms of treatment effects:</a:t>
                </a:r>
              </a:p>
              <a:p>
                <a:pPr marL="0" indent="0">
                  <a:buNone/>
                </a:pPr>
                <a:r>
                  <a:rPr lang="en-US" sz="1900" noProof="0" dirty="0"/>
                  <a:t>H</a:t>
                </a:r>
                <a:r>
                  <a:rPr lang="en-US" sz="1900" baseline="-25000" noProof="0" dirty="0"/>
                  <a:t>0</a:t>
                </a:r>
                <a:r>
                  <a:rPr lang="en-US" sz="1900" noProof="0" dirty="0"/>
                  <a:t>: </a:t>
                </a:r>
                <a14:m>
                  <m:oMath xmlns:m="http://schemas.openxmlformats.org/officeDocument/2006/math">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𝛼</m:t>
                        </m:r>
                      </m:e>
                      <m:sub>
                        <m:r>
                          <a:rPr lang="en-US" sz="1900" i="1" noProof="0">
                            <a:latin typeface="Cambria Math" panose="02040503050406030204" pitchFamily="18" charset="0"/>
                          </a:rPr>
                          <m:t>1</m:t>
                        </m:r>
                      </m:sub>
                    </m:sSub>
                    <m:r>
                      <a:rPr lang="en-US" sz="1900" i="1" noProof="0">
                        <a:latin typeface="Cambria Math" panose="02040503050406030204" pitchFamily="18" charset="0"/>
                      </a:rPr>
                      <m:t>=</m:t>
                    </m:r>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𝛼</m:t>
                        </m:r>
                      </m:e>
                      <m:sub>
                        <m:r>
                          <a:rPr lang="en-US" sz="1900" i="1" noProof="0">
                            <a:latin typeface="Cambria Math" panose="02040503050406030204" pitchFamily="18" charset="0"/>
                          </a:rPr>
                          <m:t>2</m:t>
                        </m:r>
                      </m:sub>
                    </m:sSub>
                    <m:r>
                      <a:rPr lang="en-US" sz="1900" i="1" noProof="0">
                        <a:latin typeface="Cambria Math" panose="02040503050406030204" pitchFamily="18" charset="0"/>
                      </a:rPr>
                      <m:t>=</m:t>
                    </m:r>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𝛼</m:t>
                        </m:r>
                      </m:e>
                      <m:sub>
                        <m:r>
                          <a:rPr lang="en-US" sz="1900" i="1" noProof="0">
                            <a:latin typeface="Cambria Math" panose="02040503050406030204" pitchFamily="18" charset="0"/>
                          </a:rPr>
                          <m:t>3</m:t>
                        </m:r>
                      </m:sub>
                    </m:sSub>
                    <m:r>
                      <a:rPr lang="en-US" sz="1900" i="1" noProof="0">
                        <a:latin typeface="Cambria Math" panose="02040503050406030204" pitchFamily="18" charset="0"/>
                      </a:rPr>
                      <m:t>=</m:t>
                    </m:r>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𝛼</m:t>
                        </m:r>
                      </m:e>
                      <m:sub>
                        <m:r>
                          <a:rPr lang="en-US" sz="1900" i="1" noProof="0">
                            <a:latin typeface="Cambria Math" panose="02040503050406030204" pitchFamily="18" charset="0"/>
                          </a:rPr>
                          <m:t>4</m:t>
                        </m:r>
                      </m:sub>
                    </m:sSub>
                    <m:r>
                      <a:rPr lang="en-US" sz="1900" i="1" noProof="0">
                        <a:latin typeface="Cambria Math" panose="02040503050406030204" pitchFamily="18" charset="0"/>
                      </a:rPr>
                      <m:t>=0</m:t>
                    </m:r>
                  </m:oMath>
                </a14:m>
                <a:r>
                  <a:rPr lang="en-US" sz="1900" noProof="0" dirty="0"/>
                  <a:t> </a:t>
                </a:r>
              </a:p>
              <a:p>
                <a:pPr marL="0" indent="0">
                  <a:buNone/>
                </a:pPr>
                <a:r>
                  <a:rPr lang="en-US" sz="1900" noProof="0" dirty="0"/>
                  <a:t>H</a:t>
                </a:r>
                <a:r>
                  <a:rPr lang="en-US" sz="1900" baseline="-25000" noProof="0" dirty="0"/>
                  <a:t>1</a:t>
                </a:r>
                <a:r>
                  <a:rPr lang="en-US" sz="1900" noProof="0" dirty="0"/>
                  <a:t>: not H</a:t>
                </a:r>
                <a:r>
                  <a:rPr lang="en-US" sz="1900" baseline="-25000" noProof="0" dirty="0"/>
                  <a:t>0</a:t>
                </a:r>
                <a:endParaRPr lang="en-US" sz="1900" noProof="0" dirty="0"/>
              </a:p>
              <a:p>
                <a:pPr marL="0" indent="0">
                  <a:buNone/>
                </a:pPr>
                <a:endParaRPr lang="en-US" sz="1900" noProof="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5313" y="1878008"/>
                <a:ext cx="9762186" cy="3101983"/>
              </a:xfrm>
              <a:blipFill>
                <a:blip r:embed="rId3"/>
                <a:stretch>
                  <a:fillRect l="-625" t="-1965" b="-35560"/>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A84A1E5-0E18-0F49-9C48-CEF0A8838EB2}"/>
                  </a:ext>
                </a:extLst>
              </p:cNvPr>
              <p:cNvSpPr/>
              <p:nvPr/>
            </p:nvSpPr>
            <p:spPr>
              <a:xfrm>
                <a:off x="7708902" y="4877690"/>
                <a:ext cx="2844433"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𝑖𝑘</m:t>
                          </m:r>
                        </m:sub>
                      </m:sSub>
                      <m:r>
                        <a:rPr lang="nl-NL" i="1">
                          <a:latin typeface="Cambria Math" panose="02040503050406030204" pitchFamily="18" charset="0"/>
                        </a:rPr>
                        <m:t> </m:t>
                      </m:r>
                      <m:r>
                        <a:rPr lang="en-US" i="1">
                          <a:latin typeface="Cambria Math" panose="02040503050406030204" pitchFamily="18" charset="0"/>
                        </a:rPr>
                        <m:t>=</m:t>
                      </m:r>
                      <m:r>
                        <a:rPr lang="nl-NL" i="1">
                          <a:latin typeface="Cambria Math" panose="02040503050406030204" pitchFamily="18" charset="0"/>
                        </a:rPr>
                        <m:t> </m:t>
                      </m:r>
                      <m:r>
                        <a:rPr lang="en-US" i="1">
                          <a:latin typeface="Cambria Math" panose="02040503050406030204" pitchFamily="18" charset="0"/>
                        </a:rPr>
                        <m:t>𝜇</m:t>
                      </m:r>
                      <m:r>
                        <a:rPr lang="nl-NL" i="1">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𝑘</m:t>
                          </m:r>
                        </m:sub>
                      </m:sSub>
                      <m:r>
                        <a:rPr lang="en-US" i="1">
                          <a:latin typeface="Cambria Math" panose="02040503050406030204" pitchFamily="18" charset="0"/>
                        </a:rPr>
                        <m:t>+</m:t>
                      </m:r>
                      <m:r>
                        <a:rPr lang="nl-NL"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𝜀</m:t>
                          </m:r>
                        </m:e>
                        <m:sub>
                          <m:r>
                            <a:rPr lang="en-US" b="0" i="1" smtClean="0">
                              <a:latin typeface="Cambria Math" panose="02040503050406030204" pitchFamily="18" charset="0"/>
                            </a:rPr>
                            <m:t>𝑖𝑘</m:t>
                          </m:r>
                        </m:sub>
                      </m:sSub>
                    </m:oMath>
                  </m:oMathPara>
                </a14:m>
                <a:endParaRPr lang="nl-NL"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b="0" i="1" smtClean="0">
                            <a:latin typeface="Cambria Math" panose="02040503050406030204" pitchFamily="18" charset="0"/>
                          </a:rPr>
                          <m:t>𝑘</m:t>
                        </m:r>
                      </m:sub>
                    </m:sSub>
                  </m:oMath>
                </a14:m>
                <a:r>
                  <a:rPr lang="en-NL" dirty="0"/>
                  <a:t> = 0 if no </a:t>
                </a:r>
                <a:r>
                  <a:rPr lang="en-US"/>
                  <a:t>treatment </a:t>
                </a:r>
                <a:r>
                  <a:rPr lang="en-NL"/>
                  <a:t>effect</a:t>
                </a:r>
                <a:endParaRPr lang="en-NL" dirty="0"/>
              </a:p>
            </p:txBody>
          </p:sp>
        </mc:Choice>
        <mc:Fallback xmlns="">
          <p:sp>
            <p:nvSpPr>
              <p:cNvPr id="5" name="Rectangle 4">
                <a:extLst>
                  <a:ext uri="{FF2B5EF4-FFF2-40B4-BE49-F238E27FC236}">
                    <a16:creationId xmlns:a16="http://schemas.microsoft.com/office/drawing/2014/main" id="{5A84A1E5-0E18-0F49-9C48-CEF0A8838EB2}"/>
                  </a:ext>
                </a:extLst>
              </p:cNvPr>
              <p:cNvSpPr>
                <a:spLocks noRot="1" noChangeAspect="1" noMove="1" noResize="1" noEditPoints="1" noAdjustHandles="1" noChangeArrowheads="1" noChangeShapeType="1" noTextEdit="1"/>
              </p:cNvSpPr>
              <p:nvPr/>
            </p:nvSpPr>
            <p:spPr>
              <a:xfrm>
                <a:off x="7708902" y="4877690"/>
                <a:ext cx="2844433" cy="646331"/>
              </a:xfrm>
              <a:prstGeom prst="rect">
                <a:avLst/>
              </a:prstGeom>
              <a:blipFill>
                <a:blip r:embed="rId4"/>
                <a:stretch>
                  <a:fillRect r="-1502" b="-14151"/>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US" dirty="0"/>
              <a:t>Lecture 3,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17</a:t>
            </a:fld>
            <a:endParaRPr lang="en-US" dirty="0"/>
          </a:p>
        </p:txBody>
      </p:sp>
    </p:spTree>
    <p:extLst>
      <p:ext uri="{BB962C8B-B14F-4D97-AF65-F5344CB8AC3E}">
        <p14:creationId xmlns:p14="http://schemas.microsoft.com/office/powerpoint/2010/main" val="1542355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73949" y="2154412"/>
                <a:ext cx="9483760" cy="4056306"/>
              </a:xfrm>
            </p:spPr>
            <p:txBody>
              <a:bodyPr>
                <a:normAutofit/>
              </a:bodyPr>
              <a:lstStyle/>
              <a:p>
                <a:pPr marL="0" indent="0">
                  <a:buNone/>
                </a:pPr>
                <a:r>
                  <a:rPr lang="en-US" sz="1900" u="sng" noProof="0" dirty="0"/>
                  <a:t>(ii) Calculating the test statistic:</a:t>
                </a:r>
                <a:endParaRPr lang="en-US" sz="1900" i="1" noProof="0" dirty="0"/>
              </a:p>
              <a:p>
                <a:pPr marL="0" indent="0">
                  <a:buNone/>
                </a:pPr>
                <a14:m>
                  <m:oMathPara xmlns:m="http://schemas.openxmlformats.org/officeDocument/2006/math">
                    <m:oMathParaPr>
                      <m:jc m:val="centerGroup"/>
                    </m:oMathParaPr>
                    <m:oMath xmlns:m="http://schemas.openxmlformats.org/officeDocument/2006/math">
                      <m:r>
                        <a:rPr lang="en-US" sz="1900" i="1" noProof="0" smtClean="0">
                          <a:latin typeface="Cambria Math" panose="02040503050406030204" pitchFamily="18" charset="0"/>
                        </a:rPr>
                        <m:t>𝐹</m:t>
                      </m:r>
                      <m:r>
                        <a:rPr lang="en-US" sz="1900" i="1" noProof="0" smtClean="0">
                          <a:latin typeface="Cambria Math" panose="02040503050406030204" pitchFamily="18" charset="0"/>
                        </a:rPr>
                        <m:t>=</m:t>
                      </m:r>
                      <m:f>
                        <m:fPr>
                          <m:ctrlPr>
                            <a:rPr lang="en-US" sz="1900" i="1" noProof="0">
                              <a:latin typeface="Cambria Math" panose="02040503050406030204" pitchFamily="18" charset="0"/>
                            </a:rPr>
                          </m:ctrlPr>
                        </m:fPr>
                        <m:num>
                          <m:r>
                            <m:rPr>
                              <m:sty m:val="p"/>
                            </m:rPr>
                            <a:rPr lang="en-US" sz="1900" noProof="0">
                              <a:latin typeface="Cambria Math" panose="02040503050406030204" pitchFamily="18" charset="0"/>
                            </a:rPr>
                            <m:t>M</m:t>
                          </m:r>
                          <m:sSub>
                            <m:sSubPr>
                              <m:ctrlPr>
                                <a:rPr lang="en-US" sz="1900" i="1" noProof="0">
                                  <a:latin typeface="Cambria Math" panose="02040503050406030204" pitchFamily="18" charset="0"/>
                                </a:rPr>
                              </m:ctrlPr>
                            </m:sSubPr>
                            <m:e>
                              <m:r>
                                <m:rPr>
                                  <m:sty m:val="p"/>
                                </m:rPr>
                                <a:rPr lang="en-US" sz="1900" noProof="0">
                                  <a:latin typeface="Cambria Math" panose="02040503050406030204" pitchFamily="18" charset="0"/>
                                </a:rPr>
                                <m:t>S</m:t>
                              </m:r>
                            </m:e>
                            <m:sub>
                              <m:r>
                                <m:rPr>
                                  <m:sty m:val="p"/>
                                </m:rPr>
                                <a:rPr lang="en-US" sz="1900" b="0" i="0" noProof="0" smtClean="0">
                                  <a:latin typeface="Cambria Math" panose="02040503050406030204" pitchFamily="18" charset="0"/>
                                </a:rPr>
                                <m:t>B</m:t>
                              </m:r>
                            </m:sub>
                          </m:sSub>
                        </m:num>
                        <m:den>
                          <m:r>
                            <m:rPr>
                              <m:sty m:val="p"/>
                            </m:rPr>
                            <a:rPr lang="en-US" sz="1900" noProof="0">
                              <a:latin typeface="Cambria Math" panose="02040503050406030204" pitchFamily="18" charset="0"/>
                            </a:rPr>
                            <m:t>M</m:t>
                          </m:r>
                          <m:sSub>
                            <m:sSubPr>
                              <m:ctrlPr>
                                <a:rPr lang="en-US" sz="1900" i="1" noProof="0">
                                  <a:latin typeface="Cambria Math" panose="02040503050406030204" pitchFamily="18" charset="0"/>
                                </a:rPr>
                              </m:ctrlPr>
                            </m:sSubPr>
                            <m:e>
                              <m:r>
                                <m:rPr>
                                  <m:sty m:val="p"/>
                                </m:rPr>
                                <a:rPr lang="en-US" sz="1900" noProof="0">
                                  <a:latin typeface="Cambria Math" panose="02040503050406030204" pitchFamily="18" charset="0"/>
                                </a:rPr>
                                <m:t>S</m:t>
                              </m:r>
                            </m:e>
                            <m:sub>
                              <m:r>
                                <m:rPr>
                                  <m:sty m:val="p"/>
                                </m:rPr>
                                <a:rPr lang="en-US" sz="1900" b="0" i="0" noProof="0" smtClean="0">
                                  <a:latin typeface="Cambria Math" panose="02040503050406030204" pitchFamily="18" charset="0"/>
                                </a:rPr>
                                <m:t>W</m:t>
                              </m:r>
                            </m:sub>
                          </m:sSub>
                        </m:den>
                      </m:f>
                    </m:oMath>
                  </m:oMathPara>
                </a14:m>
                <a:endParaRPr lang="en-US" sz="1900" noProof="0" dirty="0"/>
              </a:p>
              <a:p>
                <a:pPr marL="0" indent="0">
                  <a:buNone/>
                </a:pPr>
                <a:r>
                  <a:rPr lang="en-US" sz="1900" i="1" noProof="0" dirty="0"/>
                  <a:t>Ratio of between-group variance and within-group variance.</a:t>
                </a:r>
              </a:p>
              <a:p>
                <a:pPr marL="0" indent="0">
                  <a:buNone/>
                </a:pPr>
                <a:r>
                  <a:rPr lang="en-US" sz="1900" i="1" noProof="0" dirty="0"/>
                  <a:t>The larger F, the larger the between-group variance compared to the within-group variance.</a:t>
                </a:r>
              </a:p>
              <a:p>
                <a:pPr marL="0" indent="0">
                  <a:buNone/>
                </a:pPr>
                <a:endParaRPr lang="en-US" sz="1900" i="1" noProof="0" dirty="0"/>
              </a:p>
              <a:p>
                <a:pPr marL="0" indent="0">
                  <a:buNone/>
                </a:pPr>
                <a14:m>
                  <m:oMath xmlns:m="http://schemas.openxmlformats.org/officeDocument/2006/math">
                    <m:sSub>
                      <m:sSubPr>
                        <m:ctrlPr>
                          <a:rPr lang="en-US" sz="1900" i="1" noProof="0" smtClean="0">
                            <a:latin typeface="Cambria Math" panose="02040503050406030204" pitchFamily="18" charset="0"/>
                          </a:rPr>
                        </m:ctrlPr>
                      </m:sSubPr>
                      <m:e>
                        <m:r>
                          <a:rPr lang="en-US" sz="1900" b="0" i="1" noProof="0" smtClean="0">
                            <a:latin typeface="Cambria Math" panose="02040503050406030204" pitchFamily="18" charset="0"/>
                          </a:rPr>
                          <m:t>𝑀𝑆</m:t>
                        </m:r>
                      </m:e>
                      <m:sub>
                        <m:r>
                          <a:rPr lang="en-US" sz="1900" b="0" i="1" noProof="0" smtClean="0">
                            <a:latin typeface="Cambria Math" panose="02040503050406030204" pitchFamily="18" charset="0"/>
                          </a:rPr>
                          <m:t>𝐵</m:t>
                        </m:r>
                      </m:sub>
                    </m:sSub>
                    <m:r>
                      <a:rPr lang="en-US" sz="1900" b="0" i="1" noProof="0" smtClean="0">
                        <a:latin typeface="Cambria Math" panose="02040503050406030204" pitchFamily="18" charset="0"/>
                      </a:rPr>
                      <m:t>= </m:t>
                    </m:r>
                    <m:f>
                      <m:fPr>
                        <m:ctrlPr>
                          <a:rPr lang="en-US" sz="1900" b="0" i="1" noProof="0" smtClean="0">
                            <a:latin typeface="Cambria Math" panose="02040503050406030204" pitchFamily="18" charset="0"/>
                          </a:rPr>
                        </m:ctrlPr>
                      </m:fPr>
                      <m:num>
                        <m:sSub>
                          <m:sSubPr>
                            <m:ctrlPr>
                              <a:rPr lang="en-US" sz="1900" b="0" i="1" noProof="0" smtClean="0">
                                <a:latin typeface="Cambria Math" panose="02040503050406030204" pitchFamily="18" charset="0"/>
                              </a:rPr>
                            </m:ctrlPr>
                          </m:sSubPr>
                          <m:e>
                            <m:r>
                              <a:rPr lang="en-US" sz="1900" b="0" i="1" noProof="0" smtClean="0">
                                <a:latin typeface="Cambria Math" panose="02040503050406030204" pitchFamily="18" charset="0"/>
                              </a:rPr>
                              <m:t>𝑆𝑆</m:t>
                            </m:r>
                          </m:e>
                          <m:sub>
                            <m:r>
                              <a:rPr lang="en-US" sz="1900" b="0" i="1" noProof="0" smtClean="0">
                                <a:latin typeface="Cambria Math" panose="02040503050406030204" pitchFamily="18" charset="0"/>
                              </a:rPr>
                              <m:t>𝐵</m:t>
                            </m:r>
                          </m:sub>
                        </m:sSub>
                      </m:num>
                      <m:den>
                        <m:sSub>
                          <m:sSubPr>
                            <m:ctrlPr>
                              <a:rPr lang="en-US" sz="1900" b="0" i="1" noProof="0" smtClean="0">
                                <a:latin typeface="Cambria Math" panose="02040503050406030204" pitchFamily="18" charset="0"/>
                              </a:rPr>
                            </m:ctrlPr>
                          </m:sSubPr>
                          <m:e>
                            <m:r>
                              <a:rPr lang="en-US" sz="1900" b="0" i="1" noProof="0" smtClean="0">
                                <a:latin typeface="Cambria Math" panose="02040503050406030204" pitchFamily="18" charset="0"/>
                              </a:rPr>
                              <m:t>𝑑𝑓</m:t>
                            </m:r>
                          </m:e>
                          <m:sub>
                            <m:r>
                              <a:rPr lang="en-US" sz="1900" b="0" i="1" noProof="0" smtClean="0">
                                <a:latin typeface="Cambria Math" panose="02040503050406030204" pitchFamily="18" charset="0"/>
                              </a:rPr>
                              <m:t>𝐵</m:t>
                            </m:r>
                          </m:sub>
                        </m:sSub>
                      </m:den>
                    </m:f>
                  </m:oMath>
                </a14:m>
                <a:r>
                  <a:rPr lang="en-US" sz="1900" b="0" noProof="0" dirty="0"/>
                  <a:t>, where </a:t>
                </a:r>
                <a14:m>
                  <m:oMath xmlns:m="http://schemas.openxmlformats.org/officeDocument/2006/math">
                    <m:sSub>
                      <m:sSubPr>
                        <m:ctrlPr>
                          <a:rPr lang="en-US" sz="1900" b="0" i="1" noProof="0" smtClean="0">
                            <a:latin typeface="Cambria Math" panose="02040503050406030204" pitchFamily="18" charset="0"/>
                          </a:rPr>
                        </m:ctrlPr>
                      </m:sSubPr>
                      <m:e>
                        <m:r>
                          <a:rPr lang="en-US" sz="1900" b="0" i="1" noProof="0" smtClean="0">
                            <a:latin typeface="Cambria Math" panose="02040503050406030204" pitchFamily="18" charset="0"/>
                          </a:rPr>
                          <m:t>𝑑𝑓</m:t>
                        </m:r>
                      </m:e>
                      <m:sub>
                        <m:r>
                          <a:rPr lang="en-US" sz="1900" b="0" i="1" noProof="0" smtClean="0">
                            <a:latin typeface="Cambria Math" panose="02040503050406030204" pitchFamily="18" charset="0"/>
                          </a:rPr>
                          <m:t>𝐵</m:t>
                        </m:r>
                      </m:sub>
                    </m:sSub>
                    <m:r>
                      <a:rPr lang="en-US" sz="1900" b="0" i="1" noProof="0" smtClean="0">
                        <a:latin typeface="Cambria Math" panose="02040503050406030204" pitchFamily="18" charset="0"/>
                      </a:rPr>
                      <m:t>=</m:t>
                    </m:r>
                    <m:r>
                      <a:rPr lang="en-US" sz="1900" b="0" i="1" noProof="0" smtClean="0">
                        <a:latin typeface="Cambria Math" panose="02040503050406030204" pitchFamily="18" charset="0"/>
                      </a:rPr>
                      <m:t>𝐾</m:t>
                    </m:r>
                    <m:r>
                      <a:rPr lang="en-US" sz="2000" i="1" noProof="0">
                        <a:latin typeface="Cambria Math" panose="02040503050406030204" pitchFamily="18" charset="0"/>
                      </a:rPr>
                      <m:t>−1</m:t>
                    </m:r>
                  </m:oMath>
                </a14:m>
                <a:r>
                  <a:rPr lang="en-US" sz="1900" b="0" noProof="0" dirty="0"/>
                  <a:t> 				(</a:t>
                </a:r>
                <a:r>
                  <a:rPr lang="en-US" sz="1900" b="0" i="1" noProof="0" dirty="0"/>
                  <a:t>K</a:t>
                </a:r>
                <a:r>
                  <a:rPr lang="en-US" sz="1900" b="0" noProof="0" dirty="0"/>
                  <a:t> = number of groups)</a:t>
                </a:r>
              </a:p>
              <a:p>
                <a:pPr marL="0" indent="0">
                  <a:buNone/>
                </a:pPr>
                <a:endParaRPr lang="en-US" sz="1900" b="0" noProof="0" dirty="0"/>
              </a:p>
              <a:p>
                <a:pPr marL="0" indent="0">
                  <a:buNone/>
                </a:pPr>
                <a14:m>
                  <m:oMath xmlns:m="http://schemas.openxmlformats.org/officeDocument/2006/math">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𝑀𝑆</m:t>
                        </m:r>
                      </m:e>
                      <m:sub>
                        <m:r>
                          <a:rPr lang="en-US" sz="1900" b="0" i="1" noProof="0" smtClean="0">
                            <a:latin typeface="Cambria Math" panose="02040503050406030204" pitchFamily="18" charset="0"/>
                          </a:rPr>
                          <m:t>𝑊</m:t>
                        </m:r>
                      </m:sub>
                    </m:sSub>
                    <m:r>
                      <a:rPr lang="en-US" sz="1900" i="1" noProof="0">
                        <a:latin typeface="Cambria Math" panose="02040503050406030204" pitchFamily="18" charset="0"/>
                      </a:rPr>
                      <m:t>= </m:t>
                    </m:r>
                    <m:f>
                      <m:fPr>
                        <m:ctrlPr>
                          <a:rPr lang="en-US" sz="1900" i="1" noProof="0">
                            <a:latin typeface="Cambria Math" panose="02040503050406030204" pitchFamily="18" charset="0"/>
                          </a:rPr>
                        </m:ctrlPr>
                      </m:fPr>
                      <m:num>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𝑆𝑆</m:t>
                            </m:r>
                          </m:e>
                          <m:sub>
                            <m:r>
                              <a:rPr lang="en-US" sz="1900" b="0" i="1" noProof="0" smtClean="0">
                                <a:latin typeface="Cambria Math" panose="02040503050406030204" pitchFamily="18" charset="0"/>
                              </a:rPr>
                              <m:t>𝑊</m:t>
                            </m:r>
                          </m:sub>
                        </m:sSub>
                      </m:num>
                      <m:den>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𝑑𝑓</m:t>
                            </m:r>
                          </m:e>
                          <m:sub>
                            <m:r>
                              <a:rPr lang="en-US" sz="1900" b="0" i="1" noProof="0" smtClean="0">
                                <a:latin typeface="Cambria Math" panose="02040503050406030204" pitchFamily="18" charset="0"/>
                              </a:rPr>
                              <m:t>𝑊</m:t>
                            </m:r>
                          </m:sub>
                        </m:sSub>
                      </m:den>
                    </m:f>
                  </m:oMath>
                </a14:m>
                <a:r>
                  <a:rPr lang="en-US" sz="1900" noProof="0" dirty="0"/>
                  <a:t>, where </a:t>
                </a:r>
                <a14:m>
                  <m:oMath xmlns:m="http://schemas.openxmlformats.org/officeDocument/2006/math">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𝑑𝑓</m:t>
                        </m:r>
                      </m:e>
                      <m:sub>
                        <m:r>
                          <a:rPr lang="en-US" sz="1900" b="0" i="1" noProof="0" smtClean="0">
                            <a:latin typeface="Cambria Math" panose="02040503050406030204" pitchFamily="18" charset="0"/>
                          </a:rPr>
                          <m:t>𝑊</m:t>
                        </m:r>
                      </m:sub>
                    </m:sSub>
                    <m:r>
                      <a:rPr lang="en-US" sz="1900" i="1" noProof="0">
                        <a:latin typeface="Cambria Math" panose="02040503050406030204" pitchFamily="18" charset="0"/>
                      </a:rPr>
                      <m:t>=</m:t>
                    </m:r>
                    <m:r>
                      <a:rPr lang="en-US" sz="1900" b="0" i="1" noProof="0" smtClean="0">
                        <a:latin typeface="Cambria Math" panose="02040503050406030204" pitchFamily="18" charset="0"/>
                      </a:rPr>
                      <m:t>𝑁</m:t>
                    </m:r>
                    <m:r>
                      <a:rPr lang="en-US" sz="2000" i="1" noProof="0">
                        <a:latin typeface="Cambria Math" panose="02040503050406030204" pitchFamily="18" charset="0"/>
                      </a:rPr>
                      <m:t>−</m:t>
                    </m:r>
                    <m:r>
                      <a:rPr lang="en-US" sz="2000" b="0" i="1" noProof="0" smtClean="0">
                        <a:latin typeface="Cambria Math" panose="02040503050406030204" pitchFamily="18" charset="0"/>
                      </a:rPr>
                      <m:t>𝐾</m:t>
                    </m:r>
                  </m:oMath>
                </a14:m>
                <a:r>
                  <a:rPr lang="en-US" sz="1900" noProof="0" dirty="0"/>
                  <a:t>				(</a:t>
                </a:r>
                <a:r>
                  <a:rPr lang="en-US" sz="1900" i="1" noProof="0" dirty="0"/>
                  <a:t>N</a:t>
                </a:r>
                <a:r>
                  <a:rPr lang="en-US" sz="1900" noProof="0" dirty="0"/>
                  <a:t> = total sample size)</a:t>
                </a:r>
              </a:p>
              <a:p>
                <a:pPr marL="0" indent="0">
                  <a:buNone/>
                </a:pPr>
                <a:endParaRPr lang="en-US" sz="1900" noProof="0" dirty="0"/>
              </a:p>
              <a:p>
                <a:pPr marL="0" indent="0">
                  <a:buNone/>
                </a:pPr>
                <a:endParaRPr lang="en-US" sz="1900" noProof="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73949" y="2154412"/>
                <a:ext cx="9483760" cy="4056306"/>
              </a:xfrm>
              <a:blipFill>
                <a:blip r:embed="rId3"/>
                <a:stretch>
                  <a:fillRect l="-643" t="-1502"/>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25262417-E503-FF46-9EC7-A7C3BC6833A5}"/>
              </a:ext>
            </a:extLst>
          </p:cNvPr>
          <p:cNvSpPr>
            <a:spLocks noGrp="1"/>
          </p:cNvSpPr>
          <p:nvPr>
            <p:ph type="title"/>
          </p:nvPr>
        </p:nvSpPr>
        <p:spPr>
          <a:xfrm>
            <a:off x="2140984" y="647282"/>
            <a:ext cx="7729728" cy="941381"/>
          </a:xfrm>
        </p:spPr>
        <p:txBody>
          <a:bodyPr>
            <a:normAutofit/>
          </a:bodyPr>
          <a:lstStyle/>
          <a:p>
            <a:r>
              <a:rPr lang="en-US" noProof="0" dirty="0"/>
              <a:t>The </a:t>
            </a:r>
            <a:r>
              <a:rPr lang="en-US" i="1" noProof="0" dirty="0"/>
              <a:t>F</a:t>
            </a:r>
            <a:r>
              <a:rPr lang="en-US" noProof="0" dirty="0"/>
              <a:t>-test (test statistic)</a:t>
            </a:r>
          </a:p>
        </p:txBody>
      </p:sp>
      <p:sp>
        <p:nvSpPr>
          <p:cNvPr id="2" name="Footer Placeholder 1"/>
          <p:cNvSpPr>
            <a:spLocks noGrp="1"/>
          </p:cNvSpPr>
          <p:nvPr>
            <p:ph type="ftr" sz="quarter" idx="11"/>
          </p:nvPr>
        </p:nvSpPr>
        <p:spPr/>
        <p:txBody>
          <a:bodyPr/>
          <a:lstStyle/>
          <a:p>
            <a:r>
              <a:rPr lang="en-US" dirty="0"/>
              <a:t>Lecture 3,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18</a:t>
            </a:fld>
            <a:endParaRPr lang="en-US" dirty="0"/>
          </a:p>
        </p:txBody>
      </p:sp>
    </p:spTree>
    <p:extLst>
      <p:ext uri="{BB962C8B-B14F-4D97-AF65-F5344CB8AC3E}">
        <p14:creationId xmlns:p14="http://schemas.microsoft.com/office/powerpoint/2010/main" val="2216929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p:cNvSpPr/>
              <p:nvPr/>
            </p:nvSpPr>
            <p:spPr>
              <a:xfrm>
                <a:off x="1648690" y="2355393"/>
                <a:ext cx="9144000" cy="2585323"/>
              </a:xfrm>
              <a:prstGeom prst="rect">
                <a:avLst/>
              </a:prstGeom>
            </p:spPr>
            <p:txBody>
              <a:bodyPr wrap="square">
                <a:spAutoFit/>
              </a:bodyPr>
              <a:lstStyle/>
              <a:p>
                <a:pPr marL="285750" indent="-285750">
                  <a:buFont typeface="Arial" panose="020B0604020202020204" pitchFamily="34" charset="0"/>
                  <a:buChar char="•"/>
                </a:pPr>
                <a:r>
                  <a:rPr lang="en-US" dirty="0"/>
                  <a:t>Th</a:t>
                </a:r>
                <a:r>
                  <a:rPr lang="en-NL" dirty="0"/>
                  <a:t>e</a:t>
                </a:r>
                <a:r>
                  <a:rPr lang="en-US" dirty="0"/>
                  <a:t> </a:t>
                </a:r>
                <a14:m>
                  <m:oMath xmlns:m="http://schemas.openxmlformats.org/officeDocument/2006/math">
                    <m:r>
                      <a:rPr lang="en-US" i="1">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𝐵</m:t>
                        </m:r>
                      </m:sub>
                    </m:sSub>
                    <m:r>
                      <a:rPr lang="en-US" i="1">
                        <a:latin typeface="Cambria Math" panose="02040503050406030204" pitchFamily="18" charset="0"/>
                      </a:rPr>
                      <m:t> </m:t>
                    </m:r>
                  </m:oMath>
                </a14:m>
                <a:r>
                  <a:rPr lang="en-US" dirty="0"/>
                  <a:t>is a measure of the dispersion of the group means</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a:t>The </a:t>
                </a:r>
                <a14:m>
                  <m:oMath xmlns:m="http://schemas.openxmlformats.org/officeDocument/2006/math">
                    <m:r>
                      <a:rPr lang="en-US" i="1">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𝑊</m:t>
                        </m:r>
                      </m:sub>
                    </m:sSub>
                  </m:oMath>
                </a14:m>
                <a:r>
                  <a:rPr lang="en-US" dirty="0"/>
                  <a:t> is the </a:t>
                </a:r>
                <a:r>
                  <a:rPr lang="en-US" u="sng" dirty="0"/>
                  <a:t>pooled</a:t>
                </a:r>
                <a:r>
                  <a:rPr lang="en-US" dirty="0"/>
                  <a:t> estimate of the within-group variance; one value that applies to all groups </a:t>
                </a:r>
                <a:endParaRPr lang="en-US" b="1" dirty="0"/>
              </a:p>
              <a:p>
                <a:pPr lvl="0"/>
                <a:endParaRPr lang="en-US" dirty="0"/>
              </a:p>
              <a:p>
                <a:pPr marL="285750" indent="-285750">
                  <a:buFont typeface="Arial" panose="020B0604020202020204" pitchFamily="34" charset="0"/>
                  <a:buChar char="•"/>
                </a:pPr>
                <a:r>
                  <a:rPr lang="en-US" dirty="0"/>
                  <a:t>We use </a:t>
                </a:r>
                <a:r>
                  <a:rPr lang="en-US" u="sng" dirty="0"/>
                  <a:t>one</a:t>
                </a:r>
                <a:r>
                  <a:rPr lang="en-US" dirty="0"/>
                  <a:t> value as an estimate of within-group variance that applies to each population (</a:t>
                </a:r>
                <a:r>
                  <a:rPr lang="en-US"/>
                  <a:t>pooled within-group </a:t>
                </a:r>
                <a:r>
                  <a:rPr lang="en-US" dirty="0"/>
                  <a:t>variance)</a:t>
                </a:r>
                <a:br>
                  <a:rPr lang="en-US" dirty="0"/>
                </a:br>
                <a:endParaRPr lang="en-US" dirty="0"/>
              </a:p>
              <a:p>
                <a:r>
                  <a:rPr lang="en-US" dirty="0"/>
                  <a:t> </a:t>
                </a:r>
                <a:endParaRPr lang="en-US" sz="1200" dirty="0"/>
              </a:p>
            </p:txBody>
          </p:sp>
        </mc:Choice>
        <mc:Fallback xmlns="">
          <p:sp>
            <p:nvSpPr>
              <p:cNvPr id="7" name="Rectangle 6"/>
              <p:cNvSpPr>
                <a:spLocks noRot="1" noChangeAspect="1" noMove="1" noResize="1" noEditPoints="1" noAdjustHandles="1" noChangeArrowheads="1" noChangeShapeType="1" noTextEdit="1"/>
              </p:cNvSpPr>
              <p:nvPr/>
            </p:nvSpPr>
            <p:spPr>
              <a:xfrm>
                <a:off x="1648690" y="2355393"/>
                <a:ext cx="9144000" cy="2585323"/>
              </a:xfrm>
              <a:prstGeom prst="rect">
                <a:avLst/>
              </a:prstGeom>
              <a:blipFill>
                <a:blip r:embed="rId3"/>
                <a:stretch>
                  <a:fillRect l="-400" t="-1179"/>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25262417-E503-FF46-9EC7-A7C3BC6833A5}"/>
              </a:ext>
            </a:extLst>
          </p:cNvPr>
          <p:cNvSpPr>
            <a:spLocks noGrp="1"/>
          </p:cNvSpPr>
          <p:nvPr>
            <p:ph type="title"/>
          </p:nvPr>
        </p:nvSpPr>
        <p:spPr>
          <a:xfrm>
            <a:off x="2140984" y="647282"/>
            <a:ext cx="7729728" cy="941381"/>
          </a:xfrm>
        </p:spPr>
        <p:txBody>
          <a:bodyPr/>
          <a:lstStyle/>
          <a:p>
            <a:r>
              <a:rPr lang="en-US" noProof="0" dirty="0"/>
              <a:t>The </a:t>
            </a:r>
            <a:r>
              <a:rPr lang="en-US" i="1" noProof="0" dirty="0"/>
              <a:t>F</a:t>
            </a:r>
            <a:r>
              <a:rPr lang="en-US" noProof="0" dirty="0"/>
              <a:t>-test (test statistic)</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89A74E5-C963-1049-B35A-2675EAF46C13}"/>
                  </a:ext>
                </a:extLst>
              </p:cNvPr>
              <p:cNvSpPr/>
              <p:nvPr/>
            </p:nvSpPr>
            <p:spPr>
              <a:xfrm>
                <a:off x="6220690" y="5303649"/>
                <a:ext cx="3532909" cy="509242"/>
              </a:xfrm>
              <a:prstGeom prst="rect">
                <a:avLst/>
              </a:prstGeom>
            </p:spPr>
            <p:txBody>
              <a:bodyPr wrap="square">
                <a:spAutoFit/>
              </a:bodyPr>
              <a:lstStyle/>
              <a:p>
                <a:r>
                  <a:rPr lang="en-US" sz="1900" dirty="0"/>
                  <a:t> </a:t>
                </a:r>
                <a14:m>
                  <m:oMath xmlns:m="http://schemas.openxmlformats.org/officeDocument/2006/math">
                    <m:r>
                      <m:rPr>
                        <m:sty m:val="p"/>
                      </m:rPr>
                      <a:rPr lang="en-US" sz="1900">
                        <a:latin typeface="Cambria Math" panose="02040503050406030204" pitchFamily="18" charset="0"/>
                      </a:rPr>
                      <m:t>M</m:t>
                    </m:r>
                    <m:sSub>
                      <m:sSubPr>
                        <m:ctrlPr>
                          <a:rPr lang="en-US" sz="1900" i="1">
                            <a:latin typeface="Cambria Math" panose="02040503050406030204" pitchFamily="18" charset="0"/>
                          </a:rPr>
                        </m:ctrlPr>
                      </m:sSubPr>
                      <m:e>
                        <m:r>
                          <m:rPr>
                            <m:sty m:val="p"/>
                          </m:rPr>
                          <a:rPr lang="en-US" sz="1900">
                            <a:latin typeface="Cambria Math" panose="02040503050406030204" pitchFamily="18" charset="0"/>
                          </a:rPr>
                          <m:t>S</m:t>
                        </m:r>
                      </m:e>
                      <m:sub>
                        <m:r>
                          <m:rPr>
                            <m:sty m:val="p"/>
                          </m:rPr>
                          <a:rPr lang="nl-NL" sz="1900" b="0" i="0" smtClean="0">
                            <a:latin typeface="Cambria Math" panose="02040503050406030204" pitchFamily="18" charset="0"/>
                          </a:rPr>
                          <m:t>W</m:t>
                        </m:r>
                      </m:sub>
                    </m:sSub>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𝑆</m:t>
                        </m:r>
                        <m:sSub>
                          <m:sSubPr>
                            <m:ctrlPr>
                              <a:rPr lang="en-US" sz="1900" i="1">
                                <a:latin typeface="Cambria Math" panose="02040503050406030204" pitchFamily="18" charset="0"/>
                              </a:rPr>
                            </m:ctrlPr>
                          </m:sSubPr>
                          <m:e>
                            <m:r>
                              <a:rPr lang="en-US" sz="1900" i="1">
                                <a:latin typeface="Cambria Math" panose="02040503050406030204" pitchFamily="18" charset="0"/>
                              </a:rPr>
                              <m:t>𝑆</m:t>
                            </m:r>
                          </m:e>
                          <m:sub>
                            <m:r>
                              <a:rPr lang="en-US" sz="1900" i="1">
                                <a:latin typeface="Cambria Math" panose="02040503050406030204" pitchFamily="18" charset="0"/>
                              </a:rPr>
                              <m:t>𝑊</m:t>
                            </m:r>
                          </m:sub>
                        </m:sSub>
                      </m:num>
                      <m:den>
                        <m:r>
                          <a:rPr lang="en-US" sz="1900" i="1">
                            <a:latin typeface="Cambria Math" panose="02040503050406030204" pitchFamily="18" charset="0"/>
                          </a:rPr>
                          <m:t>𝑁</m:t>
                        </m:r>
                        <m:r>
                          <a:rPr lang="en-US" sz="1900" i="1">
                            <a:latin typeface="Cambria Math" panose="02040503050406030204" pitchFamily="18" charset="0"/>
                          </a:rPr>
                          <m:t>−</m:t>
                        </m:r>
                        <m:r>
                          <a:rPr lang="en-US" sz="1900" b="0" i="1" smtClean="0">
                            <a:latin typeface="Cambria Math" panose="02040503050406030204" pitchFamily="18" charset="0"/>
                          </a:rPr>
                          <m:t>𝐾</m:t>
                        </m:r>
                      </m:den>
                    </m:f>
                  </m:oMath>
                </a14:m>
                <a:r>
                  <a:rPr lang="en-US" sz="1900" dirty="0"/>
                  <a:t> </a:t>
                </a:r>
                <a14:m>
                  <m:oMath xmlns:m="http://schemas.openxmlformats.org/officeDocument/2006/math">
                    <m:r>
                      <a:rPr lang="en-US" sz="1900" i="1">
                        <a:latin typeface="Cambria Math" panose="02040503050406030204" pitchFamily="18" charset="0"/>
                      </a:rPr>
                      <m:t>=</m:t>
                    </m:r>
                    <m:f>
                      <m:fPr>
                        <m:ctrlPr>
                          <a:rPr lang="en-US" sz="1900" i="1">
                            <a:latin typeface="Cambria Math" panose="02040503050406030204" pitchFamily="18" charset="0"/>
                          </a:rPr>
                        </m:ctrlPr>
                      </m:fPr>
                      <m:num>
                        <m:r>
                          <a:rPr lang="nl-NL" sz="1900" i="1">
                            <a:latin typeface="Cambria Math" panose="02040503050406030204" pitchFamily="18" charset="0"/>
                          </a:rPr>
                          <m:t>69.</m:t>
                        </m:r>
                        <m:r>
                          <a:rPr lang="en-US" sz="1900" i="1">
                            <a:latin typeface="Cambria Math" panose="02040503050406030204" pitchFamily="18" charset="0"/>
                          </a:rPr>
                          <m:t>2</m:t>
                        </m:r>
                      </m:num>
                      <m:den>
                        <m:r>
                          <a:rPr lang="en-US" sz="1900" i="1">
                            <a:latin typeface="Cambria Math" panose="02040503050406030204" pitchFamily="18" charset="0"/>
                          </a:rPr>
                          <m:t>16</m:t>
                        </m:r>
                      </m:den>
                    </m:f>
                    <m:r>
                      <a:rPr lang="en-US" sz="1900" i="1">
                        <a:latin typeface="Cambria Math" panose="02040503050406030204" pitchFamily="18" charset="0"/>
                      </a:rPr>
                      <m:t>=4.325</m:t>
                    </m:r>
                  </m:oMath>
                </a14:m>
                <a:endParaRPr lang="en-US" sz="1900" dirty="0"/>
              </a:p>
            </p:txBody>
          </p:sp>
        </mc:Choice>
        <mc:Fallback xmlns="">
          <p:sp>
            <p:nvSpPr>
              <p:cNvPr id="9" name="Rectangle 8">
                <a:extLst>
                  <a:ext uri="{FF2B5EF4-FFF2-40B4-BE49-F238E27FC236}">
                    <a16:creationId xmlns:a16="http://schemas.microsoft.com/office/drawing/2014/main" id="{D89A74E5-C963-1049-B35A-2675EAF46C13}"/>
                  </a:ext>
                </a:extLst>
              </p:cNvPr>
              <p:cNvSpPr>
                <a:spLocks noRot="1" noChangeAspect="1" noMove="1" noResize="1" noEditPoints="1" noAdjustHandles="1" noChangeArrowheads="1" noChangeShapeType="1" noTextEdit="1"/>
              </p:cNvSpPr>
              <p:nvPr/>
            </p:nvSpPr>
            <p:spPr>
              <a:xfrm>
                <a:off x="6220690" y="5303649"/>
                <a:ext cx="3532909" cy="50924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24308CA-A5E2-8A41-ADDB-5F613539D036}"/>
                  </a:ext>
                </a:extLst>
              </p:cNvPr>
              <p:cNvSpPr/>
              <p:nvPr/>
            </p:nvSpPr>
            <p:spPr>
              <a:xfrm>
                <a:off x="2140984" y="5303649"/>
                <a:ext cx="6096000" cy="807593"/>
              </a:xfrm>
              <a:prstGeom prst="rect">
                <a:avLst/>
              </a:prstGeom>
            </p:spPr>
            <p:txBody>
              <a:bodyPr>
                <a:spAutoFit/>
              </a:bodyPr>
              <a:lstStyle/>
              <a:p>
                <a14:m>
                  <m:oMath xmlns:m="http://schemas.openxmlformats.org/officeDocument/2006/math">
                    <m:r>
                      <m:rPr>
                        <m:sty m:val="p"/>
                      </m:rPr>
                      <a:rPr lang="nl-NL" sz="1900" smtClean="0">
                        <a:latin typeface="Cambria Math" panose="02040503050406030204" pitchFamily="18" charset="0"/>
                      </a:rPr>
                      <m:t>M</m:t>
                    </m:r>
                    <m:sSub>
                      <m:sSubPr>
                        <m:ctrlPr>
                          <a:rPr lang="en-US" sz="1900" i="1">
                            <a:latin typeface="Cambria Math" panose="02040503050406030204" pitchFamily="18" charset="0"/>
                          </a:rPr>
                        </m:ctrlPr>
                      </m:sSubPr>
                      <m:e>
                        <m:r>
                          <m:rPr>
                            <m:sty m:val="p"/>
                          </m:rPr>
                          <a:rPr lang="en-US" sz="1900">
                            <a:latin typeface="Cambria Math" panose="02040503050406030204" pitchFamily="18" charset="0"/>
                          </a:rPr>
                          <m:t>S</m:t>
                        </m:r>
                      </m:e>
                      <m:sub>
                        <m:r>
                          <m:rPr>
                            <m:sty m:val="p"/>
                          </m:rPr>
                          <a:rPr lang="nl-NL" sz="1900">
                            <a:latin typeface="Cambria Math" panose="02040503050406030204" pitchFamily="18" charset="0"/>
                          </a:rPr>
                          <m:t>B</m:t>
                        </m:r>
                      </m:sub>
                    </m:sSub>
                    <m:r>
                      <a:rPr lang="en-US" sz="1900">
                        <a:latin typeface="Cambria Math" panose="02040503050406030204" pitchFamily="18" charset="0"/>
                      </a:rPr>
                      <m:t>=</m:t>
                    </m:r>
                    <m:f>
                      <m:fPr>
                        <m:ctrlPr>
                          <a:rPr lang="en-US" sz="1900" i="1">
                            <a:latin typeface="Cambria Math" panose="02040503050406030204" pitchFamily="18" charset="0"/>
                          </a:rPr>
                        </m:ctrlPr>
                      </m:fPr>
                      <m:num>
                        <m:r>
                          <m:rPr>
                            <m:sty m:val="p"/>
                          </m:rPr>
                          <a:rPr lang="en-US" sz="1900">
                            <a:latin typeface="Cambria Math" panose="02040503050406030204" pitchFamily="18" charset="0"/>
                          </a:rPr>
                          <m:t>S</m:t>
                        </m:r>
                        <m:sSub>
                          <m:sSubPr>
                            <m:ctrlPr>
                              <a:rPr lang="en-US" sz="1900" i="1">
                                <a:latin typeface="Cambria Math" panose="02040503050406030204" pitchFamily="18" charset="0"/>
                              </a:rPr>
                            </m:ctrlPr>
                          </m:sSubPr>
                          <m:e>
                            <m:r>
                              <m:rPr>
                                <m:sty m:val="p"/>
                              </m:rPr>
                              <a:rPr lang="en-US" sz="1900">
                                <a:latin typeface="Cambria Math" panose="02040503050406030204" pitchFamily="18" charset="0"/>
                              </a:rPr>
                              <m:t>S</m:t>
                            </m:r>
                          </m:e>
                          <m:sub>
                            <m:r>
                              <m:rPr>
                                <m:sty m:val="p"/>
                              </m:rPr>
                              <a:rPr lang="en-US" sz="1900">
                                <a:latin typeface="Cambria Math" panose="02040503050406030204" pitchFamily="18" charset="0"/>
                              </a:rPr>
                              <m:t>B</m:t>
                            </m:r>
                          </m:sub>
                        </m:sSub>
                      </m:num>
                      <m:den>
                        <m:r>
                          <a:rPr lang="en-US" sz="1900" b="0" i="1" smtClean="0">
                            <a:latin typeface="Cambria Math" panose="02040503050406030204" pitchFamily="18" charset="0"/>
                          </a:rPr>
                          <m:t>𝐾</m:t>
                        </m:r>
                        <m:r>
                          <a:rPr lang="en-US" sz="1900" i="1">
                            <a:latin typeface="Cambria Math" panose="02040503050406030204" pitchFamily="18" charset="0"/>
                          </a:rPr>
                          <m:t>−</m:t>
                        </m:r>
                        <m:r>
                          <a:rPr lang="en-US" sz="1900">
                            <a:latin typeface="Cambria Math" panose="02040503050406030204" pitchFamily="18" charset="0"/>
                          </a:rPr>
                          <m:t>1</m:t>
                        </m:r>
                      </m:den>
                    </m:f>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17.8</m:t>
                        </m:r>
                      </m:num>
                      <m:den>
                        <m:r>
                          <a:rPr lang="en-US" sz="1900" i="1">
                            <a:latin typeface="Cambria Math" panose="02040503050406030204" pitchFamily="18" charset="0"/>
                          </a:rPr>
                          <m:t>3</m:t>
                        </m:r>
                      </m:den>
                    </m:f>
                    <m:r>
                      <a:rPr lang="en-US" sz="1900" i="1">
                        <a:latin typeface="Cambria Math" panose="02040503050406030204" pitchFamily="18" charset="0"/>
                      </a:rPr>
                      <m:t>=5.933    </m:t>
                    </m:r>
                  </m:oMath>
                </a14:m>
                <a:r>
                  <a:rPr lang="en-US" sz="1900" dirty="0"/>
                  <a:t>    </a:t>
                </a:r>
                <a:br>
                  <a:rPr lang="en-US" sz="1900" dirty="0"/>
                </a:br>
                <a:endParaRPr lang="en-US" sz="1900" dirty="0"/>
              </a:p>
            </p:txBody>
          </p:sp>
        </mc:Choice>
        <mc:Fallback xmlns="">
          <p:sp>
            <p:nvSpPr>
              <p:cNvPr id="10" name="Rectangle 9">
                <a:extLst>
                  <a:ext uri="{FF2B5EF4-FFF2-40B4-BE49-F238E27FC236}">
                    <a16:creationId xmlns:a16="http://schemas.microsoft.com/office/drawing/2014/main" id="{D24308CA-A5E2-8A41-ADDB-5F613539D036}"/>
                  </a:ext>
                </a:extLst>
              </p:cNvPr>
              <p:cNvSpPr>
                <a:spLocks noRot="1" noChangeAspect="1" noMove="1" noResize="1" noEditPoints="1" noAdjustHandles="1" noChangeArrowheads="1" noChangeShapeType="1" noTextEdit="1"/>
              </p:cNvSpPr>
              <p:nvPr/>
            </p:nvSpPr>
            <p:spPr>
              <a:xfrm>
                <a:off x="2140984" y="5303649"/>
                <a:ext cx="6096000" cy="807593"/>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4F3B63D0-6252-DB43-9B72-58CB8D5C1ED5}"/>
              </a:ext>
            </a:extLst>
          </p:cNvPr>
          <p:cNvSpPr txBox="1"/>
          <p:nvPr/>
        </p:nvSpPr>
        <p:spPr>
          <a:xfrm>
            <a:off x="1925782" y="4672599"/>
            <a:ext cx="1925781" cy="369332"/>
          </a:xfrm>
          <a:prstGeom prst="rect">
            <a:avLst/>
          </a:prstGeom>
          <a:noFill/>
        </p:spPr>
        <p:txBody>
          <a:bodyPr wrap="square" rtlCol="0">
            <a:spAutoFit/>
          </a:bodyPr>
          <a:lstStyle/>
          <a:p>
            <a:r>
              <a:rPr lang="en-NL" u="sng" dirty="0"/>
              <a:t>In our example:</a:t>
            </a:r>
          </a:p>
        </p:txBody>
      </p:sp>
      <p:sp>
        <p:nvSpPr>
          <p:cNvPr id="2" name="Footer Placeholder 1"/>
          <p:cNvSpPr>
            <a:spLocks noGrp="1"/>
          </p:cNvSpPr>
          <p:nvPr>
            <p:ph type="ftr" sz="quarter" idx="11"/>
          </p:nvPr>
        </p:nvSpPr>
        <p:spPr/>
        <p:txBody>
          <a:bodyPr/>
          <a:lstStyle/>
          <a:p>
            <a:r>
              <a:rPr lang="en-US" dirty="0"/>
              <a:t>Lecture 3, ERM, MTO</a:t>
            </a:r>
          </a:p>
        </p:txBody>
      </p:sp>
      <p:sp>
        <p:nvSpPr>
          <p:cNvPr id="3" name="Slide Number Placeholder 2"/>
          <p:cNvSpPr>
            <a:spLocks noGrp="1"/>
          </p:cNvSpPr>
          <p:nvPr>
            <p:ph type="sldNum" sz="quarter" idx="12"/>
          </p:nvPr>
        </p:nvSpPr>
        <p:spPr/>
        <p:txBody>
          <a:bodyPr/>
          <a:lstStyle/>
          <a:p>
            <a:fld id="{769E8580-8357-4286-A896-D8F0D06AAB1A}" type="slidenum">
              <a:rPr lang="en-US" smtClean="0"/>
              <a:t>19</a:t>
            </a:fld>
            <a:endParaRPr lang="en-US" dirty="0"/>
          </a:p>
        </p:txBody>
      </p:sp>
    </p:spTree>
    <p:extLst>
      <p:ext uri="{BB962C8B-B14F-4D97-AF65-F5344CB8AC3E}">
        <p14:creationId xmlns:p14="http://schemas.microsoft.com/office/powerpoint/2010/main" val="4155842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540961"/>
          </a:xfrm>
        </p:spPr>
        <p:txBody>
          <a:bodyPr>
            <a:normAutofit/>
          </a:bodyPr>
          <a:lstStyle/>
          <a:p>
            <a:r>
              <a:rPr lang="en-US" sz="3200" noProof="0" dirty="0"/>
              <a:t>Lecture goals lecture 3</a:t>
            </a:r>
          </a:p>
        </p:txBody>
      </p:sp>
      <p:sp>
        <p:nvSpPr>
          <p:cNvPr id="3" name="Content Placeholder 2"/>
          <p:cNvSpPr>
            <a:spLocks noGrp="1"/>
          </p:cNvSpPr>
          <p:nvPr>
            <p:ph idx="1"/>
          </p:nvPr>
        </p:nvSpPr>
        <p:spPr/>
        <p:txBody>
          <a:bodyPr>
            <a:normAutofit lnSpcReduction="10000"/>
          </a:bodyPr>
          <a:lstStyle/>
          <a:p>
            <a:pPr marL="0" indent="0">
              <a:buNone/>
            </a:pPr>
            <a:r>
              <a:rPr lang="nl-NL" sz="1800" dirty="0">
                <a:effectLst/>
                <a:latin typeface="Aptos" panose="020B0004020202020204" pitchFamily="34" charset="0"/>
                <a:ea typeface="Aptos" panose="020B0004020202020204" pitchFamily="34" charset="0"/>
                <a:cs typeface="Aptos" panose="020B0004020202020204" pitchFamily="34" charset="0"/>
              </a:rPr>
              <a:t>Update: Tutorial </a:t>
            </a:r>
            <a:r>
              <a:rPr lang="nl-NL" sz="1800" dirty="0" err="1">
                <a:effectLst/>
                <a:latin typeface="Aptos" panose="020B0004020202020204" pitchFamily="34" charset="0"/>
                <a:ea typeface="Aptos" panose="020B0004020202020204" pitchFamily="34" charset="0"/>
                <a:cs typeface="Aptos" panose="020B0004020202020204" pitchFamily="34" charset="0"/>
              </a:rPr>
              <a:t>exercises</a:t>
            </a:r>
            <a:r>
              <a:rPr lang="nl-NL" sz="1800" dirty="0">
                <a:effectLst/>
                <a:latin typeface="Aptos" panose="020B0004020202020204" pitchFamily="34" charset="0"/>
                <a:ea typeface="Aptos" panose="020B0004020202020204" pitchFamily="34" charset="0"/>
                <a:cs typeface="Aptos" panose="020B0004020202020204" pitchFamily="34" charset="0"/>
              </a:rPr>
              <a:t> are </a:t>
            </a:r>
            <a:r>
              <a:rPr lang="nl-NL" sz="1800" dirty="0" err="1">
                <a:effectLst/>
                <a:latin typeface="Aptos" panose="020B0004020202020204" pitchFamily="34" charset="0"/>
                <a:ea typeface="Aptos" panose="020B0004020202020204" pitchFamily="34" charset="0"/>
                <a:cs typeface="Aptos" panose="020B0004020202020204" pitchFamily="34" charset="0"/>
              </a:rPr>
              <a:t>now</a:t>
            </a:r>
            <a:r>
              <a:rPr lang="nl-NL" sz="1800" dirty="0">
                <a:effectLst/>
                <a:latin typeface="Aptos" panose="020B0004020202020204" pitchFamily="34" charset="0"/>
                <a:ea typeface="Aptos" panose="020B0004020202020204" pitchFamily="34" charset="0"/>
                <a:cs typeface="Aptos" panose="020B0004020202020204" pitchFamily="34" charset="0"/>
              </a:rPr>
              <a:t> online, </a:t>
            </a:r>
            <a:r>
              <a:rPr lang="nl-NL" sz="1800" dirty="0" err="1">
                <a:effectLst/>
                <a:latin typeface="Aptos" panose="020B0004020202020204" pitchFamily="34" charset="0"/>
                <a:ea typeface="Aptos" panose="020B0004020202020204" pitchFamily="34" charset="0"/>
                <a:cs typeface="Aptos" panose="020B0004020202020204" pitchFamily="34" charset="0"/>
              </a:rPr>
              <a:t>it’s</a:t>
            </a:r>
            <a:r>
              <a:rPr lang="nl-NL" sz="1800" dirty="0">
                <a:effectLst/>
                <a:latin typeface="Aptos" panose="020B0004020202020204" pitchFamily="34" charset="0"/>
                <a:ea typeface="Aptos" panose="020B0004020202020204" pitchFamily="34" charset="0"/>
                <a:cs typeface="Aptos" panose="020B0004020202020204" pitchFamily="34" charset="0"/>
              </a:rPr>
              <a:t> important </a:t>
            </a:r>
            <a:r>
              <a:rPr lang="nl-NL" sz="1800" dirty="0" err="1">
                <a:effectLst/>
                <a:latin typeface="Aptos" panose="020B0004020202020204" pitchFamily="34" charset="0"/>
                <a:ea typeface="Aptos" panose="020B0004020202020204" pitchFamily="34" charset="0"/>
                <a:cs typeface="Aptos" panose="020B0004020202020204" pitchFamily="34" charset="0"/>
              </a:rPr>
              <a:t>to</a:t>
            </a:r>
            <a:r>
              <a:rPr lang="nl-NL" sz="1800" dirty="0">
                <a:effectLst/>
                <a:latin typeface="Aptos" panose="020B0004020202020204" pitchFamily="34" charset="0"/>
                <a:ea typeface="Aptos" panose="020B0004020202020204" pitchFamily="34" charset="0"/>
                <a:cs typeface="Aptos" panose="020B0004020202020204" pitchFamily="34" charset="0"/>
              </a:rPr>
              <a:t> complete </a:t>
            </a:r>
            <a:r>
              <a:rPr lang="nl-NL" sz="1800" dirty="0">
                <a:latin typeface="Aptos" panose="020B0004020202020204" pitchFamily="34" charset="0"/>
                <a:ea typeface="Aptos" panose="020B0004020202020204" pitchFamily="34" charset="0"/>
                <a:cs typeface="Aptos" panose="020B0004020202020204" pitchFamily="34" charset="0"/>
              </a:rPr>
              <a:t>these </a:t>
            </a:r>
            <a:r>
              <a:rPr lang="nl-NL" sz="1800" b="1" u="sng" dirty="0" err="1">
                <a:latin typeface="Aptos" panose="020B0004020202020204" pitchFamily="34" charset="0"/>
                <a:ea typeface="Aptos" panose="020B0004020202020204" pitchFamily="34" charset="0"/>
                <a:cs typeface="Aptos" panose="020B0004020202020204" pitchFamily="34" charset="0"/>
              </a:rPr>
              <a:t>before</a:t>
            </a:r>
            <a:r>
              <a:rPr lang="nl-NL" sz="1800" b="1" u="sng" dirty="0">
                <a:latin typeface="Aptos" panose="020B0004020202020204" pitchFamily="34" charset="0"/>
                <a:ea typeface="Aptos" panose="020B0004020202020204" pitchFamily="34" charset="0"/>
                <a:cs typeface="Aptos" panose="020B0004020202020204" pitchFamily="34" charset="0"/>
              </a:rPr>
              <a:t> </a:t>
            </a:r>
            <a:r>
              <a:rPr lang="nl-NL" sz="1800" b="1" u="sng" dirty="0" err="1">
                <a:effectLst/>
                <a:latin typeface="Aptos" panose="020B0004020202020204" pitchFamily="34" charset="0"/>
                <a:ea typeface="Aptos" panose="020B0004020202020204" pitchFamily="34" charset="0"/>
                <a:cs typeface="Aptos" panose="020B0004020202020204" pitchFamily="34" charset="0"/>
              </a:rPr>
              <a:t>the</a:t>
            </a:r>
            <a:r>
              <a:rPr lang="nl-NL" sz="1800" b="1" u="sng" dirty="0">
                <a:effectLst/>
                <a:latin typeface="Aptos" panose="020B0004020202020204" pitchFamily="34" charset="0"/>
                <a:ea typeface="Aptos" panose="020B0004020202020204" pitchFamily="34" charset="0"/>
                <a:cs typeface="Aptos" panose="020B0004020202020204" pitchFamily="34" charset="0"/>
              </a:rPr>
              <a:t> tutorial</a:t>
            </a:r>
            <a:r>
              <a:rPr lang="nl-NL" sz="1800" dirty="0">
                <a:effectLst/>
                <a:latin typeface="Aptos" panose="020B0004020202020204" pitchFamily="34" charset="0"/>
                <a:ea typeface="Aptos" panose="020B0004020202020204" pitchFamily="34" charset="0"/>
                <a:cs typeface="Aptos" panose="020B0004020202020204" pitchFamily="34" charset="0"/>
              </a:rPr>
              <a:t>!</a:t>
            </a:r>
          </a:p>
          <a:p>
            <a:pPr marL="0" indent="0">
              <a:buNone/>
            </a:pPr>
            <a:r>
              <a:rPr lang="nl-NL" sz="1800" dirty="0">
                <a:latin typeface="Aptos" panose="020B0004020202020204" pitchFamily="34" charset="0"/>
                <a:ea typeface="Aptos" panose="020B0004020202020204" pitchFamily="34" charset="0"/>
                <a:cs typeface="Aptos" panose="020B0004020202020204" pitchFamily="34" charset="0"/>
              </a:rPr>
              <a:t>See </a:t>
            </a:r>
            <a:r>
              <a:rPr lang="nl-NL" sz="1800" dirty="0">
                <a:effectLst/>
                <a:latin typeface="Aptos" panose="020B0004020202020204" pitchFamily="34" charset="0"/>
                <a:ea typeface="Aptos" panose="020B0004020202020204" pitchFamily="34" charset="0"/>
                <a:cs typeface="Aptos" panose="020B0004020202020204" pitchFamily="34" charset="0"/>
              </a:rPr>
              <a:t>module “</a:t>
            </a:r>
            <a:r>
              <a:rPr lang="nl-NL" sz="1800" dirty="0" err="1">
                <a:effectLst/>
                <a:latin typeface="Aptos" panose="020B0004020202020204" pitchFamily="34" charset="0"/>
                <a:ea typeface="Aptos" panose="020B0004020202020204" pitchFamily="34" charset="0"/>
                <a:cs typeface="Aptos" panose="020B0004020202020204" pitchFamily="34" charset="0"/>
              </a:rPr>
              <a:t>Tutorials</a:t>
            </a:r>
            <a:r>
              <a:rPr lang="nl-NL" sz="1800" dirty="0">
                <a:effectLst/>
                <a:latin typeface="Aptos" panose="020B0004020202020204" pitchFamily="34" charset="0"/>
                <a:ea typeface="Aptos" panose="020B0004020202020204" pitchFamily="34" charset="0"/>
                <a:cs typeface="Aptos" panose="020B0004020202020204" pitchFamily="34" charset="0"/>
              </a:rPr>
              <a:t>” on Canvas</a:t>
            </a:r>
          </a:p>
          <a:p>
            <a:pPr marL="0" indent="0">
              <a:buNone/>
            </a:pPr>
            <a:endParaRPr lang="en-US" sz="1900" noProof="0" dirty="0"/>
          </a:p>
          <a:p>
            <a:pPr marL="0" indent="0">
              <a:buNone/>
            </a:pPr>
            <a:r>
              <a:rPr lang="en-US" sz="1900" noProof="0" dirty="0"/>
              <a:t>After this lecture and studying the materials, students are able to:</a:t>
            </a:r>
          </a:p>
          <a:p>
            <a:pPr marL="0" indent="0">
              <a:buNone/>
            </a:pPr>
            <a:endParaRPr lang="en-US" sz="1900" noProof="0" dirty="0"/>
          </a:p>
          <a:p>
            <a:r>
              <a:rPr lang="en-US" sz="1900" noProof="0" dirty="0"/>
              <a:t>Explain the statistical model of an ANOVA</a:t>
            </a:r>
          </a:p>
          <a:p>
            <a:endParaRPr lang="en-US" sz="1900" noProof="0" dirty="0"/>
          </a:p>
          <a:p>
            <a:r>
              <a:rPr lang="en-US" sz="1900" noProof="0" dirty="0"/>
              <a:t>Compute the </a:t>
            </a:r>
            <a:r>
              <a:rPr lang="en-US" sz="1900" i="1" noProof="0" dirty="0"/>
              <a:t>F-</a:t>
            </a:r>
            <a:r>
              <a:rPr lang="en-US" sz="1900" noProof="0" dirty="0"/>
              <a:t>statistic in an ANOVA</a:t>
            </a:r>
          </a:p>
          <a:p>
            <a:endParaRPr lang="en-US" sz="1900" noProof="0" dirty="0"/>
          </a:p>
          <a:p>
            <a:r>
              <a:rPr lang="en-US" sz="1900" noProof="0" dirty="0"/>
              <a:t>Draw conclusions about the hypothesis tested in an ANOVA using the </a:t>
            </a:r>
            <a:r>
              <a:rPr lang="en-US" sz="1900" i="1" noProof="0" dirty="0"/>
              <a:t>F</a:t>
            </a:r>
            <a:r>
              <a:rPr lang="en-US" sz="1900" noProof="0" dirty="0"/>
              <a:t>-distribution</a:t>
            </a:r>
          </a:p>
          <a:p>
            <a:endParaRPr lang="en-US" sz="1900" noProof="0" dirty="0"/>
          </a:p>
          <a:p>
            <a:r>
              <a:rPr lang="en-US" sz="1900" noProof="0" dirty="0"/>
              <a:t>Compute and interpret a measure of effect size in the context of an ANOVA</a:t>
            </a:r>
          </a:p>
          <a:p>
            <a:endParaRPr lang="en-US" sz="1900" noProof="0" dirty="0"/>
          </a:p>
          <a:p>
            <a:endParaRPr lang="en-US" sz="1900" noProof="0" dirty="0"/>
          </a:p>
          <a:p>
            <a:pPr marL="0" indent="0">
              <a:buNone/>
            </a:pPr>
            <a:endParaRPr lang="en-US" sz="1600" noProof="0" dirty="0"/>
          </a:p>
          <a:p>
            <a:endParaRPr lang="en-US" sz="1600" noProof="0" dirty="0"/>
          </a:p>
          <a:p>
            <a:endParaRPr lang="en-US" sz="1600" noProof="0" dirty="0"/>
          </a:p>
          <a:p>
            <a:endParaRPr lang="en-US" sz="1600" noProof="0" dirty="0"/>
          </a:p>
          <a:p>
            <a:endParaRPr lang="en-US" sz="1600" noProof="0" dirty="0"/>
          </a:p>
          <a:p>
            <a:endParaRPr lang="en-US" sz="1600" noProof="0" dirty="0"/>
          </a:p>
          <a:p>
            <a:endParaRPr lang="en-US" sz="2000" noProof="0" dirty="0"/>
          </a:p>
          <a:p>
            <a:endParaRPr lang="en-US" sz="1600" noProof="0" dirty="0"/>
          </a:p>
        </p:txBody>
      </p:sp>
      <p:sp>
        <p:nvSpPr>
          <p:cNvPr id="4" name="Footer Placeholder 3"/>
          <p:cNvSpPr>
            <a:spLocks noGrp="1"/>
          </p:cNvSpPr>
          <p:nvPr>
            <p:ph type="ftr" sz="quarter" idx="11"/>
          </p:nvPr>
        </p:nvSpPr>
        <p:spPr/>
        <p:txBody>
          <a:bodyPr/>
          <a:lstStyle/>
          <a:p>
            <a:r>
              <a:rPr lang="en-US" dirty="0"/>
              <a:t>Lecture 3,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a:t>
            </a:fld>
            <a:endParaRPr lang="en-US" dirty="0"/>
          </a:p>
        </p:txBody>
      </p:sp>
    </p:spTree>
    <p:extLst>
      <p:ext uri="{BB962C8B-B14F-4D97-AF65-F5344CB8AC3E}">
        <p14:creationId xmlns:p14="http://schemas.microsoft.com/office/powerpoint/2010/main" val="2198987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140984" y="1878008"/>
                <a:ext cx="8831816" cy="3101983"/>
              </a:xfrm>
            </p:spPr>
            <p:txBody>
              <a:bodyPr>
                <a:noAutofit/>
              </a:bodyPr>
              <a:lstStyle/>
              <a:p>
                <a:pPr marL="0" indent="0">
                  <a:spcBef>
                    <a:spcPts val="400"/>
                  </a:spcBef>
                  <a:buNone/>
                </a:pPr>
                <a:r>
                  <a:rPr lang="en-US" sz="1900" u="sng" noProof="0" dirty="0"/>
                  <a:t>(ii) Calculating the test statistic:</a:t>
                </a:r>
                <a:endParaRPr lang="en-US" sz="1900" i="1" noProof="0" dirty="0"/>
              </a:p>
              <a:p>
                <a:pPr marL="0" indent="0">
                  <a:spcBef>
                    <a:spcPts val="400"/>
                  </a:spcBef>
                  <a:buNone/>
                </a:pPr>
                <a14:m>
                  <m:oMathPara xmlns:m="http://schemas.openxmlformats.org/officeDocument/2006/math">
                    <m:oMathParaPr>
                      <m:jc m:val="centerGroup"/>
                    </m:oMathParaPr>
                    <m:oMath xmlns:m="http://schemas.openxmlformats.org/officeDocument/2006/math">
                      <m:r>
                        <a:rPr lang="en-US" sz="1900" i="1" noProof="0" smtClean="0">
                          <a:latin typeface="Cambria Math" panose="02040503050406030204" pitchFamily="18" charset="0"/>
                        </a:rPr>
                        <m:t>𝐹</m:t>
                      </m:r>
                      <m:r>
                        <a:rPr lang="en-US" sz="1900" i="1" noProof="0" smtClean="0">
                          <a:latin typeface="Cambria Math" panose="02040503050406030204" pitchFamily="18" charset="0"/>
                        </a:rPr>
                        <m:t>=</m:t>
                      </m:r>
                      <m:f>
                        <m:fPr>
                          <m:ctrlPr>
                            <a:rPr lang="en-US" sz="1900" i="1" noProof="0">
                              <a:latin typeface="Cambria Math" panose="02040503050406030204" pitchFamily="18" charset="0"/>
                            </a:rPr>
                          </m:ctrlPr>
                        </m:fPr>
                        <m:num>
                          <m:r>
                            <m:rPr>
                              <m:sty m:val="p"/>
                            </m:rPr>
                            <a:rPr lang="en-US" sz="1900" noProof="0">
                              <a:latin typeface="Cambria Math" panose="02040503050406030204" pitchFamily="18" charset="0"/>
                            </a:rPr>
                            <m:t>M</m:t>
                          </m:r>
                          <m:sSub>
                            <m:sSubPr>
                              <m:ctrlPr>
                                <a:rPr lang="en-US" sz="1900" i="1" noProof="0">
                                  <a:latin typeface="Cambria Math" panose="02040503050406030204" pitchFamily="18" charset="0"/>
                                </a:rPr>
                              </m:ctrlPr>
                            </m:sSubPr>
                            <m:e>
                              <m:r>
                                <m:rPr>
                                  <m:sty m:val="p"/>
                                </m:rPr>
                                <a:rPr lang="en-US" sz="1900" noProof="0">
                                  <a:latin typeface="Cambria Math" panose="02040503050406030204" pitchFamily="18" charset="0"/>
                                </a:rPr>
                                <m:t>S</m:t>
                              </m:r>
                            </m:e>
                            <m:sub>
                              <m:r>
                                <a:rPr lang="en-US" sz="1900" b="0" i="1" noProof="0" smtClean="0">
                                  <a:latin typeface="Cambria Math" panose="02040503050406030204" pitchFamily="18" charset="0"/>
                                </a:rPr>
                                <m:t>𝐵</m:t>
                              </m:r>
                            </m:sub>
                          </m:sSub>
                        </m:num>
                        <m:den>
                          <m:r>
                            <m:rPr>
                              <m:sty m:val="p"/>
                            </m:rPr>
                            <a:rPr lang="en-US" sz="1900" noProof="0">
                              <a:latin typeface="Cambria Math" panose="02040503050406030204" pitchFamily="18" charset="0"/>
                            </a:rPr>
                            <m:t>M</m:t>
                          </m:r>
                          <m:sSub>
                            <m:sSubPr>
                              <m:ctrlPr>
                                <a:rPr lang="en-US" sz="1900" i="1" noProof="0">
                                  <a:latin typeface="Cambria Math" panose="02040503050406030204" pitchFamily="18" charset="0"/>
                                </a:rPr>
                              </m:ctrlPr>
                            </m:sSubPr>
                            <m:e>
                              <m:r>
                                <m:rPr>
                                  <m:sty m:val="p"/>
                                </m:rPr>
                                <a:rPr lang="en-US" sz="1900" noProof="0">
                                  <a:latin typeface="Cambria Math" panose="02040503050406030204" pitchFamily="18" charset="0"/>
                                </a:rPr>
                                <m:t>S</m:t>
                              </m:r>
                            </m:e>
                            <m:sub>
                              <m:r>
                                <m:rPr>
                                  <m:sty m:val="p"/>
                                </m:rPr>
                                <a:rPr lang="en-US" sz="1900" b="0" i="0" noProof="0" smtClean="0">
                                  <a:latin typeface="Cambria Math" panose="02040503050406030204" pitchFamily="18" charset="0"/>
                                </a:rPr>
                                <m:t>W</m:t>
                              </m:r>
                            </m:sub>
                          </m:sSub>
                        </m:den>
                      </m:f>
                      <m:r>
                        <a:rPr lang="en-US" sz="1900" b="0" i="1" noProof="0" smtClean="0">
                          <a:latin typeface="Cambria Math" panose="02040503050406030204" pitchFamily="18" charset="0"/>
                        </a:rPr>
                        <m:t>=</m:t>
                      </m:r>
                      <m:f>
                        <m:fPr>
                          <m:ctrlPr>
                            <a:rPr lang="en-US" sz="1900" i="1" noProof="0">
                              <a:latin typeface="Cambria Math" panose="02040503050406030204" pitchFamily="18" charset="0"/>
                            </a:rPr>
                          </m:ctrlPr>
                        </m:fPr>
                        <m:num>
                          <m:r>
                            <a:rPr lang="en-US" sz="1900" b="0" i="1" noProof="0" smtClean="0">
                              <a:latin typeface="Cambria Math" panose="02040503050406030204" pitchFamily="18" charset="0"/>
                            </a:rPr>
                            <m:t>5.933</m:t>
                          </m:r>
                        </m:num>
                        <m:den>
                          <m:r>
                            <a:rPr lang="en-US" sz="1900" b="0" i="1" noProof="0" smtClean="0">
                              <a:latin typeface="Cambria Math" panose="02040503050406030204" pitchFamily="18" charset="0"/>
                            </a:rPr>
                            <m:t>4.325</m:t>
                          </m:r>
                        </m:den>
                      </m:f>
                      <m:r>
                        <a:rPr lang="en-US" sz="1900" b="0" i="1" noProof="0" smtClean="0">
                          <a:latin typeface="Cambria Math" panose="02040503050406030204" pitchFamily="18" charset="0"/>
                        </a:rPr>
                        <m:t>=1.372.</m:t>
                      </m:r>
                    </m:oMath>
                  </m:oMathPara>
                </a14:m>
                <a:endParaRPr lang="en-US" sz="1900" noProof="0" dirty="0"/>
              </a:p>
              <a:p>
                <a:pPr marL="0" indent="0">
                  <a:spcBef>
                    <a:spcPts val="400"/>
                  </a:spcBef>
                  <a:buNone/>
                </a:pPr>
                <a:endParaRPr lang="en-US" sz="1900" noProof="0" dirty="0"/>
              </a:p>
              <a:p>
                <a:pPr>
                  <a:spcBef>
                    <a:spcPts val="400"/>
                  </a:spcBef>
                </a:pPr>
                <a:r>
                  <a:rPr lang="en-US" sz="1900" i="1" noProof="0" dirty="0"/>
                  <a:t>F </a:t>
                </a:r>
                <a:r>
                  <a:rPr lang="en-US" sz="1900" noProof="0" dirty="0"/>
                  <a:t>= ratio of between-group variance and within-group variance</a:t>
                </a:r>
                <a:br>
                  <a:rPr lang="en-US" sz="1900" noProof="0" dirty="0"/>
                </a:br>
                <a:endParaRPr lang="en-US" sz="1900" noProof="0" dirty="0"/>
              </a:p>
              <a:p>
                <a:pPr>
                  <a:spcBef>
                    <a:spcPts val="400"/>
                  </a:spcBef>
                </a:pPr>
                <a:r>
                  <a:rPr lang="en-US" sz="1900" noProof="0" dirty="0"/>
                  <a:t>Under H</a:t>
                </a:r>
                <a:r>
                  <a:rPr lang="en-US" sz="1900" baseline="-25000" noProof="0" dirty="0"/>
                  <a:t>0</a:t>
                </a:r>
                <a:r>
                  <a:rPr lang="en-US" sz="1900" noProof="0" dirty="0"/>
                  <a:t> the “between-group variance” = “within-group variance”.</a:t>
                </a:r>
                <a:br>
                  <a:rPr lang="en-US" sz="1900" noProof="0" dirty="0"/>
                </a:br>
                <a:r>
                  <a:rPr lang="en-US" sz="1900" noProof="0" dirty="0"/>
                  <a:t>Hence, under H</a:t>
                </a:r>
                <a:r>
                  <a:rPr lang="en-US" sz="1900" baseline="-25000" noProof="0" dirty="0"/>
                  <a:t>0</a:t>
                </a:r>
                <a:r>
                  <a:rPr lang="en-US" sz="1900" noProof="0" dirty="0"/>
                  <a:t> we expect </a:t>
                </a:r>
                <a14:m>
                  <m:oMath xmlns:m="http://schemas.openxmlformats.org/officeDocument/2006/math">
                    <m:r>
                      <a:rPr lang="en-US" sz="1900" i="1" noProof="0">
                        <a:latin typeface="Cambria Math" panose="02040503050406030204" pitchFamily="18" charset="0"/>
                      </a:rPr>
                      <m:t>𝐹</m:t>
                    </m:r>
                    <m:r>
                      <a:rPr lang="en-US" sz="1900" i="1" noProof="0">
                        <a:latin typeface="Cambria Math" panose="02040503050406030204" pitchFamily="18" charset="0"/>
                      </a:rPr>
                      <m:t>=1</m:t>
                    </m:r>
                  </m:oMath>
                </a14:m>
                <a:r>
                  <a:rPr lang="en-US" sz="1900" noProof="0" dirty="0"/>
                  <a:t> </a:t>
                </a:r>
                <a:br>
                  <a:rPr lang="en-US" sz="1900" noProof="0" dirty="0"/>
                </a:br>
                <a:r>
                  <a:rPr lang="en-US" sz="1900" noProof="0" dirty="0"/>
                  <a:t> </a:t>
                </a:r>
              </a:p>
              <a:p>
                <a:pPr>
                  <a:spcBef>
                    <a:spcPts val="400"/>
                  </a:spcBef>
                </a:pPr>
                <a:r>
                  <a:rPr lang="en-US" sz="1900" noProof="0" dirty="0"/>
                  <a:t>If there is a group effect, we have </a:t>
                </a:r>
                <a14:m>
                  <m:oMath xmlns:m="http://schemas.openxmlformats.org/officeDocument/2006/math">
                    <m:r>
                      <m:rPr>
                        <m:sty m:val="p"/>
                      </m:rPr>
                      <a:rPr lang="en-US" sz="1900" noProof="0">
                        <a:latin typeface="Cambria Math" panose="02040503050406030204" pitchFamily="18" charset="0"/>
                      </a:rPr>
                      <m:t>M</m:t>
                    </m:r>
                    <m:sSub>
                      <m:sSubPr>
                        <m:ctrlPr>
                          <a:rPr lang="en-US" sz="1900" i="1" noProof="0">
                            <a:latin typeface="Cambria Math" panose="02040503050406030204" pitchFamily="18" charset="0"/>
                          </a:rPr>
                        </m:ctrlPr>
                      </m:sSubPr>
                      <m:e>
                        <m:r>
                          <m:rPr>
                            <m:sty m:val="p"/>
                          </m:rPr>
                          <a:rPr lang="en-US" sz="1900" noProof="0">
                            <a:latin typeface="Cambria Math" panose="02040503050406030204" pitchFamily="18" charset="0"/>
                          </a:rPr>
                          <m:t>S</m:t>
                        </m:r>
                      </m:e>
                      <m:sub>
                        <m:r>
                          <m:rPr>
                            <m:sty m:val="p"/>
                          </m:rPr>
                          <a:rPr lang="en-US" sz="1900" b="0" i="0" noProof="0" smtClean="0">
                            <a:latin typeface="Cambria Math" panose="02040503050406030204" pitchFamily="18" charset="0"/>
                          </a:rPr>
                          <m:t>B</m:t>
                        </m:r>
                      </m:sub>
                    </m:sSub>
                    <m:r>
                      <a:rPr lang="en-US" sz="1900" i="1" noProof="0">
                        <a:latin typeface="Cambria Math" panose="02040503050406030204" pitchFamily="18" charset="0"/>
                      </a:rPr>
                      <m:t>&gt;</m:t>
                    </m:r>
                    <m:r>
                      <m:rPr>
                        <m:sty m:val="p"/>
                      </m:rPr>
                      <a:rPr lang="en-US" sz="1900" noProof="0">
                        <a:latin typeface="Cambria Math" panose="02040503050406030204" pitchFamily="18" charset="0"/>
                      </a:rPr>
                      <m:t>M</m:t>
                    </m:r>
                    <m:sSub>
                      <m:sSubPr>
                        <m:ctrlPr>
                          <a:rPr lang="en-US" sz="1900" i="1" noProof="0">
                            <a:latin typeface="Cambria Math" panose="02040503050406030204" pitchFamily="18" charset="0"/>
                          </a:rPr>
                        </m:ctrlPr>
                      </m:sSubPr>
                      <m:e>
                        <m:r>
                          <m:rPr>
                            <m:sty m:val="p"/>
                          </m:rPr>
                          <a:rPr lang="en-US" sz="1900" noProof="0">
                            <a:latin typeface="Cambria Math" panose="02040503050406030204" pitchFamily="18" charset="0"/>
                          </a:rPr>
                          <m:t>S</m:t>
                        </m:r>
                      </m:e>
                      <m:sub>
                        <m:r>
                          <m:rPr>
                            <m:sty m:val="p"/>
                          </m:rPr>
                          <a:rPr lang="en-US" sz="1900" noProof="0">
                            <a:latin typeface="Cambria Math" panose="02040503050406030204" pitchFamily="18" charset="0"/>
                          </a:rPr>
                          <m:t>W</m:t>
                        </m:r>
                      </m:sub>
                    </m:sSub>
                  </m:oMath>
                </a14:m>
                <a:r>
                  <a:rPr lang="en-US" sz="1900" noProof="0" dirty="0"/>
                  <a:t> </a:t>
                </a:r>
                <a:br>
                  <a:rPr lang="en-US" sz="1900" noProof="0" dirty="0"/>
                </a:br>
                <a:r>
                  <a:rPr lang="en-US" sz="1900" noProof="0" dirty="0"/>
                  <a:t>(differences between groups will be larger than differences within groups)</a:t>
                </a:r>
                <a:br>
                  <a:rPr lang="en-US" sz="1900" noProof="0" dirty="0"/>
                </a:br>
                <a:endParaRPr lang="en-US" sz="1900" noProof="0" dirty="0"/>
              </a:p>
              <a:p>
                <a:pPr>
                  <a:spcBef>
                    <a:spcPts val="400"/>
                  </a:spcBef>
                </a:pPr>
                <a:r>
                  <a:rPr lang="en-US" sz="1900" noProof="0" dirty="0"/>
                  <a:t>Hence, </a:t>
                </a:r>
                <a14:m>
                  <m:oMath xmlns:m="http://schemas.openxmlformats.org/officeDocument/2006/math">
                    <m:r>
                      <a:rPr lang="en-US" sz="1900" i="1" noProof="0" smtClean="0">
                        <a:latin typeface="Cambria Math" panose="02040503050406030204" pitchFamily="18" charset="0"/>
                      </a:rPr>
                      <m:t>𝐹</m:t>
                    </m:r>
                  </m:oMath>
                </a14:m>
                <a:r>
                  <a:rPr lang="en-US" sz="1900" noProof="0" dirty="0"/>
                  <a:t>-values &gt; 1 provide evidence against H</a:t>
                </a:r>
                <a:r>
                  <a:rPr lang="en-US" sz="1900" baseline="-25000" noProof="0" dirty="0"/>
                  <a:t>0</a:t>
                </a:r>
                <a:r>
                  <a:rPr lang="en-US" sz="1900" noProof="0" dirty="0"/>
                  <a:t> (!). But how large should </a:t>
                </a:r>
                <a14:m>
                  <m:oMath xmlns:m="http://schemas.openxmlformats.org/officeDocument/2006/math">
                    <m:r>
                      <a:rPr lang="en-US" sz="1900" i="1" noProof="0">
                        <a:latin typeface="Cambria Math" panose="02040503050406030204" pitchFamily="18" charset="0"/>
                      </a:rPr>
                      <m:t>𝐹</m:t>
                    </m:r>
                  </m:oMath>
                </a14:m>
                <a:r>
                  <a:rPr lang="en-US" sz="1900" noProof="0" dirty="0"/>
                  <a:t> be before we are convinced that there is an effect?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140984" y="1878008"/>
                <a:ext cx="8831816" cy="3101983"/>
              </a:xfrm>
              <a:blipFill>
                <a:blip r:embed="rId3"/>
                <a:stretch>
                  <a:fillRect l="-621" t="-1965" r="-897" b="-32809"/>
                </a:stretch>
              </a:blipFill>
            </p:spPr>
            <p:txBody>
              <a:bodyPr/>
              <a:lstStyle/>
              <a:p>
                <a:r>
                  <a:rPr lang="nl-NL">
                    <a:noFill/>
                  </a:rPr>
                  <a:t> </a:t>
                </a:r>
              </a:p>
            </p:txBody>
          </p:sp>
        </mc:Fallback>
      </mc:AlternateContent>
      <p:sp>
        <p:nvSpPr>
          <p:cNvPr id="7" name="Title 1">
            <a:extLst>
              <a:ext uri="{FF2B5EF4-FFF2-40B4-BE49-F238E27FC236}">
                <a16:creationId xmlns:a16="http://schemas.microsoft.com/office/drawing/2014/main" id="{7FFCAB67-1D1C-5E47-9D49-22928BAB6CBC}"/>
              </a:ext>
            </a:extLst>
          </p:cNvPr>
          <p:cNvSpPr>
            <a:spLocks noGrp="1"/>
          </p:cNvSpPr>
          <p:nvPr>
            <p:ph type="title"/>
          </p:nvPr>
        </p:nvSpPr>
        <p:spPr>
          <a:xfrm>
            <a:off x="2140984" y="647282"/>
            <a:ext cx="7729728" cy="941381"/>
          </a:xfrm>
        </p:spPr>
        <p:txBody>
          <a:bodyPr/>
          <a:lstStyle/>
          <a:p>
            <a:r>
              <a:rPr lang="en-US" noProof="0" dirty="0"/>
              <a:t>The </a:t>
            </a:r>
            <a:r>
              <a:rPr lang="en-US" i="1" noProof="0" dirty="0"/>
              <a:t>F</a:t>
            </a:r>
            <a:r>
              <a:rPr lang="en-US" noProof="0" dirty="0"/>
              <a:t>-test (test statistic)</a:t>
            </a:r>
          </a:p>
        </p:txBody>
      </p:sp>
      <p:sp>
        <p:nvSpPr>
          <p:cNvPr id="2" name="Footer Placeholder 1"/>
          <p:cNvSpPr>
            <a:spLocks noGrp="1"/>
          </p:cNvSpPr>
          <p:nvPr>
            <p:ph type="ftr" sz="quarter" idx="11"/>
          </p:nvPr>
        </p:nvSpPr>
        <p:spPr/>
        <p:txBody>
          <a:bodyPr/>
          <a:lstStyle/>
          <a:p>
            <a:r>
              <a:rPr lang="en-US" dirty="0"/>
              <a:t>Lecture 3,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20</a:t>
            </a:fld>
            <a:endParaRPr lang="en-US" dirty="0"/>
          </a:p>
        </p:txBody>
      </p:sp>
    </p:spTree>
    <p:extLst>
      <p:ext uri="{BB962C8B-B14F-4D97-AF65-F5344CB8AC3E}">
        <p14:creationId xmlns:p14="http://schemas.microsoft.com/office/powerpoint/2010/main" val="3877948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8627" y="2389905"/>
            <a:ext cx="5486411" cy="3657607"/>
          </a:xfrm>
          <a:prstGeom prst="rect">
            <a:avLst/>
          </a:prstGeom>
        </p:spPr>
      </p:pic>
      <p:grpSp>
        <p:nvGrpSpPr>
          <p:cNvPr id="10" name="Group 9">
            <a:extLst>
              <a:ext uri="{FF2B5EF4-FFF2-40B4-BE49-F238E27FC236}">
                <a16:creationId xmlns:a16="http://schemas.microsoft.com/office/drawing/2014/main" id="{C7E78D25-614D-0748-AF3E-EA55B211B316}"/>
              </a:ext>
            </a:extLst>
          </p:cNvPr>
          <p:cNvGrpSpPr/>
          <p:nvPr/>
        </p:nvGrpSpPr>
        <p:grpSpPr>
          <a:xfrm>
            <a:off x="7933265" y="5714000"/>
            <a:ext cx="5197456" cy="677035"/>
            <a:chOff x="6772871" y="1060219"/>
            <a:chExt cx="5197456" cy="677035"/>
          </a:xfrm>
        </p:grpSpPr>
        <p:sp>
          <p:nvSpPr>
            <p:cNvPr id="6" name="Text Box 2"/>
            <p:cNvSpPr txBox="1">
              <a:spLocks noChangeArrowheads="1"/>
            </p:cNvSpPr>
            <p:nvPr/>
          </p:nvSpPr>
          <p:spPr bwMode="auto">
            <a:xfrm>
              <a:off x="8678487" y="1351174"/>
              <a:ext cx="3291840" cy="386080"/>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r>
                <a:rPr lang="en-US" sz="1100" b="1" dirty="0">
                  <a:effectLst/>
                  <a:latin typeface="Calibri" panose="020F0502020204030204" pitchFamily="34" charset="0"/>
                  <a:ea typeface="Calibri" panose="020F0502020204030204" pitchFamily="34" charset="0"/>
                  <a:cs typeface="Times New Roman" panose="02020603050405020304" pitchFamily="18" charset="0"/>
                </a:rPr>
                <a:t>More evidence against H</a:t>
              </a:r>
              <a:r>
                <a:rPr lang="en-US" sz="1100" b="1" baseline="-25000" dirty="0">
                  <a:effectLst/>
                  <a:latin typeface="Calibri" panose="020F0502020204030204" pitchFamily="34" charset="0"/>
                  <a:ea typeface="Calibri" panose="020F0502020204030204" pitchFamily="34" charset="0"/>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Arrow Connector 6"/>
            <p:cNvCxnSpPr/>
            <p:nvPr/>
          </p:nvCxnSpPr>
          <p:spPr>
            <a:xfrm flipV="1">
              <a:off x="6772871" y="1060219"/>
              <a:ext cx="3656985" cy="94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66553" y="1707187"/>
                <a:ext cx="10058400" cy="4614051"/>
              </a:xfrm>
            </p:spPr>
            <p:txBody>
              <a:bodyPr>
                <a:noAutofit/>
              </a:bodyPr>
              <a:lstStyle/>
              <a:p>
                <a:pPr marL="0" indent="0">
                  <a:buNone/>
                </a:pPr>
                <a:r>
                  <a:rPr lang="en-US" sz="1900" u="sng" noProof="0" dirty="0"/>
                  <a:t>(iii) Use the </a:t>
                </a:r>
                <a:r>
                  <a:rPr lang="en-US" sz="1900" i="1" u="sng" noProof="0" dirty="0"/>
                  <a:t>F</a:t>
                </a:r>
                <a:r>
                  <a:rPr lang="en-US" sz="1900" u="sng" noProof="0" dirty="0"/>
                  <a:t>-distribution:</a:t>
                </a:r>
                <a:br>
                  <a:rPr lang="en-US" sz="1900" i="1" noProof="0" dirty="0"/>
                </a:br>
                <a:r>
                  <a:rPr lang="en-US" sz="1900" noProof="0" dirty="0"/>
                  <a:t>Test statistic: </a:t>
                </a:r>
                <a14:m>
                  <m:oMath xmlns:m="http://schemas.openxmlformats.org/officeDocument/2006/math">
                    <m:r>
                      <a:rPr lang="en-US" sz="1900" i="1" noProof="0">
                        <a:latin typeface="Cambria Math" panose="02040503050406030204" pitchFamily="18" charset="0"/>
                      </a:rPr>
                      <m:t>𝐹</m:t>
                    </m:r>
                    <m:d>
                      <m:dPr>
                        <m:ctrlPr>
                          <a:rPr lang="en-US" sz="1900" i="1" noProof="0">
                            <a:latin typeface="Cambria Math" panose="02040503050406030204" pitchFamily="18" charset="0"/>
                          </a:rPr>
                        </m:ctrlPr>
                      </m:dPr>
                      <m:e>
                        <m:r>
                          <m:rPr>
                            <m:sty m:val="p"/>
                          </m:rPr>
                          <a:rPr lang="en-US" sz="1900" noProof="0">
                            <a:latin typeface="Cambria Math" panose="02040503050406030204" pitchFamily="18" charset="0"/>
                          </a:rPr>
                          <m:t>d</m:t>
                        </m:r>
                        <m:sSub>
                          <m:sSubPr>
                            <m:ctrlPr>
                              <a:rPr lang="en-US" sz="1900" i="1" noProof="0" smtClean="0">
                                <a:latin typeface="Cambria Math" panose="02040503050406030204" pitchFamily="18" charset="0"/>
                              </a:rPr>
                            </m:ctrlPr>
                          </m:sSubPr>
                          <m:e>
                            <m:r>
                              <m:rPr>
                                <m:sty m:val="p"/>
                              </m:rPr>
                              <a:rPr lang="en-US" sz="1900" noProof="0">
                                <a:latin typeface="Cambria Math" panose="02040503050406030204" pitchFamily="18" charset="0"/>
                              </a:rPr>
                              <m:t>f</m:t>
                            </m:r>
                          </m:e>
                          <m:sub>
                            <m:r>
                              <m:rPr>
                                <m:sty m:val="p"/>
                              </m:rPr>
                              <a:rPr lang="en-US" sz="1900" b="0" i="0" noProof="0" smtClean="0">
                                <a:latin typeface="Cambria Math" panose="02040503050406030204" pitchFamily="18" charset="0"/>
                              </a:rPr>
                              <m:t>B</m:t>
                            </m:r>
                          </m:sub>
                        </m:sSub>
                        <m:r>
                          <a:rPr lang="en-US" sz="1900" i="1" noProof="0">
                            <a:latin typeface="Cambria Math" panose="02040503050406030204" pitchFamily="18" charset="0"/>
                          </a:rPr>
                          <m:t>,</m:t>
                        </m:r>
                        <m:r>
                          <m:rPr>
                            <m:sty m:val="p"/>
                          </m:rPr>
                          <a:rPr lang="en-US" sz="1900" noProof="0">
                            <a:latin typeface="Cambria Math" panose="02040503050406030204" pitchFamily="18" charset="0"/>
                          </a:rPr>
                          <m:t>d</m:t>
                        </m:r>
                        <m:sSub>
                          <m:sSubPr>
                            <m:ctrlPr>
                              <a:rPr lang="en-US" sz="1900" i="1" noProof="0">
                                <a:latin typeface="Cambria Math" panose="02040503050406030204" pitchFamily="18" charset="0"/>
                              </a:rPr>
                            </m:ctrlPr>
                          </m:sSubPr>
                          <m:e>
                            <m:r>
                              <m:rPr>
                                <m:sty m:val="p"/>
                              </m:rPr>
                              <a:rPr lang="en-US" sz="1900" noProof="0">
                                <a:latin typeface="Cambria Math" panose="02040503050406030204" pitchFamily="18" charset="0"/>
                              </a:rPr>
                              <m:t>f</m:t>
                            </m:r>
                          </m:e>
                          <m:sub>
                            <m:r>
                              <m:rPr>
                                <m:sty m:val="p"/>
                              </m:rPr>
                              <a:rPr lang="en-US" sz="1900" b="0" i="0" noProof="0" smtClean="0">
                                <a:latin typeface="Cambria Math" panose="02040503050406030204" pitchFamily="18" charset="0"/>
                              </a:rPr>
                              <m:t>W</m:t>
                            </m:r>
                          </m:sub>
                        </m:sSub>
                      </m:e>
                    </m:d>
                    <m:r>
                      <a:rPr lang="en-US" sz="1900" i="1" noProof="0">
                        <a:latin typeface="Cambria Math" panose="02040503050406030204" pitchFamily="18" charset="0"/>
                      </a:rPr>
                      <m:t>=</m:t>
                    </m:r>
                    <m:f>
                      <m:fPr>
                        <m:ctrlPr>
                          <a:rPr lang="en-US" sz="1900" i="1" noProof="0">
                            <a:latin typeface="Cambria Math" panose="02040503050406030204" pitchFamily="18" charset="0"/>
                          </a:rPr>
                        </m:ctrlPr>
                      </m:fPr>
                      <m:num>
                        <m:r>
                          <m:rPr>
                            <m:sty m:val="p"/>
                          </m:rPr>
                          <a:rPr lang="en-US" sz="1900" noProof="0">
                            <a:latin typeface="Cambria Math" panose="02040503050406030204" pitchFamily="18" charset="0"/>
                          </a:rPr>
                          <m:t>M</m:t>
                        </m:r>
                        <m:sSub>
                          <m:sSubPr>
                            <m:ctrlPr>
                              <a:rPr lang="en-US" sz="1900" i="1" noProof="0">
                                <a:latin typeface="Cambria Math" panose="02040503050406030204" pitchFamily="18" charset="0"/>
                              </a:rPr>
                            </m:ctrlPr>
                          </m:sSubPr>
                          <m:e>
                            <m:r>
                              <m:rPr>
                                <m:sty m:val="p"/>
                              </m:rPr>
                              <a:rPr lang="en-US" sz="1900" noProof="0">
                                <a:latin typeface="Cambria Math" panose="02040503050406030204" pitchFamily="18" charset="0"/>
                              </a:rPr>
                              <m:t>S</m:t>
                            </m:r>
                          </m:e>
                          <m:sub>
                            <m:r>
                              <m:rPr>
                                <m:sty m:val="p"/>
                              </m:rPr>
                              <a:rPr lang="en-US" sz="1900" b="0" i="0" noProof="0" smtClean="0">
                                <a:latin typeface="Cambria Math" panose="02040503050406030204" pitchFamily="18" charset="0"/>
                              </a:rPr>
                              <m:t>B</m:t>
                            </m:r>
                          </m:sub>
                        </m:sSub>
                      </m:num>
                      <m:den>
                        <m:r>
                          <m:rPr>
                            <m:sty m:val="p"/>
                          </m:rPr>
                          <a:rPr lang="en-US" sz="1900" noProof="0">
                            <a:latin typeface="Cambria Math" panose="02040503050406030204" pitchFamily="18" charset="0"/>
                          </a:rPr>
                          <m:t>M</m:t>
                        </m:r>
                        <m:sSub>
                          <m:sSubPr>
                            <m:ctrlPr>
                              <a:rPr lang="en-US" sz="1900" i="1" noProof="0">
                                <a:latin typeface="Cambria Math" panose="02040503050406030204" pitchFamily="18" charset="0"/>
                              </a:rPr>
                            </m:ctrlPr>
                          </m:sSubPr>
                          <m:e>
                            <m:r>
                              <m:rPr>
                                <m:sty m:val="p"/>
                              </m:rPr>
                              <a:rPr lang="en-US" sz="1900" noProof="0">
                                <a:latin typeface="Cambria Math" panose="02040503050406030204" pitchFamily="18" charset="0"/>
                              </a:rPr>
                              <m:t>S</m:t>
                            </m:r>
                          </m:e>
                          <m:sub>
                            <m:r>
                              <m:rPr>
                                <m:sty m:val="p"/>
                              </m:rPr>
                              <a:rPr lang="en-US" sz="1900" b="0" i="0" noProof="0" smtClean="0">
                                <a:latin typeface="Cambria Math" panose="02040503050406030204" pitchFamily="18" charset="0"/>
                              </a:rPr>
                              <m:t>W</m:t>
                            </m:r>
                          </m:sub>
                        </m:sSub>
                      </m:den>
                    </m:f>
                    <m:r>
                      <a:rPr lang="en-US" sz="1900" i="1" noProof="0">
                        <a:latin typeface="Cambria Math" panose="02040503050406030204" pitchFamily="18" charset="0"/>
                      </a:rPr>
                      <m:t>=</m:t>
                    </m:r>
                    <m:f>
                      <m:fPr>
                        <m:ctrlPr>
                          <a:rPr lang="en-US" sz="1900" i="1" noProof="0">
                            <a:latin typeface="Cambria Math" panose="02040503050406030204" pitchFamily="18" charset="0"/>
                          </a:rPr>
                        </m:ctrlPr>
                      </m:fPr>
                      <m:num>
                        <m:f>
                          <m:fPr>
                            <m:ctrlPr>
                              <a:rPr lang="en-US" sz="1900" i="1" noProof="0">
                                <a:latin typeface="Cambria Math" panose="02040503050406030204" pitchFamily="18" charset="0"/>
                              </a:rPr>
                            </m:ctrlPr>
                          </m:fPr>
                          <m:num>
                            <m:r>
                              <m:rPr>
                                <m:sty m:val="p"/>
                              </m:rPr>
                              <a:rPr lang="en-US" sz="1900" noProof="0">
                                <a:latin typeface="Cambria Math" panose="02040503050406030204" pitchFamily="18" charset="0"/>
                              </a:rPr>
                              <m:t>S</m:t>
                            </m:r>
                            <m:sSub>
                              <m:sSubPr>
                                <m:ctrlPr>
                                  <a:rPr lang="en-US" sz="1900" i="1" noProof="0">
                                    <a:latin typeface="Cambria Math" panose="02040503050406030204" pitchFamily="18" charset="0"/>
                                  </a:rPr>
                                </m:ctrlPr>
                              </m:sSubPr>
                              <m:e>
                                <m:r>
                                  <m:rPr>
                                    <m:sty m:val="p"/>
                                  </m:rPr>
                                  <a:rPr lang="en-US" sz="1900" noProof="0">
                                    <a:latin typeface="Cambria Math" panose="02040503050406030204" pitchFamily="18" charset="0"/>
                                  </a:rPr>
                                  <m:t>S</m:t>
                                </m:r>
                              </m:e>
                              <m:sub>
                                <m:r>
                                  <m:rPr>
                                    <m:sty m:val="p"/>
                                  </m:rPr>
                                  <a:rPr lang="en-US" sz="1900" b="0" i="0" noProof="0" smtClean="0">
                                    <a:latin typeface="Cambria Math" panose="02040503050406030204" pitchFamily="18" charset="0"/>
                                  </a:rPr>
                                  <m:t>B</m:t>
                                </m:r>
                              </m:sub>
                            </m:sSub>
                          </m:num>
                          <m:den>
                            <m:r>
                              <m:rPr>
                                <m:sty m:val="p"/>
                              </m:rPr>
                              <a:rPr lang="en-US" sz="1900" noProof="0">
                                <a:latin typeface="Cambria Math" panose="02040503050406030204" pitchFamily="18" charset="0"/>
                              </a:rPr>
                              <m:t>d</m:t>
                            </m:r>
                            <m:sSub>
                              <m:sSubPr>
                                <m:ctrlPr>
                                  <a:rPr lang="en-US" sz="1900" i="1" noProof="0">
                                    <a:latin typeface="Cambria Math" panose="02040503050406030204" pitchFamily="18" charset="0"/>
                                  </a:rPr>
                                </m:ctrlPr>
                              </m:sSubPr>
                              <m:e>
                                <m:r>
                                  <m:rPr>
                                    <m:sty m:val="p"/>
                                  </m:rPr>
                                  <a:rPr lang="en-US" sz="1900" noProof="0">
                                    <a:latin typeface="Cambria Math" panose="02040503050406030204" pitchFamily="18" charset="0"/>
                                  </a:rPr>
                                  <m:t>f</m:t>
                                </m:r>
                              </m:e>
                              <m:sub>
                                <m:r>
                                  <m:rPr>
                                    <m:sty m:val="p"/>
                                  </m:rPr>
                                  <a:rPr lang="en-US" sz="1900" b="0" i="0" noProof="0" smtClean="0">
                                    <a:latin typeface="Cambria Math" panose="02040503050406030204" pitchFamily="18" charset="0"/>
                                  </a:rPr>
                                  <m:t>B</m:t>
                                </m:r>
                              </m:sub>
                            </m:sSub>
                            <m:r>
                              <a:rPr lang="en-US" sz="1900" noProof="0">
                                <a:latin typeface="Cambria Math" panose="02040503050406030204" pitchFamily="18" charset="0"/>
                              </a:rPr>
                              <m:t> </m:t>
                            </m:r>
                          </m:den>
                        </m:f>
                      </m:num>
                      <m:den>
                        <m:f>
                          <m:fPr>
                            <m:ctrlPr>
                              <a:rPr lang="en-US" sz="1900" i="1" noProof="0">
                                <a:latin typeface="Cambria Math" panose="02040503050406030204" pitchFamily="18" charset="0"/>
                              </a:rPr>
                            </m:ctrlPr>
                          </m:fPr>
                          <m:num>
                            <m:r>
                              <m:rPr>
                                <m:sty m:val="p"/>
                              </m:rPr>
                              <a:rPr lang="en-US" sz="1900" noProof="0">
                                <a:latin typeface="Cambria Math" panose="02040503050406030204" pitchFamily="18" charset="0"/>
                              </a:rPr>
                              <m:t>S</m:t>
                            </m:r>
                            <m:sSub>
                              <m:sSubPr>
                                <m:ctrlPr>
                                  <a:rPr lang="en-US" sz="1900" i="1" noProof="0">
                                    <a:latin typeface="Cambria Math" panose="02040503050406030204" pitchFamily="18" charset="0"/>
                                  </a:rPr>
                                </m:ctrlPr>
                              </m:sSubPr>
                              <m:e>
                                <m:r>
                                  <m:rPr>
                                    <m:sty m:val="p"/>
                                  </m:rPr>
                                  <a:rPr lang="en-US" sz="1900" noProof="0">
                                    <a:latin typeface="Cambria Math" panose="02040503050406030204" pitchFamily="18" charset="0"/>
                                  </a:rPr>
                                  <m:t>S</m:t>
                                </m:r>
                              </m:e>
                              <m:sub>
                                <m:r>
                                  <m:rPr>
                                    <m:sty m:val="p"/>
                                  </m:rPr>
                                  <a:rPr lang="en-US" sz="1900" b="0" i="0" noProof="0" smtClean="0">
                                    <a:latin typeface="Cambria Math" panose="02040503050406030204" pitchFamily="18" charset="0"/>
                                  </a:rPr>
                                  <m:t>W</m:t>
                                </m:r>
                              </m:sub>
                            </m:sSub>
                          </m:num>
                          <m:den>
                            <m:r>
                              <m:rPr>
                                <m:sty m:val="p"/>
                              </m:rPr>
                              <a:rPr lang="en-US" sz="1900" noProof="0">
                                <a:latin typeface="Cambria Math" panose="02040503050406030204" pitchFamily="18" charset="0"/>
                              </a:rPr>
                              <m:t>d</m:t>
                            </m:r>
                            <m:sSub>
                              <m:sSubPr>
                                <m:ctrlPr>
                                  <a:rPr lang="en-US" sz="1900" i="1" noProof="0">
                                    <a:latin typeface="Cambria Math" panose="02040503050406030204" pitchFamily="18" charset="0"/>
                                  </a:rPr>
                                </m:ctrlPr>
                              </m:sSubPr>
                              <m:e>
                                <m:r>
                                  <m:rPr>
                                    <m:sty m:val="p"/>
                                  </m:rPr>
                                  <a:rPr lang="en-US" sz="1900" noProof="0">
                                    <a:latin typeface="Cambria Math" panose="02040503050406030204" pitchFamily="18" charset="0"/>
                                  </a:rPr>
                                  <m:t>f</m:t>
                                </m:r>
                              </m:e>
                              <m:sub>
                                <m:r>
                                  <m:rPr>
                                    <m:sty m:val="p"/>
                                  </m:rPr>
                                  <a:rPr lang="en-US" sz="1900" b="0" i="0" noProof="0" smtClean="0">
                                    <a:latin typeface="Cambria Math" panose="02040503050406030204" pitchFamily="18" charset="0"/>
                                  </a:rPr>
                                  <m:t>W</m:t>
                                </m:r>
                              </m:sub>
                            </m:sSub>
                          </m:den>
                        </m:f>
                      </m:den>
                    </m:f>
                    <m:r>
                      <a:rPr lang="en-US" sz="1900" i="1" noProof="0">
                        <a:latin typeface="Cambria Math" panose="02040503050406030204" pitchFamily="18" charset="0"/>
                      </a:rPr>
                      <m:t>=</m:t>
                    </m:r>
                    <m:f>
                      <m:fPr>
                        <m:ctrlPr>
                          <a:rPr lang="en-US" sz="1900" i="1" noProof="0">
                            <a:latin typeface="Cambria Math" panose="02040503050406030204" pitchFamily="18" charset="0"/>
                          </a:rPr>
                        </m:ctrlPr>
                      </m:fPr>
                      <m:num>
                        <m:r>
                          <a:rPr lang="en-US" sz="1900" i="1" noProof="0">
                            <a:latin typeface="Cambria Math" panose="02040503050406030204" pitchFamily="18" charset="0"/>
                          </a:rPr>
                          <m:t>5.933</m:t>
                        </m:r>
                      </m:num>
                      <m:den>
                        <m:r>
                          <a:rPr lang="en-US" sz="1900" i="1" noProof="0">
                            <a:latin typeface="Cambria Math" panose="02040503050406030204" pitchFamily="18" charset="0"/>
                          </a:rPr>
                          <m:t>4.325</m:t>
                        </m:r>
                      </m:den>
                    </m:f>
                    <m:r>
                      <a:rPr lang="en-US" sz="1900" i="1" noProof="0">
                        <a:latin typeface="Cambria Math" panose="02040503050406030204" pitchFamily="18" charset="0"/>
                      </a:rPr>
                      <m:t>=1.372</m:t>
                    </m:r>
                  </m:oMath>
                </a14:m>
                <a:endParaRPr lang="en-US" sz="1900" noProof="0" dirty="0"/>
              </a:p>
              <a:p>
                <a:pPr marL="0" indent="0">
                  <a:buNone/>
                </a:pPr>
                <a:r>
                  <a:rPr lang="en-US" sz="1900" noProof="0" dirty="0"/>
                  <a:t>So, </a:t>
                </a:r>
                <a14:m>
                  <m:oMath xmlns:m="http://schemas.openxmlformats.org/officeDocument/2006/math">
                    <m:r>
                      <a:rPr lang="en-US" sz="1900" i="1" noProof="0">
                        <a:latin typeface="Cambria Math" panose="02040503050406030204" pitchFamily="18" charset="0"/>
                      </a:rPr>
                      <m:t>𝐹</m:t>
                    </m:r>
                  </m:oMath>
                </a14:m>
                <a:r>
                  <a:rPr lang="en-US" sz="1900" noProof="0" dirty="0"/>
                  <a:t> is a ratio of two variances; </a:t>
                </a:r>
                <a:br>
                  <a:rPr lang="en-US" sz="1900" noProof="0" dirty="0"/>
                </a:br>
                <a:br>
                  <a:rPr lang="en-US" sz="1900" noProof="0" dirty="0"/>
                </a:br>
                <a:r>
                  <a:rPr lang="en-US" sz="1900" noProof="0" dirty="0"/>
                  <a:t>The variance in the </a:t>
                </a:r>
                <a:r>
                  <a:rPr lang="en-US" sz="1900" b="1" noProof="0" dirty="0"/>
                  <a:t>numerator </a:t>
                </a:r>
                <a:r>
                  <a:rPr lang="en-US" sz="1900" noProof="0" dirty="0"/>
                  <a:t>has </a:t>
                </a:r>
                <a14:m>
                  <m:oMath xmlns:m="http://schemas.openxmlformats.org/officeDocument/2006/math">
                    <m:r>
                      <m:rPr>
                        <m:sty m:val="p"/>
                      </m:rPr>
                      <a:rPr lang="en-US" sz="1900" noProof="0">
                        <a:latin typeface="Cambria Math" panose="02040503050406030204" pitchFamily="18" charset="0"/>
                      </a:rPr>
                      <m:t>d</m:t>
                    </m:r>
                    <m:sSub>
                      <m:sSubPr>
                        <m:ctrlPr>
                          <a:rPr lang="en-US" sz="1900" i="1" noProof="0">
                            <a:latin typeface="Cambria Math" panose="02040503050406030204" pitchFamily="18" charset="0"/>
                          </a:rPr>
                        </m:ctrlPr>
                      </m:sSubPr>
                      <m:e>
                        <m:r>
                          <m:rPr>
                            <m:sty m:val="p"/>
                          </m:rPr>
                          <a:rPr lang="en-US" sz="1900" noProof="0">
                            <a:latin typeface="Cambria Math" panose="02040503050406030204" pitchFamily="18" charset="0"/>
                          </a:rPr>
                          <m:t>f</m:t>
                        </m:r>
                      </m:e>
                      <m:sub>
                        <m:r>
                          <m:rPr>
                            <m:sty m:val="p"/>
                          </m:rPr>
                          <a:rPr lang="en-US" sz="1900" b="0" i="0" noProof="0" smtClean="0">
                            <a:latin typeface="Cambria Math" panose="02040503050406030204" pitchFamily="18" charset="0"/>
                          </a:rPr>
                          <m:t>B</m:t>
                        </m:r>
                      </m:sub>
                    </m:sSub>
                  </m:oMath>
                </a14:m>
                <a:r>
                  <a:rPr lang="en-US" sz="1900" noProof="0" dirty="0"/>
                  <a:t> </a:t>
                </a:r>
                <a:br>
                  <a:rPr lang="en-US" sz="1900" noProof="0" dirty="0"/>
                </a:br>
                <a:r>
                  <a:rPr lang="en-US" sz="1900" noProof="0" dirty="0"/>
                  <a:t>degrees of freedom;</a:t>
                </a:r>
                <a:br>
                  <a:rPr lang="en-US" sz="1900" noProof="0" dirty="0"/>
                </a:br>
                <a:br>
                  <a:rPr lang="en-US" sz="1900" noProof="0" dirty="0"/>
                </a:br>
                <a:r>
                  <a:rPr lang="en-US" sz="1900" noProof="0" dirty="0"/>
                  <a:t>The variance in the </a:t>
                </a:r>
                <a:r>
                  <a:rPr lang="en-US" sz="1900" b="1" noProof="0" dirty="0"/>
                  <a:t>denominator</a:t>
                </a:r>
                <a:r>
                  <a:rPr lang="en-US" sz="1900" noProof="0" dirty="0"/>
                  <a:t> has </a:t>
                </a:r>
                <a14:m>
                  <m:oMath xmlns:m="http://schemas.openxmlformats.org/officeDocument/2006/math">
                    <m:r>
                      <m:rPr>
                        <m:sty m:val="p"/>
                      </m:rPr>
                      <a:rPr lang="en-US" sz="1900" noProof="0">
                        <a:latin typeface="Cambria Math" panose="02040503050406030204" pitchFamily="18" charset="0"/>
                      </a:rPr>
                      <m:t>d</m:t>
                    </m:r>
                    <m:sSub>
                      <m:sSubPr>
                        <m:ctrlPr>
                          <a:rPr lang="en-US" sz="1900" i="1" noProof="0">
                            <a:latin typeface="Cambria Math" panose="02040503050406030204" pitchFamily="18" charset="0"/>
                          </a:rPr>
                        </m:ctrlPr>
                      </m:sSubPr>
                      <m:e>
                        <m:r>
                          <m:rPr>
                            <m:sty m:val="p"/>
                          </m:rPr>
                          <a:rPr lang="en-US" sz="1900" noProof="0">
                            <a:latin typeface="Cambria Math" panose="02040503050406030204" pitchFamily="18" charset="0"/>
                          </a:rPr>
                          <m:t>f</m:t>
                        </m:r>
                      </m:e>
                      <m:sub>
                        <m:r>
                          <m:rPr>
                            <m:sty m:val="p"/>
                          </m:rPr>
                          <a:rPr lang="en-US" sz="1900" b="0" i="0" noProof="0" smtClean="0">
                            <a:latin typeface="Cambria Math" panose="02040503050406030204" pitchFamily="18" charset="0"/>
                          </a:rPr>
                          <m:t>W</m:t>
                        </m:r>
                      </m:sub>
                    </m:sSub>
                  </m:oMath>
                </a14:m>
                <a:r>
                  <a:rPr lang="en-US" sz="1900" noProof="0" dirty="0"/>
                  <a:t> </a:t>
                </a:r>
                <a:br>
                  <a:rPr lang="en-US" sz="1900" noProof="0" dirty="0"/>
                </a:br>
                <a:r>
                  <a:rPr lang="en-US" sz="1900" noProof="0" dirty="0"/>
                  <a:t>degrees of freedom.</a:t>
                </a:r>
              </a:p>
              <a:p>
                <a:pPr marL="0" indent="0">
                  <a:buNone/>
                </a:pPr>
                <a:endParaRPr lang="en-US" sz="1900" noProof="0" dirty="0"/>
              </a:p>
              <a:p>
                <a:pPr marL="0" indent="0">
                  <a:buNone/>
                </a:pPr>
                <a:r>
                  <a:rPr lang="en-US" sz="1900" noProof="0" dirty="0"/>
                  <a:t>Therefore, we need an </a:t>
                </a:r>
                <a14:m>
                  <m:oMath xmlns:m="http://schemas.openxmlformats.org/officeDocument/2006/math">
                    <m:r>
                      <a:rPr lang="en-US" sz="1900" i="1" noProof="0">
                        <a:latin typeface="Cambria Math" panose="02040503050406030204" pitchFamily="18" charset="0"/>
                      </a:rPr>
                      <m:t>𝐹</m:t>
                    </m:r>
                  </m:oMath>
                </a14:m>
                <a:r>
                  <a:rPr lang="en-US" sz="1900" noProof="0" dirty="0"/>
                  <a:t>-distribution with </a:t>
                </a:r>
                <a:br>
                  <a:rPr lang="en-US" sz="1900" noProof="0" dirty="0"/>
                </a:br>
                <a14:m>
                  <m:oMath xmlns:m="http://schemas.openxmlformats.org/officeDocument/2006/math">
                    <m:r>
                      <m:rPr>
                        <m:sty m:val="p"/>
                      </m:rPr>
                      <a:rPr lang="en-US" sz="1900" noProof="0">
                        <a:latin typeface="Cambria Math" panose="02040503050406030204" pitchFamily="18" charset="0"/>
                      </a:rPr>
                      <m:t>d</m:t>
                    </m:r>
                    <m:sSub>
                      <m:sSubPr>
                        <m:ctrlPr>
                          <a:rPr lang="en-US" sz="1900" i="1" noProof="0">
                            <a:latin typeface="Cambria Math" panose="02040503050406030204" pitchFamily="18" charset="0"/>
                          </a:rPr>
                        </m:ctrlPr>
                      </m:sSubPr>
                      <m:e>
                        <m:r>
                          <m:rPr>
                            <m:sty m:val="p"/>
                          </m:rPr>
                          <a:rPr lang="en-US" sz="1900" noProof="0">
                            <a:latin typeface="Cambria Math" panose="02040503050406030204" pitchFamily="18" charset="0"/>
                          </a:rPr>
                          <m:t>f</m:t>
                        </m:r>
                      </m:e>
                      <m:sub>
                        <m:r>
                          <m:rPr>
                            <m:sty m:val="p"/>
                          </m:rPr>
                          <a:rPr lang="en-US" sz="1900" b="0" i="0" noProof="0" smtClean="0">
                            <a:latin typeface="Cambria Math" panose="02040503050406030204" pitchFamily="18" charset="0"/>
                          </a:rPr>
                          <m:t>B</m:t>
                        </m:r>
                      </m:sub>
                    </m:sSub>
                  </m:oMath>
                </a14:m>
                <a:r>
                  <a:rPr lang="en-US" sz="1900" noProof="0" dirty="0"/>
                  <a:t> and </a:t>
                </a:r>
                <a14:m>
                  <m:oMath xmlns:m="http://schemas.openxmlformats.org/officeDocument/2006/math">
                    <m:r>
                      <m:rPr>
                        <m:sty m:val="p"/>
                      </m:rPr>
                      <a:rPr lang="en-US" sz="1900" noProof="0">
                        <a:latin typeface="Cambria Math" panose="02040503050406030204" pitchFamily="18" charset="0"/>
                      </a:rPr>
                      <m:t>d</m:t>
                    </m:r>
                    <m:sSub>
                      <m:sSubPr>
                        <m:ctrlPr>
                          <a:rPr lang="en-US" sz="1900" i="1" noProof="0">
                            <a:latin typeface="Cambria Math" panose="02040503050406030204" pitchFamily="18" charset="0"/>
                          </a:rPr>
                        </m:ctrlPr>
                      </m:sSubPr>
                      <m:e>
                        <m:r>
                          <m:rPr>
                            <m:sty m:val="p"/>
                          </m:rPr>
                          <a:rPr lang="en-US" sz="1900" noProof="0">
                            <a:latin typeface="Cambria Math" panose="02040503050406030204" pitchFamily="18" charset="0"/>
                          </a:rPr>
                          <m:t>f</m:t>
                        </m:r>
                      </m:e>
                      <m:sub>
                        <m:r>
                          <m:rPr>
                            <m:sty m:val="p"/>
                          </m:rPr>
                          <a:rPr lang="en-US" sz="1900" b="0" i="0" noProof="0" smtClean="0">
                            <a:latin typeface="Cambria Math" panose="02040503050406030204" pitchFamily="18" charset="0"/>
                          </a:rPr>
                          <m:t>W</m:t>
                        </m:r>
                      </m:sub>
                    </m:sSub>
                  </m:oMath>
                </a14:m>
                <a:r>
                  <a:rPr lang="en-US" sz="1900" noProof="0" dirty="0"/>
                  <a:t> degrees of freedom…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66553" y="1707187"/>
                <a:ext cx="10058400" cy="4614051"/>
              </a:xfrm>
              <a:blipFill>
                <a:blip r:embed="rId4"/>
                <a:stretch>
                  <a:fillRect l="-545" t="-1321"/>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34FC0ACC-D152-2242-BA7B-06FAA94EFAB6}"/>
              </a:ext>
            </a:extLst>
          </p:cNvPr>
          <p:cNvSpPr>
            <a:spLocks noGrp="1"/>
          </p:cNvSpPr>
          <p:nvPr>
            <p:ph type="title"/>
          </p:nvPr>
        </p:nvSpPr>
        <p:spPr>
          <a:xfrm>
            <a:off x="2231136" y="536762"/>
            <a:ext cx="7729728" cy="941381"/>
          </a:xfrm>
        </p:spPr>
        <p:txBody>
          <a:bodyPr>
            <a:normAutofit/>
          </a:bodyPr>
          <a:lstStyle/>
          <a:p>
            <a:r>
              <a:rPr lang="en-US" noProof="0" dirty="0"/>
              <a:t>The </a:t>
            </a:r>
            <a:r>
              <a:rPr lang="en-US" i="1" noProof="0" dirty="0"/>
              <a:t>F</a:t>
            </a:r>
            <a:r>
              <a:rPr lang="en-US" noProof="0" dirty="0"/>
              <a:t>-test (</a:t>
            </a:r>
            <a:r>
              <a:rPr lang="en-US" i="1" noProof="0" dirty="0"/>
              <a:t>F</a:t>
            </a:r>
            <a:r>
              <a:rPr lang="en-US" noProof="0" dirty="0"/>
              <a:t>-distribution)</a:t>
            </a:r>
          </a:p>
        </p:txBody>
      </p:sp>
      <p:sp>
        <p:nvSpPr>
          <p:cNvPr id="12" name="Footer Placeholder 11"/>
          <p:cNvSpPr>
            <a:spLocks noGrp="1"/>
          </p:cNvSpPr>
          <p:nvPr>
            <p:ph type="ftr" sz="quarter" idx="11"/>
          </p:nvPr>
        </p:nvSpPr>
        <p:spPr/>
        <p:txBody>
          <a:bodyPr/>
          <a:lstStyle/>
          <a:p>
            <a:r>
              <a:rPr lang="en-US" dirty="0"/>
              <a:t>Lecture 3, ERM, MTO</a:t>
            </a:r>
          </a:p>
        </p:txBody>
      </p:sp>
      <p:sp>
        <p:nvSpPr>
          <p:cNvPr id="13" name="Slide Number Placeholder 12"/>
          <p:cNvSpPr>
            <a:spLocks noGrp="1"/>
          </p:cNvSpPr>
          <p:nvPr>
            <p:ph type="sldNum" sz="quarter" idx="12"/>
          </p:nvPr>
        </p:nvSpPr>
        <p:spPr/>
        <p:txBody>
          <a:bodyPr/>
          <a:lstStyle/>
          <a:p>
            <a:fld id="{769E8580-8357-4286-A896-D8F0D06AAB1A}" type="slidenum">
              <a:rPr lang="en-US" smtClean="0"/>
              <a:t>21</a:t>
            </a:fld>
            <a:endParaRPr lang="en-US" dirty="0"/>
          </a:p>
        </p:txBody>
      </p:sp>
    </p:spTree>
    <p:extLst>
      <p:ext uri="{BB962C8B-B14F-4D97-AF65-F5344CB8AC3E}">
        <p14:creationId xmlns:p14="http://schemas.microsoft.com/office/powerpoint/2010/main" val="2271437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493" y="1953839"/>
            <a:ext cx="5486411" cy="3657607"/>
          </a:xfrm>
          <a:prstGeom prst="rect">
            <a:avLst/>
          </a:prstGeom>
        </p:spPr>
      </p:pic>
      <p:sp>
        <p:nvSpPr>
          <p:cNvPr id="2" name="Title 1"/>
          <p:cNvSpPr>
            <a:spLocks noGrp="1"/>
          </p:cNvSpPr>
          <p:nvPr>
            <p:ph type="title"/>
          </p:nvPr>
        </p:nvSpPr>
        <p:spPr>
          <a:xfrm>
            <a:off x="2592742" y="411458"/>
            <a:ext cx="7729728" cy="830864"/>
          </a:xfrm>
        </p:spPr>
        <p:txBody>
          <a:bodyPr>
            <a:normAutofit/>
          </a:bodyPr>
          <a:lstStyle/>
          <a:p>
            <a:r>
              <a:rPr lang="en-US" noProof="0" dirty="0"/>
              <a:t>The </a:t>
            </a:r>
            <a:r>
              <a:rPr lang="en-US" i="1" noProof="0" dirty="0"/>
              <a:t>F</a:t>
            </a:r>
            <a:r>
              <a:rPr lang="en-US" noProof="0" dirty="0"/>
              <a:t>-test (critical values)</a:t>
            </a:r>
          </a:p>
        </p:txBody>
      </p:sp>
      <p:sp>
        <p:nvSpPr>
          <p:cNvPr id="5" name="Rectangle 2"/>
          <p:cNvSpPr>
            <a:spLocks noChangeArrowheads="1"/>
          </p:cNvSpPr>
          <p:nvPr/>
        </p:nvSpPr>
        <p:spPr bwMode="auto">
          <a:xfrm>
            <a:off x="1219200" y="1619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dirty="0"/>
          </a:p>
        </p:txBody>
      </p:sp>
      <mc:AlternateContent xmlns:mc="http://schemas.openxmlformats.org/markup-compatibility/2006" xmlns:a14="http://schemas.microsoft.com/office/drawing/2010/main">
        <mc:Choice Requires="a14">
          <p:sp>
            <p:nvSpPr>
              <p:cNvPr id="9" name="Rectangle 8"/>
              <p:cNvSpPr/>
              <p:nvPr/>
            </p:nvSpPr>
            <p:spPr>
              <a:xfrm>
                <a:off x="9734636" y="2325768"/>
                <a:ext cx="2331675" cy="1676741"/>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Hence, we reject H</a:t>
                </a:r>
                <a:r>
                  <a:rPr lang="en-US" baseline="-25000" dirty="0">
                    <a:latin typeface="Calibri" panose="020F0502020204030204" pitchFamily="34" charset="0"/>
                    <a:ea typeface="Calibri" panose="020F0502020204030204" pitchFamily="34" charset="0"/>
                    <a:cs typeface="Times New Roman" panose="02020603050405020304" pitchFamily="18" charset="0"/>
                  </a:rPr>
                  <a:t>0</a:t>
                </a:r>
                <a:r>
                  <a:rPr lang="en-US" dirty="0">
                    <a:latin typeface="Calibri" panose="020F0502020204030204" pitchFamily="34" charset="0"/>
                    <a:ea typeface="Calibri" panose="020F0502020204030204" pitchFamily="34" charset="0"/>
                    <a:cs typeface="Times New Roman" panose="02020603050405020304" pitchFamily="18" charset="0"/>
                  </a:rPr>
                  <a:t> if the sample value of </a:t>
                </a:r>
                <a14:m>
                  <m:oMath xmlns:m="http://schemas.openxmlformats.org/officeDocument/2006/math">
                    <m:r>
                      <a:rPr lang="en-US" i="1">
                        <a:latin typeface="Cambria Math" panose="02040503050406030204" pitchFamily="18" charset="0"/>
                        <a:ea typeface="Calibri" panose="020F0502020204030204" pitchFamily="34" charset="0"/>
                        <a:cs typeface="Times New Roman" panose="02020603050405020304" pitchFamily="18" charset="0"/>
                      </a:rPr>
                      <m:t>𝐹</m:t>
                    </m:r>
                  </m:oMath>
                </a14:m>
                <a:r>
                  <a:rPr lang="en-US" dirty="0">
                    <a:latin typeface="Calibri" panose="020F0502020204030204" pitchFamily="34" charset="0"/>
                    <a:ea typeface="Calibri" panose="020F0502020204030204" pitchFamily="34" charset="0"/>
                    <a:cs typeface="Times New Roman" panose="02020603050405020304" pitchFamily="18" charset="0"/>
                  </a:rPr>
                  <a:t> is larger than 3.24…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(so what should we do in our case?)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9734636" y="2325768"/>
                <a:ext cx="2331675" cy="1676741"/>
              </a:xfrm>
              <a:prstGeom prst="rect">
                <a:avLst/>
              </a:prstGeom>
              <a:blipFill>
                <a:blip r:embed="rId4"/>
                <a:stretch>
                  <a:fillRect l="-2356" t="-1818" r="-2356"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3"/>
              <p:cNvSpPr>
                <a:spLocks noChangeArrowheads="1"/>
              </p:cNvSpPr>
              <p:nvPr/>
            </p:nvSpPr>
            <p:spPr bwMode="auto">
              <a:xfrm>
                <a:off x="152957" y="2415323"/>
                <a:ext cx="4247148" cy="147732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Arial" panose="020B0604020202020204" pitchFamily="34" charset="0"/>
                  <a:buChar char="•"/>
                </a:pPr>
                <a:r>
                  <a:rPr lang="en-US" altLang="en-US" dirty="0">
                    <a:ea typeface="Calibri" panose="020F0502020204030204" pitchFamily="34" charset="0"/>
                    <a:cs typeface="Times New Roman" panose="02020603050405020304" pitchFamily="18" charset="0"/>
                  </a:rPr>
                  <a:t>We test with </a:t>
                </a:r>
                <a14:m>
                  <m:oMath xmlns:m="http://schemas.openxmlformats.org/officeDocument/2006/math">
                    <m:r>
                      <a:rPr lang="en-US" altLang="en-US" i="1" smtClean="0">
                        <a:latin typeface="Cambria Math" panose="02040503050406030204" pitchFamily="18" charset="0"/>
                        <a:ea typeface="Cambria Math" panose="02040503050406030204" pitchFamily="18" charset="0"/>
                        <a:cs typeface="Times New Roman" panose="02020603050405020304" pitchFamily="18" charset="0"/>
                      </a:rPr>
                      <m:t>𝛼</m:t>
                    </m:r>
                    <m:r>
                      <a:rPr lang="nl-NL" altLang="en-US" b="0" i="1" smtClean="0">
                        <a:latin typeface="Cambria Math" panose="02040503050406030204" pitchFamily="18" charset="0"/>
                        <a:ea typeface="Cambria Math" panose="02040503050406030204" pitchFamily="18" charset="0"/>
                        <a:cs typeface="Times New Roman" panose="02020603050405020304" pitchFamily="18" charset="0"/>
                      </a:rPr>
                      <m:t>=.05</m:t>
                    </m:r>
                  </m:oMath>
                </a14:m>
                <a:r>
                  <a:rPr lang="en-US" altLang="en-US" dirty="0">
                    <a:ea typeface="Calibri" panose="020F0502020204030204" pitchFamily="34"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F </a:t>
                </a:r>
                <a:r>
                  <a:rPr kumimoji="0" lang="en-US" altLang="en-US" sz="1800" b="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t>(3,16) = </a:t>
                </a:r>
                <a14:m>
                  <m:oMath xmlns:m="http://schemas.openxmlformats.org/officeDocument/2006/math">
                    <m:r>
                      <a:rPr lang="en-US" i="1">
                        <a:latin typeface="Cambria Math" panose="02040503050406030204" pitchFamily="18" charset="0"/>
                      </a:rPr>
                      <m:t>1.372</m:t>
                    </m:r>
                  </m:oMath>
                </a14:m>
                <a:endParaRPr lang="en-US" dirty="0"/>
              </a:p>
              <a:p>
                <a:pPr lvl="0" eaLnBrk="0" fontAlgn="base" hangingPunct="0">
                  <a:spcBef>
                    <a:spcPct val="0"/>
                  </a:spcBef>
                  <a:spcAft>
                    <a:spcPct val="0"/>
                  </a:spcAft>
                </a:pPr>
                <a:endParaRPr lang="en-US" altLang="en-US" dirty="0">
                  <a:ea typeface="Calibri" panose="020F0502020204030204" pitchFamily="34" charset="0"/>
                  <a:cs typeface="Times New Roman" panose="02020603050405020304" pitchFamily="18" charset="0"/>
                </a:endParaRPr>
              </a:p>
              <a:p>
                <a:pPr marL="285750" lvl="0" indent="-285750" eaLnBrk="0" fontAlgn="base" hangingPunct="0">
                  <a:spcBef>
                    <a:spcPct val="0"/>
                  </a:spcBef>
                  <a:spcAft>
                    <a:spcPct val="0"/>
                  </a:spcAft>
                  <a:buFont typeface="Arial" panose="020B0604020202020204" pitchFamily="34" charset="0"/>
                  <a:buChar char="•"/>
                </a:pPr>
                <a:r>
                  <a:rPr lang="en-US" altLang="en-US" dirty="0">
                    <a:ea typeface="Calibri" panose="020F0502020204030204" pitchFamily="34" charset="0"/>
                    <a:cs typeface="Times New Roman" panose="02020603050405020304" pitchFamily="18" charset="0"/>
                  </a:rPr>
                  <a:t>Critical value </a:t>
                </a:r>
                <a:r>
                  <a:rPr lang="en-US" altLang="en-US" i="1" dirty="0">
                    <a:ea typeface="Calibri" panose="020F0502020204030204" pitchFamily="34" charset="0"/>
                    <a:cs typeface="Times New Roman" panose="02020603050405020304" pitchFamily="18" charset="0"/>
                  </a:rPr>
                  <a:t>F </a:t>
                </a:r>
                <a:r>
                  <a:rPr lang="en-US" altLang="en-US" dirty="0">
                    <a:ea typeface="Calibri" panose="020F0502020204030204" pitchFamily="34" charset="0"/>
                    <a:cs typeface="Times New Roman" panose="02020603050405020304" pitchFamily="18" charset="0"/>
                  </a:rPr>
                  <a:t>(3,16) = </a:t>
                </a:r>
                <a14:m>
                  <m:oMath xmlns:m="http://schemas.openxmlformats.org/officeDocument/2006/math">
                    <m:r>
                      <a:rPr lang="nl-NL" b="0" i="1" smtClean="0">
                        <a:latin typeface="Cambria Math" panose="02040503050406030204" pitchFamily="18" charset="0"/>
                      </a:rPr>
                      <m:t>3.24</m:t>
                    </m:r>
                  </m:oMath>
                </a14:m>
                <a:r>
                  <a:rPr kumimoji="0" lang="en-US" altLang="en-US" sz="1800" b="0" u="none" strike="noStrike" cap="none" normalizeH="0" baseline="0" dirty="0">
                    <a:ln>
                      <a:noFill/>
                    </a:ln>
                    <a:solidFill>
                      <a:schemeClr val="tx1"/>
                    </a:solidFill>
                    <a:effectLst/>
                  </a:rPr>
                  <a:t> using Table</a:t>
                </a:r>
                <a:r>
                  <a:rPr kumimoji="0" lang="en-US" altLang="en-US" sz="1800" b="0" u="none" strike="noStrike" cap="none" normalizeH="0" dirty="0">
                    <a:ln>
                      <a:noFill/>
                    </a:ln>
                    <a:solidFill>
                      <a:schemeClr val="tx1"/>
                    </a:solidFill>
                    <a:effectLst/>
                  </a:rPr>
                  <a:t> B.4 with </a:t>
                </a:r>
                <a14:m>
                  <m:oMath xmlns:m="http://schemas.openxmlformats.org/officeDocument/2006/math">
                    <m:r>
                      <m:rPr>
                        <m:sty m:val="p"/>
                      </m:rPr>
                      <a:rPr lang="en-US">
                        <a:latin typeface="Cambria Math" panose="02040503050406030204" pitchFamily="18" charset="0"/>
                      </a:rPr>
                      <m:t>d</m:t>
                    </m:r>
                    <m:sSub>
                      <m:sSubPr>
                        <m:ctrlPr>
                          <a:rPr lang="en-US" i="1">
                            <a:latin typeface="Cambria Math" panose="02040503050406030204" pitchFamily="18" charset="0"/>
                          </a:rPr>
                        </m:ctrlPr>
                      </m:sSubPr>
                      <m:e>
                        <m:r>
                          <m:rPr>
                            <m:sty m:val="p"/>
                          </m:rPr>
                          <a:rPr lang="en-US">
                            <a:latin typeface="Cambria Math" panose="02040503050406030204" pitchFamily="18" charset="0"/>
                          </a:rPr>
                          <m:t>f</m:t>
                        </m:r>
                      </m:e>
                      <m:sub>
                        <m:r>
                          <m:rPr>
                            <m:sty m:val="p"/>
                          </m:rPr>
                          <a:rPr lang="nl-NL">
                            <a:latin typeface="Cambria Math" panose="02040503050406030204" pitchFamily="18" charset="0"/>
                          </a:rPr>
                          <m:t>B</m:t>
                        </m:r>
                      </m:sub>
                    </m:sSub>
                  </m:oMath>
                </a14:m>
                <a:r>
                  <a:rPr lang="en-US" dirty="0"/>
                  <a:t> = </a:t>
                </a:r>
                <a14:m>
                  <m:oMath xmlns:m="http://schemas.openxmlformats.org/officeDocument/2006/math">
                    <m:r>
                      <m:rPr>
                        <m:sty m:val="p"/>
                      </m:rPr>
                      <a:rPr lang="en-US">
                        <a:latin typeface="Cambria Math" panose="02040503050406030204" pitchFamily="18" charset="0"/>
                      </a:rPr>
                      <m:t>d</m:t>
                    </m:r>
                    <m:sSub>
                      <m:sSubPr>
                        <m:ctrlPr>
                          <a:rPr lang="en-US" i="1">
                            <a:latin typeface="Cambria Math" panose="02040503050406030204" pitchFamily="18" charset="0"/>
                          </a:rPr>
                        </m:ctrlPr>
                      </m:sSubPr>
                      <m:e>
                        <m:r>
                          <m:rPr>
                            <m:sty m:val="p"/>
                          </m:rPr>
                          <a:rPr lang="en-US">
                            <a:latin typeface="Cambria Math" panose="02040503050406030204" pitchFamily="18" charset="0"/>
                          </a:rPr>
                          <m:t>f</m:t>
                        </m:r>
                      </m:e>
                      <m:sub>
                        <m:r>
                          <m:rPr>
                            <m:sty m:val="p"/>
                          </m:rPr>
                          <a:rPr lang="nl-NL">
                            <a:latin typeface="Cambria Math" panose="02040503050406030204" pitchFamily="18" charset="0"/>
                          </a:rPr>
                          <m:t>numerator</m:t>
                        </m:r>
                      </m:sub>
                    </m:sSub>
                  </m:oMath>
                </a14:m>
                <a:r>
                  <a:rPr kumimoji="0" lang="en-US" altLang="en-US" sz="1800" b="0" u="none" strike="noStrike" cap="none" normalizeH="0" baseline="0" dirty="0">
                    <a:ln>
                      <a:noFill/>
                    </a:ln>
                    <a:solidFill>
                      <a:schemeClr val="tx1"/>
                    </a:solidFill>
                    <a:effectLst/>
                  </a:rPr>
                  <a:t> and       </a:t>
                </a:r>
                <a14:m>
                  <m:oMath xmlns:m="http://schemas.openxmlformats.org/officeDocument/2006/math">
                    <m:r>
                      <m:rPr>
                        <m:sty m:val="p"/>
                      </m:rPr>
                      <a:rPr lang="en-US">
                        <a:latin typeface="Cambria Math" panose="02040503050406030204" pitchFamily="18" charset="0"/>
                      </a:rPr>
                      <m:t>d</m:t>
                    </m:r>
                    <m:sSub>
                      <m:sSubPr>
                        <m:ctrlPr>
                          <a:rPr lang="en-US" i="1">
                            <a:latin typeface="Cambria Math" panose="02040503050406030204" pitchFamily="18" charset="0"/>
                          </a:rPr>
                        </m:ctrlPr>
                      </m:sSubPr>
                      <m:e>
                        <m:r>
                          <m:rPr>
                            <m:sty m:val="p"/>
                          </m:rPr>
                          <a:rPr lang="en-US">
                            <a:latin typeface="Cambria Math" panose="02040503050406030204" pitchFamily="18" charset="0"/>
                          </a:rPr>
                          <m:t>f</m:t>
                        </m:r>
                      </m:e>
                      <m:sub>
                        <m:r>
                          <m:rPr>
                            <m:sty m:val="p"/>
                          </m:rPr>
                          <a:rPr lang="nl-NL">
                            <a:latin typeface="Cambria Math" panose="02040503050406030204" pitchFamily="18" charset="0"/>
                          </a:rPr>
                          <m:t>W</m:t>
                        </m:r>
                      </m:sub>
                    </m:sSub>
                    <m:r>
                      <a:rPr lang="nl-NL" i="1">
                        <a:latin typeface="Cambria Math" panose="02040503050406030204" pitchFamily="18" charset="0"/>
                      </a:rPr>
                      <m:t>=</m:t>
                    </m:r>
                    <m:r>
                      <m:rPr>
                        <m:sty m:val="p"/>
                      </m:rPr>
                      <a:rPr lang="en-US">
                        <a:latin typeface="Cambria Math" panose="02040503050406030204" pitchFamily="18" charset="0"/>
                      </a:rPr>
                      <m:t>d</m:t>
                    </m:r>
                    <m:sSub>
                      <m:sSubPr>
                        <m:ctrlPr>
                          <a:rPr lang="en-US" i="1">
                            <a:latin typeface="Cambria Math" panose="02040503050406030204" pitchFamily="18" charset="0"/>
                          </a:rPr>
                        </m:ctrlPr>
                      </m:sSubPr>
                      <m:e>
                        <m:r>
                          <m:rPr>
                            <m:sty m:val="p"/>
                          </m:rPr>
                          <a:rPr lang="en-US">
                            <a:latin typeface="Cambria Math" panose="02040503050406030204" pitchFamily="18" charset="0"/>
                          </a:rPr>
                          <m:t>f</m:t>
                        </m:r>
                      </m:e>
                      <m:sub>
                        <m:r>
                          <m:rPr>
                            <m:sty m:val="p"/>
                          </m:rPr>
                          <a:rPr lang="nl-NL">
                            <a:latin typeface="Cambria Math" panose="02040503050406030204" pitchFamily="18" charset="0"/>
                          </a:rPr>
                          <m:t>denominator</m:t>
                        </m:r>
                      </m:sub>
                    </m:sSub>
                  </m:oMath>
                </a14:m>
                <a:endParaRPr kumimoji="0" lang="en-US" altLang="en-US" sz="1800" b="0" u="none" strike="noStrike" cap="none" normalizeH="0" baseline="0" dirty="0">
                  <a:ln>
                    <a:noFill/>
                  </a:ln>
                  <a:solidFill>
                    <a:schemeClr val="tx1"/>
                  </a:solidFill>
                  <a:effectLst/>
                </a:endParaRPr>
              </a:p>
            </p:txBody>
          </p:sp>
        </mc:Choice>
        <mc:Fallback xmlns="">
          <p:sp>
            <p:nvSpPr>
              <p:cNvPr id="6" name="Rectangle 3"/>
              <p:cNvSpPr>
                <a:spLocks noRot="1" noChangeAspect="1" noMove="1" noResize="1" noEditPoints="1" noAdjustHandles="1" noChangeArrowheads="1" noChangeShapeType="1" noTextEdit="1"/>
              </p:cNvSpPr>
              <p:nvPr/>
            </p:nvSpPr>
            <p:spPr bwMode="auto">
              <a:xfrm>
                <a:off x="152957" y="2415323"/>
                <a:ext cx="4247148" cy="1477328"/>
              </a:xfrm>
              <a:prstGeom prst="rect">
                <a:avLst/>
              </a:prstGeom>
              <a:blipFill>
                <a:blip r:embed="rId5"/>
                <a:stretch>
                  <a:fillRect l="-861" t="-164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13" name="Straight Arrow Connector 12"/>
          <p:cNvCxnSpPr/>
          <p:nvPr/>
        </p:nvCxnSpPr>
        <p:spPr>
          <a:xfrm flipH="1" flipV="1">
            <a:off x="7596138" y="5029382"/>
            <a:ext cx="8467" cy="90593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597074" y="5935315"/>
            <a:ext cx="2331675" cy="375552"/>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Critical value (3.24)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Rectangle 23"/>
          <p:cNvSpPr/>
          <p:nvPr/>
        </p:nvSpPr>
        <p:spPr>
          <a:xfrm>
            <a:off x="7489330" y="3884656"/>
            <a:ext cx="1139744" cy="388696"/>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Reject H</a:t>
            </a:r>
            <a:r>
              <a:rPr lang="en-US" baseline="-25000" dirty="0">
                <a:latin typeface="Calibri" panose="020F0502020204030204" pitchFamily="34" charset="0"/>
                <a:ea typeface="Calibri" panose="020F0502020204030204" pitchFamily="34" charset="0"/>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Rectangle 24"/>
          <p:cNvSpPr/>
          <p:nvPr/>
        </p:nvSpPr>
        <p:spPr>
          <a:xfrm>
            <a:off x="5962073" y="3440570"/>
            <a:ext cx="2025895" cy="388696"/>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Do </a:t>
            </a:r>
            <a:r>
              <a:rPr lang="en-US" b="1" u="sng" dirty="0">
                <a:latin typeface="Calibri" panose="020F0502020204030204" pitchFamily="34" charset="0"/>
                <a:ea typeface="Calibri" panose="020F0502020204030204" pitchFamily="34" charset="0"/>
                <a:cs typeface="Times New Roman" panose="02020603050405020304" pitchFamily="18" charset="0"/>
              </a:rPr>
              <a:t>not</a:t>
            </a:r>
            <a:r>
              <a:rPr lang="en-US" dirty="0">
                <a:latin typeface="Calibri" panose="020F0502020204030204" pitchFamily="34" charset="0"/>
                <a:ea typeface="Calibri" panose="020F0502020204030204" pitchFamily="34" charset="0"/>
                <a:cs typeface="Times New Roman" panose="02020603050405020304" pitchFamily="18" charset="0"/>
              </a:rPr>
              <a:t> reject H</a:t>
            </a:r>
            <a:r>
              <a:rPr lang="en-US" baseline="-25000" dirty="0">
                <a:latin typeface="Calibri" panose="020F0502020204030204" pitchFamily="34" charset="0"/>
                <a:ea typeface="Calibri" panose="020F0502020204030204" pitchFamily="34" charset="0"/>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6" name="Straight Arrow Connector 25"/>
          <p:cNvCxnSpPr/>
          <p:nvPr/>
        </p:nvCxnSpPr>
        <p:spPr>
          <a:xfrm flipV="1">
            <a:off x="7580349" y="3884656"/>
            <a:ext cx="1748889" cy="1599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023763" y="3440570"/>
            <a:ext cx="1516820" cy="710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1" name="Footer Placeholder 30"/>
          <p:cNvSpPr>
            <a:spLocks noGrp="1"/>
          </p:cNvSpPr>
          <p:nvPr>
            <p:ph type="ftr" sz="quarter" idx="11"/>
          </p:nvPr>
        </p:nvSpPr>
        <p:spPr/>
        <p:txBody>
          <a:bodyPr/>
          <a:lstStyle/>
          <a:p>
            <a:r>
              <a:rPr lang="en-US" dirty="0"/>
              <a:t>Lecture 3, ERM, MTO</a:t>
            </a:r>
          </a:p>
        </p:txBody>
      </p:sp>
      <p:sp>
        <p:nvSpPr>
          <p:cNvPr id="9216" name="Slide Number Placeholder 9215"/>
          <p:cNvSpPr>
            <a:spLocks noGrp="1"/>
          </p:cNvSpPr>
          <p:nvPr>
            <p:ph type="sldNum" sz="quarter" idx="12"/>
          </p:nvPr>
        </p:nvSpPr>
        <p:spPr/>
        <p:txBody>
          <a:bodyPr/>
          <a:lstStyle/>
          <a:p>
            <a:fld id="{769E8580-8357-4286-A896-D8F0D06AAB1A}" type="slidenum">
              <a:rPr lang="en-US" smtClean="0"/>
              <a:t>22</a:t>
            </a:fld>
            <a:endParaRPr lang="en-US" dirty="0"/>
          </a:p>
        </p:txBody>
      </p:sp>
    </p:spTree>
    <p:extLst>
      <p:ext uri="{BB962C8B-B14F-4D97-AF65-F5344CB8AC3E}">
        <p14:creationId xmlns:p14="http://schemas.microsoft.com/office/powerpoint/2010/main" val="3909916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42" y="411458"/>
            <a:ext cx="7729728" cy="830864"/>
          </a:xfrm>
        </p:spPr>
        <p:txBody>
          <a:bodyPr>
            <a:normAutofit/>
          </a:bodyPr>
          <a:lstStyle/>
          <a:p>
            <a:r>
              <a:rPr lang="en-US" noProof="0" dirty="0"/>
              <a:t>ANOVA using SPSS</a:t>
            </a:r>
          </a:p>
        </p:txBody>
      </p:sp>
      <mc:AlternateContent xmlns:mc="http://schemas.openxmlformats.org/markup-compatibility/2006" xmlns:a14="http://schemas.microsoft.com/office/drawing/2010/main">
        <mc:Choice Requires="a14">
          <p:sp>
            <p:nvSpPr>
              <p:cNvPr id="14" name="Content Placeholder 2"/>
              <p:cNvSpPr>
                <a:spLocks noGrp="1"/>
              </p:cNvSpPr>
              <p:nvPr>
                <p:ph idx="1"/>
              </p:nvPr>
            </p:nvSpPr>
            <p:spPr>
              <a:xfrm>
                <a:off x="2140984" y="1878008"/>
                <a:ext cx="8831816" cy="3101983"/>
              </a:xfrm>
            </p:spPr>
            <p:txBody>
              <a:bodyPr>
                <a:noAutofit/>
              </a:bodyPr>
              <a:lstStyle/>
              <a:p>
                <a:pPr>
                  <a:spcBef>
                    <a:spcPts val="400"/>
                  </a:spcBef>
                </a:pPr>
                <a:r>
                  <a:rPr lang="en-US" sz="1900" noProof="0" dirty="0"/>
                  <a:t>Steps (i) and (iv) for testing the hypothesis are the same as before</a:t>
                </a:r>
              </a:p>
              <a:p>
                <a:pPr>
                  <a:spcBef>
                    <a:spcPts val="400"/>
                  </a:spcBef>
                </a:pPr>
                <a:endParaRPr lang="en-US" sz="1900" noProof="0" dirty="0"/>
              </a:p>
              <a:p>
                <a:pPr marL="0" indent="0">
                  <a:buNone/>
                </a:pPr>
                <a:r>
                  <a:rPr lang="en-US" sz="1900" u="sng" noProof="0" dirty="0"/>
                  <a:t>(i) Stating the hypotheses:</a:t>
                </a:r>
                <a:endParaRPr lang="en-US" sz="1900" noProof="0" dirty="0"/>
              </a:p>
              <a:p>
                <a:pPr marL="0" indent="0">
                  <a:buNone/>
                </a:pPr>
                <a:r>
                  <a:rPr lang="en-US" sz="1900" noProof="0" dirty="0"/>
                  <a:t>In terms of the group means: H</a:t>
                </a:r>
                <a:r>
                  <a:rPr lang="en-US" sz="1900" baseline="-25000" noProof="0" dirty="0"/>
                  <a:t>0</a:t>
                </a:r>
                <a:r>
                  <a:rPr lang="en-US" sz="1900" noProof="0" dirty="0"/>
                  <a:t>: </a:t>
                </a:r>
                <a14:m>
                  <m:oMath xmlns:m="http://schemas.openxmlformats.org/officeDocument/2006/math">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𝜇</m:t>
                        </m:r>
                      </m:e>
                      <m:sub>
                        <m:r>
                          <a:rPr lang="en-US" sz="1900" i="1" noProof="0">
                            <a:latin typeface="Cambria Math" panose="02040503050406030204" pitchFamily="18" charset="0"/>
                          </a:rPr>
                          <m:t>1</m:t>
                        </m:r>
                      </m:sub>
                    </m:sSub>
                    <m:r>
                      <a:rPr lang="en-US" sz="1900" i="1" noProof="0">
                        <a:latin typeface="Cambria Math" panose="02040503050406030204" pitchFamily="18" charset="0"/>
                      </a:rPr>
                      <m:t>=</m:t>
                    </m:r>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𝜇</m:t>
                        </m:r>
                      </m:e>
                      <m:sub>
                        <m:r>
                          <a:rPr lang="en-US" sz="1900" i="1" noProof="0">
                            <a:latin typeface="Cambria Math" panose="02040503050406030204" pitchFamily="18" charset="0"/>
                          </a:rPr>
                          <m:t>2</m:t>
                        </m:r>
                      </m:sub>
                    </m:sSub>
                    <m:r>
                      <a:rPr lang="en-US" sz="1900" i="1" noProof="0">
                        <a:latin typeface="Cambria Math" panose="02040503050406030204" pitchFamily="18" charset="0"/>
                      </a:rPr>
                      <m:t>=</m:t>
                    </m:r>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𝜇</m:t>
                        </m:r>
                      </m:e>
                      <m:sub>
                        <m:r>
                          <a:rPr lang="en-US" sz="1900" i="1" noProof="0">
                            <a:latin typeface="Cambria Math" panose="02040503050406030204" pitchFamily="18" charset="0"/>
                          </a:rPr>
                          <m:t>3</m:t>
                        </m:r>
                      </m:sub>
                    </m:sSub>
                    <m:r>
                      <a:rPr lang="en-US" sz="1900" i="1" noProof="0">
                        <a:latin typeface="Cambria Math" panose="02040503050406030204" pitchFamily="18" charset="0"/>
                      </a:rPr>
                      <m:t>=</m:t>
                    </m:r>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𝜇</m:t>
                        </m:r>
                      </m:e>
                      <m:sub>
                        <m:r>
                          <a:rPr lang="en-US" sz="1900" i="1" noProof="0">
                            <a:latin typeface="Cambria Math" panose="02040503050406030204" pitchFamily="18" charset="0"/>
                          </a:rPr>
                          <m:t>4</m:t>
                        </m:r>
                      </m:sub>
                    </m:sSub>
                  </m:oMath>
                </a14:m>
                <a:r>
                  <a:rPr lang="en-US" sz="1900" noProof="0" dirty="0"/>
                  <a:t> and H</a:t>
                </a:r>
                <a:r>
                  <a:rPr lang="en-US" sz="1900" baseline="-25000" noProof="0" dirty="0"/>
                  <a:t>1</a:t>
                </a:r>
                <a:r>
                  <a:rPr lang="en-US" sz="1900" noProof="0" dirty="0"/>
                  <a:t>: not H</a:t>
                </a:r>
                <a:r>
                  <a:rPr lang="en-US" sz="1900" baseline="-25000" noProof="0" dirty="0"/>
                  <a:t>0</a:t>
                </a:r>
              </a:p>
              <a:p>
                <a:pPr marL="0" indent="0">
                  <a:buNone/>
                </a:pPr>
                <a:endParaRPr lang="en-US" sz="1900" baseline="-25000" noProof="0" dirty="0"/>
              </a:p>
              <a:p>
                <a:pPr marL="0" indent="0">
                  <a:buNone/>
                </a:pPr>
                <a:r>
                  <a:rPr lang="en-US" sz="1900" u="sng" noProof="0" dirty="0"/>
                  <a:t>(ii) Decision rule: </a:t>
                </a:r>
                <a:endParaRPr lang="en-US" sz="1900" noProof="0" dirty="0"/>
              </a:p>
              <a:p>
                <a:pPr marL="0" indent="0">
                  <a:buNone/>
                </a:pPr>
                <a:r>
                  <a:rPr lang="en-US" sz="1900" noProof="0" dirty="0"/>
                  <a:t>If </a:t>
                </a:r>
                <a:r>
                  <a:rPr lang="en-US" sz="1900" i="1" noProof="0" dirty="0"/>
                  <a:t>p</a:t>
                </a:r>
                <a:r>
                  <a:rPr lang="en-US" sz="1900" noProof="0" dirty="0"/>
                  <a:t> ≤ α then reject H</a:t>
                </a:r>
                <a:r>
                  <a:rPr lang="en-US" sz="1900" baseline="-25000" noProof="0" dirty="0"/>
                  <a:t>0</a:t>
                </a:r>
              </a:p>
              <a:p>
                <a:pPr marL="0" indent="0">
                  <a:buNone/>
                </a:pPr>
                <a:endParaRPr lang="en-US" sz="1900" baseline="-25000" noProof="0" dirty="0"/>
              </a:p>
              <a:p>
                <a:pPr marL="0" indent="0">
                  <a:buNone/>
                </a:pPr>
                <a:r>
                  <a:rPr lang="en-US" sz="1900" u="sng" noProof="0" dirty="0"/>
                  <a:t>(iii) Determine </a:t>
                </a:r>
                <a:r>
                  <a:rPr lang="en-US" sz="1900" i="1" u="sng" noProof="0" dirty="0"/>
                  <a:t>p</a:t>
                </a:r>
                <a:r>
                  <a:rPr lang="en-US" sz="1900" u="sng" noProof="0" dirty="0"/>
                  <a:t>-value using “Sig.” from output:</a:t>
                </a:r>
              </a:p>
              <a:p>
                <a:pPr marL="0" indent="0">
                  <a:spcBef>
                    <a:spcPts val="400"/>
                  </a:spcBef>
                  <a:buNone/>
                </a:pPr>
                <a:r>
                  <a:rPr lang="en-US" sz="1900" noProof="0" dirty="0"/>
                  <a:t>We are lucky: we can always interpret “Sig.” as </a:t>
                </a:r>
                <a:r>
                  <a:rPr lang="en-US" sz="1900" i="1" noProof="0" dirty="0"/>
                  <a:t>p </a:t>
                </a:r>
                <a:r>
                  <a:rPr lang="en-US" sz="1900" noProof="0" dirty="0"/>
                  <a:t>if </a:t>
                </a:r>
                <a:r>
                  <a:rPr lang="en-US" sz="1900" i="1" noProof="0" dirty="0"/>
                  <a:t>K</a:t>
                </a:r>
                <a:r>
                  <a:rPr lang="en-US" sz="1900" noProof="0" dirty="0"/>
                  <a:t> &gt; 2 groups </a:t>
                </a:r>
                <a:r>
                  <a:rPr lang="en-US" sz="1900" noProof="0" dirty="0">
                    <a:sym typeface="Wingdings" panose="05000000000000000000" pitchFamily="2" charset="2"/>
                  </a:rPr>
                  <a:t></a:t>
                </a:r>
              </a:p>
              <a:p>
                <a:pPr marL="0" indent="0">
                  <a:spcBef>
                    <a:spcPts val="400"/>
                  </a:spcBef>
                  <a:buNone/>
                </a:pPr>
                <a:endParaRPr lang="en-US" sz="1900" noProof="0" dirty="0">
                  <a:sym typeface="Wingdings" panose="05000000000000000000" pitchFamily="2" charset="2"/>
                </a:endParaRPr>
              </a:p>
              <a:p>
                <a:pPr marL="0" indent="0">
                  <a:spcBef>
                    <a:spcPts val="400"/>
                  </a:spcBef>
                  <a:buNone/>
                </a:pPr>
                <a:r>
                  <a:rPr lang="en-US" sz="1900" u="sng" noProof="0" dirty="0">
                    <a:sym typeface="Wingdings" panose="05000000000000000000" pitchFamily="2" charset="2"/>
                  </a:rPr>
                  <a:t>(iv) Decision and conclusion</a:t>
                </a:r>
                <a:r>
                  <a:rPr lang="en-US" sz="1900" noProof="0" dirty="0"/>
                  <a:t>    </a:t>
                </a:r>
              </a:p>
              <a:p>
                <a:pPr marL="0" indent="0">
                  <a:spcBef>
                    <a:spcPts val="400"/>
                  </a:spcBef>
                  <a:buNone/>
                </a:pPr>
                <a:endParaRPr lang="en-US" sz="1900" noProof="0" dirty="0"/>
              </a:p>
              <a:p>
                <a:pPr marL="0" indent="0">
                  <a:spcBef>
                    <a:spcPts val="400"/>
                  </a:spcBef>
                  <a:buNone/>
                </a:pPr>
                <a:endParaRPr lang="en-US" sz="1900" noProof="0" dirty="0"/>
              </a:p>
              <a:p>
                <a:pPr marL="0" indent="0">
                  <a:spcBef>
                    <a:spcPts val="400"/>
                  </a:spcBef>
                  <a:buNone/>
                </a:pPr>
                <a:endParaRPr lang="en-US" sz="1900" noProof="0" dirty="0"/>
              </a:p>
              <a:p>
                <a:pPr>
                  <a:spcBef>
                    <a:spcPts val="400"/>
                  </a:spcBef>
                </a:pPr>
                <a:endParaRPr lang="en-US" sz="1900" noProof="0" dirty="0"/>
              </a:p>
              <a:p>
                <a:pPr>
                  <a:spcBef>
                    <a:spcPts val="400"/>
                  </a:spcBef>
                </a:pPr>
                <a:endParaRPr lang="en-US" sz="1900" noProof="0" dirty="0"/>
              </a:p>
            </p:txBody>
          </p:sp>
        </mc:Choice>
        <mc:Fallback xmlns="">
          <p:sp>
            <p:nvSpPr>
              <p:cNvPr id="14" name="Content Placeholder 2"/>
              <p:cNvSpPr>
                <a:spLocks noGrp="1" noRot="1" noChangeAspect="1" noMove="1" noResize="1" noEditPoints="1" noAdjustHandles="1" noChangeArrowheads="1" noChangeShapeType="1" noTextEdit="1"/>
              </p:cNvSpPr>
              <p:nvPr>
                <p:ph idx="1"/>
              </p:nvPr>
            </p:nvSpPr>
            <p:spPr>
              <a:xfrm>
                <a:off x="2140984" y="1878008"/>
                <a:ext cx="8831816" cy="3101983"/>
              </a:xfrm>
              <a:blipFill>
                <a:blip r:embed="rId3"/>
                <a:stretch>
                  <a:fillRect l="-621" t="-1965" b="-36739"/>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US" dirty="0"/>
              <a:t>Lecture 3,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23</a:t>
            </a:fld>
            <a:endParaRPr lang="en-US" dirty="0"/>
          </a:p>
        </p:txBody>
      </p:sp>
    </p:spTree>
    <p:extLst>
      <p:ext uri="{BB962C8B-B14F-4D97-AF65-F5344CB8AC3E}">
        <p14:creationId xmlns:p14="http://schemas.microsoft.com/office/powerpoint/2010/main" val="1208264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42" y="411458"/>
            <a:ext cx="7729728" cy="830864"/>
          </a:xfrm>
        </p:spPr>
        <p:txBody>
          <a:bodyPr>
            <a:normAutofit/>
          </a:bodyPr>
          <a:lstStyle/>
          <a:p>
            <a:r>
              <a:rPr lang="en-US" noProof="0" dirty="0"/>
              <a:t>ANOVA using SPSS</a:t>
            </a:r>
          </a:p>
        </p:txBody>
      </p:sp>
      <p:sp>
        <p:nvSpPr>
          <p:cNvPr id="4" name="Footer Placeholder 3"/>
          <p:cNvSpPr>
            <a:spLocks noGrp="1"/>
          </p:cNvSpPr>
          <p:nvPr>
            <p:ph type="ftr" sz="quarter" idx="11"/>
          </p:nvPr>
        </p:nvSpPr>
        <p:spPr/>
        <p:txBody>
          <a:bodyPr/>
          <a:lstStyle/>
          <a:p>
            <a:r>
              <a:rPr lang="en-US" dirty="0"/>
              <a:t>Lecture 3,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24</a:t>
            </a:fld>
            <a:endParaRPr lang="en-US" dirty="0"/>
          </a:p>
        </p:txBody>
      </p:sp>
      <p:pic>
        <p:nvPicPr>
          <p:cNvPr id="5" name="Picture 4"/>
          <p:cNvPicPr>
            <a:picLocks noChangeAspect="1"/>
          </p:cNvPicPr>
          <p:nvPr/>
        </p:nvPicPr>
        <p:blipFill>
          <a:blip r:embed="rId3"/>
          <a:stretch>
            <a:fillRect/>
          </a:stretch>
        </p:blipFill>
        <p:spPr>
          <a:xfrm>
            <a:off x="1713888" y="1825625"/>
            <a:ext cx="8764223" cy="3791479"/>
          </a:xfrm>
          <a:prstGeom prst="rect">
            <a:avLst/>
          </a:prstGeom>
        </p:spPr>
      </p:pic>
    </p:spTree>
    <p:extLst>
      <p:ext uri="{BB962C8B-B14F-4D97-AF65-F5344CB8AC3E}">
        <p14:creationId xmlns:p14="http://schemas.microsoft.com/office/powerpoint/2010/main" val="3912667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42" y="411458"/>
            <a:ext cx="7729728" cy="830864"/>
          </a:xfrm>
        </p:spPr>
        <p:txBody>
          <a:bodyPr>
            <a:normAutofit/>
          </a:bodyPr>
          <a:lstStyle/>
          <a:p>
            <a:r>
              <a:rPr lang="en-US" noProof="0" dirty="0"/>
              <a:t>ANOVA using SPSS</a:t>
            </a:r>
          </a:p>
        </p:txBody>
      </p:sp>
      <p:sp>
        <p:nvSpPr>
          <p:cNvPr id="14" name="Content Placeholder 2"/>
          <p:cNvSpPr>
            <a:spLocks noGrp="1"/>
          </p:cNvSpPr>
          <p:nvPr>
            <p:ph idx="1"/>
          </p:nvPr>
        </p:nvSpPr>
        <p:spPr>
          <a:xfrm>
            <a:off x="2140984" y="1878008"/>
            <a:ext cx="8831816" cy="3101983"/>
          </a:xfrm>
        </p:spPr>
        <p:txBody>
          <a:bodyPr>
            <a:noAutofit/>
          </a:bodyPr>
          <a:lstStyle/>
          <a:p>
            <a:pPr marL="0" indent="0">
              <a:buNone/>
            </a:pPr>
            <a:r>
              <a:rPr lang="en-US" sz="1900" noProof="0" dirty="0"/>
              <a:t>ANOVA van be analyzed with SPSS in 3 ways: </a:t>
            </a:r>
            <a:r>
              <a:rPr lang="en-US" sz="1900" i="1" noProof="0" dirty="0"/>
              <a:t>Compare Means/Means </a:t>
            </a:r>
            <a:r>
              <a:rPr lang="en-US" sz="1900" noProof="0" dirty="0"/>
              <a:t>or with </a:t>
            </a:r>
            <a:r>
              <a:rPr lang="en-US" sz="1900" i="1" noProof="0" dirty="0"/>
              <a:t>Compare Means/One-way ANOVA</a:t>
            </a:r>
            <a:r>
              <a:rPr lang="en-US" sz="1900" noProof="0" dirty="0"/>
              <a:t> or with </a:t>
            </a:r>
            <a:r>
              <a:rPr lang="en-US" sz="1900" i="1" noProof="0" dirty="0"/>
              <a:t>General Linear Model/Univariate</a:t>
            </a:r>
            <a:r>
              <a:rPr lang="en-US" sz="1900" noProof="0" dirty="0"/>
              <a:t> </a:t>
            </a:r>
          </a:p>
          <a:p>
            <a:pPr marL="0" indent="0">
              <a:buNone/>
            </a:pPr>
            <a:r>
              <a:rPr lang="en-US" sz="1900" noProof="0" dirty="0"/>
              <a:t> </a:t>
            </a:r>
          </a:p>
          <a:p>
            <a:pPr marL="0" indent="0">
              <a:buNone/>
            </a:pPr>
            <a:r>
              <a:rPr lang="en-US" sz="1900" noProof="0" dirty="0"/>
              <a:t>We will always use the </a:t>
            </a:r>
            <a:r>
              <a:rPr lang="en-US" sz="1900" i="1" noProof="0" dirty="0"/>
              <a:t>univariate</a:t>
            </a:r>
            <a:r>
              <a:rPr lang="en-US" sz="1900" noProof="0" dirty="0"/>
              <a:t> procedure (also in the practicals):</a:t>
            </a:r>
          </a:p>
          <a:p>
            <a:pPr marL="0" indent="0">
              <a:buNone/>
            </a:pPr>
            <a:r>
              <a:rPr lang="en-US" sz="1900" noProof="0" dirty="0"/>
              <a:t> </a:t>
            </a:r>
          </a:p>
          <a:p>
            <a:pPr marL="0" indent="0">
              <a:buNone/>
            </a:pPr>
            <a:r>
              <a:rPr lang="en-US" sz="1900" noProof="0" dirty="0"/>
              <a:t>UNIANOVA</a:t>
            </a:r>
            <a:br>
              <a:rPr lang="en-US" sz="1900" noProof="0" dirty="0"/>
            </a:br>
            <a:r>
              <a:rPr lang="en-US" sz="1900" noProof="0" dirty="0"/>
              <a:t> y BY group</a:t>
            </a:r>
            <a:br>
              <a:rPr lang="en-US" sz="1900" noProof="0" dirty="0"/>
            </a:br>
            <a:r>
              <a:rPr lang="en-US" sz="1900" noProof="0" dirty="0"/>
              <a:t> /METHOD = SSTYPE(3)</a:t>
            </a:r>
            <a:br>
              <a:rPr lang="en-US" sz="1900" noProof="0" dirty="0"/>
            </a:br>
            <a:r>
              <a:rPr lang="en-US" sz="1900" noProof="0" dirty="0"/>
              <a:t> /INTERCEPT = INCLUDE</a:t>
            </a:r>
            <a:br>
              <a:rPr lang="en-US" sz="1900" noProof="0" dirty="0"/>
            </a:br>
            <a:r>
              <a:rPr lang="en-US" sz="1900" noProof="0" dirty="0"/>
              <a:t> /PRINT = DESCRIPTIVE ETASQ HOMOGENEITY  </a:t>
            </a:r>
            <a:br>
              <a:rPr lang="en-US" sz="1900" noProof="0" dirty="0"/>
            </a:br>
            <a:r>
              <a:rPr lang="en-US" sz="1900" noProof="0" dirty="0"/>
              <a:t> /CRITERIA = ALPHA(.05)</a:t>
            </a:r>
            <a:br>
              <a:rPr lang="en-US" sz="1900" noProof="0" dirty="0"/>
            </a:br>
            <a:r>
              <a:rPr lang="en-US" sz="1900" noProof="0" dirty="0"/>
              <a:t> /DESIGN = group.</a:t>
            </a:r>
          </a:p>
          <a:p>
            <a:pPr marL="0" indent="0">
              <a:buNone/>
            </a:pPr>
            <a:r>
              <a:rPr lang="en-US" sz="1900" noProof="0" dirty="0"/>
              <a:t> </a:t>
            </a:r>
          </a:p>
          <a:p>
            <a:pPr marL="0" indent="0">
              <a:spcBef>
                <a:spcPts val="400"/>
              </a:spcBef>
              <a:buNone/>
            </a:pPr>
            <a:endParaRPr lang="en-US" sz="1900" noProof="0" dirty="0"/>
          </a:p>
          <a:p>
            <a:pPr marL="0" indent="0">
              <a:spcBef>
                <a:spcPts val="400"/>
              </a:spcBef>
              <a:buNone/>
            </a:pPr>
            <a:endParaRPr lang="en-US" sz="1900" noProof="0" dirty="0"/>
          </a:p>
          <a:p>
            <a:pPr marL="0" indent="0">
              <a:spcBef>
                <a:spcPts val="400"/>
              </a:spcBef>
              <a:buNone/>
            </a:pPr>
            <a:endParaRPr lang="en-US" sz="1900" noProof="0" dirty="0"/>
          </a:p>
          <a:p>
            <a:pPr marL="0" indent="0">
              <a:spcBef>
                <a:spcPts val="400"/>
              </a:spcBef>
              <a:buNone/>
            </a:pPr>
            <a:endParaRPr lang="en-US" sz="1900" noProof="0" dirty="0"/>
          </a:p>
        </p:txBody>
      </p:sp>
      <p:sp>
        <p:nvSpPr>
          <p:cNvPr id="3" name="Footer Placeholder 2"/>
          <p:cNvSpPr>
            <a:spLocks noGrp="1"/>
          </p:cNvSpPr>
          <p:nvPr>
            <p:ph type="ftr" sz="quarter" idx="11"/>
          </p:nvPr>
        </p:nvSpPr>
        <p:spPr/>
        <p:txBody>
          <a:bodyPr/>
          <a:lstStyle/>
          <a:p>
            <a:r>
              <a:rPr lang="en-US" dirty="0"/>
              <a:t>Lecture 3,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25</a:t>
            </a:fld>
            <a:endParaRPr lang="en-US" dirty="0"/>
          </a:p>
        </p:txBody>
      </p:sp>
    </p:spTree>
    <p:extLst>
      <p:ext uri="{BB962C8B-B14F-4D97-AF65-F5344CB8AC3E}">
        <p14:creationId xmlns:p14="http://schemas.microsoft.com/office/powerpoint/2010/main" val="1439528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42" y="411458"/>
            <a:ext cx="7729728" cy="830864"/>
          </a:xfrm>
        </p:spPr>
        <p:txBody>
          <a:bodyPr>
            <a:normAutofit/>
          </a:bodyPr>
          <a:lstStyle/>
          <a:p>
            <a:r>
              <a:rPr lang="nl-NL" noProof="0" dirty="0"/>
              <a:t>ANOVA </a:t>
            </a:r>
            <a:r>
              <a:rPr lang="nl-NL" noProof="0" dirty="0" err="1"/>
              <a:t>using</a:t>
            </a:r>
            <a:r>
              <a:rPr lang="nl-NL" noProof="0" dirty="0"/>
              <a:t> SPSS</a:t>
            </a:r>
          </a:p>
        </p:txBody>
      </p:sp>
      <p:sp>
        <p:nvSpPr>
          <p:cNvPr id="9" name="Footer Placeholder 8"/>
          <p:cNvSpPr>
            <a:spLocks noGrp="1"/>
          </p:cNvSpPr>
          <p:nvPr>
            <p:ph type="ftr" sz="quarter" idx="11"/>
          </p:nvPr>
        </p:nvSpPr>
        <p:spPr/>
        <p:txBody>
          <a:bodyPr/>
          <a:lstStyle/>
          <a:p>
            <a:r>
              <a:rPr lang="en-US" dirty="0"/>
              <a:t>Lecture</a:t>
            </a:r>
            <a:r>
              <a:rPr lang="en-NL" dirty="0"/>
              <a:t> </a:t>
            </a:r>
            <a:r>
              <a:rPr lang="en-US" dirty="0"/>
              <a:t>3, ERM, MTO</a:t>
            </a:r>
          </a:p>
        </p:txBody>
      </p:sp>
      <p:sp>
        <p:nvSpPr>
          <p:cNvPr id="10" name="Slide Number Placeholder 9"/>
          <p:cNvSpPr>
            <a:spLocks noGrp="1"/>
          </p:cNvSpPr>
          <p:nvPr>
            <p:ph type="sldNum" sz="quarter" idx="12"/>
          </p:nvPr>
        </p:nvSpPr>
        <p:spPr/>
        <p:txBody>
          <a:bodyPr/>
          <a:lstStyle/>
          <a:p>
            <a:fld id="{769E8580-8357-4286-A896-D8F0D06AAB1A}" type="slidenum">
              <a:rPr lang="en-US" smtClean="0"/>
              <a:t>26</a:t>
            </a:fld>
            <a:endParaRPr lang="en-US" dirty="0"/>
          </a:p>
        </p:txBody>
      </p:sp>
      <p:pic>
        <p:nvPicPr>
          <p:cNvPr id="4" name="Picture 3"/>
          <p:cNvPicPr>
            <a:picLocks noChangeAspect="1"/>
          </p:cNvPicPr>
          <p:nvPr/>
        </p:nvPicPr>
        <p:blipFill>
          <a:blip r:embed="rId3"/>
          <a:stretch>
            <a:fillRect/>
          </a:stretch>
        </p:blipFill>
        <p:spPr>
          <a:xfrm>
            <a:off x="879902" y="1263533"/>
            <a:ext cx="2321069" cy="2165467"/>
          </a:xfrm>
          <a:prstGeom prst="rect">
            <a:avLst/>
          </a:prstGeom>
        </p:spPr>
      </p:pic>
      <p:pic>
        <p:nvPicPr>
          <p:cNvPr id="7" name="Picture 6"/>
          <p:cNvPicPr>
            <a:picLocks noChangeAspect="1"/>
          </p:cNvPicPr>
          <p:nvPr/>
        </p:nvPicPr>
        <p:blipFill>
          <a:blip r:embed="rId4"/>
          <a:stretch>
            <a:fillRect/>
          </a:stretch>
        </p:blipFill>
        <p:spPr>
          <a:xfrm>
            <a:off x="7392457" y="1011815"/>
            <a:ext cx="3747276" cy="2417185"/>
          </a:xfrm>
          <a:prstGeom prst="rect">
            <a:avLst/>
          </a:prstGeom>
        </p:spPr>
      </p:pic>
      <p:pic>
        <p:nvPicPr>
          <p:cNvPr id="8" name="Picture 7"/>
          <p:cNvPicPr>
            <a:picLocks noChangeAspect="1"/>
          </p:cNvPicPr>
          <p:nvPr/>
        </p:nvPicPr>
        <p:blipFill>
          <a:blip r:embed="rId5"/>
          <a:stretch>
            <a:fillRect/>
          </a:stretch>
        </p:blipFill>
        <p:spPr>
          <a:xfrm>
            <a:off x="879902" y="3858631"/>
            <a:ext cx="3425680" cy="2340678"/>
          </a:xfrm>
          <a:prstGeom prst="rect">
            <a:avLst/>
          </a:prstGeom>
        </p:spPr>
      </p:pic>
      <p:pic>
        <p:nvPicPr>
          <p:cNvPr id="5" name="Picture 4">
            <a:extLst>
              <a:ext uri="{FF2B5EF4-FFF2-40B4-BE49-F238E27FC236}">
                <a16:creationId xmlns:a16="http://schemas.microsoft.com/office/drawing/2014/main" id="{A5A3DBD3-BE7B-4C6E-95FB-24BE3E7B8B9D}"/>
              </a:ext>
            </a:extLst>
          </p:cNvPr>
          <p:cNvPicPr>
            <a:picLocks noChangeAspect="1"/>
          </p:cNvPicPr>
          <p:nvPr/>
        </p:nvPicPr>
        <p:blipFill>
          <a:blip r:embed="rId6"/>
          <a:stretch>
            <a:fillRect/>
          </a:stretch>
        </p:blipFill>
        <p:spPr>
          <a:xfrm>
            <a:off x="6096000" y="3763779"/>
            <a:ext cx="5479944" cy="2435530"/>
          </a:xfrm>
          <a:prstGeom prst="rect">
            <a:avLst/>
          </a:prstGeom>
        </p:spPr>
      </p:pic>
      <p:sp>
        <p:nvSpPr>
          <p:cNvPr id="11" name="Double Bracket 10">
            <a:extLst>
              <a:ext uri="{FF2B5EF4-FFF2-40B4-BE49-F238E27FC236}">
                <a16:creationId xmlns:a16="http://schemas.microsoft.com/office/drawing/2014/main" id="{44A26866-1FA1-420E-8C1E-82043FF35E3E}"/>
              </a:ext>
            </a:extLst>
          </p:cNvPr>
          <p:cNvSpPr/>
          <p:nvPr/>
        </p:nvSpPr>
        <p:spPr>
          <a:xfrm>
            <a:off x="5825447" y="3688422"/>
            <a:ext cx="5835722" cy="2667928"/>
          </a:xfrm>
          <a:prstGeom prst="bracketPair">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482065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42" y="411458"/>
            <a:ext cx="7729728" cy="830864"/>
          </a:xfrm>
        </p:spPr>
        <p:txBody>
          <a:bodyPr>
            <a:normAutofit/>
          </a:bodyPr>
          <a:lstStyle/>
          <a:p>
            <a:r>
              <a:rPr lang="en-US" noProof="0" dirty="0"/>
              <a:t>ANOVA using SPSS</a:t>
            </a:r>
          </a:p>
        </p:txBody>
      </p:sp>
      <p:sp>
        <p:nvSpPr>
          <p:cNvPr id="3" name="Rectangle 2"/>
          <p:cNvSpPr/>
          <p:nvPr/>
        </p:nvSpPr>
        <p:spPr>
          <a:xfrm>
            <a:off x="401270" y="1332407"/>
            <a:ext cx="4646913" cy="369332"/>
          </a:xfrm>
          <a:prstGeom prst="rect">
            <a:avLst/>
          </a:prstGeom>
        </p:spPr>
        <p:txBody>
          <a:bodyPr wrap="none">
            <a:spAutoFit/>
          </a:bodyPr>
          <a:lstStyle/>
          <a:p>
            <a:r>
              <a:rPr lang="en-US" u="sng" dirty="0"/>
              <a:t>(iii) Determine </a:t>
            </a:r>
            <a:r>
              <a:rPr lang="en-US" i="1" u="sng" dirty="0"/>
              <a:t>p</a:t>
            </a:r>
            <a:r>
              <a:rPr lang="en-US" u="sng" dirty="0"/>
              <a:t>-value using “Sig.” from output:</a:t>
            </a:r>
            <a:endParaRPr lang="nl-NL" u="sng" dirty="0"/>
          </a:p>
        </p:txBody>
      </p:sp>
      <p:pic>
        <p:nvPicPr>
          <p:cNvPr id="5" name="Picture 4"/>
          <p:cNvPicPr>
            <a:picLocks noChangeAspect="1"/>
          </p:cNvPicPr>
          <p:nvPr/>
        </p:nvPicPr>
        <p:blipFill>
          <a:blip r:embed="rId3"/>
          <a:stretch>
            <a:fillRect/>
          </a:stretch>
        </p:blipFill>
        <p:spPr>
          <a:xfrm>
            <a:off x="522652" y="2161310"/>
            <a:ext cx="8103968" cy="3377766"/>
          </a:xfrm>
          <a:prstGeom prst="rect">
            <a:avLst/>
          </a:prstGeom>
        </p:spPr>
      </p:pic>
      <p:sp>
        <p:nvSpPr>
          <p:cNvPr id="9" name="TextBox 8">
            <a:extLst>
              <a:ext uri="{FF2B5EF4-FFF2-40B4-BE49-F238E27FC236}">
                <a16:creationId xmlns:a16="http://schemas.microsoft.com/office/drawing/2014/main" id="{126931FE-0EB5-7742-B99F-01E2C1C7E2C7}"/>
              </a:ext>
            </a:extLst>
          </p:cNvPr>
          <p:cNvSpPr txBox="1"/>
          <p:nvPr/>
        </p:nvSpPr>
        <p:spPr>
          <a:xfrm>
            <a:off x="1073210" y="3963484"/>
            <a:ext cx="1025236" cy="323165"/>
          </a:xfrm>
          <a:prstGeom prst="rect">
            <a:avLst/>
          </a:prstGeom>
          <a:noFill/>
        </p:spPr>
        <p:txBody>
          <a:bodyPr wrap="square" rtlCol="0">
            <a:spAutoFit/>
          </a:bodyPr>
          <a:lstStyle/>
          <a:p>
            <a:r>
              <a:rPr lang="en-NL" sz="1500" b="1" dirty="0">
                <a:solidFill>
                  <a:srgbClr val="FF0000"/>
                </a:solidFill>
              </a:rPr>
              <a:t>= Between</a:t>
            </a:r>
          </a:p>
        </p:txBody>
      </p:sp>
      <p:sp>
        <p:nvSpPr>
          <p:cNvPr id="6" name="Rectangle 5"/>
          <p:cNvSpPr/>
          <p:nvPr/>
        </p:nvSpPr>
        <p:spPr>
          <a:xfrm>
            <a:off x="1073210" y="4258941"/>
            <a:ext cx="1002197" cy="369332"/>
          </a:xfrm>
          <a:prstGeom prst="rect">
            <a:avLst/>
          </a:prstGeom>
        </p:spPr>
        <p:txBody>
          <a:bodyPr wrap="none">
            <a:spAutoFit/>
          </a:bodyPr>
          <a:lstStyle/>
          <a:p>
            <a:r>
              <a:rPr lang="en-NL" b="1" dirty="0">
                <a:solidFill>
                  <a:srgbClr val="FF0000"/>
                </a:solidFill>
              </a:rPr>
              <a:t>= Within</a:t>
            </a:r>
          </a:p>
        </p:txBody>
      </p:sp>
      <p:sp>
        <p:nvSpPr>
          <p:cNvPr id="10" name="Rectangle 9">
            <a:extLst>
              <a:ext uri="{FF2B5EF4-FFF2-40B4-BE49-F238E27FC236}">
                <a16:creationId xmlns:a16="http://schemas.microsoft.com/office/drawing/2014/main" id="{C8FAE95E-33DA-A64E-BFCB-BF046D00C4BF}"/>
              </a:ext>
            </a:extLst>
          </p:cNvPr>
          <p:cNvSpPr/>
          <p:nvPr/>
        </p:nvSpPr>
        <p:spPr>
          <a:xfrm>
            <a:off x="632447" y="3963484"/>
            <a:ext cx="7920426" cy="1222592"/>
          </a:xfrm>
          <a:prstGeom prst="rect">
            <a:avLst/>
          </a:prstGeom>
          <a:solidFill>
            <a:schemeClr val="accent2">
              <a:alpha val="20000"/>
            </a:schemeClr>
          </a:solidFill>
          <a:ln w="381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1" name="TextBox 10">
            <a:extLst>
              <a:ext uri="{FF2B5EF4-FFF2-40B4-BE49-F238E27FC236}">
                <a16:creationId xmlns:a16="http://schemas.microsoft.com/office/drawing/2014/main" id="{080C287F-88B0-7744-8F80-2BA50EACAA9F}"/>
              </a:ext>
            </a:extLst>
          </p:cNvPr>
          <p:cNvSpPr txBox="1"/>
          <p:nvPr/>
        </p:nvSpPr>
        <p:spPr>
          <a:xfrm>
            <a:off x="2098446" y="3950560"/>
            <a:ext cx="1524000" cy="369332"/>
          </a:xfrm>
          <a:prstGeom prst="rect">
            <a:avLst/>
          </a:prstGeom>
          <a:noFill/>
        </p:spPr>
        <p:txBody>
          <a:bodyPr wrap="square" rtlCol="0">
            <a:spAutoFit/>
          </a:bodyPr>
          <a:lstStyle/>
          <a:p>
            <a:r>
              <a:rPr lang="en-NL" b="1" dirty="0">
                <a:solidFill>
                  <a:srgbClr val="FF0000"/>
                </a:solidFill>
              </a:rPr>
              <a:t>SS</a:t>
            </a:r>
            <a:r>
              <a:rPr lang="en-NL" b="1" baseline="-25000" dirty="0">
                <a:solidFill>
                  <a:srgbClr val="FF0000"/>
                </a:solidFill>
              </a:rPr>
              <a:t>B</a:t>
            </a:r>
          </a:p>
        </p:txBody>
      </p:sp>
      <p:sp>
        <p:nvSpPr>
          <p:cNvPr id="12" name="TextBox 11">
            <a:extLst>
              <a:ext uri="{FF2B5EF4-FFF2-40B4-BE49-F238E27FC236}">
                <a16:creationId xmlns:a16="http://schemas.microsoft.com/office/drawing/2014/main" id="{348EDA98-0BB3-5345-9635-C67046AD5C49}"/>
              </a:ext>
            </a:extLst>
          </p:cNvPr>
          <p:cNvSpPr txBox="1"/>
          <p:nvPr/>
        </p:nvSpPr>
        <p:spPr>
          <a:xfrm>
            <a:off x="2098446" y="4205447"/>
            <a:ext cx="1524000" cy="369332"/>
          </a:xfrm>
          <a:prstGeom prst="rect">
            <a:avLst/>
          </a:prstGeom>
          <a:noFill/>
        </p:spPr>
        <p:txBody>
          <a:bodyPr wrap="square" rtlCol="0">
            <a:spAutoFit/>
          </a:bodyPr>
          <a:lstStyle/>
          <a:p>
            <a:r>
              <a:rPr lang="en-NL" b="1" dirty="0">
                <a:solidFill>
                  <a:srgbClr val="FF0000"/>
                </a:solidFill>
              </a:rPr>
              <a:t>SS</a:t>
            </a:r>
            <a:r>
              <a:rPr lang="en-NL" b="1" baseline="-25000" dirty="0">
                <a:solidFill>
                  <a:srgbClr val="FF0000"/>
                </a:solidFill>
              </a:rPr>
              <a:t>W</a:t>
            </a:r>
          </a:p>
        </p:txBody>
      </p:sp>
      <p:sp>
        <p:nvSpPr>
          <p:cNvPr id="13" name="TextBox 12">
            <a:extLst>
              <a:ext uri="{FF2B5EF4-FFF2-40B4-BE49-F238E27FC236}">
                <a16:creationId xmlns:a16="http://schemas.microsoft.com/office/drawing/2014/main" id="{FAB684D8-0452-D848-8C95-B8AEE9B21D3C}"/>
              </a:ext>
            </a:extLst>
          </p:cNvPr>
          <p:cNvSpPr txBox="1"/>
          <p:nvPr/>
        </p:nvSpPr>
        <p:spPr>
          <a:xfrm>
            <a:off x="2075407" y="4797546"/>
            <a:ext cx="1524000" cy="369332"/>
          </a:xfrm>
          <a:prstGeom prst="rect">
            <a:avLst/>
          </a:prstGeom>
          <a:noFill/>
        </p:spPr>
        <p:txBody>
          <a:bodyPr wrap="square" rtlCol="0">
            <a:spAutoFit/>
          </a:bodyPr>
          <a:lstStyle/>
          <a:p>
            <a:r>
              <a:rPr lang="en-NL" b="1" dirty="0">
                <a:solidFill>
                  <a:srgbClr val="FF0000"/>
                </a:solidFill>
              </a:rPr>
              <a:t>SS</a:t>
            </a:r>
            <a:r>
              <a:rPr lang="en-NL" b="1" baseline="-25000" dirty="0">
                <a:solidFill>
                  <a:srgbClr val="FF0000"/>
                </a:solidFill>
              </a:rPr>
              <a:t>T</a:t>
            </a:r>
          </a:p>
        </p:txBody>
      </p:sp>
      <p:sp>
        <p:nvSpPr>
          <p:cNvPr id="14" name="TextBox 13">
            <a:extLst>
              <a:ext uri="{FF2B5EF4-FFF2-40B4-BE49-F238E27FC236}">
                <a16:creationId xmlns:a16="http://schemas.microsoft.com/office/drawing/2014/main" id="{EFB59366-56EF-D44D-9B5E-85E453D80746}"/>
              </a:ext>
            </a:extLst>
          </p:cNvPr>
          <p:cNvSpPr txBox="1"/>
          <p:nvPr/>
        </p:nvSpPr>
        <p:spPr>
          <a:xfrm>
            <a:off x="3320793" y="3936145"/>
            <a:ext cx="1524000" cy="369332"/>
          </a:xfrm>
          <a:prstGeom prst="rect">
            <a:avLst/>
          </a:prstGeom>
          <a:noFill/>
        </p:spPr>
        <p:txBody>
          <a:bodyPr wrap="square" rtlCol="0">
            <a:spAutoFit/>
          </a:bodyPr>
          <a:lstStyle/>
          <a:p>
            <a:r>
              <a:rPr lang="en-NL" b="1" dirty="0">
                <a:solidFill>
                  <a:srgbClr val="FF0000"/>
                </a:solidFill>
              </a:rPr>
              <a:t>df</a:t>
            </a:r>
            <a:r>
              <a:rPr lang="en-NL" b="1" baseline="-25000" dirty="0">
                <a:solidFill>
                  <a:srgbClr val="FF0000"/>
                </a:solidFill>
              </a:rPr>
              <a:t>B</a:t>
            </a:r>
          </a:p>
        </p:txBody>
      </p:sp>
      <p:sp>
        <p:nvSpPr>
          <p:cNvPr id="15" name="TextBox 14">
            <a:extLst>
              <a:ext uri="{FF2B5EF4-FFF2-40B4-BE49-F238E27FC236}">
                <a16:creationId xmlns:a16="http://schemas.microsoft.com/office/drawing/2014/main" id="{ECF3A093-9568-7946-BAF7-B16D12C7EFA1}"/>
              </a:ext>
            </a:extLst>
          </p:cNvPr>
          <p:cNvSpPr txBox="1"/>
          <p:nvPr/>
        </p:nvSpPr>
        <p:spPr>
          <a:xfrm>
            <a:off x="3320793" y="4228531"/>
            <a:ext cx="1524000" cy="369332"/>
          </a:xfrm>
          <a:prstGeom prst="rect">
            <a:avLst/>
          </a:prstGeom>
          <a:noFill/>
        </p:spPr>
        <p:txBody>
          <a:bodyPr wrap="square" rtlCol="0">
            <a:spAutoFit/>
          </a:bodyPr>
          <a:lstStyle/>
          <a:p>
            <a:r>
              <a:rPr lang="en-NL" b="1" dirty="0">
                <a:solidFill>
                  <a:srgbClr val="FF0000"/>
                </a:solidFill>
              </a:rPr>
              <a:t>df</a:t>
            </a:r>
            <a:r>
              <a:rPr lang="en-NL" b="1" baseline="-25000" dirty="0">
                <a:solidFill>
                  <a:srgbClr val="FF0000"/>
                </a:solidFill>
              </a:rPr>
              <a:t>W</a:t>
            </a:r>
          </a:p>
        </p:txBody>
      </p:sp>
      <p:sp>
        <p:nvSpPr>
          <p:cNvPr id="16" name="TextBox 15">
            <a:extLst>
              <a:ext uri="{FF2B5EF4-FFF2-40B4-BE49-F238E27FC236}">
                <a16:creationId xmlns:a16="http://schemas.microsoft.com/office/drawing/2014/main" id="{31633CCD-6E8F-1140-9F3B-AC7A96839989}"/>
              </a:ext>
            </a:extLst>
          </p:cNvPr>
          <p:cNvSpPr txBox="1"/>
          <p:nvPr/>
        </p:nvSpPr>
        <p:spPr>
          <a:xfrm>
            <a:off x="3320793" y="4807145"/>
            <a:ext cx="1524000" cy="369332"/>
          </a:xfrm>
          <a:prstGeom prst="rect">
            <a:avLst/>
          </a:prstGeom>
          <a:noFill/>
        </p:spPr>
        <p:txBody>
          <a:bodyPr wrap="square" rtlCol="0">
            <a:spAutoFit/>
          </a:bodyPr>
          <a:lstStyle/>
          <a:p>
            <a:r>
              <a:rPr lang="en-NL" b="1" dirty="0">
                <a:solidFill>
                  <a:srgbClr val="FF0000"/>
                </a:solidFill>
              </a:rPr>
              <a:t>df</a:t>
            </a:r>
            <a:r>
              <a:rPr lang="en-NL" b="1" baseline="-25000" dirty="0">
                <a:solidFill>
                  <a:srgbClr val="FF0000"/>
                </a:solidFill>
              </a:rPr>
              <a:t>T</a:t>
            </a:r>
          </a:p>
        </p:txBody>
      </p:sp>
      <p:sp>
        <p:nvSpPr>
          <p:cNvPr id="18" name="TextBox 17">
            <a:extLst>
              <a:ext uri="{FF2B5EF4-FFF2-40B4-BE49-F238E27FC236}">
                <a16:creationId xmlns:a16="http://schemas.microsoft.com/office/drawing/2014/main" id="{EE25A448-7168-DF4F-9F2C-A9DCD8B279AF}"/>
              </a:ext>
            </a:extLst>
          </p:cNvPr>
          <p:cNvSpPr txBox="1"/>
          <p:nvPr/>
        </p:nvSpPr>
        <p:spPr>
          <a:xfrm>
            <a:off x="4192588" y="3917317"/>
            <a:ext cx="1524000" cy="369332"/>
          </a:xfrm>
          <a:prstGeom prst="rect">
            <a:avLst/>
          </a:prstGeom>
          <a:noFill/>
        </p:spPr>
        <p:txBody>
          <a:bodyPr wrap="square" rtlCol="0">
            <a:spAutoFit/>
          </a:bodyPr>
          <a:lstStyle/>
          <a:p>
            <a:r>
              <a:rPr lang="en-NL" b="1" dirty="0">
                <a:solidFill>
                  <a:srgbClr val="FF0000"/>
                </a:solidFill>
              </a:rPr>
              <a:t>MS</a:t>
            </a:r>
            <a:r>
              <a:rPr lang="en-NL" b="1" baseline="-25000" dirty="0">
                <a:solidFill>
                  <a:srgbClr val="FF0000"/>
                </a:solidFill>
              </a:rPr>
              <a:t>B</a:t>
            </a:r>
          </a:p>
        </p:txBody>
      </p:sp>
      <p:sp>
        <p:nvSpPr>
          <p:cNvPr id="19" name="TextBox 18">
            <a:extLst>
              <a:ext uri="{FF2B5EF4-FFF2-40B4-BE49-F238E27FC236}">
                <a16:creationId xmlns:a16="http://schemas.microsoft.com/office/drawing/2014/main" id="{5F2DC9E2-D915-544F-9793-A43A9AAD1B0B}"/>
              </a:ext>
            </a:extLst>
          </p:cNvPr>
          <p:cNvSpPr txBox="1"/>
          <p:nvPr/>
        </p:nvSpPr>
        <p:spPr>
          <a:xfrm>
            <a:off x="4192588" y="4209407"/>
            <a:ext cx="1524000" cy="369332"/>
          </a:xfrm>
          <a:prstGeom prst="rect">
            <a:avLst/>
          </a:prstGeom>
          <a:noFill/>
        </p:spPr>
        <p:txBody>
          <a:bodyPr wrap="square" rtlCol="0">
            <a:spAutoFit/>
          </a:bodyPr>
          <a:lstStyle/>
          <a:p>
            <a:r>
              <a:rPr lang="en-NL" b="1" dirty="0">
                <a:solidFill>
                  <a:srgbClr val="FF0000"/>
                </a:solidFill>
              </a:rPr>
              <a:t>MS</a:t>
            </a:r>
            <a:r>
              <a:rPr lang="en-NL" b="1" baseline="-25000" dirty="0">
                <a:solidFill>
                  <a:srgbClr val="FF0000"/>
                </a:solidFill>
              </a:rPr>
              <a:t>W</a:t>
            </a:r>
          </a:p>
        </p:txBody>
      </p:sp>
      <p:sp>
        <p:nvSpPr>
          <p:cNvPr id="20" name="Rounded Rectangle 19">
            <a:extLst>
              <a:ext uri="{FF2B5EF4-FFF2-40B4-BE49-F238E27FC236}">
                <a16:creationId xmlns:a16="http://schemas.microsoft.com/office/drawing/2014/main" id="{7EED2CB4-BD5C-E543-A93D-2268A2095ACD}"/>
              </a:ext>
            </a:extLst>
          </p:cNvPr>
          <p:cNvSpPr/>
          <p:nvPr/>
        </p:nvSpPr>
        <p:spPr>
          <a:xfrm>
            <a:off x="5414935" y="3955725"/>
            <a:ext cx="967518" cy="310632"/>
          </a:xfrm>
          <a:prstGeom prst="round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21" name="Straight Arrow Connector 20">
            <a:extLst>
              <a:ext uri="{FF2B5EF4-FFF2-40B4-BE49-F238E27FC236}">
                <a16:creationId xmlns:a16="http://schemas.microsoft.com/office/drawing/2014/main" id="{5B6CCFF9-EA6A-B34A-9BB2-1A261F360569}"/>
              </a:ext>
            </a:extLst>
          </p:cNvPr>
          <p:cNvCxnSpPr>
            <a:cxnSpLocks/>
          </p:cNvCxnSpPr>
          <p:nvPr/>
        </p:nvCxnSpPr>
        <p:spPr>
          <a:xfrm>
            <a:off x="5898694" y="4274116"/>
            <a:ext cx="0" cy="1655629"/>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12EED2D-EF55-E442-934B-BFC56CBEEC37}"/>
              </a:ext>
            </a:extLst>
          </p:cNvPr>
          <p:cNvSpPr txBox="1"/>
          <p:nvPr/>
        </p:nvSpPr>
        <p:spPr>
          <a:xfrm>
            <a:off x="5213339" y="5929745"/>
            <a:ext cx="1700080" cy="369332"/>
          </a:xfrm>
          <a:prstGeom prst="rect">
            <a:avLst/>
          </a:prstGeom>
          <a:noFill/>
        </p:spPr>
        <p:txBody>
          <a:bodyPr wrap="square" rtlCol="0">
            <a:spAutoFit/>
          </a:bodyPr>
          <a:lstStyle/>
          <a:p>
            <a:r>
              <a:rPr lang="en-NL" dirty="0">
                <a:solidFill>
                  <a:srgbClr val="FF0000"/>
                </a:solidFill>
              </a:rPr>
              <a:t>F = MS</a:t>
            </a:r>
            <a:r>
              <a:rPr lang="en-NL" baseline="-25000" dirty="0">
                <a:solidFill>
                  <a:srgbClr val="FF0000"/>
                </a:solidFill>
              </a:rPr>
              <a:t>B</a:t>
            </a:r>
            <a:r>
              <a:rPr lang="en-NL" dirty="0">
                <a:solidFill>
                  <a:srgbClr val="FF0000"/>
                </a:solidFill>
              </a:rPr>
              <a:t>/MS</a:t>
            </a:r>
            <a:r>
              <a:rPr lang="en-NL" baseline="-25000" dirty="0">
                <a:solidFill>
                  <a:srgbClr val="FF0000"/>
                </a:solidFill>
              </a:rPr>
              <a:t>W</a:t>
            </a:r>
          </a:p>
        </p:txBody>
      </p:sp>
      <p:sp>
        <p:nvSpPr>
          <p:cNvPr id="24" name="Rounded Rectangle 23">
            <a:extLst>
              <a:ext uri="{FF2B5EF4-FFF2-40B4-BE49-F238E27FC236}">
                <a16:creationId xmlns:a16="http://schemas.microsoft.com/office/drawing/2014/main" id="{B5CA20D5-45A2-384B-AC14-7D9822A203DE}"/>
              </a:ext>
            </a:extLst>
          </p:cNvPr>
          <p:cNvSpPr/>
          <p:nvPr/>
        </p:nvSpPr>
        <p:spPr>
          <a:xfrm>
            <a:off x="6380764" y="3951757"/>
            <a:ext cx="881963" cy="342344"/>
          </a:xfrm>
          <a:prstGeom prst="round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25" name="Straight Arrow Connector 24">
            <a:extLst>
              <a:ext uri="{FF2B5EF4-FFF2-40B4-BE49-F238E27FC236}">
                <a16:creationId xmlns:a16="http://schemas.microsoft.com/office/drawing/2014/main" id="{5B6CCFF9-EA6A-B34A-9BB2-1A261F360569}"/>
              </a:ext>
            </a:extLst>
          </p:cNvPr>
          <p:cNvCxnSpPr>
            <a:cxnSpLocks/>
          </p:cNvCxnSpPr>
          <p:nvPr/>
        </p:nvCxnSpPr>
        <p:spPr>
          <a:xfrm>
            <a:off x="6850730" y="4258941"/>
            <a:ext cx="709380" cy="1739706"/>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668DDDB-FF5D-6746-83F6-B50F17F52934}"/>
              </a:ext>
            </a:extLst>
          </p:cNvPr>
          <p:cNvSpPr txBox="1"/>
          <p:nvPr/>
        </p:nvSpPr>
        <p:spPr>
          <a:xfrm>
            <a:off x="7146198" y="5929745"/>
            <a:ext cx="2960843" cy="369332"/>
          </a:xfrm>
          <a:prstGeom prst="rect">
            <a:avLst/>
          </a:prstGeom>
          <a:noFill/>
        </p:spPr>
        <p:txBody>
          <a:bodyPr wrap="square" rtlCol="0">
            <a:spAutoFit/>
          </a:bodyPr>
          <a:lstStyle/>
          <a:p>
            <a:r>
              <a:rPr lang="en-NL" i="1" dirty="0">
                <a:solidFill>
                  <a:srgbClr val="FF0000"/>
                </a:solidFill>
              </a:rPr>
              <a:t>p</a:t>
            </a:r>
            <a:r>
              <a:rPr lang="en-NL" dirty="0">
                <a:solidFill>
                  <a:srgbClr val="FF0000"/>
                </a:solidFill>
              </a:rPr>
              <a:t>-value</a:t>
            </a:r>
          </a:p>
        </p:txBody>
      </p:sp>
      <p:sp>
        <p:nvSpPr>
          <p:cNvPr id="29" name="Rectangle 28"/>
          <p:cNvSpPr/>
          <p:nvPr/>
        </p:nvSpPr>
        <p:spPr>
          <a:xfrm>
            <a:off x="8606314" y="3949738"/>
            <a:ext cx="3556000" cy="646331"/>
          </a:xfrm>
          <a:prstGeom prst="rect">
            <a:avLst/>
          </a:prstGeom>
        </p:spPr>
        <p:txBody>
          <a:bodyPr wrap="square">
            <a:spAutoFit/>
          </a:bodyPr>
          <a:lstStyle/>
          <a:p>
            <a:r>
              <a:rPr lang="en-NL" dirty="0"/>
              <a:t>MS</a:t>
            </a:r>
            <a:r>
              <a:rPr lang="en-NL" baseline="-25000" dirty="0"/>
              <a:t>B </a:t>
            </a:r>
            <a:r>
              <a:rPr lang="en-NL" dirty="0"/>
              <a:t>=</a:t>
            </a:r>
            <a:r>
              <a:rPr lang="en-NL" baseline="-25000" dirty="0"/>
              <a:t> </a:t>
            </a:r>
            <a:r>
              <a:rPr lang="en-NL" dirty="0"/>
              <a:t>SS</a:t>
            </a:r>
            <a:r>
              <a:rPr lang="en-NL" baseline="-25000" dirty="0"/>
              <a:t>B</a:t>
            </a:r>
            <a:r>
              <a:rPr lang="en-US" dirty="0"/>
              <a:t>/d</a:t>
            </a:r>
            <a:r>
              <a:rPr lang="en-NL" dirty="0"/>
              <a:t>f</a:t>
            </a:r>
            <a:r>
              <a:rPr lang="en-NL" baseline="-25000" dirty="0"/>
              <a:t>B</a:t>
            </a:r>
          </a:p>
          <a:p>
            <a:r>
              <a:rPr lang="en-NL" dirty="0"/>
              <a:t>MS</a:t>
            </a:r>
            <a:r>
              <a:rPr lang="en-NL" baseline="-25000" dirty="0"/>
              <a:t>W </a:t>
            </a:r>
            <a:r>
              <a:rPr lang="en-NL" dirty="0"/>
              <a:t>=</a:t>
            </a:r>
            <a:r>
              <a:rPr lang="en-NL" baseline="-25000" dirty="0"/>
              <a:t> </a:t>
            </a:r>
            <a:r>
              <a:rPr lang="en-NL" dirty="0"/>
              <a:t>SS</a:t>
            </a:r>
            <a:r>
              <a:rPr lang="en-NL" baseline="-25000" dirty="0"/>
              <a:t>W </a:t>
            </a:r>
            <a:r>
              <a:rPr lang="en-US" dirty="0"/>
              <a:t>/d</a:t>
            </a:r>
            <a:r>
              <a:rPr lang="en-NL" dirty="0"/>
              <a:t>f</a:t>
            </a:r>
            <a:r>
              <a:rPr lang="en-NL" baseline="-25000" dirty="0"/>
              <a:t>W</a:t>
            </a:r>
          </a:p>
        </p:txBody>
      </p:sp>
      <p:sp>
        <p:nvSpPr>
          <p:cNvPr id="31" name="Footer Placeholder 30"/>
          <p:cNvSpPr>
            <a:spLocks noGrp="1"/>
          </p:cNvSpPr>
          <p:nvPr>
            <p:ph type="ftr" sz="quarter" idx="11"/>
          </p:nvPr>
        </p:nvSpPr>
        <p:spPr/>
        <p:txBody>
          <a:bodyPr/>
          <a:lstStyle/>
          <a:p>
            <a:r>
              <a:rPr lang="en-US" dirty="0"/>
              <a:t>Lecture 3, ERM, MTO</a:t>
            </a:r>
          </a:p>
        </p:txBody>
      </p:sp>
      <p:sp>
        <p:nvSpPr>
          <p:cNvPr id="32" name="Slide Number Placeholder 31"/>
          <p:cNvSpPr>
            <a:spLocks noGrp="1"/>
          </p:cNvSpPr>
          <p:nvPr>
            <p:ph type="sldNum" sz="quarter" idx="12"/>
          </p:nvPr>
        </p:nvSpPr>
        <p:spPr/>
        <p:txBody>
          <a:bodyPr/>
          <a:lstStyle/>
          <a:p>
            <a:fld id="{769E8580-8357-4286-A896-D8F0D06AAB1A}" type="slidenum">
              <a:rPr lang="en-US" smtClean="0"/>
              <a:t>27</a:t>
            </a:fld>
            <a:endParaRPr lang="en-US" dirty="0"/>
          </a:p>
        </p:txBody>
      </p:sp>
    </p:spTree>
    <p:extLst>
      <p:ext uri="{BB962C8B-B14F-4D97-AF65-F5344CB8AC3E}">
        <p14:creationId xmlns:p14="http://schemas.microsoft.com/office/powerpoint/2010/main" val="1210965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91334"/>
            <a:ext cx="10363200" cy="934315"/>
          </a:xfrm>
        </p:spPr>
        <p:txBody>
          <a:bodyPr>
            <a:normAutofit/>
          </a:bodyPr>
          <a:lstStyle/>
          <a:p>
            <a:r>
              <a:rPr lang="en-US" noProof="0" dirty="0"/>
              <a:t>Finally! Is the effect practically important?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7043" y="1840983"/>
                <a:ext cx="4703460" cy="3009126"/>
              </a:xfrm>
            </p:spPr>
            <p:txBody>
              <a:bodyPr>
                <a:normAutofit/>
              </a:bodyPr>
              <a:lstStyle/>
              <a:p>
                <a:pPr marL="0" lvl="0" indent="0">
                  <a:buNone/>
                </a:pPr>
                <a:r>
                  <a:rPr lang="en-US" sz="1900" noProof="0" dirty="0"/>
                  <a:t>How much of the </a:t>
                </a:r>
                <a:r>
                  <a:rPr lang="en-US" sz="1900" b="1" noProof="0" dirty="0"/>
                  <a:t>total </a:t>
                </a:r>
                <a:r>
                  <a:rPr lang="en-US" sz="1900" noProof="0" dirty="0"/>
                  <a:t>variation in the dependent variable (</a:t>
                </a:r>
                <a14:m>
                  <m:oMath xmlns:m="http://schemas.openxmlformats.org/officeDocument/2006/math">
                    <m:r>
                      <a:rPr lang="en-US" sz="1900" i="1" noProof="0">
                        <a:latin typeface="Cambria Math" panose="02040503050406030204" pitchFamily="18" charset="0"/>
                      </a:rPr>
                      <m:t>𝑌</m:t>
                    </m:r>
                  </m:oMath>
                </a14:m>
                <a:r>
                  <a:rPr lang="en-US" sz="1900" noProof="0" dirty="0"/>
                  <a:t>) can be explained by </a:t>
                </a:r>
                <a:r>
                  <a:rPr lang="en-US" sz="1900" b="1" noProof="0" dirty="0"/>
                  <a:t>group-membership</a:t>
                </a:r>
                <a:r>
                  <a:rPr lang="en-US" sz="1900" noProof="0" dirty="0"/>
                  <a:t>? </a:t>
                </a:r>
              </a:p>
              <a:p>
                <a:pPr marL="0" lvl="0" indent="0">
                  <a:buNone/>
                </a:pPr>
                <a:r>
                  <a:rPr lang="en-US" sz="1900" noProof="0" dirty="0"/>
                  <a:t>	</a:t>
                </a:r>
                <a14:m>
                  <m:oMath xmlns:m="http://schemas.openxmlformats.org/officeDocument/2006/math">
                    <m:sSup>
                      <m:sSupPr>
                        <m:ctrlPr>
                          <a:rPr lang="en-US" sz="1900" i="1" noProof="0">
                            <a:latin typeface="Cambria Math" panose="02040503050406030204" pitchFamily="18" charset="0"/>
                          </a:rPr>
                        </m:ctrlPr>
                      </m:sSupPr>
                      <m:e>
                        <m:r>
                          <a:rPr lang="en-US" sz="1900" i="1" noProof="0">
                            <a:latin typeface="Cambria Math" panose="02040503050406030204" pitchFamily="18" charset="0"/>
                          </a:rPr>
                          <m:t>𝜂</m:t>
                        </m:r>
                      </m:e>
                      <m:sup>
                        <m:r>
                          <a:rPr lang="en-US" sz="1900" i="1" noProof="0">
                            <a:latin typeface="Cambria Math" panose="02040503050406030204" pitchFamily="18" charset="0"/>
                          </a:rPr>
                          <m:t>2</m:t>
                        </m:r>
                      </m:sup>
                    </m:sSup>
                    <m:r>
                      <a:rPr lang="en-US" sz="1900" i="1" noProof="0">
                        <a:latin typeface="Cambria Math" panose="02040503050406030204" pitchFamily="18" charset="0"/>
                      </a:rPr>
                      <m:t>=</m:t>
                    </m:r>
                    <m:f>
                      <m:fPr>
                        <m:ctrlPr>
                          <a:rPr lang="en-US" sz="1900" i="1" noProof="0">
                            <a:latin typeface="Cambria Math" panose="02040503050406030204" pitchFamily="18" charset="0"/>
                          </a:rPr>
                        </m:ctrlPr>
                      </m:fPr>
                      <m:num>
                        <m:r>
                          <a:rPr lang="en-US" sz="1900" i="1" noProof="0">
                            <a:latin typeface="Cambria Math" panose="02040503050406030204" pitchFamily="18" charset="0"/>
                          </a:rPr>
                          <m:t>𝑆</m:t>
                        </m:r>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𝑆</m:t>
                            </m:r>
                          </m:e>
                          <m:sub>
                            <m:r>
                              <a:rPr lang="en-US" sz="1900" i="1" noProof="0">
                                <a:latin typeface="Cambria Math" panose="02040503050406030204" pitchFamily="18" charset="0"/>
                              </a:rPr>
                              <m:t>𝐵</m:t>
                            </m:r>
                          </m:sub>
                        </m:sSub>
                      </m:num>
                      <m:den>
                        <m:r>
                          <a:rPr lang="en-US" sz="1900" i="1" noProof="0">
                            <a:latin typeface="Cambria Math" panose="02040503050406030204" pitchFamily="18" charset="0"/>
                          </a:rPr>
                          <m:t>𝑆</m:t>
                        </m:r>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𝑆</m:t>
                            </m:r>
                          </m:e>
                          <m:sub>
                            <m:r>
                              <a:rPr lang="en-US" sz="1900" i="1" noProof="0">
                                <a:latin typeface="Cambria Math" panose="02040503050406030204" pitchFamily="18" charset="0"/>
                              </a:rPr>
                              <m:t>𝑇</m:t>
                            </m:r>
                          </m:sub>
                        </m:sSub>
                      </m:den>
                    </m:f>
                    <m:r>
                      <a:rPr lang="en-US" sz="1900" i="1" noProof="0">
                        <a:latin typeface="Cambria Math" panose="02040503050406030204" pitchFamily="18" charset="0"/>
                      </a:rPr>
                      <m:t>=</m:t>
                    </m:r>
                    <m:f>
                      <m:fPr>
                        <m:ctrlPr>
                          <a:rPr lang="en-US" sz="1900" i="1" noProof="0">
                            <a:latin typeface="Cambria Math" panose="02040503050406030204" pitchFamily="18" charset="0"/>
                          </a:rPr>
                        </m:ctrlPr>
                      </m:fPr>
                      <m:num>
                        <m:r>
                          <a:rPr lang="en-US" sz="1900" i="1" noProof="0">
                            <a:latin typeface="Cambria Math" panose="02040503050406030204" pitchFamily="18" charset="0"/>
                          </a:rPr>
                          <m:t>17.8</m:t>
                        </m:r>
                      </m:num>
                      <m:den>
                        <m:r>
                          <a:rPr lang="en-US" sz="1900" i="1" noProof="0">
                            <a:latin typeface="Cambria Math" panose="02040503050406030204" pitchFamily="18" charset="0"/>
                          </a:rPr>
                          <m:t>87.0</m:t>
                        </m:r>
                      </m:den>
                    </m:f>
                    <m:r>
                      <a:rPr lang="en-US" sz="1900" i="1" noProof="0">
                        <a:latin typeface="Cambria Math" panose="02040503050406030204" pitchFamily="18" charset="0"/>
                      </a:rPr>
                      <m:t>=0.205</m:t>
                    </m:r>
                  </m:oMath>
                </a14:m>
                <a:r>
                  <a:rPr lang="en-US" sz="1900" noProof="0" dirty="0"/>
                  <a:t>   (20.5%)</a:t>
                </a:r>
              </a:p>
              <a:p>
                <a:pPr marL="0" indent="0">
                  <a:buNone/>
                </a:pPr>
                <a:endParaRPr lang="en-US" sz="1900" noProof="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7043" y="1840983"/>
                <a:ext cx="4703460" cy="3009126"/>
              </a:xfrm>
              <a:blipFill>
                <a:blip r:embed="rId3"/>
                <a:stretch>
                  <a:fillRect l="-1348" t="-837"/>
                </a:stretch>
              </a:blipFill>
            </p:spPr>
            <p:txBody>
              <a:bodyPr/>
              <a:lstStyle/>
              <a:p>
                <a:r>
                  <a:rPr lang="en-NL">
                    <a:noFill/>
                  </a:rPr>
                  <a:t> </a:t>
                </a:r>
              </a:p>
            </p:txBody>
          </p:sp>
        </mc:Fallback>
      </mc:AlternateContent>
      <p:graphicFrame>
        <p:nvGraphicFramePr>
          <p:cNvPr id="7" name="Table 6"/>
          <p:cNvGraphicFramePr>
            <a:graphicFrameLocks noGrp="1"/>
          </p:cNvGraphicFramePr>
          <p:nvPr/>
        </p:nvGraphicFramePr>
        <p:xfrm>
          <a:off x="1200516" y="4371892"/>
          <a:ext cx="2737302" cy="1097280"/>
        </p:xfrm>
        <a:graphic>
          <a:graphicData uri="http://schemas.openxmlformats.org/drawingml/2006/table">
            <a:tbl>
              <a:tblPr/>
              <a:tblGrid>
                <a:gridCol w="1368651">
                  <a:extLst>
                    <a:ext uri="{9D8B030D-6E8A-4147-A177-3AD203B41FA5}">
                      <a16:colId xmlns:a16="http://schemas.microsoft.com/office/drawing/2014/main" val="1988332841"/>
                    </a:ext>
                  </a:extLst>
                </a:gridCol>
                <a:gridCol w="1368651">
                  <a:extLst>
                    <a:ext uri="{9D8B030D-6E8A-4147-A177-3AD203B41FA5}">
                      <a16:colId xmlns:a16="http://schemas.microsoft.com/office/drawing/2014/main" val="371931429"/>
                    </a:ext>
                  </a:extLst>
                </a:gridCol>
              </a:tblGrid>
              <a:tr h="0">
                <a:tc>
                  <a:txBody>
                    <a:bodyPr/>
                    <a:lstStyle/>
                    <a:p>
                      <a:r>
                        <a:rPr lang="en-US" b="1" dirty="0"/>
                        <a:t>Small</a:t>
                      </a:r>
                    </a:p>
                  </a:txBody>
                  <a:tcPr anchor="ctr">
                    <a:lnL>
                      <a:noFill/>
                    </a:lnL>
                    <a:lnR>
                      <a:noFill/>
                    </a:lnR>
                    <a:lnT>
                      <a:noFill/>
                    </a:lnT>
                    <a:lnB>
                      <a:noFill/>
                    </a:lnB>
                  </a:tcPr>
                </a:tc>
                <a:tc>
                  <a:txBody>
                    <a:bodyPr/>
                    <a:lstStyle/>
                    <a:p>
                      <a:r>
                        <a:rPr lang="en-US" dirty="0"/>
                        <a:t>0.01</a:t>
                      </a:r>
                    </a:p>
                  </a:txBody>
                  <a:tcPr anchor="ctr">
                    <a:lnL>
                      <a:noFill/>
                    </a:lnL>
                    <a:lnR>
                      <a:noFill/>
                    </a:lnR>
                    <a:lnT>
                      <a:noFill/>
                    </a:lnT>
                    <a:lnB>
                      <a:noFill/>
                    </a:lnB>
                  </a:tcPr>
                </a:tc>
                <a:extLst>
                  <a:ext uri="{0D108BD9-81ED-4DB2-BD59-A6C34878D82A}">
                    <a16:rowId xmlns:a16="http://schemas.microsoft.com/office/drawing/2014/main" val="3181129901"/>
                  </a:ext>
                </a:extLst>
              </a:tr>
              <a:tr h="0">
                <a:tc>
                  <a:txBody>
                    <a:bodyPr/>
                    <a:lstStyle/>
                    <a:p>
                      <a:r>
                        <a:rPr lang="en-US" b="1" dirty="0"/>
                        <a:t>Medium</a:t>
                      </a:r>
                    </a:p>
                  </a:txBody>
                  <a:tcPr anchor="ctr">
                    <a:lnL>
                      <a:noFill/>
                    </a:lnL>
                    <a:lnR>
                      <a:noFill/>
                    </a:lnR>
                    <a:lnT>
                      <a:noFill/>
                    </a:lnT>
                    <a:lnB>
                      <a:noFill/>
                    </a:lnB>
                  </a:tcPr>
                </a:tc>
                <a:tc>
                  <a:txBody>
                    <a:bodyPr/>
                    <a:lstStyle/>
                    <a:p>
                      <a:r>
                        <a:rPr lang="en-US" dirty="0"/>
                        <a:t>0.06</a:t>
                      </a:r>
                    </a:p>
                  </a:txBody>
                  <a:tcPr anchor="ctr">
                    <a:lnL>
                      <a:noFill/>
                    </a:lnL>
                    <a:lnR>
                      <a:noFill/>
                    </a:lnR>
                    <a:lnT>
                      <a:noFill/>
                    </a:lnT>
                    <a:lnB>
                      <a:noFill/>
                    </a:lnB>
                  </a:tcPr>
                </a:tc>
                <a:extLst>
                  <a:ext uri="{0D108BD9-81ED-4DB2-BD59-A6C34878D82A}">
                    <a16:rowId xmlns:a16="http://schemas.microsoft.com/office/drawing/2014/main" val="1924987253"/>
                  </a:ext>
                </a:extLst>
              </a:tr>
              <a:tr h="0">
                <a:tc>
                  <a:txBody>
                    <a:bodyPr/>
                    <a:lstStyle/>
                    <a:p>
                      <a:r>
                        <a:rPr lang="en-US" b="1" dirty="0"/>
                        <a:t>Large</a:t>
                      </a:r>
                    </a:p>
                  </a:txBody>
                  <a:tcPr anchor="ctr">
                    <a:lnL>
                      <a:noFill/>
                    </a:lnL>
                    <a:lnR>
                      <a:noFill/>
                    </a:lnR>
                    <a:lnT>
                      <a:noFill/>
                    </a:lnT>
                    <a:lnB>
                      <a:noFill/>
                    </a:lnB>
                  </a:tcPr>
                </a:tc>
                <a:tc>
                  <a:txBody>
                    <a:bodyPr/>
                    <a:lstStyle/>
                    <a:p>
                      <a:r>
                        <a:rPr lang="en-US" dirty="0"/>
                        <a:t>0.14</a:t>
                      </a:r>
                    </a:p>
                  </a:txBody>
                  <a:tcPr anchor="ctr">
                    <a:lnL>
                      <a:noFill/>
                    </a:lnL>
                    <a:lnR>
                      <a:noFill/>
                    </a:lnR>
                    <a:lnT>
                      <a:noFill/>
                    </a:lnT>
                    <a:lnB>
                      <a:noFill/>
                    </a:lnB>
                  </a:tcPr>
                </a:tc>
                <a:extLst>
                  <a:ext uri="{0D108BD9-81ED-4DB2-BD59-A6C34878D82A}">
                    <a16:rowId xmlns:a16="http://schemas.microsoft.com/office/drawing/2014/main" val="2273379884"/>
                  </a:ext>
                </a:extLst>
              </a:tr>
            </a:tbl>
          </a:graphicData>
        </a:graphic>
      </p:graphicFrame>
      <p:sp>
        <p:nvSpPr>
          <p:cNvPr id="8" name="TextBox 7"/>
          <p:cNvSpPr txBox="1"/>
          <p:nvPr/>
        </p:nvSpPr>
        <p:spPr>
          <a:xfrm>
            <a:off x="1171021" y="3948373"/>
            <a:ext cx="3255919" cy="369332"/>
          </a:xfrm>
          <a:prstGeom prst="rect">
            <a:avLst/>
          </a:prstGeom>
          <a:noFill/>
        </p:spPr>
        <p:txBody>
          <a:bodyPr wrap="square" rtlCol="0">
            <a:spAutoFit/>
          </a:bodyPr>
          <a:lstStyle/>
          <a:p>
            <a:r>
              <a:rPr lang="en-US" i="1" dirty="0"/>
              <a:t>Interpretation: rules of thumb</a:t>
            </a:r>
          </a:p>
        </p:txBody>
      </p:sp>
      <p:sp>
        <p:nvSpPr>
          <p:cNvPr id="9" name="Rectangle 8"/>
          <p:cNvSpPr/>
          <p:nvPr/>
        </p:nvSpPr>
        <p:spPr>
          <a:xfrm>
            <a:off x="1171021" y="3948373"/>
            <a:ext cx="3135505" cy="15207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8A8EBEA4-2FB3-EE49-AA5A-9FE909B19645}"/>
              </a:ext>
            </a:extLst>
          </p:cNvPr>
          <p:cNvSpPr txBox="1"/>
          <p:nvPr/>
        </p:nvSpPr>
        <p:spPr>
          <a:xfrm>
            <a:off x="890672" y="5523359"/>
            <a:ext cx="3816615" cy="646331"/>
          </a:xfrm>
          <a:prstGeom prst="rect">
            <a:avLst/>
          </a:prstGeom>
          <a:noFill/>
        </p:spPr>
        <p:txBody>
          <a:bodyPr wrap="square" rtlCol="0">
            <a:spAutoFit/>
          </a:bodyPr>
          <a:lstStyle/>
          <a:p>
            <a:r>
              <a:rPr lang="en-NL" dirty="0"/>
              <a:t>Be careful with rules of thumb!</a:t>
            </a:r>
          </a:p>
          <a:p>
            <a:r>
              <a:rPr lang="en-NL" dirty="0"/>
              <a:t>Look at the context of your study!</a:t>
            </a:r>
          </a:p>
        </p:txBody>
      </p:sp>
      <p:pic>
        <p:nvPicPr>
          <p:cNvPr id="12" name="Picture 11"/>
          <p:cNvPicPr>
            <a:picLocks noChangeAspect="1"/>
          </p:cNvPicPr>
          <p:nvPr/>
        </p:nvPicPr>
        <p:blipFill>
          <a:blip r:embed="rId4"/>
          <a:stretch>
            <a:fillRect/>
          </a:stretch>
        </p:blipFill>
        <p:spPr>
          <a:xfrm>
            <a:off x="4848366" y="1553842"/>
            <a:ext cx="7343634" cy="3060856"/>
          </a:xfrm>
          <a:prstGeom prst="rect">
            <a:avLst/>
          </a:prstGeom>
        </p:spPr>
      </p:pic>
      <mc:AlternateContent xmlns:mc="http://schemas.openxmlformats.org/markup-compatibility/2006" xmlns:a14="http://schemas.microsoft.com/office/drawing/2010/main">
        <mc:Choice Requires="a14">
          <p:sp>
            <p:nvSpPr>
              <p:cNvPr id="13" name="Content Placeholder 2"/>
              <p:cNvSpPr txBox="1">
                <a:spLocks/>
              </p:cNvSpPr>
              <p:nvPr/>
            </p:nvSpPr>
            <p:spPr>
              <a:xfrm>
                <a:off x="6569472" y="5200677"/>
                <a:ext cx="5436061" cy="15207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900" dirty="0"/>
                  <a:t>The adjusted </a:t>
                </a:r>
                <a14:m>
                  <m:oMath xmlns:m="http://schemas.openxmlformats.org/officeDocument/2006/math">
                    <m:sSup>
                      <m:sSupPr>
                        <m:ctrlPr>
                          <a:rPr lang="en-US" sz="1900" i="1">
                            <a:latin typeface="Cambria Math" panose="02040503050406030204" pitchFamily="18" charset="0"/>
                          </a:rPr>
                        </m:ctrlPr>
                      </m:sSupPr>
                      <m:e>
                        <m:r>
                          <a:rPr lang="en-US" sz="1900" i="1">
                            <a:latin typeface="Cambria Math" panose="02040503050406030204" pitchFamily="18" charset="0"/>
                          </a:rPr>
                          <m:t>𝜂</m:t>
                        </m:r>
                      </m:e>
                      <m:sup>
                        <m:r>
                          <a:rPr lang="en-US" sz="1900" i="1">
                            <a:latin typeface="Cambria Math" panose="02040503050406030204" pitchFamily="18" charset="0"/>
                          </a:rPr>
                          <m:t>2</m:t>
                        </m:r>
                      </m:sup>
                    </m:sSup>
                  </m:oMath>
                </a14:m>
                <a:r>
                  <a:rPr lang="en-US" sz="1900" dirty="0"/>
                  <a:t> corrects for the number of groups and independent variables in a model</a:t>
                </a:r>
              </a:p>
              <a:p>
                <a:pPr marL="0" indent="0">
                  <a:buNone/>
                </a:pPr>
                <a:r>
                  <a:rPr lang="en-US" sz="1900" dirty="0"/>
                  <a:t>(imagine: if I had n = 4, and K = 4, I would always get eta2 = 1 if I did not adjust!</a:t>
                </a:r>
              </a:p>
            </p:txBody>
          </p:sp>
        </mc:Choice>
        <mc:Fallback xmlns="">
          <p:sp>
            <p:nvSpPr>
              <p:cNvPr id="13" name="Content Placeholder 2"/>
              <p:cNvSpPr txBox="1">
                <a:spLocks noRot="1" noChangeAspect="1" noMove="1" noResize="1" noEditPoints="1" noAdjustHandles="1" noChangeArrowheads="1" noChangeShapeType="1" noTextEdit="1"/>
              </p:cNvSpPr>
              <p:nvPr/>
            </p:nvSpPr>
            <p:spPr>
              <a:xfrm>
                <a:off x="6569472" y="5200677"/>
                <a:ext cx="5436061" cy="1520798"/>
              </a:xfrm>
              <a:prstGeom prst="rect">
                <a:avLst/>
              </a:prstGeom>
              <a:blipFill>
                <a:blip r:embed="rId5"/>
                <a:stretch>
                  <a:fillRect l="-1122" t="-3600"/>
                </a:stretch>
              </a:blipFill>
            </p:spPr>
            <p:txBody>
              <a:bodyPr/>
              <a:lstStyle/>
              <a:p>
                <a:r>
                  <a:rPr lang="nl-NL">
                    <a:noFill/>
                  </a:rPr>
                  <a:t> </a:t>
                </a:r>
              </a:p>
            </p:txBody>
          </p:sp>
        </mc:Fallback>
      </mc:AlternateContent>
      <p:sp>
        <p:nvSpPr>
          <p:cNvPr id="14" name="Rectangle 13"/>
          <p:cNvSpPr/>
          <p:nvPr/>
        </p:nvSpPr>
        <p:spPr>
          <a:xfrm>
            <a:off x="5295207" y="4251201"/>
            <a:ext cx="1274266" cy="279235"/>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5" name="Rectangle 14"/>
          <p:cNvSpPr/>
          <p:nvPr/>
        </p:nvSpPr>
        <p:spPr>
          <a:xfrm>
            <a:off x="6569472" y="4250598"/>
            <a:ext cx="1934447" cy="279235"/>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cxnSp>
        <p:nvCxnSpPr>
          <p:cNvPr id="16" name="Straight Arrow Connector 15">
            <a:extLst>
              <a:ext uri="{FF2B5EF4-FFF2-40B4-BE49-F238E27FC236}">
                <a16:creationId xmlns:a16="http://schemas.microsoft.com/office/drawing/2014/main" id="{5B6CCFF9-EA6A-B34A-9BB2-1A261F360569}"/>
              </a:ext>
            </a:extLst>
          </p:cNvPr>
          <p:cNvCxnSpPr>
            <a:cxnSpLocks/>
            <a:endCxn id="13" idx="0"/>
          </p:cNvCxnSpPr>
          <p:nvPr/>
        </p:nvCxnSpPr>
        <p:spPr>
          <a:xfrm>
            <a:off x="7552927" y="4561634"/>
            <a:ext cx="1734576" cy="639043"/>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Footer Placeholder 16"/>
          <p:cNvSpPr>
            <a:spLocks noGrp="1"/>
          </p:cNvSpPr>
          <p:nvPr>
            <p:ph type="ftr" sz="quarter" idx="11"/>
          </p:nvPr>
        </p:nvSpPr>
        <p:spPr/>
        <p:txBody>
          <a:bodyPr/>
          <a:lstStyle/>
          <a:p>
            <a:r>
              <a:rPr lang="en-US" dirty="0"/>
              <a:t>Lecture 3, ERM, MTO</a:t>
            </a:r>
          </a:p>
        </p:txBody>
      </p:sp>
      <p:sp>
        <p:nvSpPr>
          <p:cNvPr id="18" name="Slide Number Placeholder 17"/>
          <p:cNvSpPr>
            <a:spLocks noGrp="1"/>
          </p:cNvSpPr>
          <p:nvPr>
            <p:ph type="sldNum" sz="quarter" idx="12"/>
          </p:nvPr>
        </p:nvSpPr>
        <p:spPr/>
        <p:txBody>
          <a:bodyPr/>
          <a:lstStyle/>
          <a:p>
            <a:fld id="{769E8580-8357-4286-A896-D8F0D06AAB1A}" type="slidenum">
              <a:rPr lang="en-US" smtClean="0"/>
              <a:t>28</a:t>
            </a:fld>
            <a:endParaRPr lang="en-US" dirty="0"/>
          </a:p>
        </p:txBody>
      </p:sp>
    </p:spTree>
    <p:extLst>
      <p:ext uri="{BB962C8B-B14F-4D97-AF65-F5344CB8AC3E}">
        <p14:creationId xmlns:p14="http://schemas.microsoft.com/office/powerpoint/2010/main" val="111186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p:bldP spid="13" grpId="0"/>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noProof="0" dirty="0"/>
              <a:t>Conclusion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900" noProof="0" dirty="0"/>
                  <a:t>We do not have sufficient evidence to conclude that </a:t>
                </a:r>
                <a:r>
                  <a:rPr lang="en-US" sz="1900" i="1" noProof="0" dirty="0"/>
                  <a:t>Performance enhancing substances</a:t>
                </a:r>
                <a:r>
                  <a:rPr lang="en-US" sz="1900" noProof="0" dirty="0"/>
                  <a:t> have an effect on </a:t>
                </a:r>
                <a:r>
                  <a:rPr lang="en-US" sz="1900" i="1" noProof="0" dirty="0"/>
                  <a:t>Exam grades</a:t>
                </a:r>
                <a:r>
                  <a:rPr lang="en-US" sz="1900" noProof="0" dirty="0"/>
                  <a:t>, </a:t>
                </a:r>
                <a14:m>
                  <m:oMath xmlns:m="http://schemas.openxmlformats.org/officeDocument/2006/math">
                    <m:r>
                      <a:rPr lang="en-US" sz="1900" b="0" i="1" noProof="0" smtClean="0">
                        <a:latin typeface="Cambria Math" panose="02040503050406030204" pitchFamily="18" charset="0"/>
                      </a:rPr>
                      <m:t>𝐹</m:t>
                    </m:r>
                    <m:d>
                      <m:dPr>
                        <m:ctrlPr>
                          <a:rPr lang="en-US" sz="1900" b="0" i="1" noProof="0" smtClean="0">
                            <a:latin typeface="Cambria Math" panose="02040503050406030204" pitchFamily="18" charset="0"/>
                          </a:rPr>
                        </m:ctrlPr>
                      </m:dPr>
                      <m:e>
                        <m:r>
                          <a:rPr lang="en-US" sz="1900" b="0" i="1" noProof="0" smtClean="0">
                            <a:latin typeface="Cambria Math" panose="02040503050406030204" pitchFamily="18" charset="0"/>
                          </a:rPr>
                          <m:t>3,16</m:t>
                        </m:r>
                      </m:e>
                    </m:d>
                    <m:r>
                      <a:rPr lang="en-US" sz="1900" b="0" i="1" noProof="0" smtClean="0">
                        <a:latin typeface="Cambria Math" panose="02040503050406030204" pitchFamily="18" charset="0"/>
                      </a:rPr>
                      <m:t>=1.372, </m:t>
                    </m:r>
                    <m:r>
                      <a:rPr lang="en-US" sz="1900" b="0" i="1" noProof="0" smtClean="0">
                        <a:latin typeface="Cambria Math" panose="02040503050406030204" pitchFamily="18" charset="0"/>
                      </a:rPr>
                      <m:t>𝑝</m:t>
                    </m:r>
                    <m:r>
                      <a:rPr lang="en-US" sz="1900" b="0" i="1" noProof="0" smtClean="0">
                        <a:latin typeface="Cambria Math" panose="02040503050406030204" pitchFamily="18" charset="0"/>
                      </a:rPr>
                      <m:t>=.287</m:t>
                    </m:r>
                  </m:oMath>
                </a14:m>
                <a:endParaRPr lang="en-US" sz="1900" noProof="0" dirty="0"/>
              </a:p>
              <a:p>
                <a:endParaRPr lang="en-US" sz="1900" noProof="0" dirty="0"/>
              </a:p>
              <a:p>
                <a:r>
                  <a:rPr lang="en-US" sz="1900" noProof="0" dirty="0"/>
                  <a:t>We see that group membership explains 20.5% of the variance in the DV and 5.5% if we take the number of independent variables in the model into account </a:t>
                </a:r>
              </a:p>
              <a:p>
                <a:endParaRPr lang="en-US" sz="1900" noProof="0" dirty="0"/>
              </a:p>
              <a:p>
                <a:r>
                  <a:rPr lang="en-US" sz="1900" noProof="0" dirty="0"/>
                  <a:t>However, we do not have enough evidence to generalize these results to the population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464" t="-1401" r="-174"/>
                </a:stretch>
              </a:blipFill>
            </p:spPr>
            <p:txBody>
              <a:bodyPr/>
              <a:lstStyle/>
              <a:p>
                <a:r>
                  <a:rPr lang="nl-NL">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99610" y="4704820"/>
            <a:ext cx="853384" cy="1279451"/>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9165" y="4914532"/>
            <a:ext cx="1782358" cy="1012379"/>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47694" y="4800079"/>
            <a:ext cx="1209924" cy="1088932"/>
          </a:xfrm>
          <a:prstGeom prst="rect">
            <a:avLst/>
          </a:prstGeom>
        </p:spPr>
      </p:pic>
    </p:spTree>
    <p:extLst>
      <p:ext uri="{BB962C8B-B14F-4D97-AF65-F5344CB8AC3E}">
        <p14:creationId xmlns:p14="http://schemas.microsoft.com/office/powerpoint/2010/main" val="238548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540961"/>
          </a:xfrm>
        </p:spPr>
        <p:txBody>
          <a:bodyPr>
            <a:normAutofit/>
          </a:bodyPr>
          <a:lstStyle/>
          <a:p>
            <a:r>
              <a:rPr lang="en-US" sz="3200" noProof="0" dirty="0"/>
              <a:t>Fictitious (!) example: Students and grades</a:t>
            </a:r>
          </a:p>
        </p:txBody>
      </p:sp>
      <p:sp>
        <p:nvSpPr>
          <p:cNvPr id="3" name="Content Placeholder 2"/>
          <p:cNvSpPr>
            <a:spLocks noGrp="1"/>
          </p:cNvSpPr>
          <p:nvPr>
            <p:ph idx="1"/>
          </p:nvPr>
        </p:nvSpPr>
        <p:spPr>
          <a:xfrm>
            <a:off x="2152650" y="1659371"/>
            <a:ext cx="7886700" cy="4351338"/>
          </a:xfrm>
        </p:spPr>
        <p:txBody>
          <a:bodyPr>
            <a:normAutofit/>
          </a:bodyPr>
          <a:lstStyle/>
          <a:p>
            <a:pPr marL="0" indent="0">
              <a:spcBef>
                <a:spcPts val="400"/>
              </a:spcBef>
              <a:buNone/>
            </a:pPr>
            <a:r>
              <a:rPr lang="en-US" sz="1600" b="1" noProof="0" dirty="0"/>
              <a:t>DV: Grade for Statistics exam		IV: Performance enhancing substance:</a:t>
            </a:r>
            <a:br>
              <a:rPr lang="en-US" sz="1600" b="1" noProof="0" dirty="0"/>
            </a:br>
            <a:r>
              <a:rPr lang="en-US" sz="1600" b="1" noProof="0" dirty="0"/>
              <a:t>				</a:t>
            </a:r>
          </a:p>
          <a:p>
            <a:pPr marL="0" indent="0">
              <a:spcBef>
                <a:spcPts val="400"/>
              </a:spcBef>
              <a:buNone/>
            </a:pPr>
            <a:r>
              <a:rPr lang="en-US" sz="1600" b="1" noProof="0" dirty="0"/>
              <a:t>				Group 1: Ritalin</a:t>
            </a:r>
            <a:br>
              <a:rPr lang="en-US" sz="1600" b="1" noProof="0" dirty="0"/>
            </a:br>
            <a:r>
              <a:rPr lang="en-US" sz="1600" b="1" noProof="0" dirty="0"/>
              <a:t>				Group 2: Energy drink						Group 3: Chocolate</a:t>
            </a:r>
            <a:br>
              <a:rPr lang="en-US" sz="1600" b="1" noProof="0" dirty="0"/>
            </a:br>
            <a:r>
              <a:rPr lang="en-US" sz="1600" b="1" noProof="0" dirty="0"/>
              <a:t>				Group 4: Nothing (control)</a:t>
            </a:r>
          </a:p>
        </p:txBody>
      </p:sp>
      <p:sp>
        <p:nvSpPr>
          <p:cNvPr id="4" name="Footer Placeholder 3"/>
          <p:cNvSpPr>
            <a:spLocks noGrp="1"/>
          </p:cNvSpPr>
          <p:nvPr>
            <p:ph type="ftr" sz="quarter" idx="11"/>
          </p:nvPr>
        </p:nvSpPr>
        <p:spPr/>
        <p:txBody>
          <a:bodyPr/>
          <a:lstStyle/>
          <a:p>
            <a:r>
              <a:rPr lang="en-US" dirty="0"/>
              <a:t>Lecture 3,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3</a:t>
            </a:fld>
            <a:endParaRPr lang="en-US" dirty="0"/>
          </a:p>
        </p:txBody>
      </p:sp>
      <p:pic>
        <p:nvPicPr>
          <p:cNvPr id="6" name="Picture 5"/>
          <p:cNvPicPr>
            <a:picLocks noChangeAspect="1"/>
          </p:cNvPicPr>
          <p:nvPr/>
        </p:nvPicPr>
        <p:blipFill>
          <a:blip r:embed="rId2"/>
          <a:stretch>
            <a:fillRect/>
          </a:stretch>
        </p:blipFill>
        <p:spPr>
          <a:xfrm>
            <a:off x="2152651" y="2925232"/>
            <a:ext cx="2619375" cy="174307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09581" y="3162330"/>
            <a:ext cx="1144811" cy="171637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3800" y="3534196"/>
            <a:ext cx="1996675" cy="1134111"/>
          </a:xfrm>
          <a:prstGeom prst="rect">
            <a:avLst/>
          </a:prstGeom>
        </p:spPr>
      </p:pic>
      <p:pic>
        <p:nvPicPr>
          <p:cNvPr id="10" name="Picture 9"/>
          <p:cNvPicPr>
            <a:picLocks noChangeAspect="1"/>
          </p:cNvPicPr>
          <p:nvPr/>
        </p:nvPicPr>
        <p:blipFill>
          <a:blip r:embed="rId5"/>
          <a:stretch>
            <a:fillRect/>
          </a:stretch>
        </p:blipFill>
        <p:spPr>
          <a:xfrm>
            <a:off x="8191947" y="4750579"/>
            <a:ext cx="1631089" cy="1631089"/>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83231" y="5162973"/>
            <a:ext cx="1209924" cy="1088932"/>
          </a:xfrm>
          <a:prstGeom prst="rect">
            <a:avLst/>
          </a:prstGeom>
        </p:spPr>
      </p:pic>
    </p:spTree>
    <p:extLst>
      <p:ext uri="{BB962C8B-B14F-4D97-AF65-F5344CB8AC3E}">
        <p14:creationId xmlns:p14="http://schemas.microsoft.com/office/powerpoint/2010/main" val="2526818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742" y="411458"/>
            <a:ext cx="7729728" cy="830864"/>
          </a:xfrm>
        </p:spPr>
        <p:txBody>
          <a:bodyPr>
            <a:normAutofit/>
          </a:bodyPr>
          <a:lstStyle/>
          <a:p>
            <a:r>
              <a:rPr lang="en-US" noProof="0" dirty="0"/>
              <a:t>Statistical power of ANOVA</a:t>
            </a:r>
          </a:p>
        </p:txBody>
      </p:sp>
      <p:sp>
        <p:nvSpPr>
          <p:cNvPr id="14" name="Content Placeholder 2"/>
          <p:cNvSpPr>
            <a:spLocks noGrp="1"/>
          </p:cNvSpPr>
          <p:nvPr>
            <p:ph idx="1"/>
          </p:nvPr>
        </p:nvSpPr>
        <p:spPr>
          <a:xfrm>
            <a:off x="2140984" y="1473969"/>
            <a:ext cx="8831816" cy="3101983"/>
          </a:xfrm>
        </p:spPr>
        <p:txBody>
          <a:bodyPr>
            <a:noAutofit/>
          </a:bodyPr>
          <a:lstStyle/>
          <a:p>
            <a:r>
              <a:rPr lang="en-US" sz="1900" noProof="0" dirty="0"/>
              <a:t>Statistical power of a test is the probability of correctly rejecting H</a:t>
            </a:r>
            <a:r>
              <a:rPr lang="en-US" sz="1900" baseline="-25000" noProof="0" dirty="0"/>
              <a:t>0</a:t>
            </a:r>
          </a:p>
          <a:p>
            <a:endParaRPr lang="en-US" sz="1900" baseline="-25000" noProof="0" dirty="0"/>
          </a:p>
          <a:p>
            <a:r>
              <a:rPr lang="en-US" sz="1900" noProof="0" dirty="0"/>
              <a:t>The more power, the better (but larger sample size is more expensive)</a:t>
            </a:r>
          </a:p>
          <a:p>
            <a:endParaRPr lang="en-US" sz="1900" noProof="0" dirty="0"/>
          </a:p>
          <a:p>
            <a:r>
              <a:rPr lang="en-US" sz="1900" noProof="0" dirty="0"/>
              <a:t>Factors affecting power in an ANOVA:</a:t>
            </a:r>
          </a:p>
          <a:p>
            <a:pPr lvl="1"/>
            <a:r>
              <a:rPr lang="en-US" sz="1900" noProof="0" dirty="0"/>
              <a:t>α</a:t>
            </a:r>
          </a:p>
          <a:p>
            <a:pPr lvl="1"/>
            <a:r>
              <a:rPr lang="en-US" sz="1900" i="1" noProof="0" dirty="0"/>
              <a:t>N</a:t>
            </a:r>
          </a:p>
          <a:p>
            <a:pPr lvl="1"/>
            <a:r>
              <a:rPr lang="en-US" sz="1900" noProof="0" dirty="0"/>
              <a:t>Within-group variance in the population</a:t>
            </a:r>
          </a:p>
          <a:p>
            <a:pPr lvl="1"/>
            <a:r>
              <a:rPr lang="en-US" sz="1900" noProof="0" dirty="0"/>
              <a:t>Effect size</a:t>
            </a:r>
          </a:p>
          <a:p>
            <a:pPr lvl="1"/>
            <a:endParaRPr lang="en-US" sz="1900" noProof="0" dirty="0"/>
          </a:p>
          <a:p>
            <a:r>
              <a:rPr lang="en-US" sz="1900" noProof="0" dirty="0"/>
              <a:t>Researchers determine before doing the study how large </a:t>
            </a:r>
            <a:r>
              <a:rPr lang="en-US" sz="1900" i="1" noProof="0" dirty="0"/>
              <a:t>N</a:t>
            </a:r>
            <a:r>
              <a:rPr lang="en-US" sz="1900" noProof="0" dirty="0"/>
              <a:t> should be, given α and the effect size, to achieve a certain power </a:t>
            </a:r>
          </a:p>
          <a:p>
            <a:endParaRPr lang="en-US" sz="1900" noProof="0" dirty="0"/>
          </a:p>
          <a:p>
            <a:r>
              <a:rPr lang="en-US" sz="1900" noProof="0" dirty="0"/>
              <a:t>Power cannot be computed using the approach we used in lecture 2 for the </a:t>
            </a:r>
            <a:r>
              <a:rPr lang="en-US" sz="1900" i="1" noProof="0" dirty="0"/>
              <a:t>z</a:t>
            </a:r>
            <a:r>
              <a:rPr lang="en-US" sz="1900" noProof="0" dirty="0"/>
              <a:t>-test</a:t>
            </a:r>
          </a:p>
          <a:p>
            <a:pPr marL="0" indent="0">
              <a:spcBef>
                <a:spcPts val="400"/>
              </a:spcBef>
              <a:buNone/>
            </a:pPr>
            <a:endParaRPr lang="en-US" sz="1900" noProof="0" dirty="0"/>
          </a:p>
          <a:p>
            <a:pPr marL="0" indent="0">
              <a:spcBef>
                <a:spcPts val="400"/>
              </a:spcBef>
              <a:buNone/>
            </a:pPr>
            <a:endParaRPr lang="en-US" sz="1900" noProof="0" dirty="0"/>
          </a:p>
          <a:p>
            <a:pPr marL="0" indent="0">
              <a:spcBef>
                <a:spcPts val="400"/>
              </a:spcBef>
              <a:buNone/>
            </a:pPr>
            <a:endParaRPr lang="en-US" sz="1900" noProof="0" dirty="0"/>
          </a:p>
          <a:p>
            <a:pPr marL="0" indent="0">
              <a:spcBef>
                <a:spcPts val="400"/>
              </a:spcBef>
              <a:buNone/>
            </a:pPr>
            <a:endParaRPr lang="en-US" sz="1900" noProof="0" dirty="0"/>
          </a:p>
        </p:txBody>
      </p:sp>
      <p:sp>
        <p:nvSpPr>
          <p:cNvPr id="3" name="Footer Placeholder 2"/>
          <p:cNvSpPr>
            <a:spLocks noGrp="1"/>
          </p:cNvSpPr>
          <p:nvPr>
            <p:ph type="ftr" sz="quarter" idx="11"/>
          </p:nvPr>
        </p:nvSpPr>
        <p:spPr/>
        <p:txBody>
          <a:bodyPr/>
          <a:lstStyle/>
          <a:p>
            <a:r>
              <a:rPr lang="en-US" dirty="0"/>
              <a:t>Lecture 3,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30</a:t>
            </a:fld>
            <a:endParaRPr lang="en-US" dirty="0"/>
          </a:p>
        </p:txBody>
      </p:sp>
    </p:spTree>
    <p:extLst>
      <p:ext uri="{BB962C8B-B14F-4D97-AF65-F5344CB8AC3E}">
        <p14:creationId xmlns:p14="http://schemas.microsoft.com/office/powerpoint/2010/main" val="3839084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872" y="368928"/>
            <a:ext cx="9142256" cy="830864"/>
          </a:xfrm>
        </p:spPr>
        <p:txBody>
          <a:bodyPr>
            <a:normAutofit/>
          </a:bodyPr>
          <a:lstStyle/>
          <a:p>
            <a:pPr algn="ctr"/>
            <a:r>
              <a:rPr lang="en-US" noProof="0" dirty="0"/>
              <a:t>Statistical power of ANOVA: Example</a:t>
            </a:r>
          </a:p>
        </p:txBody>
      </p:sp>
      <mc:AlternateContent xmlns:mc="http://schemas.openxmlformats.org/markup-compatibility/2006" xmlns:a14="http://schemas.microsoft.com/office/drawing/2010/main">
        <mc:Choice Requires="a14">
          <p:sp>
            <p:nvSpPr>
              <p:cNvPr id="14" name="Content Placeholder 2"/>
              <p:cNvSpPr>
                <a:spLocks noGrp="1"/>
              </p:cNvSpPr>
              <p:nvPr>
                <p:ph idx="1"/>
              </p:nvPr>
            </p:nvSpPr>
            <p:spPr>
              <a:xfrm>
                <a:off x="546098" y="1378273"/>
                <a:ext cx="8831816" cy="3101983"/>
              </a:xfrm>
            </p:spPr>
            <p:txBody>
              <a:bodyPr>
                <a:noAutofit/>
              </a:bodyPr>
              <a:lstStyle/>
              <a:p>
                <a:r>
                  <a:rPr lang="en-US" sz="1900" noProof="0" dirty="0"/>
                  <a:t>Dependent variable: Performance of rats walking </a:t>
                </a:r>
                <a:r>
                  <a:rPr lang="en-US" sz="1900" noProof="0"/>
                  <a:t>in a maze</a:t>
                </a:r>
                <a:endParaRPr lang="en-US" sz="1900" noProof="0" dirty="0"/>
              </a:p>
              <a:p>
                <a:endParaRPr lang="en-US" sz="1900" noProof="0" dirty="0"/>
              </a:p>
              <a:p>
                <a:r>
                  <a:rPr lang="en-US" sz="1900" noProof="0" dirty="0"/>
                  <a:t>Factor: 4 levels of drug dose </a:t>
                </a:r>
                <a:r>
                  <a:rPr lang="en-US" sz="1900" noProof="0" dirty="0">
                    <a:sym typeface="Wingdings" panose="05000000000000000000" pitchFamily="2" charset="2"/>
                  </a:rPr>
                  <a:t></a:t>
                </a:r>
                <a:r>
                  <a:rPr lang="en-US" sz="1900" noProof="0" dirty="0"/>
                  <a:t> </a:t>
                </a:r>
                <a:r>
                  <a:rPr lang="en-US" sz="1900" i="1" noProof="0" dirty="0"/>
                  <a:t>K</a:t>
                </a:r>
                <a:r>
                  <a:rPr lang="en-US" sz="1900" noProof="0" dirty="0"/>
                  <a:t> = 4</a:t>
                </a:r>
              </a:p>
              <a:p>
                <a:endParaRPr lang="en-US" sz="1900" noProof="0" dirty="0"/>
              </a:p>
              <a:p>
                <a:r>
                  <a:rPr lang="en-US" sz="1900" noProof="0" dirty="0"/>
                  <a:t>Researcher expects that the largest difference between </a:t>
                </a:r>
                <a:br>
                  <a:rPr lang="en-US" sz="1900" noProof="0" dirty="0"/>
                </a:br>
                <a:r>
                  <a:rPr lang="en-US" sz="1900" noProof="0" dirty="0"/>
                  <a:t>values of </a:t>
                </a:r>
                <a14:m>
                  <m:oMath xmlns:m="http://schemas.openxmlformats.org/officeDocument/2006/math">
                    <m:sSub>
                      <m:sSubPr>
                        <m:ctrlPr>
                          <a:rPr lang="en-US" sz="1900" b="0" i="1" noProof="0" smtClean="0">
                            <a:latin typeface="Cambria Math" panose="02040503050406030204" pitchFamily="18" charset="0"/>
                            <a:ea typeface="Cambria Math" panose="02040503050406030204" pitchFamily="18" charset="0"/>
                          </a:rPr>
                        </m:ctrlPr>
                      </m:sSubPr>
                      <m:e>
                        <m:r>
                          <a:rPr lang="en-US" sz="1900" i="1" noProof="0" smtClean="0">
                            <a:latin typeface="Cambria Math" panose="02040503050406030204" pitchFamily="18" charset="0"/>
                            <a:ea typeface="Cambria Math" panose="02040503050406030204" pitchFamily="18" charset="0"/>
                          </a:rPr>
                          <m:t>𝜇</m:t>
                        </m:r>
                      </m:e>
                      <m:sub>
                        <m:r>
                          <a:rPr lang="en-US" sz="1900" b="0" i="1" noProof="0" smtClean="0">
                            <a:latin typeface="Cambria Math" panose="02040503050406030204" pitchFamily="18" charset="0"/>
                            <a:ea typeface="Cambria Math" panose="02040503050406030204" pitchFamily="18" charset="0"/>
                          </a:rPr>
                          <m:t>𝑘</m:t>
                        </m:r>
                      </m:sub>
                    </m:sSub>
                  </m:oMath>
                </a14:m>
                <a:r>
                  <a:rPr lang="en-US" sz="1900" noProof="0" dirty="0"/>
                  <a:t> is equal to 0.75 x the within-group standard </a:t>
                </a:r>
                <a:br>
                  <a:rPr lang="en-US" sz="1900" noProof="0" dirty="0"/>
                </a:br>
                <a:r>
                  <a:rPr lang="en-US" sz="1900" noProof="0" dirty="0"/>
                  <a:t>deviation (</a:t>
                </a:r>
                <a14:m>
                  <m:oMath xmlns:m="http://schemas.openxmlformats.org/officeDocument/2006/math">
                    <m:r>
                      <a:rPr lang="en-US" sz="1900" i="1" noProof="0" smtClean="0">
                        <a:latin typeface="Cambria Math" panose="02040503050406030204" pitchFamily="18" charset="0"/>
                        <a:ea typeface="Cambria Math" panose="02040503050406030204" pitchFamily="18" charset="0"/>
                      </a:rPr>
                      <m:t>𝜎</m:t>
                    </m:r>
                  </m:oMath>
                </a14:m>
                <a:r>
                  <a:rPr lang="en-US" sz="1900" noProof="0" dirty="0"/>
                  <a:t>)</a:t>
                </a:r>
              </a:p>
              <a:p>
                <a:endParaRPr lang="en-US" sz="1900" noProof="0" dirty="0"/>
              </a:p>
              <a:p>
                <a:r>
                  <a:rPr lang="en-US" sz="1900" noProof="0" dirty="0"/>
                  <a:t>Chooses α = 0.05, and wants power = 0.8</a:t>
                </a:r>
              </a:p>
              <a:p>
                <a:endParaRPr lang="en-US" sz="1900" noProof="0" dirty="0"/>
              </a:p>
              <a:p>
                <a:r>
                  <a:rPr lang="en-US" sz="1900" noProof="0" dirty="0"/>
                  <a:t>How many rats do we need in each group (</a:t>
                </a:r>
                <a14:m>
                  <m:oMath xmlns:m="http://schemas.openxmlformats.org/officeDocument/2006/math">
                    <m:sSub>
                      <m:sSubPr>
                        <m:ctrlPr>
                          <a:rPr lang="en-US" sz="1900" b="0" i="1" noProof="0" smtClean="0">
                            <a:latin typeface="Cambria Math" panose="02040503050406030204" pitchFamily="18" charset="0"/>
                          </a:rPr>
                        </m:ctrlPr>
                      </m:sSubPr>
                      <m:e>
                        <m:r>
                          <a:rPr lang="en-US" sz="1900" b="0" i="1" noProof="0" smtClean="0">
                            <a:latin typeface="Cambria Math" panose="02040503050406030204" pitchFamily="18" charset="0"/>
                          </a:rPr>
                          <m:t>𝑛</m:t>
                        </m:r>
                      </m:e>
                      <m:sub>
                        <m:r>
                          <a:rPr lang="en-US" sz="1900" b="0" i="1" noProof="0" smtClean="0">
                            <a:latin typeface="Cambria Math" panose="02040503050406030204" pitchFamily="18" charset="0"/>
                          </a:rPr>
                          <m:t>𝑘</m:t>
                        </m:r>
                      </m:sub>
                    </m:sSub>
                  </m:oMath>
                </a14:m>
                <a:r>
                  <a:rPr lang="en-US" sz="1900" noProof="0" dirty="0"/>
                  <a:t>)?</a:t>
                </a:r>
              </a:p>
              <a:p>
                <a:endParaRPr lang="en-US" sz="1900" noProof="0" dirty="0"/>
              </a:p>
              <a:p>
                <a:r>
                  <a:rPr lang="en-US" sz="1900" noProof="0" dirty="0"/>
                  <a:t>Table B.6 shows the sample size per group</a:t>
                </a:r>
              </a:p>
              <a:p>
                <a:pPr marL="0" indent="0">
                  <a:spcBef>
                    <a:spcPts val="400"/>
                  </a:spcBef>
                  <a:buNone/>
                </a:pPr>
                <a:endParaRPr lang="en-US" sz="1900" noProof="0" dirty="0"/>
              </a:p>
              <a:p>
                <a:pPr marL="0" indent="0">
                  <a:spcBef>
                    <a:spcPts val="400"/>
                  </a:spcBef>
                  <a:buNone/>
                </a:pPr>
                <a:endParaRPr lang="en-US" sz="1900" noProof="0" dirty="0"/>
              </a:p>
              <a:p>
                <a:pPr marL="0" indent="0">
                  <a:spcBef>
                    <a:spcPts val="400"/>
                  </a:spcBef>
                  <a:buNone/>
                </a:pPr>
                <a:endParaRPr lang="en-US" sz="1900" noProof="0" dirty="0"/>
              </a:p>
              <a:p>
                <a:pPr marL="0" indent="0">
                  <a:spcBef>
                    <a:spcPts val="400"/>
                  </a:spcBef>
                  <a:buNone/>
                </a:pPr>
                <a:endParaRPr lang="en-US" sz="1900" noProof="0" dirty="0"/>
              </a:p>
            </p:txBody>
          </p:sp>
        </mc:Choice>
        <mc:Fallback xmlns="">
          <p:sp>
            <p:nvSpPr>
              <p:cNvPr id="14" name="Content Placeholder 2"/>
              <p:cNvSpPr>
                <a:spLocks noGrp="1" noRot="1" noChangeAspect="1" noMove="1" noResize="1" noEditPoints="1" noAdjustHandles="1" noChangeArrowheads="1" noChangeShapeType="1" noTextEdit="1"/>
              </p:cNvSpPr>
              <p:nvPr>
                <p:ph idx="1"/>
              </p:nvPr>
            </p:nvSpPr>
            <p:spPr>
              <a:xfrm>
                <a:off x="546098" y="1378273"/>
                <a:ext cx="8831816" cy="3101983"/>
              </a:xfrm>
              <a:blipFill>
                <a:blip r:embed="rId3"/>
                <a:stretch>
                  <a:fillRect l="-552" t="-1965" b="-56582"/>
                </a:stretch>
              </a:blipFill>
            </p:spPr>
            <p:txBody>
              <a:bodyPr/>
              <a:lstStyle/>
              <a:p>
                <a:r>
                  <a:rPr lang="nl-NL">
                    <a:noFill/>
                  </a:rPr>
                  <a:t> </a:t>
                </a:r>
              </a:p>
            </p:txBody>
          </p:sp>
        </mc:Fallback>
      </mc:AlternateContent>
      <p:sp>
        <p:nvSpPr>
          <p:cNvPr id="3" name="Footer Placeholder 2"/>
          <p:cNvSpPr>
            <a:spLocks noGrp="1"/>
          </p:cNvSpPr>
          <p:nvPr>
            <p:ph type="ftr" sz="quarter" idx="11"/>
          </p:nvPr>
        </p:nvSpPr>
        <p:spPr/>
        <p:txBody>
          <a:bodyPr/>
          <a:lstStyle/>
          <a:p>
            <a:r>
              <a:rPr lang="en-US" dirty="0"/>
              <a:t>Lecture 3,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31</a:t>
            </a:fld>
            <a:endParaRPr lang="en-US" dirty="0"/>
          </a:p>
        </p:txBody>
      </p:sp>
      <p:pic>
        <p:nvPicPr>
          <p:cNvPr id="5" name="Picture 4"/>
          <p:cNvPicPr>
            <a:picLocks noChangeAspect="1"/>
          </p:cNvPicPr>
          <p:nvPr/>
        </p:nvPicPr>
        <p:blipFill>
          <a:blip r:embed="rId4"/>
          <a:stretch>
            <a:fillRect/>
          </a:stretch>
        </p:blipFill>
        <p:spPr>
          <a:xfrm>
            <a:off x="6742238" y="2179085"/>
            <a:ext cx="5087060" cy="2095792"/>
          </a:xfrm>
          <a:prstGeom prst="rect">
            <a:avLst/>
          </a:prstGeom>
        </p:spPr>
      </p:pic>
      <p:sp>
        <p:nvSpPr>
          <p:cNvPr id="7" name="Content Placeholder 2"/>
          <p:cNvSpPr txBox="1">
            <a:spLocks/>
          </p:cNvSpPr>
          <p:nvPr/>
        </p:nvSpPr>
        <p:spPr>
          <a:xfrm>
            <a:off x="6934038" y="5075689"/>
            <a:ext cx="4703460" cy="6804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900" dirty="0"/>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6613451" y="5035552"/>
                <a:ext cx="5024047" cy="6804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𝑛</m:t>
                        </m:r>
                      </m:e>
                      <m:sub>
                        <m:r>
                          <a:rPr lang="en-US" sz="1900" b="0" i="1" smtClean="0">
                            <a:latin typeface="Cambria Math" panose="02040503050406030204" pitchFamily="18" charset="0"/>
                          </a:rPr>
                          <m:t>𝑘</m:t>
                        </m:r>
                      </m:sub>
                    </m:sSub>
                  </m:oMath>
                </a14:m>
                <a:r>
                  <a:rPr lang="en-US" sz="1900" dirty="0"/>
                  <a:t>= 40, so 40 rats per group </a:t>
                </a:r>
                <a:r>
                  <a:rPr lang="en-US" sz="1900" dirty="0">
                    <a:sym typeface="Wingdings" panose="05000000000000000000" pitchFamily="2" charset="2"/>
                  </a:rPr>
                  <a:t> 40 x 4 = 160 rats in total are needed to obtain a power of 0.8</a:t>
                </a:r>
                <a:endParaRPr lang="en-US" sz="1900" dirty="0"/>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6613451" y="5035552"/>
                <a:ext cx="5024047" cy="680468"/>
              </a:xfrm>
              <a:prstGeom prst="rect">
                <a:avLst/>
              </a:prstGeom>
              <a:blipFill>
                <a:blip r:embed="rId5"/>
                <a:stretch>
                  <a:fillRect l="-1214" t="-9821" b="-5357"/>
                </a:stretch>
              </a:blipFill>
            </p:spPr>
            <p:txBody>
              <a:bodyPr/>
              <a:lstStyle/>
              <a:p>
                <a:r>
                  <a:rPr lang="en-US">
                    <a:noFill/>
                  </a:rPr>
                  <a:t> </a:t>
                </a:r>
              </a:p>
            </p:txBody>
          </p:sp>
        </mc:Fallback>
      </mc:AlternateContent>
      <p:sp>
        <p:nvSpPr>
          <p:cNvPr id="6" name="Rectangle 5"/>
          <p:cNvSpPr/>
          <p:nvPr/>
        </p:nvSpPr>
        <p:spPr>
          <a:xfrm>
            <a:off x="6464595" y="4859079"/>
            <a:ext cx="5172903" cy="89707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4568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499398"/>
          </a:xfrm>
        </p:spPr>
        <p:txBody>
          <a:bodyPr>
            <a:normAutofit/>
          </a:bodyPr>
          <a:lstStyle/>
          <a:p>
            <a:r>
              <a:rPr lang="en-US" sz="2900" noProof="0" dirty="0"/>
              <a:t>Literature:</a:t>
            </a:r>
          </a:p>
        </p:txBody>
      </p:sp>
      <p:sp>
        <p:nvSpPr>
          <p:cNvPr id="3" name="Content Placeholder 2"/>
          <p:cNvSpPr>
            <a:spLocks noGrp="1"/>
          </p:cNvSpPr>
          <p:nvPr>
            <p:ph idx="1"/>
          </p:nvPr>
        </p:nvSpPr>
        <p:spPr>
          <a:xfrm>
            <a:off x="2152650" y="1186307"/>
            <a:ext cx="7886700" cy="5467350"/>
          </a:xfrm>
        </p:spPr>
        <p:txBody>
          <a:bodyPr>
            <a:noAutofit/>
          </a:bodyPr>
          <a:lstStyle/>
          <a:p>
            <a:r>
              <a:rPr lang="nl-NL" sz="1900" noProof="0" dirty="0"/>
              <a:t>Warner I: 13.5-13.9 and Appendix 13A and 13C</a:t>
            </a:r>
          </a:p>
          <a:p>
            <a:endParaRPr lang="en-US" sz="1900" noProof="0" dirty="0"/>
          </a:p>
          <a:p>
            <a:endParaRPr lang="en-US" sz="1900" noProof="0" dirty="0"/>
          </a:p>
          <a:p>
            <a:endParaRPr lang="en-US" sz="1900" noProof="0" dirty="0"/>
          </a:p>
          <a:p>
            <a:endParaRPr lang="en-US" sz="1900" noProof="0" dirty="0"/>
          </a:p>
          <a:p>
            <a:endParaRPr lang="en-US" sz="1900" noProof="0" dirty="0"/>
          </a:p>
          <a:p>
            <a:endParaRPr lang="en-US" sz="1900" noProof="0" dirty="0"/>
          </a:p>
          <a:p>
            <a:r>
              <a:rPr lang="en-US" sz="1900" noProof="0" dirty="0"/>
              <a:t>Assumptions of ANOVA</a:t>
            </a:r>
          </a:p>
          <a:p>
            <a:endParaRPr lang="en-US" sz="1900" noProof="0" dirty="0"/>
          </a:p>
          <a:p>
            <a:r>
              <a:rPr lang="en-US" sz="1900" noProof="0" dirty="0"/>
              <a:t>Introduction to contrasts</a:t>
            </a:r>
          </a:p>
        </p:txBody>
      </p:sp>
      <p:sp>
        <p:nvSpPr>
          <p:cNvPr id="4" name="Footer Placeholder 3"/>
          <p:cNvSpPr>
            <a:spLocks noGrp="1"/>
          </p:cNvSpPr>
          <p:nvPr>
            <p:ph type="ftr" sz="quarter" idx="11"/>
          </p:nvPr>
        </p:nvSpPr>
        <p:spPr/>
        <p:txBody>
          <a:bodyPr/>
          <a:lstStyle/>
          <a:p>
            <a:r>
              <a:rPr lang="en-US" dirty="0"/>
              <a:t>Lecture 3,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32</a:t>
            </a:fld>
            <a:endParaRPr lang="en-US" dirty="0"/>
          </a:p>
        </p:txBody>
      </p:sp>
      <p:sp>
        <p:nvSpPr>
          <p:cNvPr id="9" name="Rectangle 8"/>
          <p:cNvSpPr/>
          <p:nvPr/>
        </p:nvSpPr>
        <p:spPr>
          <a:xfrm>
            <a:off x="7184968" y="3009207"/>
            <a:ext cx="454083" cy="1330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2152650" y="2889784"/>
            <a:ext cx="7886700" cy="4993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2900" dirty="0"/>
              <a:t>Next week…</a:t>
            </a:r>
            <a:endParaRPr lang="en-US" sz="2900" dirty="0"/>
          </a:p>
        </p:txBody>
      </p:sp>
    </p:spTree>
    <p:extLst>
      <p:ext uri="{BB962C8B-B14F-4D97-AF65-F5344CB8AC3E}">
        <p14:creationId xmlns:p14="http://schemas.microsoft.com/office/powerpoint/2010/main" val="2620208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499398"/>
          </a:xfrm>
        </p:spPr>
        <p:txBody>
          <a:bodyPr>
            <a:normAutofit/>
          </a:bodyPr>
          <a:lstStyle/>
          <a:p>
            <a:r>
              <a:rPr lang="en-US" sz="2900" noProof="0" dirty="0"/>
              <a:t>Difference in notation </a:t>
            </a:r>
            <a:r>
              <a:rPr lang="en-US" sz="2900" dirty="0"/>
              <a:t>slides and Warner</a:t>
            </a:r>
            <a:r>
              <a:rPr lang="en-US" sz="2900" noProof="0" dirty="0"/>
              <a:t>:</a:t>
            </a:r>
          </a:p>
        </p:txBody>
      </p:sp>
      <p:sp>
        <p:nvSpPr>
          <p:cNvPr id="4" name="Footer Placeholder 3"/>
          <p:cNvSpPr>
            <a:spLocks noGrp="1"/>
          </p:cNvSpPr>
          <p:nvPr>
            <p:ph type="ftr" sz="quarter" idx="11"/>
          </p:nvPr>
        </p:nvSpPr>
        <p:spPr/>
        <p:txBody>
          <a:bodyPr/>
          <a:lstStyle/>
          <a:p>
            <a:r>
              <a:rPr lang="en-US" dirty="0"/>
              <a:t>Lecture 3,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33</a:t>
            </a:fld>
            <a:endParaRPr lang="en-US" dirty="0"/>
          </a:p>
        </p:txBody>
      </p:sp>
      <p:sp>
        <p:nvSpPr>
          <p:cNvPr id="9" name="Rectangle 8"/>
          <p:cNvSpPr/>
          <p:nvPr/>
        </p:nvSpPr>
        <p:spPr>
          <a:xfrm>
            <a:off x="7184968" y="3009207"/>
            <a:ext cx="454083" cy="1330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graphicFrame>
            <p:nvGraphicFramePr>
              <p:cNvPr id="13" name="Table 13">
                <a:extLst>
                  <a:ext uri="{FF2B5EF4-FFF2-40B4-BE49-F238E27FC236}">
                    <a16:creationId xmlns:a16="http://schemas.microsoft.com/office/drawing/2014/main" id="{9876AAD3-DF70-4C18-8FB9-98A1623FD977}"/>
                  </a:ext>
                </a:extLst>
              </p:cNvPr>
              <p:cNvGraphicFramePr>
                <a:graphicFrameLocks noGrp="1"/>
              </p:cNvGraphicFramePr>
              <p:nvPr>
                <p:ph idx="1"/>
                <p:extLst>
                  <p:ext uri="{D42A27DB-BD31-4B8C-83A1-F6EECF244321}">
                    <p14:modId xmlns:p14="http://schemas.microsoft.com/office/powerpoint/2010/main" val="3144799786"/>
                  </p:ext>
                </p:extLst>
              </p:nvPr>
            </p:nvGraphicFramePr>
            <p:xfrm>
              <a:off x="838200" y="1825625"/>
              <a:ext cx="10515597" cy="2630678"/>
            </p:xfrm>
            <a:graphic>
              <a:graphicData uri="http://schemas.openxmlformats.org/drawingml/2006/table">
                <a:tbl>
                  <a:tblPr firstRow="1" bandRow="1">
                    <a:tableStyleId>{C083E6E3-FA7D-4D7B-A595-EF9225AFEA82}</a:tableStyleId>
                  </a:tblPr>
                  <a:tblGrid>
                    <a:gridCol w="3505199">
                      <a:extLst>
                        <a:ext uri="{9D8B030D-6E8A-4147-A177-3AD203B41FA5}">
                          <a16:colId xmlns:a16="http://schemas.microsoft.com/office/drawing/2014/main" val="1242384990"/>
                        </a:ext>
                      </a:extLst>
                    </a:gridCol>
                    <a:gridCol w="3505199">
                      <a:extLst>
                        <a:ext uri="{9D8B030D-6E8A-4147-A177-3AD203B41FA5}">
                          <a16:colId xmlns:a16="http://schemas.microsoft.com/office/drawing/2014/main" val="2285923071"/>
                        </a:ext>
                      </a:extLst>
                    </a:gridCol>
                    <a:gridCol w="3505199">
                      <a:extLst>
                        <a:ext uri="{9D8B030D-6E8A-4147-A177-3AD203B41FA5}">
                          <a16:colId xmlns:a16="http://schemas.microsoft.com/office/drawing/2014/main" val="1764334208"/>
                        </a:ext>
                      </a:extLst>
                    </a:gridCol>
                  </a:tblGrid>
                  <a:tr h="370840">
                    <a:tc>
                      <a:txBody>
                        <a:bodyPr/>
                        <a:lstStyle/>
                        <a:p>
                          <a:r>
                            <a:rPr lang="en-US" dirty="0"/>
                            <a:t>Description</a:t>
                          </a:r>
                          <a:endParaRPr lang="nl-NL" dirty="0"/>
                        </a:p>
                      </a:txBody>
                      <a:tcPr/>
                    </a:tc>
                    <a:tc>
                      <a:txBody>
                        <a:bodyPr/>
                        <a:lstStyle/>
                        <a:p>
                          <a:pPr algn="ctr"/>
                          <a:r>
                            <a:rPr lang="en-US" dirty="0"/>
                            <a:t>Slides</a:t>
                          </a:r>
                          <a:endParaRPr lang="nl-NL" dirty="0"/>
                        </a:p>
                      </a:txBody>
                      <a:tcPr anchor="ctr"/>
                    </a:tc>
                    <a:tc>
                      <a:txBody>
                        <a:bodyPr/>
                        <a:lstStyle/>
                        <a:p>
                          <a:pPr algn="ctr"/>
                          <a:r>
                            <a:rPr lang="en-US" dirty="0"/>
                            <a:t>Warner</a:t>
                          </a:r>
                          <a:endParaRPr lang="nl-NL" dirty="0"/>
                        </a:p>
                      </a:txBody>
                      <a:tcPr anchor="ctr"/>
                    </a:tc>
                    <a:extLst>
                      <a:ext uri="{0D108BD9-81ED-4DB2-BD59-A6C34878D82A}">
                        <a16:rowId xmlns:a16="http://schemas.microsoft.com/office/drawing/2014/main" val="1281207379"/>
                      </a:ext>
                    </a:extLst>
                  </a:tr>
                  <a:tr h="370840">
                    <a:tc>
                      <a:txBody>
                        <a:bodyPr/>
                        <a:lstStyle/>
                        <a:p>
                          <a:r>
                            <a:rPr lang="en-US" dirty="0"/>
                            <a:t>Total number of groups</a:t>
                          </a:r>
                          <a:endParaRPr lang="nl-NL" dirty="0"/>
                        </a:p>
                      </a:txBody>
                      <a:tcPr/>
                    </a:tc>
                    <a:tc>
                      <a:txBody>
                        <a:bodyPr/>
                        <a:lstStyle/>
                        <a:p>
                          <a:pPr algn="ctr"/>
                          <a:r>
                            <a:rPr lang="en-US" i="1" dirty="0"/>
                            <a:t>K</a:t>
                          </a:r>
                          <a:endParaRPr lang="nl-NL" i="1" dirty="0"/>
                        </a:p>
                      </a:txBody>
                      <a:tcPr anchor="ctr"/>
                    </a:tc>
                    <a:tc>
                      <a:txBody>
                        <a:bodyPr/>
                        <a:lstStyle/>
                        <a:p>
                          <a:pPr algn="ctr"/>
                          <a:r>
                            <a:rPr lang="en-US" i="1" dirty="0"/>
                            <a:t>k</a:t>
                          </a:r>
                          <a:endParaRPr lang="nl-NL" i="1" dirty="0"/>
                        </a:p>
                      </a:txBody>
                      <a:tcPr anchor="ctr"/>
                    </a:tc>
                    <a:extLst>
                      <a:ext uri="{0D108BD9-81ED-4DB2-BD59-A6C34878D82A}">
                        <a16:rowId xmlns:a16="http://schemas.microsoft.com/office/drawing/2014/main" val="200531129"/>
                      </a:ext>
                    </a:extLst>
                  </a:tr>
                  <a:tr h="370840">
                    <a:tc>
                      <a:txBody>
                        <a:bodyPr/>
                        <a:lstStyle/>
                        <a:p>
                          <a:r>
                            <a:rPr lang="en-US" dirty="0"/>
                            <a:t>Sample size per group</a:t>
                          </a:r>
                          <a:endParaRPr lang="nl-NL" dirty="0"/>
                        </a:p>
                      </a:txBody>
                      <a:tcPr/>
                    </a:tc>
                    <a:tc>
                      <a:txBody>
                        <a:bodyPr/>
                        <a:lstStyle/>
                        <a:p>
                          <a:pPr algn="ctr"/>
                          <a:r>
                            <a:rPr lang="en-US" i="1" dirty="0" err="1"/>
                            <a:t>n</a:t>
                          </a:r>
                          <a:r>
                            <a:rPr lang="en-US" i="1" baseline="-25000" dirty="0" err="1"/>
                            <a:t>k</a:t>
                          </a:r>
                          <a:endParaRPr lang="nl-NL" i="1" dirty="0"/>
                        </a:p>
                      </a:txBody>
                      <a:tcPr anchor="ctr"/>
                    </a:tc>
                    <a:tc>
                      <a:txBody>
                        <a:bodyPr/>
                        <a:lstStyle/>
                        <a:p>
                          <a:pPr algn="ctr"/>
                          <a:r>
                            <a:rPr lang="en-US" i="1" dirty="0" err="1"/>
                            <a:t>n</a:t>
                          </a:r>
                          <a:r>
                            <a:rPr lang="en-US" i="1" baseline="-25000" dirty="0" err="1"/>
                            <a:t>k</a:t>
                          </a:r>
                          <a:endParaRPr lang="nl-NL" dirty="0"/>
                        </a:p>
                      </a:txBody>
                      <a:tcPr anchor="ctr"/>
                    </a:tc>
                    <a:extLst>
                      <a:ext uri="{0D108BD9-81ED-4DB2-BD59-A6C34878D82A}">
                        <a16:rowId xmlns:a16="http://schemas.microsoft.com/office/drawing/2014/main" val="24420750"/>
                      </a:ext>
                    </a:extLst>
                  </a:tr>
                  <a:tr h="370840">
                    <a:tc>
                      <a:txBody>
                        <a:bodyPr/>
                        <a:lstStyle/>
                        <a:p>
                          <a:r>
                            <a:rPr lang="en-US" dirty="0"/>
                            <a:t>Score of a subject</a:t>
                          </a:r>
                          <a:endParaRPr lang="nl-NL" dirty="0"/>
                        </a:p>
                      </a:txBody>
                      <a:tcPr/>
                    </a:tc>
                    <a:tc>
                      <a:txBody>
                        <a:bodyPr/>
                        <a:lstStyle/>
                        <a:p>
                          <a:pPr algn="ctr"/>
                          <a14:m>
                            <m:oMath xmlns:m="http://schemas.openxmlformats.org/officeDocument/2006/math">
                              <m:sSub>
                                <m:sSubPr>
                                  <m:ctrlPr>
                                    <a:rPr lang="nl-NL" sz="1800" i="1" noProof="0" smtClean="0">
                                      <a:latin typeface="Cambria Math" panose="02040503050406030204" pitchFamily="18" charset="0"/>
                                    </a:rPr>
                                  </m:ctrlPr>
                                </m:sSubPr>
                                <m:e>
                                  <m:r>
                                    <a:rPr lang="nl-NL" sz="1800" i="1" noProof="0">
                                      <a:latin typeface="Cambria Math" panose="02040503050406030204" pitchFamily="18" charset="0"/>
                                    </a:rPr>
                                    <m:t>𝑌</m:t>
                                  </m:r>
                                </m:e>
                                <m:sub>
                                  <m:r>
                                    <a:rPr lang="nl-NL" sz="1800" b="0" i="1" noProof="0" smtClean="0">
                                      <a:latin typeface="Cambria Math" panose="02040503050406030204" pitchFamily="18" charset="0"/>
                                    </a:rPr>
                                    <m:t>𝑖</m:t>
                                  </m:r>
                                  <m:r>
                                    <a:rPr lang="nl-NL" sz="1800" i="1" noProof="0">
                                      <a:latin typeface="Cambria Math" panose="02040503050406030204" pitchFamily="18" charset="0"/>
                                    </a:rPr>
                                    <m:t>𝑘</m:t>
                                  </m:r>
                                </m:sub>
                              </m:sSub>
                            </m:oMath>
                          </a14:m>
                          <a:r>
                            <a:rPr lang="nl-NL" dirty="0"/>
                            <a:t> = score of subject </a:t>
                          </a:r>
                          <a:r>
                            <a:rPr lang="nl-NL" i="1" dirty="0"/>
                            <a:t>i </a:t>
                          </a:r>
                          <a:r>
                            <a:rPr lang="nl-NL" i="0" dirty="0"/>
                            <a:t>in </a:t>
                          </a:r>
                          <a:r>
                            <a:rPr lang="nl-NL" i="0" dirty="0" err="1"/>
                            <a:t>group</a:t>
                          </a:r>
                          <a:r>
                            <a:rPr lang="nl-NL" i="0" dirty="0"/>
                            <a:t> </a:t>
                          </a:r>
                          <a:r>
                            <a:rPr lang="nl-NL" i="1" dirty="0"/>
                            <a:t>k</a:t>
                          </a:r>
                          <a:endParaRPr lang="nl-NL" dirty="0"/>
                        </a:p>
                      </a:txBody>
                      <a:tcPr anchor="ctr"/>
                    </a:tc>
                    <a:tc>
                      <a:txBody>
                        <a:bodyPr/>
                        <a:lstStyle/>
                        <a:p>
                          <a:pPr algn="ctr"/>
                          <a14:m>
                            <m:oMath xmlns:m="http://schemas.openxmlformats.org/officeDocument/2006/math">
                              <m:sSub>
                                <m:sSubPr>
                                  <m:ctrlPr>
                                    <a:rPr lang="nl-NL" sz="1800" i="1" noProof="0" smtClean="0">
                                      <a:latin typeface="Cambria Math" panose="02040503050406030204" pitchFamily="18" charset="0"/>
                                    </a:rPr>
                                  </m:ctrlPr>
                                </m:sSubPr>
                                <m:e>
                                  <m:r>
                                    <a:rPr lang="nl-NL" sz="1800" i="1" noProof="0">
                                      <a:latin typeface="Cambria Math" panose="02040503050406030204" pitchFamily="18" charset="0"/>
                                    </a:rPr>
                                    <m:t>𝑌</m:t>
                                  </m:r>
                                </m:e>
                                <m:sub>
                                  <m:r>
                                    <a:rPr lang="en-US" sz="1800" b="0" i="1" noProof="0" smtClean="0">
                                      <a:latin typeface="Cambria Math" panose="02040503050406030204" pitchFamily="18" charset="0"/>
                                    </a:rPr>
                                    <m:t>𝑖𝑗</m:t>
                                  </m:r>
                                </m:sub>
                              </m:sSub>
                            </m:oMath>
                          </a14:m>
                          <a:r>
                            <a:rPr lang="nl-NL" dirty="0"/>
                            <a:t> = score of subject </a:t>
                          </a:r>
                          <a:r>
                            <a:rPr lang="nl-NL" i="1" dirty="0"/>
                            <a:t>j </a:t>
                          </a:r>
                          <a:r>
                            <a:rPr lang="nl-NL" i="0" dirty="0"/>
                            <a:t>in </a:t>
                          </a:r>
                          <a:r>
                            <a:rPr lang="nl-NL" i="0" dirty="0" err="1"/>
                            <a:t>group</a:t>
                          </a:r>
                          <a:r>
                            <a:rPr lang="nl-NL" i="0" dirty="0"/>
                            <a:t> </a:t>
                          </a:r>
                          <a:r>
                            <a:rPr lang="nl-NL" i="1" dirty="0"/>
                            <a:t>i</a:t>
                          </a:r>
                          <a:endParaRPr lang="nl-NL" dirty="0"/>
                        </a:p>
                      </a:txBody>
                      <a:tcPr anchor="ctr"/>
                    </a:tc>
                    <a:extLst>
                      <a:ext uri="{0D108BD9-81ED-4DB2-BD59-A6C34878D82A}">
                        <a16:rowId xmlns:a16="http://schemas.microsoft.com/office/drawing/2014/main" val="3482901464"/>
                      </a:ext>
                    </a:extLst>
                  </a:tr>
                  <a:tr h="370840">
                    <a:tc>
                      <a:txBody>
                        <a:bodyPr/>
                        <a:lstStyle/>
                        <a:p>
                          <a:r>
                            <a:rPr lang="en-US" dirty="0"/>
                            <a:t>Mean of group 1</a:t>
                          </a:r>
                          <a:endParaRPr lang="nl-NL"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nl-NL" sz="1800" i="1" noProof="0" smtClean="0">
                                        <a:latin typeface="Cambria Math" panose="02040503050406030204" pitchFamily="18" charset="0"/>
                                      </a:rPr>
                                    </m:ctrlPr>
                                  </m:sSubPr>
                                  <m:e>
                                    <m:acc>
                                      <m:accPr>
                                        <m:chr m:val="̅"/>
                                        <m:ctrlPr>
                                          <a:rPr lang="nl-NL" sz="1800" i="1" noProof="0">
                                            <a:latin typeface="Cambria Math" panose="02040503050406030204" pitchFamily="18" charset="0"/>
                                          </a:rPr>
                                        </m:ctrlPr>
                                      </m:accPr>
                                      <m:e>
                                        <m:r>
                                          <a:rPr lang="nl-NL" sz="1800" i="1" noProof="0">
                                            <a:latin typeface="Cambria Math" panose="02040503050406030204" pitchFamily="18" charset="0"/>
                                          </a:rPr>
                                          <m:t>𝑌</m:t>
                                        </m:r>
                                      </m:e>
                                    </m:acc>
                                  </m:e>
                                  <m:sub>
                                    <m:r>
                                      <a:rPr lang="en-US" sz="1800" b="0" i="1" noProof="0" smtClean="0">
                                        <a:latin typeface="Cambria Math" panose="02040503050406030204" pitchFamily="18" charset="0"/>
                                      </a:rPr>
                                      <m:t>1</m:t>
                                    </m:r>
                                  </m:sub>
                                </m:sSub>
                              </m:oMath>
                            </m:oMathPara>
                          </a14:m>
                          <a:endParaRPr lang="nl-NL" dirty="0"/>
                        </a:p>
                      </a:txBody>
                      <a:tcPr anchor="ctr"/>
                    </a:tc>
                    <a:tc>
                      <a:txBody>
                        <a:bodyPr/>
                        <a:lstStyle/>
                        <a:p>
                          <a:pPr algn="ctr"/>
                          <a:r>
                            <a:rPr lang="en-US" i="1" dirty="0"/>
                            <a:t>M</a:t>
                          </a:r>
                          <a:r>
                            <a:rPr lang="en-US" i="1" baseline="-25000" dirty="0"/>
                            <a:t>1</a:t>
                          </a:r>
                          <a:endParaRPr lang="nl-NL" i="1" dirty="0"/>
                        </a:p>
                      </a:txBody>
                      <a:tcPr anchor="ctr"/>
                    </a:tc>
                    <a:extLst>
                      <a:ext uri="{0D108BD9-81ED-4DB2-BD59-A6C34878D82A}">
                        <a16:rowId xmlns:a16="http://schemas.microsoft.com/office/drawing/2014/main" val="140212315"/>
                      </a:ext>
                    </a:extLst>
                  </a:tr>
                  <a:tr h="370840">
                    <a:tc>
                      <a:txBody>
                        <a:bodyPr/>
                        <a:lstStyle/>
                        <a:p>
                          <a:r>
                            <a:rPr lang="en-US" dirty="0"/>
                            <a:t>Total sample size</a:t>
                          </a:r>
                          <a:endParaRPr lang="nl-NL" dirty="0"/>
                        </a:p>
                      </a:txBody>
                      <a:tcPr/>
                    </a:tc>
                    <a:tc>
                      <a:txBody>
                        <a:bodyPr/>
                        <a:lstStyle/>
                        <a:p>
                          <a:pPr algn="ctr"/>
                          <a:r>
                            <a:rPr lang="en-US" i="1" dirty="0"/>
                            <a:t>N</a:t>
                          </a:r>
                          <a:endParaRPr lang="nl-NL" i="1" dirty="0"/>
                        </a:p>
                      </a:txBody>
                      <a:tcPr anchor="ctr"/>
                    </a:tc>
                    <a:tc>
                      <a:txBody>
                        <a:bodyPr/>
                        <a:lstStyle/>
                        <a:p>
                          <a:pPr algn="ctr"/>
                          <a:r>
                            <a:rPr lang="en-US" i="1" dirty="0"/>
                            <a:t>N</a:t>
                          </a:r>
                          <a:endParaRPr lang="nl-NL" i="1" dirty="0"/>
                        </a:p>
                      </a:txBody>
                      <a:tcPr anchor="ctr"/>
                    </a:tc>
                    <a:extLst>
                      <a:ext uri="{0D108BD9-81ED-4DB2-BD59-A6C34878D82A}">
                        <a16:rowId xmlns:a16="http://schemas.microsoft.com/office/drawing/2014/main" val="1359219332"/>
                      </a:ext>
                    </a:extLst>
                  </a:tr>
                  <a:tr h="370840">
                    <a:tc>
                      <a:txBody>
                        <a:bodyPr/>
                        <a:lstStyle/>
                        <a:p>
                          <a:r>
                            <a:rPr lang="en-US" dirty="0"/>
                            <a:t>Overall mean</a:t>
                          </a:r>
                          <a:endParaRPr lang="nl-NL"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nl-NL" sz="1800" i="1" noProof="0" smtClean="0">
                                        <a:latin typeface="Cambria Math" panose="02040503050406030204" pitchFamily="18" charset="0"/>
                                      </a:rPr>
                                    </m:ctrlPr>
                                  </m:accPr>
                                  <m:e>
                                    <m:r>
                                      <a:rPr lang="nl-NL" sz="1800" i="1" noProof="0">
                                        <a:latin typeface="Cambria Math" panose="02040503050406030204" pitchFamily="18" charset="0"/>
                                      </a:rPr>
                                      <m:t>𝑌</m:t>
                                    </m:r>
                                  </m:e>
                                </m:acc>
                              </m:oMath>
                            </m:oMathPara>
                          </a14:m>
                          <a:endParaRPr lang="nl-NL" dirty="0"/>
                        </a:p>
                      </a:txBody>
                      <a:tcPr anchor="ctr"/>
                    </a:tc>
                    <a:tc>
                      <a:txBody>
                        <a:bodyPr/>
                        <a:lstStyle/>
                        <a:p>
                          <a:pPr algn="ctr"/>
                          <a:r>
                            <a:rPr lang="en-US" i="1" dirty="0"/>
                            <a:t>M</a:t>
                          </a:r>
                          <a:r>
                            <a:rPr lang="en-US" i="1" baseline="-25000" dirty="0"/>
                            <a:t>Y</a:t>
                          </a:r>
                          <a:endParaRPr lang="nl-NL" i="1" dirty="0"/>
                        </a:p>
                      </a:txBody>
                      <a:tcPr anchor="ctr"/>
                    </a:tc>
                    <a:extLst>
                      <a:ext uri="{0D108BD9-81ED-4DB2-BD59-A6C34878D82A}">
                        <a16:rowId xmlns:a16="http://schemas.microsoft.com/office/drawing/2014/main" val="1513228430"/>
                      </a:ext>
                    </a:extLst>
                  </a:tr>
                </a:tbl>
              </a:graphicData>
            </a:graphic>
          </p:graphicFrame>
        </mc:Choice>
        <mc:Fallback xmlns="">
          <p:graphicFrame>
            <p:nvGraphicFramePr>
              <p:cNvPr id="13" name="Table 13">
                <a:extLst>
                  <a:ext uri="{FF2B5EF4-FFF2-40B4-BE49-F238E27FC236}">
                    <a16:creationId xmlns:a16="http://schemas.microsoft.com/office/drawing/2014/main" id="{9876AAD3-DF70-4C18-8FB9-98A1623FD977}"/>
                  </a:ext>
                </a:extLst>
              </p:cNvPr>
              <p:cNvGraphicFramePr>
                <a:graphicFrameLocks noGrp="1"/>
              </p:cNvGraphicFramePr>
              <p:nvPr>
                <p:ph idx="1"/>
                <p:extLst>
                  <p:ext uri="{D42A27DB-BD31-4B8C-83A1-F6EECF244321}">
                    <p14:modId xmlns:p14="http://schemas.microsoft.com/office/powerpoint/2010/main" val="3144799786"/>
                  </p:ext>
                </p:extLst>
              </p:nvPr>
            </p:nvGraphicFramePr>
            <p:xfrm>
              <a:off x="838200" y="1825625"/>
              <a:ext cx="10515597" cy="2630678"/>
            </p:xfrm>
            <a:graphic>
              <a:graphicData uri="http://schemas.openxmlformats.org/drawingml/2006/table">
                <a:tbl>
                  <a:tblPr firstRow="1" bandRow="1">
                    <a:tableStyleId>{C083E6E3-FA7D-4D7B-A595-EF9225AFEA82}</a:tableStyleId>
                  </a:tblPr>
                  <a:tblGrid>
                    <a:gridCol w="3505199">
                      <a:extLst>
                        <a:ext uri="{9D8B030D-6E8A-4147-A177-3AD203B41FA5}">
                          <a16:colId xmlns:a16="http://schemas.microsoft.com/office/drawing/2014/main" val="1242384990"/>
                        </a:ext>
                      </a:extLst>
                    </a:gridCol>
                    <a:gridCol w="3505199">
                      <a:extLst>
                        <a:ext uri="{9D8B030D-6E8A-4147-A177-3AD203B41FA5}">
                          <a16:colId xmlns:a16="http://schemas.microsoft.com/office/drawing/2014/main" val="2285923071"/>
                        </a:ext>
                      </a:extLst>
                    </a:gridCol>
                    <a:gridCol w="3505199">
                      <a:extLst>
                        <a:ext uri="{9D8B030D-6E8A-4147-A177-3AD203B41FA5}">
                          <a16:colId xmlns:a16="http://schemas.microsoft.com/office/drawing/2014/main" val="1764334208"/>
                        </a:ext>
                      </a:extLst>
                    </a:gridCol>
                  </a:tblGrid>
                  <a:tr h="370840">
                    <a:tc>
                      <a:txBody>
                        <a:bodyPr/>
                        <a:lstStyle/>
                        <a:p>
                          <a:r>
                            <a:rPr lang="en-US" dirty="0"/>
                            <a:t>Description</a:t>
                          </a:r>
                          <a:endParaRPr lang="nl-NL" dirty="0"/>
                        </a:p>
                      </a:txBody>
                      <a:tcPr/>
                    </a:tc>
                    <a:tc>
                      <a:txBody>
                        <a:bodyPr/>
                        <a:lstStyle/>
                        <a:p>
                          <a:pPr algn="ctr"/>
                          <a:r>
                            <a:rPr lang="en-US" dirty="0"/>
                            <a:t>Slides</a:t>
                          </a:r>
                          <a:endParaRPr lang="nl-NL" dirty="0"/>
                        </a:p>
                      </a:txBody>
                      <a:tcPr anchor="ctr"/>
                    </a:tc>
                    <a:tc>
                      <a:txBody>
                        <a:bodyPr/>
                        <a:lstStyle/>
                        <a:p>
                          <a:pPr algn="ctr"/>
                          <a:r>
                            <a:rPr lang="en-US" dirty="0"/>
                            <a:t>Warner</a:t>
                          </a:r>
                          <a:endParaRPr lang="nl-NL" dirty="0"/>
                        </a:p>
                      </a:txBody>
                      <a:tcPr anchor="ctr"/>
                    </a:tc>
                    <a:extLst>
                      <a:ext uri="{0D108BD9-81ED-4DB2-BD59-A6C34878D82A}">
                        <a16:rowId xmlns:a16="http://schemas.microsoft.com/office/drawing/2014/main" val="1281207379"/>
                      </a:ext>
                    </a:extLst>
                  </a:tr>
                  <a:tr h="370840">
                    <a:tc>
                      <a:txBody>
                        <a:bodyPr/>
                        <a:lstStyle/>
                        <a:p>
                          <a:r>
                            <a:rPr lang="en-US" dirty="0"/>
                            <a:t>Total number of groups</a:t>
                          </a:r>
                          <a:endParaRPr lang="nl-NL" dirty="0"/>
                        </a:p>
                      </a:txBody>
                      <a:tcPr/>
                    </a:tc>
                    <a:tc>
                      <a:txBody>
                        <a:bodyPr/>
                        <a:lstStyle/>
                        <a:p>
                          <a:pPr algn="ctr"/>
                          <a:r>
                            <a:rPr lang="en-US" i="1" dirty="0"/>
                            <a:t>K</a:t>
                          </a:r>
                          <a:endParaRPr lang="nl-NL" i="1" dirty="0"/>
                        </a:p>
                      </a:txBody>
                      <a:tcPr anchor="ctr"/>
                    </a:tc>
                    <a:tc>
                      <a:txBody>
                        <a:bodyPr/>
                        <a:lstStyle/>
                        <a:p>
                          <a:pPr algn="ctr"/>
                          <a:r>
                            <a:rPr lang="en-US" i="1" dirty="0"/>
                            <a:t>k</a:t>
                          </a:r>
                          <a:endParaRPr lang="nl-NL" i="1" dirty="0"/>
                        </a:p>
                      </a:txBody>
                      <a:tcPr anchor="ctr"/>
                    </a:tc>
                    <a:extLst>
                      <a:ext uri="{0D108BD9-81ED-4DB2-BD59-A6C34878D82A}">
                        <a16:rowId xmlns:a16="http://schemas.microsoft.com/office/drawing/2014/main" val="200531129"/>
                      </a:ext>
                    </a:extLst>
                  </a:tr>
                  <a:tr h="370840">
                    <a:tc>
                      <a:txBody>
                        <a:bodyPr/>
                        <a:lstStyle/>
                        <a:p>
                          <a:r>
                            <a:rPr lang="en-US" dirty="0"/>
                            <a:t>Sample size per group</a:t>
                          </a:r>
                          <a:endParaRPr lang="nl-NL" dirty="0"/>
                        </a:p>
                      </a:txBody>
                      <a:tcPr/>
                    </a:tc>
                    <a:tc>
                      <a:txBody>
                        <a:bodyPr/>
                        <a:lstStyle/>
                        <a:p>
                          <a:pPr algn="ctr"/>
                          <a:r>
                            <a:rPr lang="en-US" i="1" dirty="0" err="1"/>
                            <a:t>n</a:t>
                          </a:r>
                          <a:r>
                            <a:rPr lang="en-US" i="1" baseline="-25000" dirty="0" err="1"/>
                            <a:t>k</a:t>
                          </a:r>
                          <a:endParaRPr lang="nl-NL" i="1" dirty="0"/>
                        </a:p>
                      </a:txBody>
                      <a:tcPr anchor="ctr"/>
                    </a:tc>
                    <a:tc>
                      <a:txBody>
                        <a:bodyPr/>
                        <a:lstStyle/>
                        <a:p>
                          <a:pPr algn="ctr"/>
                          <a:r>
                            <a:rPr lang="en-US" i="1" dirty="0" err="1"/>
                            <a:t>n</a:t>
                          </a:r>
                          <a:r>
                            <a:rPr lang="en-US" i="1" baseline="-25000" dirty="0" err="1"/>
                            <a:t>k</a:t>
                          </a:r>
                          <a:endParaRPr lang="nl-NL" dirty="0"/>
                        </a:p>
                      </a:txBody>
                      <a:tcPr anchor="ctr"/>
                    </a:tc>
                    <a:extLst>
                      <a:ext uri="{0D108BD9-81ED-4DB2-BD59-A6C34878D82A}">
                        <a16:rowId xmlns:a16="http://schemas.microsoft.com/office/drawing/2014/main" val="24420750"/>
                      </a:ext>
                    </a:extLst>
                  </a:tr>
                  <a:tr h="387858">
                    <a:tc>
                      <a:txBody>
                        <a:bodyPr/>
                        <a:lstStyle/>
                        <a:p>
                          <a:r>
                            <a:rPr lang="en-US" dirty="0"/>
                            <a:t>Score of a subject</a:t>
                          </a:r>
                          <a:endParaRPr lang="nl-NL" dirty="0"/>
                        </a:p>
                      </a:txBody>
                      <a:tcPr/>
                    </a:tc>
                    <a:tc>
                      <a:txBody>
                        <a:bodyPr/>
                        <a:lstStyle/>
                        <a:p>
                          <a:endParaRPr lang="nl-NL"/>
                        </a:p>
                      </a:txBody>
                      <a:tcPr anchor="ctr">
                        <a:blipFill>
                          <a:blip r:embed="rId2"/>
                          <a:stretch>
                            <a:fillRect l="-99826" t="-293750" r="-100000" b="-310938"/>
                          </a:stretch>
                        </a:blipFill>
                      </a:tcPr>
                    </a:tc>
                    <a:tc>
                      <a:txBody>
                        <a:bodyPr/>
                        <a:lstStyle/>
                        <a:p>
                          <a:endParaRPr lang="nl-NL"/>
                        </a:p>
                      </a:txBody>
                      <a:tcPr anchor="ctr">
                        <a:blipFill>
                          <a:blip r:embed="rId2"/>
                          <a:stretch>
                            <a:fillRect l="-200174" t="-293750" r="-174" b="-310938"/>
                          </a:stretch>
                        </a:blipFill>
                      </a:tcPr>
                    </a:tc>
                    <a:extLst>
                      <a:ext uri="{0D108BD9-81ED-4DB2-BD59-A6C34878D82A}">
                        <a16:rowId xmlns:a16="http://schemas.microsoft.com/office/drawing/2014/main" val="3482901464"/>
                      </a:ext>
                    </a:extLst>
                  </a:tr>
                  <a:tr h="370840">
                    <a:tc>
                      <a:txBody>
                        <a:bodyPr/>
                        <a:lstStyle/>
                        <a:p>
                          <a:r>
                            <a:rPr lang="en-US" dirty="0"/>
                            <a:t>Mean of group 1</a:t>
                          </a:r>
                          <a:endParaRPr lang="nl-NL" dirty="0"/>
                        </a:p>
                      </a:txBody>
                      <a:tcPr/>
                    </a:tc>
                    <a:tc>
                      <a:txBody>
                        <a:bodyPr/>
                        <a:lstStyle/>
                        <a:p>
                          <a:endParaRPr lang="nl-NL"/>
                        </a:p>
                      </a:txBody>
                      <a:tcPr anchor="ctr">
                        <a:blipFill>
                          <a:blip r:embed="rId2"/>
                          <a:stretch>
                            <a:fillRect l="-99826" t="-413115" r="-100000" b="-226230"/>
                          </a:stretch>
                        </a:blipFill>
                      </a:tcPr>
                    </a:tc>
                    <a:tc>
                      <a:txBody>
                        <a:bodyPr/>
                        <a:lstStyle/>
                        <a:p>
                          <a:pPr algn="ctr"/>
                          <a:r>
                            <a:rPr lang="en-US" i="1" dirty="0"/>
                            <a:t>M</a:t>
                          </a:r>
                          <a:r>
                            <a:rPr lang="en-US" i="1" baseline="-25000" dirty="0"/>
                            <a:t>1</a:t>
                          </a:r>
                          <a:endParaRPr lang="nl-NL" i="1" dirty="0"/>
                        </a:p>
                      </a:txBody>
                      <a:tcPr anchor="ctr"/>
                    </a:tc>
                    <a:extLst>
                      <a:ext uri="{0D108BD9-81ED-4DB2-BD59-A6C34878D82A}">
                        <a16:rowId xmlns:a16="http://schemas.microsoft.com/office/drawing/2014/main" val="140212315"/>
                      </a:ext>
                    </a:extLst>
                  </a:tr>
                  <a:tr h="370840">
                    <a:tc>
                      <a:txBody>
                        <a:bodyPr/>
                        <a:lstStyle/>
                        <a:p>
                          <a:r>
                            <a:rPr lang="en-US" dirty="0"/>
                            <a:t>Total sample size</a:t>
                          </a:r>
                          <a:endParaRPr lang="nl-NL" dirty="0"/>
                        </a:p>
                      </a:txBody>
                      <a:tcPr/>
                    </a:tc>
                    <a:tc>
                      <a:txBody>
                        <a:bodyPr/>
                        <a:lstStyle/>
                        <a:p>
                          <a:pPr algn="ctr"/>
                          <a:r>
                            <a:rPr lang="en-US" i="1" dirty="0"/>
                            <a:t>N</a:t>
                          </a:r>
                          <a:endParaRPr lang="nl-NL" i="1" dirty="0"/>
                        </a:p>
                      </a:txBody>
                      <a:tcPr anchor="ctr"/>
                    </a:tc>
                    <a:tc>
                      <a:txBody>
                        <a:bodyPr/>
                        <a:lstStyle/>
                        <a:p>
                          <a:pPr algn="ctr"/>
                          <a:r>
                            <a:rPr lang="en-US" i="1" dirty="0"/>
                            <a:t>N</a:t>
                          </a:r>
                          <a:endParaRPr lang="nl-NL" i="1" dirty="0"/>
                        </a:p>
                      </a:txBody>
                      <a:tcPr anchor="ctr"/>
                    </a:tc>
                    <a:extLst>
                      <a:ext uri="{0D108BD9-81ED-4DB2-BD59-A6C34878D82A}">
                        <a16:rowId xmlns:a16="http://schemas.microsoft.com/office/drawing/2014/main" val="1359219332"/>
                      </a:ext>
                    </a:extLst>
                  </a:tr>
                  <a:tr h="388620">
                    <a:tc>
                      <a:txBody>
                        <a:bodyPr/>
                        <a:lstStyle/>
                        <a:p>
                          <a:r>
                            <a:rPr lang="en-US" dirty="0"/>
                            <a:t>Overall mean</a:t>
                          </a:r>
                          <a:endParaRPr lang="nl-NL" dirty="0"/>
                        </a:p>
                      </a:txBody>
                      <a:tcPr/>
                    </a:tc>
                    <a:tc>
                      <a:txBody>
                        <a:bodyPr/>
                        <a:lstStyle/>
                        <a:p>
                          <a:endParaRPr lang="nl-NL"/>
                        </a:p>
                      </a:txBody>
                      <a:tcPr anchor="ctr">
                        <a:blipFill>
                          <a:blip r:embed="rId2"/>
                          <a:stretch>
                            <a:fillRect l="-99826" t="-584375" r="-100000" b="-20313"/>
                          </a:stretch>
                        </a:blipFill>
                      </a:tcPr>
                    </a:tc>
                    <a:tc>
                      <a:txBody>
                        <a:bodyPr/>
                        <a:lstStyle/>
                        <a:p>
                          <a:pPr algn="ctr"/>
                          <a:r>
                            <a:rPr lang="en-US" i="1" dirty="0"/>
                            <a:t>M</a:t>
                          </a:r>
                          <a:r>
                            <a:rPr lang="en-US" i="1" baseline="-25000" dirty="0"/>
                            <a:t>Y</a:t>
                          </a:r>
                          <a:endParaRPr lang="nl-NL" i="1" dirty="0"/>
                        </a:p>
                      </a:txBody>
                      <a:tcPr anchor="ctr"/>
                    </a:tc>
                    <a:extLst>
                      <a:ext uri="{0D108BD9-81ED-4DB2-BD59-A6C34878D82A}">
                        <a16:rowId xmlns:a16="http://schemas.microsoft.com/office/drawing/2014/main" val="1513228430"/>
                      </a:ext>
                    </a:extLst>
                  </a:tr>
                </a:tbl>
              </a:graphicData>
            </a:graphic>
          </p:graphicFrame>
        </mc:Fallback>
      </mc:AlternateContent>
    </p:spTree>
    <p:extLst>
      <p:ext uri="{BB962C8B-B14F-4D97-AF65-F5344CB8AC3E}">
        <p14:creationId xmlns:p14="http://schemas.microsoft.com/office/powerpoint/2010/main" val="97752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1" name="Content Placeholder 8"/>
              <p:cNvGraphicFramePr>
                <a:graphicFrameLocks/>
              </p:cNvGraphicFramePr>
              <p:nvPr>
                <p:extLst>
                  <p:ext uri="{D42A27DB-BD31-4B8C-83A1-F6EECF244321}">
                    <p14:modId xmlns:p14="http://schemas.microsoft.com/office/powerpoint/2010/main" val="1849100051"/>
                  </p:ext>
                </p:extLst>
              </p:nvPr>
            </p:nvGraphicFramePr>
            <p:xfrm>
              <a:off x="2198786" y="1659371"/>
              <a:ext cx="7794428" cy="3101726"/>
            </p:xfrm>
            <a:graphic>
              <a:graphicData uri="http://schemas.openxmlformats.org/drawingml/2006/table">
                <a:tbl>
                  <a:tblPr firstRow="1" firstCol="1" bandRow="1"/>
                  <a:tblGrid>
                    <a:gridCol w="1558886">
                      <a:extLst>
                        <a:ext uri="{9D8B030D-6E8A-4147-A177-3AD203B41FA5}">
                          <a16:colId xmlns:a16="http://schemas.microsoft.com/office/drawing/2014/main" val="20000"/>
                        </a:ext>
                      </a:extLst>
                    </a:gridCol>
                    <a:gridCol w="1090242">
                      <a:extLst>
                        <a:ext uri="{9D8B030D-6E8A-4147-A177-3AD203B41FA5}">
                          <a16:colId xmlns:a16="http://schemas.microsoft.com/office/drawing/2014/main" val="20001"/>
                        </a:ext>
                      </a:extLst>
                    </a:gridCol>
                    <a:gridCol w="1259261">
                      <a:extLst>
                        <a:ext uri="{9D8B030D-6E8A-4147-A177-3AD203B41FA5}">
                          <a16:colId xmlns:a16="http://schemas.microsoft.com/office/drawing/2014/main" val="20002"/>
                        </a:ext>
                      </a:extLst>
                    </a:gridCol>
                    <a:gridCol w="1287198">
                      <a:extLst>
                        <a:ext uri="{9D8B030D-6E8A-4147-A177-3AD203B41FA5}">
                          <a16:colId xmlns:a16="http://schemas.microsoft.com/office/drawing/2014/main" val="20003"/>
                        </a:ext>
                      </a:extLst>
                    </a:gridCol>
                    <a:gridCol w="1287198">
                      <a:extLst>
                        <a:ext uri="{9D8B030D-6E8A-4147-A177-3AD203B41FA5}">
                          <a16:colId xmlns:a16="http://schemas.microsoft.com/office/drawing/2014/main" val="20004"/>
                        </a:ext>
                      </a:extLst>
                    </a:gridCol>
                    <a:gridCol w="505120">
                      <a:extLst>
                        <a:ext uri="{9D8B030D-6E8A-4147-A177-3AD203B41FA5}">
                          <a16:colId xmlns:a16="http://schemas.microsoft.com/office/drawing/2014/main" val="20005"/>
                        </a:ext>
                      </a:extLst>
                    </a:gridCol>
                    <a:gridCol w="806523">
                      <a:extLst>
                        <a:ext uri="{9D8B030D-6E8A-4147-A177-3AD203B41FA5}">
                          <a16:colId xmlns:a16="http://schemas.microsoft.com/office/drawing/2014/main" val="20006"/>
                        </a:ext>
                      </a:extLst>
                    </a:gridCol>
                  </a:tblGrid>
                  <a:tr h="212005">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gridSpan="4">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Experimental Groups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hMerge="1">
                      <a:txBody>
                        <a:bodyPr/>
                        <a:lstStyle/>
                        <a:p>
                          <a:endParaRPr lang="nl-NL"/>
                        </a:p>
                      </a:txBody>
                      <a:tcPr/>
                    </a:tc>
                    <a:tc hMerge="1">
                      <a:txBody>
                        <a:bodyPr/>
                        <a:lstStyle/>
                        <a:p>
                          <a:endParaRPr lang="nl-NL"/>
                        </a:p>
                      </a:txBody>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212005">
                    <a:tc>
                      <a:txBody>
                        <a:bodyPr/>
                        <a:lstStyle/>
                        <a:p>
                          <a:pP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III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IV</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212005">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12005">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12005">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212005">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212005">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Total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21844">
                    <a:tc>
                      <a:txBody>
                        <a:bodyPr/>
                        <a:lstStyle/>
                        <a:p>
                          <a:pP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Mean (</a:t>
                          </a:r>
                          <a14:m>
                            <m:oMath xmlns:m="http://schemas.openxmlformats.org/officeDocument/2006/math">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𝑌</m:t>
                                      </m:r>
                                    </m:e>
                                  </m:acc>
                                </m:e>
                                <m: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14:m>
                            <m:oMath xmlns:m="http://schemas.openxmlformats.org/officeDocument/2006/math">
                              <m:acc>
                                <m:accPr>
                                  <m:chr m:val="̿"/>
                                  <m:ctrlPr>
                                    <a:rPr lang="nl-NL" sz="1800" b="0" i="1" smtClean="0">
                                      <a:effectLst/>
                                      <a:latin typeface="Cambria Math" panose="02040503050406030204" pitchFamily="18" charset="0"/>
                                      <a:cs typeface="Times New Roman" panose="02020603050405020304" pitchFamily="18" charset="0"/>
                                    </a:rPr>
                                  </m:ctrlPr>
                                </m:accPr>
                                <m:e>
                                  <m:r>
                                    <a:rPr lang="nl-NL" sz="1800" b="0" i="1" smtClean="0">
                                      <a:effectLst/>
                                      <a:latin typeface="Cambria Math" panose="02040503050406030204" pitchFamily="18" charset="0"/>
                                      <a:cs typeface="Times New Roman" panose="02020603050405020304" pitchFamily="18" charset="0"/>
                                    </a:rPr>
                                    <m:t>𝑌</m:t>
                                  </m:r>
                                </m:e>
                              </m:acc>
                            </m:oMath>
                          </a14:m>
                          <a:r>
                            <a:rPr lang="en-US" sz="1800" dirty="0">
                              <a:effectLst/>
                              <a:latin typeface="Calibri" panose="020F0502020204030204" pitchFamily="34" charset="0"/>
                              <a:ea typeface="Calibri" panose="020F0502020204030204" pitchFamily="34" charset="0"/>
                              <a:cs typeface="Times New Roman" panose="02020603050405020304" pitchFamily="18" charset="0"/>
                            </a:rPr>
                            <a:t> = 5.5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7"/>
                      </a:ext>
                    </a:extLst>
                  </a:tr>
                  <a:tr h="212005">
                    <a:tc>
                      <a:txBody>
                        <a:bodyPr/>
                        <a:lstStyle/>
                        <a:p>
                          <a:pPr>
                            <a:lnSpc>
                              <a:spcPct val="107000"/>
                            </a:lnSpc>
                            <a:spcAft>
                              <a:spcPts val="0"/>
                            </a:spcAft>
                          </a:pPr>
                          <a:r>
                            <a:rPr lang="en-US" sz="18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sSub>
                                <m:sSubPr>
                                  <m:ctrlP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𝑌</m:t>
                                      </m:r>
                                    </m:e>
                                  </m:acc>
                                </m:e>
                                <m:sub>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𝑌</m:t>
                                      </m:r>
                                    </m:e>
                                  </m:acc>
                                </m:e>
                                <m:sub>
                                  <m:r>
                                    <m:rPr>
                                      <m:sty m:val="p"/>
                                    </m:rPr>
                                    <a:rPr lang="en-US" sz="1800">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GM</m:t>
                                  </m:r>
                                </m:sub>
                              </m:sSub>
                            </m:oMath>
                          </a14:m>
                          <a:r>
                            <a:rPr lang="en-US" sz="18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212005">
                    <a:tc>
                      <a:txBody>
                        <a:bodyPr/>
                        <a:lstStyle/>
                        <a:p>
                          <a:pPr>
                            <a:lnSpc>
                              <a:spcPct val="107000"/>
                            </a:lnSpc>
                            <a:spcAft>
                              <a:spcPts val="0"/>
                            </a:spcAft>
                          </a:pPr>
                          <a14:m>
                            <m:oMath xmlns:m="http://schemas.openxmlformats.org/officeDocument/2006/math">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𝑆</m:t>
                              </m:r>
                              <m:sSub>
                                <m:sSubPr>
                                  <m:ctrlP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𝑆</m:t>
                                  </m:r>
                                </m:e>
                                <m:sub>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𝑤</m:t>
                                  </m:r>
                                </m:sub>
                              </m:sSub>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dirty="0">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17.2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19.2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9"/>
                      </a:ext>
                    </a:extLst>
                  </a:tr>
                  <a:tr h="212005">
                    <a:tc>
                      <a:txBody>
                        <a:bodyPr/>
                        <a:lstStyle/>
                        <a:p>
                          <a:pPr>
                            <a:lnSpc>
                              <a:spcPct val="107000"/>
                            </a:lnSpc>
                            <a:spcAft>
                              <a:spcPts val="0"/>
                            </a:spcAft>
                          </a:pPr>
                          <a14:m>
                            <m:oMath xmlns:m="http://schemas.openxmlformats.org/officeDocument/2006/math">
                              <m:sSubSup>
                                <m:sSubSupPr>
                                  <m:ctrlP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𝑆</m:t>
                                  </m:r>
                                </m:e>
                                <m:sub>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𝑤</m:t>
                                  </m:r>
                                </m:sub>
                                <m:sup>
                                  <m:r>
                                    <a:rPr lang="en-US" sz="1800" i="1">
                                      <a:solidFill>
                                        <a:srgbClr val="FFFFFF"/>
                                      </a:solidFill>
                                      <a:effectLst/>
                                      <a:latin typeface="Cambria Math" panose="02040503050406030204" pitchFamily="18" charset="0"/>
                                      <a:ea typeface="Calibri" panose="020F0502020204030204" pitchFamily="34" charset="0"/>
                                      <a:cs typeface="Times New Roman" panose="02020603050405020304" pitchFamily="18" charset="0"/>
                                    </a:rPr>
                                    <m:t>2</m:t>
                                  </m:r>
                                </m:sup>
                              </m:sSubSup>
                            </m:oMath>
                          </a14:m>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(3.7)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10"/>
                      </a:ext>
                    </a:extLst>
                  </a:tr>
                </a:tbl>
              </a:graphicData>
            </a:graphic>
          </p:graphicFrame>
        </mc:Choice>
        <mc:Fallback xmlns="">
          <p:graphicFrame>
            <p:nvGraphicFramePr>
              <p:cNvPr id="11" name="Content Placeholder 8"/>
              <p:cNvGraphicFramePr>
                <a:graphicFrameLocks/>
              </p:cNvGraphicFramePr>
              <p:nvPr>
                <p:extLst>
                  <p:ext uri="{D42A27DB-BD31-4B8C-83A1-F6EECF244321}">
                    <p14:modId xmlns:p14="http://schemas.microsoft.com/office/powerpoint/2010/main" val="1849100051"/>
                  </p:ext>
                </p:extLst>
              </p:nvPr>
            </p:nvGraphicFramePr>
            <p:xfrm>
              <a:off x="2198786" y="1659371"/>
              <a:ext cx="7794428" cy="3252978"/>
            </p:xfrm>
            <a:graphic>
              <a:graphicData uri="http://schemas.openxmlformats.org/drawingml/2006/table">
                <a:tbl>
                  <a:tblPr firstRow="1" firstCol="1" bandRow="1"/>
                  <a:tblGrid>
                    <a:gridCol w="1558886">
                      <a:extLst>
                        <a:ext uri="{9D8B030D-6E8A-4147-A177-3AD203B41FA5}">
                          <a16:colId xmlns:a16="http://schemas.microsoft.com/office/drawing/2014/main" val="20000"/>
                        </a:ext>
                      </a:extLst>
                    </a:gridCol>
                    <a:gridCol w="1090242">
                      <a:extLst>
                        <a:ext uri="{9D8B030D-6E8A-4147-A177-3AD203B41FA5}">
                          <a16:colId xmlns:a16="http://schemas.microsoft.com/office/drawing/2014/main" val="20001"/>
                        </a:ext>
                      </a:extLst>
                    </a:gridCol>
                    <a:gridCol w="1259261">
                      <a:extLst>
                        <a:ext uri="{9D8B030D-6E8A-4147-A177-3AD203B41FA5}">
                          <a16:colId xmlns:a16="http://schemas.microsoft.com/office/drawing/2014/main" val="20002"/>
                        </a:ext>
                      </a:extLst>
                    </a:gridCol>
                    <a:gridCol w="1287198">
                      <a:extLst>
                        <a:ext uri="{9D8B030D-6E8A-4147-A177-3AD203B41FA5}">
                          <a16:colId xmlns:a16="http://schemas.microsoft.com/office/drawing/2014/main" val="20003"/>
                        </a:ext>
                      </a:extLst>
                    </a:gridCol>
                    <a:gridCol w="1287198">
                      <a:extLst>
                        <a:ext uri="{9D8B030D-6E8A-4147-A177-3AD203B41FA5}">
                          <a16:colId xmlns:a16="http://schemas.microsoft.com/office/drawing/2014/main" val="20004"/>
                        </a:ext>
                      </a:extLst>
                    </a:gridCol>
                    <a:gridCol w="505120">
                      <a:extLst>
                        <a:ext uri="{9D8B030D-6E8A-4147-A177-3AD203B41FA5}">
                          <a16:colId xmlns:a16="http://schemas.microsoft.com/office/drawing/2014/main" val="20005"/>
                        </a:ext>
                      </a:extLst>
                    </a:gridCol>
                    <a:gridCol w="806523">
                      <a:extLst>
                        <a:ext uri="{9D8B030D-6E8A-4147-A177-3AD203B41FA5}">
                          <a16:colId xmlns:a16="http://schemas.microsoft.com/office/drawing/2014/main" val="20006"/>
                        </a:ext>
                      </a:extLst>
                    </a:gridCol>
                  </a:tblGrid>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gridSpan="4">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Experimental Groups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hMerge="1">
                      <a:txBody>
                        <a:bodyPr/>
                        <a:lstStyle/>
                        <a:p>
                          <a:endParaRPr lang="nl-NL"/>
                        </a:p>
                      </a:txBody>
                      <a:tcPr/>
                    </a:tc>
                    <a:tc hMerge="1">
                      <a:txBody>
                        <a:bodyPr/>
                        <a:lstStyle/>
                        <a:p>
                          <a:endParaRPr lang="nl-NL"/>
                        </a:p>
                      </a:txBody>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0"/>
                      </a:ext>
                    </a:extLst>
                  </a:tr>
                  <a:tr h="293497">
                    <a:tc>
                      <a:txBody>
                        <a:bodyPr/>
                        <a:lstStyle/>
                        <a:p>
                          <a:pP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III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IV</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293497">
                    <a:tc>
                      <a:txBody>
                        <a:bodyPr/>
                        <a:lstStyle/>
                        <a:p>
                          <a:pP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8008">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2"/>
                          <a:stretch>
                            <a:fillRect t="-671154" r="-400391" b="-319231"/>
                          </a:stretch>
                        </a:blipFill>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5.8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endParaRPr lang="en-US"/>
                        </a:p>
                      </a:txBody>
                      <a:tcPr marL="68580" marR="68580" marT="0" marB="0">
                        <a:lnL>
                          <a:noFill/>
                        </a:lnL>
                        <a:lnR>
                          <a:noFill/>
                        </a:lnR>
                        <a:lnT w="12700" cap="flat" cmpd="sng" algn="ctr">
                          <a:solidFill>
                            <a:srgbClr val="000000"/>
                          </a:solidFill>
                          <a:prstDash val="solid"/>
                          <a:round/>
                          <a:headEnd type="none" w="med" len="med"/>
                          <a:tailEnd type="none" w="med" len="med"/>
                        </a:lnT>
                        <a:lnB>
                          <a:noFill/>
                        </a:lnB>
                        <a:blipFill>
                          <a:blip r:embed="rId2"/>
                          <a:stretch>
                            <a:fillRect l="-869697" t="-671154" r="-758" b="-319231"/>
                          </a:stretch>
                        </a:blipFill>
                      </a:tcPr>
                    </a:tc>
                    <a:extLst>
                      <a:ext uri="{0D108BD9-81ED-4DB2-BD59-A6C34878D82A}">
                        <a16:rowId xmlns:a16="http://schemas.microsoft.com/office/drawing/2014/main" val="10007"/>
                      </a:ext>
                    </a:extLst>
                  </a:tr>
                  <a:tr h="293497">
                    <a:tc>
                      <a:txBody>
                        <a:bodyPr/>
                        <a:lstStyle/>
                        <a:p>
                          <a:endParaRPr lang="en-US"/>
                        </a:p>
                      </a:txBody>
                      <a:tcPr marL="68580" marR="68580" marT="0" marB="0">
                        <a:lnL>
                          <a:noFill/>
                        </a:lnL>
                        <a:lnR>
                          <a:noFill/>
                        </a:lnR>
                        <a:lnT>
                          <a:noFill/>
                        </a:lnT>
                        <a:lnB>
                          <a:noFill/>
                        </a:lnB>
                        <a:blipFill>
                          <a:blip r:embed="rId2"/>
                          <a:stretch>
                            <a:fillRect t="-818367" r="-400391" b="-238776"/>
                          </a:stretch>
                        </a:blipFill>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293497">
                    <a:tc>
                      <a:txBody>
                        <a:bodyPr/>
                        <a:lstStyle/>
                        <a:p>
                          <a:endParaRPr lang="en-US"/>
                        </a:p>
                      </a:txBody>
                      <a:tcPr marL="68580" marR="68580" marT="0" marB="0">
                        <a:lnL>
                          <a:noFill/>
                        </a:lnL>
                        <a:lnR>
                          <a:noFill/>
                        </a:lnR>
                        <a:lnT>
                          <a:noFill/>
                        </a:lnT>
                        <a:lnB>
                          <a:noFill/>
                        </a:lnB>
                        <a:blipFill>
                          <a:blip r:embed="rId2"/>
                          <a:stretch>
                            <a:fillRect t="-937500" r="-400391" b="-143750"/>
                          </a:stretch>
                        </a:blipFill>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17.2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18.0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19.2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09"/>
                      </a:ext>
                    </a:extLst>
                  </a:tr>
                  <a:tr h="293497">
                    <a:tc>
                      <a:txBody>
                        <a:bodyPr/>
                        <a:lstStyle/>
                        <a:p>
                          <a:endParaRPr lang="en-US"/>
                        </a:p>
                      </a:txBody>
                      <a:tcPr marL="68580" marR="68580" marT="0" marB="0">
                        <a:lnL>
                          <a:noFill/>
                        </a:lnL>
                        <a:lnR>
                          <a:noFill/>
                        </a:lnR>
                        <a:lnT>
                          <a:noFill/>
                        </a:lnT>
                        <a:lnB>
                          <a:noFill/>
                        </a:lnB>
                        <a:blipFill>
                          <a:blip r:embed="rId2"/>
                          <a:stretch>
                            <a:fillRect t="-1037500" r="-400391" b="-43750"/>
                          </a:stretch>
                        </a:blipFill>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(3.7)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0010"/>
                      </a:ext>
                    </a:extLst>
                  </a:tr>
                </a:tbl>
              </a:graphicData>
            </a:graphic>
          </p:graphicFrame>
        </mc:Fallback>
      </mc:AlternateContent>
      <p:sp>
        <p:nvSpPr>
          <p:cNvPr id="2" name="Title 1"/>
          <p:cNvSpPr>
            <a:spLocks noGrp="1"/>
          </p:cNvSpPr>
          <p:nvPr>
            <p:ph type="title"/>
          </p:nvPr>
        </p:nvSpPr>
        <p:spPr>
          <a:xfrm>
            <a:off x="2152650" y="365127"/>
            <a:ext cx="7886700" cy="540961"/>
          </a:xfrm>
        </p:spPr>
        <p:txBody>
          <a:bodyPr>
            <a:normAutofit/>
          </a:bodyPr>
          <a:lstStyle/>
          <a:p>
            <a:r>
              <a:rPr lang="en-US" sz="3200" noProof="0" dirty="0"/>
              <a:t>ANOVA: Numerical example</a:t>
            </a:r>
          </a:p>
        </p:txBody>
      </p:sp>
      <p:sp>
        <p:nvSpPr>
          <p:cNvPr id="3" name="Content Placeholder 2"/>
          <p:cNvSpPr>
            <a:spLocks noGrp="1"/>
          </p:cNvSpPr>
          <p:nvPr>
            <p:ph idx="1"/>
          </p:nvPr>
        </p:nvSpPr>
        <p:spPr>
          <a:xfrm>
            <a:off x="1298917" y="1870386"/>
            <a:ext cx="9594165" cy="4351338"/>
          </a:xfrm>
        </p:spPr>
        <p:txBody>
          <a:bodyPr>
            <a:normAutofit/>
          </a:bodyPr>
          <a:lstStyle/>
          <a:p>
            <a:pPr marL="0" indent="0">
              <a:spcBef>
                <a:spcPts val="400"/>
              </a:spcBef>
              <a:buNone/>
            </a:pPr>
            <a:endParaRPr lang="en-US" sz="1600" b="1" noProof="0" dirty="0"/>
          </a:p>
          <a:p>
            <a:pPr marL="0" indent="0">
              <a:spcBef>
                <a:spcPts val="400"/>
              </a:spcBef>
              <a:buNone/>
            </a:pPr>
            <a:endParaRPr lang="en-US" sz="1600" b="1" noProof="0" dirty="0"/>
          </a:p>
          <a:p>
            <a:pPr marL="0" indent="0">
              <a:spcBef>
                <a:spcPts val="400"/>
              </a:spcBef>
              <a:buNone/>
            </a:pPr>
            <a:endParaRPr lang="en-US" sz="1600" b="1" noProof="0" dirty="0"/>
          </a:p>
          <a:p>
            <a:pPr marL="0" indent="0">
              <a:spcBef>
                <a:spcPts val="400"/>
              </a:spcBef>
              <a:buNone/>
            </a:pPr>
            <a:endParaRPr lang="en-US" sz="1600" b="1" noProof="0" dirty="0"/>
          </a:p>
          <a:p>
            <a:pPr marL="0" indent="0">
              <a:spcBef>
                <a:spcPts val="400"/>
              </a:spcBef>
              <a:buNone/>
            </a:pPr>
            <a:endParaRPr lang="en-US" sz="1600" b="1" noProof="0" dirty="0"/>
          </a:p>
          <a:p>
            <a:pPr marL="0" indent="0">
              <a:spcBef>
                <a:spcPts val="400"/>
              </a:spcBef>
              <a:buNone/>
            </a:pPr>
            <a:endParaRPr lang="en-US" sz="1600" b="1" noProof="0" dirty="0"/>
          </a:p>
          <a:p>
            <a:pPr marL="0" indent="0">
              <a:spcBef>
                <a:spcPts val="400"/>
              </a:spcBef>
              <a:buNone/>
            </a:pPr>
            <a:endParaRPr lang="en-US" sz="1600" b="1" noProof="0" dirty="0"/>
          </a:p>
          <a:p>
            <a:pPr marL="0" indent="0">
              <a:spcBef>
                <a:spcPts val="400"/>
              </a:spcBef>
              <a:buNone/>
            </a:pPr>
            <a:endParaRPr lang="en-US" sz="1600" b="1" noProof="0" dirty="0"/>
          </a:p>
          <a:p>
            <a:pPr marL="0" indent="0">
              <a:spcBef>
                <a:spcPts val="400"/>
              </a:spcBef>
              <a:buNone/>
            </a:pPr>
            <a:endParaRPr lang="en-US" sz="1600" b="1" noProof="0" dirty="0"/>
          </a:p>
          <a:p>
            <a:pPr marL="0" indent="0">
              <a:spcBef>
                <a:spcPts val="400"/>
              </a:spcBef>
              <a:buNone/>
            </a:pPr>
            <a:endParaRPr lang="en-US" sz="1600" b="1" noProof="0" dirty="0"/>
          </a:p>
          <a:p>
            <a:pPr>
              <a:spcBef>
                <a:spcPts val="400"/>
              </a:spcBef>
            </a:pPr>
            <a:r>
              <a:rPr lang="en-US" sz="1900" b="1" noProof="0" dirty="0"/>
              <a:t>Two sources of variation in the table:</a:t>
            </a:r>
            <a:endParaRPr lang="en-US" sz="1900" noProof="0" dirty="0"/>
          </a:p>
          <a:p>
            <a:pPr lvl="1">
              <a:spcBef>
                <a:spcPts val="400"/>
              </a:spcBef>
            </a:pPr>
            <a:r>
              <a:rPr lang="en-US" sz="1900" noProof="0" dirty="0"/>
              <a:t>Mean differences </a:t>
            </a:r>
            <a:r>
              <a:rPr lang="en-US" sz="1900" b="1" u="sng" noProof="0" dirty="0"/>
              <a:t>between</a:t>
            </a:r>
            <a:r>
              <a:rPr lang="en-US" sz="1900" noProof="0" dirty="0"/>
              <a:t> groups (“Systematic effect of groups?”)</a:t>
            </a:r>
          </a:p>
          <a:p>
            <a:pPr lvl="1">
              <a:spcBef>
                <a:spcPts val="400"/>
              </a:spcBef>
            </a:pPr>
            <a:r>
              <a:rPr lang="en-US" sz="1900" noProof="0" dirty="0"/>
              <a:t>Variation </a:t>
            </a:r>
            <a:r>
              <a:rPr lang="en-US" sz="1900" b="1" u="sng" noProof="0" dirty="0"/>
              <a:t>within</a:t>
            </a:r>
            <a:r>
              <a:rPr lang="en-US" sz="1900" noProof="0" dirty="0"/>
              <a:t> groups: “residual”, “natural variation </a:t>
            </a:r>
            <a:r>
              <a:rPr lang="en-US" sz="1900" i="1" noProof="0" dirty="0"/>
              <a:t>independent</a:t>
            </a:r>
            <a:r>
              <a:rPr lang="en-US" sz="1900" noProof="0" dirty="0"/>
              <a:t> of group membership” </a:t>
            </a:r>
            <a:r>
              <a:rPr lang="en-US" sz="1900" noProof="0" dirty="0">
                <a:sym typeface="Wingdings" panose="05000000000000000000" pitchFamily="2" charset="2"/>
              </a:rPr>
              <a:t> variation “due to collective effect of all other uncontrolled or extraneous variables”</a:t>
            </a:r>
            <a:endParaRPr lang="en-US" sz="1900" noProof="0" dirty="0"/>
          </a:p>
        </p:txBody>
      </p:sp>
      <p:sp>
        <p:nvSpPr>
          <p:cNvPr id="4" name="Footer Placeholder 3"/>
          <p:cNvSpPr>
            <a:spLocks noGrp="1"/>
          </p:cNvSpPr>
          <p:nvPr>
            <p:ph type="ftr" sz="quarter" idx="11"/>
          </p:nvPr>
        </p:nvSpPr>
        <p:spPr/>
        <p:txBody>
          <a:bodyPr/>
          <a:lstStyle/>
          <a:p>
            <a:r>
              <a:rPr lang="en-US" dirty="0"/>
              <a:t>Lecture 3,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4</a:t>
            </a:fld>
            <a:endParaRPr lang="en-US" dirty="0"/>
          </a:p>
        </p:txBody>
      </p:sp>
    </p:spTree>
    <p:extLst>
      <p:ext uri="{BB962C8B-B14F-4D97-AF65-F5344CB8AC3E}">
        <p14:creationId xmlns:p14="http://schemas.microsoft.com/office/powerpoint/2010/main" val="356399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540961"/>
          </a:xfrm>
        </p:spPr>
        <p:txBody>
          <a:bodyPr>
            <a:normAutofit/>
          </a:bodyPr>
          <a:lstStyle/>
          <a:p>
            <a:r>
              <a:rPr lang="en-US" sz="3200" noProof="0" dirty="0"/>
              <a:t>Explained/unexplained variance</a:t>
            </a:r>
          </a:p>
        </p:txBody>
      </p:sp>
      <p:sp>
        <p:nvSpPr>
          <p:cNvPr id="3" name="Content Placeholder 2"/>
          <p:cNvSpPr>
            <a:spLocks noGrp="1"/>
          </p:cNvSpPr>
          <p:nvPr>
            <p:ph idx="1"/>
          </p:nvPr>
        </p:nvSpPr>
        <p:spPr>
          <a:xfrm>
            <a:off x="6337068" y="1917065"/>
            <a:ext cx="4214554" cy="4351338"/>
          </a:xfrm>
        </p:spPr>
        <p:txBody>
          <a:bodyPr>
            <a:normAutofit/>
          </a:bodyPr>
          <a:lstStyle/>
          <a:p>
            <a:pPr marL="0" indent="0">
              <a:spcBef>
                <a:spcPts val="400"/>
              </a:spcBef>
              <a:buNone/>
            </a:pPr>
            <a:r>
              <a:rPr lang="en-US" sz="1600" noProof="0" dirty="0"/>
              <a:t>Scores between persons vary:</a:t>
            </a:r>
          </a:p>
          <a:p>
            <a:pPr lvl="1">
              <a:spcBef>
                <a:spcPts val="400"/>
              </a:spcBef>
            </a:pPr>
            <a:r>
              <a:rPr lang="en-US" sz="1600" noProof="0" dirty="0"/>
              <a:t>partly because they were exposed to different (experimental) conditions </a:t>
            </a:r>
            <a:br>
              <a:rPr lang="en-US" sz="1600" noProof="0" dirty="0"/>
            </a:br>
            <a:r>
              <a:rPr lang="en-US" sz="1600" noProof="0" dirty="0"/>
              <a:t>(= </a:t>
            </a:r>
            <a:r>
              <a:rPr lang="en-US" sz="1600" u="sng" noProof="0" dirty="0"/>
              <a:t>explained</a:t>
            </a:r>
            <a:r>
              <a:rPr lang="en-US" sz="1600" noProof="0" dirty="0"/>
              <a:t> part)</a:t>
            </a:r>
          </a:p>
          <a:p>
            <a:pPr lvl="1">
              <a:spcBef>
                <a:spcPts val="400"/>
              </a:spcBef>
            </a:pPr>
            <a:r>
              <a:rPr lang="en-US" sz="1600" noProof="0" dirty="0"/>
              <a:t>partly due to all other (unknown) influences (= </a:t>
            </a:r>
            <a:r>
              <a:rPr lang="en-US" sz="1600" u="sng" noProof="0" dirty="0"/>
              <a:t>residual/unexplained</a:t>
            </a:r>
            <a:r>
              <a:rPr lang="en-US" sz="1600" noProof="0" dirty="0"/>
              <a:t> part)</a:t>
            </a:r>
          </a:p>
          <a:p>
            <a:pPr>
              <a:spcBef>
                <a:spcPts val="400"/>
              </a:spcBef>
            </a:pPr>
            <a:endParaRPr lang="en-US" sz="1600" noProof="0" dirty="0"/>
          </a:p>
          <a:p>
            <a:pPr marL="0" indent="0">
              <a:spcBef>
                <a:spcPts val="400"/>
              </a:spcBef>
              <a:buNone/>
            </a:pPr>
            <a:r>
              <a:rPr lang="en-US" sz="1600" noProof="0" dirty="0"/>
              <a:t>People </a:t>
            </a:r>
            <a:r>
              <a:rPr lang="en-US" sz="1600" u="sng" noProof="0" dirty="0"/>
              <a:t>within the same group</a:t>
            </a:r>
            <a:r>
              <a:rPr lang="en-US" sz="1600" noProof="0" dirty="0"/>
              <a:t> are exposed to the </a:t>
            </a:r>
            <a:r>
              <a:rPr lang="en-US" sz="1600" u="sng" noProof="0" dirty="0"/>
              <a:t>same</a:t>
            </a:r>
            <a:r>
              <a:rPr lang="en-US" sz="1600" noProof="0" dirty="0"/>
              <a:t> condition </a:t>
            </a:r>
            <a:r>
              <a:rPr lang="en-US" sz="1600" noProof="0" dirty="0">
                <a:sym typeface="Wingdings" panose="05000000000000000000" pitchFamily="2" charset="2"/>
              </a:rPr>
              <a:t></a:t>
            </a:r>
            <a:r>
              <a:rPr lang="en-US" sz="1600" noProof="0" dirty="0"/>
              <a:t> score variance within groups reflect variation to all other factors, and is independent of the group factor</a:t>
            </a:r>
          </a:p>
          <a:p>
            <a:pPr marL="0" indent="0">
              <a:spcBef>
                <a:spcPts val="400"/>
              </a:spcBef>
              <a:buNone/>
            </a:pPr>
            <a:endParaRPr lang="en-US" sz="1600" b="1" noProof="0" dirty="0"/>
          </a:p>
        </p:txBody>
      </p:sp>
      <p:sp>
        <p:nvSpPr>
          <p:cNvPr id="4" name="Footer Placeholder 3"/>
          <p:cNvSpPr>
            <a:spLocks noGrp="1"/>
          </p:cNvSpPr>
          <p:nvPr>
            <p:ph type="ftr" sz="quarter" idx="11"/>
          </p:nvPr>
        </p:nvSpPr>
        <p:spPr/>
        <p:txBody>
          <a:bodyPr/>
          <a:lstStyle/>
          <a:p>
            <a:r>
              <a:rPr lang="en-US" dirty="0"/>
              <a:t>Lecture 3,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5</a:t>
            </a:fld>
            <a:endParaRPr lang="en-US" dirty="0"/>
          </a:p>
        </p:txBody>
      </p:sp>
      <p:sp>
        <p:nvSpPr>
          <p:cNvPr id="7" name="Oval 6"/>
          <p:cNvSpPr/>
          <p:nvPr/>
        </p:nvSpPr>
        <p:spPr>
          <a:xfrm>
            <a:off x="2405841" y="1558566"/>
            <a:ext cx="2438400" cy="2276475"/>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 name="Oval 7"/>
          <p:cNvSpPr/>
          <p:nvPr/>
        </p:nvSpPr>
        <p:spPr>
          <a:xfrm>
            <a:off x="3590926" y="1558566"/>
            <a:ext cx="2505075" cy="2219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Text Box 2"/>
          <p:cNvSpPr txBox="1">
            <a:spLocks noChangeArrowheads="1"/>
          </p:cNvSpPr>
          <p:nvPr/>
        </p:nvSpPr>
        <p:spPr bwMode="auto">
          <a:xfrm>
            <a:off x="5008159" y="1919559"/>
            <a:ext cx="923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r>
              <a:rPr lang="en-US" altLang="en-US" dirty="0">
                <a:latin typeface="Calibri" panose="020F0502020204030204" pitchFamily="34" charset="0"/>
                <a:ea typeface="Calibri" panose="020F0502020204030204" pitchFamily="34" charset="0"/>
                <a:cs typeface="Times New Roman" panose="02020603050405020304" pitchFamily="18" charset="0"/>
              </a:rPr>
              <a:t>G</a:t>
            </a:r>
            <a:endParaRPr lang="en-US" altLang="en-US" dirty="0">
              <a:latin typeface="Arial" panose="020B0604020202020204" pitchFamily="34" charset="0"/>
            </a:endParaRPr>
          </a:p>
        </p:txBody>
      </p:sp>
      <p:sp>
        <p:nvSpPr>
          <p:cNvPr id="10" name="Text Box 2"/>
          <p:cNvSpPr txBox="1">
            <a:spLocks noChangeArrowheads="1"/>
          </p:cNvSpPr>
          <p:nvPr/>
        </p:nvSpPr>
        <p:spPr bwMode="auto">
          <a:xfrm>
            <a:off x="3128963" y="1919558"/>
            <a:ext cx="923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r>
              <a:rPr lang="nl-NL" altLang="en-US" dirty="0">
                <a:latin typeface="Calibri" panose="020F0502020204030204" pitchFamily="34" charset="0"/>
                <a:ea typeface="Calibri" panose="020F0502020204030204" pitchFamily="34" charset="0"/>
                <a:cs typeface="Times New Roman" panose="02020603050405020304" pitchFamily="18" charset="0"/>
              </a:rPr>
              <a:t>Y</a:t>
            </a:r>
            <a:endParaRPr lang="nl-NL" altLang="en-US" dirty="0">
              <a:latin typeface="Arial" panose="020B0604020202020204" pitchFamily="34" charset="0"/>
            </a:endParaRPr>
          </a:p>
        </p:txBody>
      </p:sp>
      <p:sp>
        <p:nvSpPr>
          <p:cNvPr id="12" name="Text Box 4"/>
          <p:cNvSpPr txBox="1">
            <a:spLocks noChangeArrowheads="1"/>
          </p:cNvSpPr>
          <p:nvPr/>
        </p:nvSpPr>
        <p:spPr bwMode="auto">
          <a:xfrm>
            <a:off x="2646997" y="2877299"/>
            <a:ext cx="1162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r>
              <a:rPr lang="nl-NL" altLang="en-US" dirty="0">
                <a:latin typeface="Calibri" panose="020F0502020204030204" pitchFamily="34" charset="0"/>
                <a:ea typeface="Calibri" panose="020F0502020204030204" pitchFamily="34" charset="0"/>
                <a:cs typeface="Times New Roman" panose="02020603050405020304" pitchFamily="18" charset="0"/>
              </a:rPr>
              <a:t>Residual</a:t>
            </a:r>
            <a:endParaRPr lang="nl-NL" altLang="en-US" dirty="0">
              <a:latin typeface="Arial" panose="020B0604020202020204" pitchFamily="34" charset="0"/>
            </a:endParaRPr>
          </a:p>
        </p:txBody>
      </p:sp>
      <p:sp>
        <p:nvSpPr>
          <p:cNvPr id="14" name="Text Box 6"/>
          <p:cNvSpPr txBox="1">
            <a:spLocks noChangeArrowheads="1"/>
          </p:cNvSpPr>
          <p:nvPr/>
        </p:nvSpPr>
        <p:spPr bwMode="auto">
          <a:xfrm>
            <a:off x="3649892" y="2450739"/>
            <a:ext cx="1162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eaLnBrk="0" fontAlgn="base" hangingPunct="0">
              <a:spcBef>
                <a:spcPct val="0"/>
              </a:spcBef>
              <a:spcAft>
                <a:spcPct val="0"/>
              </a:spcAft>
            </a:pPr>
            <a:r>
              <a:rPr lang="nl-NL" altLang="en-US" dirty="0">
                <a:latin typeface="Calibri" panose="020F0502020204030204" pitchFamily="34" charset="0"/>
                <a:ea typeface="Calibri" panose="020F0502020204030204" pitchFamily="34" charset="0"/>
                <a:cs typeface="Times New Roman" panose="02020603050405020304" pitchFamily="18" charset="0"/>
              </a:rPr>
              <a:t>Explained</a:t>
            </a:r>
            <a:endParaRPr lang="nl-NL" altLang="en-US" dirty="0">
              <a:latin typeface="Arial" panose="020B0604020202020204" pitchFamily="34" charset="0"/>
            </a:endParaRPr>
          </a:p>
        </p:txBody>
      </p:sp>
      <p:sp>
        <p:nvSpPr>
          <p:cNvPr id="15" name="Content Placeholder 2"/>
          <p:cNvSpPr txBox="1">
            <a:spLocks/>
          </p:cNvSpPr>
          <p:nvPr/>
        </p:nvSpPr>
        <p:spPr>
          <a:xfrm>
            <a:off x="2152650" y="1659371"/>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00"/>
              </a:spcBef>
              <a:buNone/>
            </a:pPr>
            <a:endParaRPr lang="en-US" sz="1600" b="1" dirty="0"/>
          </a:p>
          <a:p>
            <a:pPr marL="0" indent="0">
              <a:spcBef>
                <a:spcPts val="400"/>
              </a:spcBef>
              <a:buNone/>
            </a:pPr>
            <a:endParaRPr lang="en-US" sz="1600" b="1" dirty="0"/>
          </a:p>
          <a:p>
            <a:pPr marL="0" indent="0">
              <a:spcBef>
                <a:spcPts val="400"/>
              </a:spcBef>
              <a:buNone/>
            </a:pPr>
            <a:endParaRPr lang="en-US" sz="1600" b="1" dirty="0"/>
          </a:p>
          <a:p>
            <a:pPr marL="0" indent="0">
              <a:spcBef>
                <a:spcPts val="400"/>
              </a:spcBef>
              <a:buNone/>
            </a:pPr>
            <a:endParaRPr lang="en-US" sz="1600" b="1" dirty="0"/>
          </a:p>
          <a:p>
            <a:pPr marL="0" indent="0">
              <a:spcBef>
                <a:spcPts val="400"/>
              </a:spcBef>
              <a:buNone/>
            </a:pPr>
            <a:endParaRPr lang="en-US" sz="1600" b="1" dirty="0"/>
          </a:p>
          <a:p>
            <a:pPr marL="0" indent="0">
              <a:spcBef>
                <a:spcPts val="400"/>
              </a:spcBef>
              <a:buNone/>
            </a:pPr>
            <a:endParaRPr lang="en-US" sz="1600" b="1" dirty="0"/>
          </a:p>
          <a:p>
            <a:pPr marL="0" indent="0">
              <a:spcBef>
                <a:spcPts val="400"/>
              </a:spcBef>
              <a:buNone/>
            </a:pPr>
            <a:endParaRPr lang="en-US" sz="1600" b="1" dirty="0"/>
          </a:p>
          <a:p>
            <a:pPr marL="0" indent="0">
              <a:spcBef>
                <a:spcPts val="400"/>
              </a:spcBef>
              <a:buNone/>
            </a:pPr>
            <a:endParaRPr lang="en-US" sz="1600" b="1" dirty="0"/>
          </a:p>
          <a:p>
            <a:pPr marL="0" indent="0">
              <a:spcBef>
                <a:spcPts val="400"/>
              </a:spcBef>
              <a:buNone/>
            </a:pPr>
            <a:endParaRPr lang="en-US" sz="1600" b="1" dirty="0"/>
          </a:p>
          <a:p>
            <a:pPr marL="0" indent="0">
              <a:spcBef>
                <a:spcPts val="400"/>
              </a:spcBef>
              <a:buNone/>
            </a:pPr>
            <a:endParaRPr lang="en-US" sz="1600" b="1" dirty="0"/>
          </a:p>
          <a:p>
            <a:pPr marL="0" indent="0">
              <a:spcBef>
                <a:spcPts val="400"/>
              </a:spcBef>
              <a:buNone/>
            </a:pPr>
            <a:endParaRPr lang="en-US" sz="1600" b="1" dirty="0"/>
          </a:p>
          <a:p>
            <a:pPr marL="0" indent="0">
              <a:spcBef>
                <a:spcPts val="400"/>
              </a:spcBef>
              <a:buNone/>
            </a:pPr>
            <a:endParaRPr lang="en-US" sz="1600" b="1" dirty="0"/>
          </a:p>
          <a:p>
            <a:pPr marL="0" indent="0">
              <a:spcBef>
                <a:spcPts val="400"/>
              </a:spcBef>
              <a:buNone/>
            </a:pPr>
            <a:endParaRPr lang="en-US" sz="1600" b="1" dirty="0"/>
          </a:p>
          <a:p>
            <a:pPr marL="0" indent="0">
              <a:spcBef>
                <a:spcPts val="400"/>
              </a:spcBef>
              <a:buNone/>
            </a:pPr>
            <a:endParaRPr lang="en-US" sz="1600" b="1" dirty="0"/>
          </a:p>
          <a:p>
            <a:pPr>
              <a:spcBef>
                <a:spcPts val="400"/>
              </a:spcBef>
            </a:pPr>
            <a:r>
              <a:rPr lang="en-US" sz="1600" dirty="0"/>
              <a:t>Note that </a:t>
            </a:r>
            <a:r>
              <a:rPr lang="en-US" sz="1600" i="1" dirty="0"/>
              <a:t>residuals</a:t>
            </a:r>
            <a:r>
              <a:rPr lang="en-US" sz="1600" dirty="0"/>
              <a:t> are also referred to as </a:t>
            </a:r>
            <a:r>
              <a:rPr lang="en-US" sz="1600" i="1" dirty="0"/>
              <a:t>errors</a:t>
            </a:r>
            <a:r>
              <a:rPr lang="en-US" sz="1600" dirty="0"/>
              <a:t>. Both terms are used interchangeably, but the word residual is more neutral</a:t>
            </a:r>
          </a:p>
        </p:txBody>
      </p:sp>
    </p:spTree>
    <p:extLst>
      <p:ext uri="{BB962C8B-B14F-4D97-AF65-F5344CB8AC3E}">
        <p14:creationId xmlns:p14="http://schemas.microsoft.com/office/powerpoint/2010/main" val="809557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540961"/>
          </a:xfrm>
        </p:spPr>
        <p:txBody>
          <a:bodyPr>
            <a:normAutofit/>
          </a:bodyPr>
          <a:lstStyle/>
          <a:p>
            <a:r>
              <a:rPr lang="en-US" sz="3200" noProof="0" dirty="0"/>
              <a:t>ANOVA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152650" y="1659371"/>
                <a:ext cx="7886700" cy="4351338"/>
              </a:xfrm>
            </p:spPr>
            <p:txBody>
              <a:bodyPr>
                <a:normAutofit/>
              </a:bodyPr>
              <a:lstStyle/>
              <a:p>
                <a:pPr marL="0" indent="0">
                  <a:spcBef>
                    <a:spcPts val="400"/>
                  </a:spcBef>
                  <a:buNone/>
                </a:pPr>
                <a:r>
                  <a:rPr lang="en-US" sz="1600" b="1" noProof="0" dirty="0"/>
                  <a:t>Linear additive model:</a:t>
                </a:r>
              </a:p>
              <a:p>
                <a:pPr marL="0" indent="0">
                  <a:spcBef>
                    <a:spcPts val="400"/>
                  </a:spcBef>
                  <a:buNone/>
                </a:pPr>
                <a:endParaRPr lang="en-US" sz="1600" b="1" noProof="0" dirty="0"/>
              </a:p>
              <a:p>
                <a:pPr>
                  <a:spcBef>
                    <a:spcPts val="400"/>
                  </a:spcBef>
                </a:pPr>
                <a:r>
                  <a:rPr lang="en-US" sz="1600" noProof="0" dirty="0"/>
                  <a:t>We have </a:t>
                </a:r>
                <a:r>
                  <a:rPr lang="en-US" sz="1600" i="1" noProof="0" dirty="0"/>
                  <a:t>K</a:t>
                </a:r>
                <a:r>
                  <a:rPr lang="en-US" sz="1600" noProof="0" dirty="0"/>
                  <a:t> groups, indexed by </a:t>
                </a:r>
                <a:r>
                  <a:rPr lang="en-US" sz="1600" i="1" noProof="0" dirty="0"/>
                  <a:t>k</a:t>
                </a:r>
              </a:p>
              <a:p>
                <a:pPr>
                  <a:spcBef>
                    <a:spcPts val="400"/>
                  </a:spcBef>
                </a:pPr>
                <a:r>
                  <a:rPr lang="en-US" sz="1600" noProof="0" dirty="0"/>
                  <a:t>In each group, we have </a:t>
                </a:r>
                <a14:m>
                  <m:oMath xmlns:m="http://schemas.openxmlformats.org/officeDocument/2006/math">
                    <m:sSub>
                      <m:sSubPr>
                        <m:ctrlPr>
                          <a:rPr lang="en-US" sz="1600" i="1" noProof="0">
                            <a:latin typeface="Cambria Math" panose="02040503050406030204" pitchFamily="18" charset="0"/>
                          </a:rPr>
                        </m:ctrlPr>
                      </m:sSubPr>
                      <m:e>
                        <m:r>
                          <a:rPr lang="en-US" sz="1600" i="1" noProof="0">
                            <a:latin typeface="Cambria Math" panose="02040503050406030204" pitchFamily="18" charset="0"/>
                          </a:rPr>
                          <m:t>𝑛</m:t>
                        </m:r>
                      </m:e>
                      <m:sub>
                        <m:r>
                          <a:rPr lang="en-US" sz="1600" i="1" noProof="0">
                            <a:latin typeface="Cambria Math" panose="02040503050406030204" pitchFamily="18" charset="0"/>
                          </a:rPr>
                          <m:t>𝑘</m:t>
                        </m:r>
                      </m:sub>
                    </m:sSub>
                  </m:oMath>
                </a14:m>
                <a:r>
                  <a:rPr lang="en-US" sz="1600" noProof="0" dirty="0"/>
                  <a:t> persons indexed </a:t>
                </a:r>
              </a:p>
              <a:p>
                <a:pPr marL="0" indent="0">
                  <a:spcBef>
                    <a:spcPts val="400"/>
                  </a:spcBef>
                  <a:buNone/>
                </a:pPr>
                <a:r>
                  <a:rPr lang="en-US" sz="1600" noProof="0" dirty="0"/>
                  <a:t>     by </a:t>
                </a:r>
                <a14:m>
                  <m:oMath xmlns:m="http://schemas.openxmlformats.org/officeDocument/2006/math">
                    <m:r>
                      <a:rPr lang="en-US" sz="1600" b="0" i="1" noProof="0" smtClean="0">
                        <a:latin typeface="Cambria Math" panose="02040503050406030204" pitchFamily="18" charset="0"/>
                      </a:rPr>
                      <m:t>𝑖</m:t>
                    </m:r>
                  </m:oMath>
                </a14:m>
                <a:r>
                  <a:rPr lang="en-US" sz="1600" noProof="0" dirty="0"/>
                  <a:t>, and </a:t>
                </a:r>
                <a14:m>
                  <m:oMath xmlns:m="http://schemas.openxmlformats.org/officeDocument/2006/math">
                    <m:r>
                      <a:rPr lang="en-US" sz="1600" i="1" noProof="0">
                        <a:latin typeface="Cambria Math" panose="02040503050406030204" pitchFamily="18" charset="0"/>
                      </a:rPr>
                      <m:t>𝑁</m:t>
                    </m:r>
                  </m:oMath>
                </a14:m>
                <a:r>
                  <a:rPr lang="en-US" sz="1600" noProof="0" dirty="0"/>
                  <a:t> in total</a:t>
                </a:r>
              </a:p>
              <a:p>
                <a:pPr marL="0" indent="0">
                  <a:spcBef>
                    <a:spcPts val="400"/>
                  </a:spcBef>
                  <a:buNone/>
                </a:pPr>
                <a:endParaRPr lang="en-US" sz="1600" i="1" noProof="0" dirty="0">
                  <a:latin typeface="Cambria Math" panose="02040503050406030204" pitchFamily="18" charset="0"/>
                </a:endParaRPr>
              </a:p>
              <a:p>
                <a:pPr marL="0" indent="0">
                  <a:spcBef>
                    <a:spcPts val="400"/>
                  </a:spcBef>
                  <a:buNone/>
                </a:pPr>
                <a:r>
                  <a:rPr lang="en-US" sz="1600" noProof="0" dirty="0"/>
                  <a:t>	</a:t>
                </a:r>
                <a14:m>
                  <m:oMath xmlns:m="http://schemas.openxmlformats.org/officeDocument/2006/math">
                    <m:sSub>
                      <m:sSubPr>
                        <m:ctrlPr>
                          <a:rPr lang="en-US" sz="1600" i="1" noProof="0">
                            <a:latin typeface="Cambria Math" panose="02040503050406030204" pitchFamily="18" charset="0"/>
                          </a:rPr>
                        </m:ctrlPr>
                      </m:sSubPr>
                      <m:e>
                        <m:r>
                          <a:rPr lang="en-US" sz="1600" i="1" noProof="0">
                            <a:latin typeface="Cambria Math" panose="02040503050406030204" pitchFamily="18" charset="0"/>
                          </a:rPr>
                          <m:t>𝑌</m:t>
                        </m:r>
                      </m:e>
                      <m:sub>
                        <m:r>
                          <a:rPr lang="en-US" sz="1600" b="0" i="1" noProof="0" smtClean="0">
                            <a:latin typeface="Cambria Math" panose="02040503050406030204" pitchFamily="18" charset="0"/>
                          </a:rPr>
                          <m:t>𝑖</m:t>
                        </m:r>
                        <m:r>
                          <a:rPr lang="en-US" sz="1600" i="1" noProof="0" smtClean="0">
                            <a:latin typeface="Cambria Math" panose="02040503050406030204" pitchFamily="18" charset="0"/>
                          </a:rPr>
                          <m:t>𝑘</m:t>
                        </m:r>
                      </m:sub>
                    </m:sSub>
                    <m:r>
                      <a:rPr lang="en-US" sz="1600" i="1" noProof="0">
                        <a:latin typeface="Cambria Math" panose="02040503050406030204" pitchFamily="18" charset="0"/>
                      </a:rPr>
                      <m:t> = </m:t>
                    </m:r>
                    <m:r>
                      <a:rPr lang="en-US" sz="1600" i="1" noProof="0">
                        <a:latin typeface="Cambria Math" panose="02040503050406030204" pitchFamily="18" charset="0"/>
                      </a:rPr>
                      <m:t>𝜇</m:t>
                    </m:r>
                    <m:r>
                      <a:rPr lang="en-US" sz="1600" i="1" noProof="0">
                        <a:latin typeface="Cambria Math" panose="02040503050406030204" pitchFamily="18" charset="0"/>
                      </a:rPr>
                      <m:t> +</m:t>
                    </m:r>
                    <m:sSub>
                      <m:sSubPr>
                        <m:ctrlPr>
                          <a:rPr lang="en-US" sz="1600" i="1" noProof="0">
                            <a:latin typeface="Cambria Math" panose="02040503050406030204" pitchFamily="18" charset="0"/>
                          </a:rPr>
                        </m:ctrlPr>
                      </m:sSubPr>
                      <m:e>
                        <m:r>
                          <a:rPr lang="en-US" sz="1600" i="1" noProof="0">
                            <a:latin typeface="Cambria Math" panose="02040503050406030204" pitchFamily="18" charset="0"/>
                          </a:rPr>
                          <m:t>𝛼</m:t>
                        </m:r>
                      </m:e>
                      <m:sub>
                        <m:r>
                          <a:rPr lang="en-US" sz="1600" i="1" noProof="0">
                            <a:latin typeface="Cambria Math" panose="02040503050406030204" pitchFamily="18" charset="0"/>
                          </a:rPr>
                          <m:t>𝑘</m:t>
                        </m:r>
                      </m:sub>
                    </m:sSub>
                    <m:r>
                      <a:rPr lang="en-US" sz="1600" i="1" noProof="0">
                        <a:latin typeface="Cambria Math" panose="02040503050406030204" pitchFamily="18" charset="0"/>
                      </a:rPr>
                      <m:t>+ </m:t>
                    </m:r>
                    <m:sSub>
                      <m:sSubPr>
                        <m:ctrlPr>
                          <a:rPr lang="en-US" sz="1600" i="1" noProof="0">
                            <a:latin typeface="Cambria Math" panose="02040503050406030204" pitchFamily="18" charset="0"/>
                          </a:rPr>
                        </m:ctrlPr>
                      </m:sSubPr>
                      <m:e>
                        <m:r>
                          <a:rPr lang="en-US" sz="1600" i="1" noProof="0">
                            <a:latin typeface="Cambria Math" panose="02040503050406030204" pitchFamily="18" charset="0"/>
                          </a:rPr>
                          <m:t>𝜀</m:t>
                        </m:r>
                      </m:e>
                      <m:sub>
                        <m:r>
                          <a:rPr lang="en-US" sz="1600" b="0" i="1" noProof="0" smtClean="0">
                            <a:latin typeface="Cambria Math" panose="02040503050406030204" pitchFamily="18" charset="0"/>
                          </a:rPr>
                          <m:t>𝑖𝑘</m:t>
                        </m:r>
                      </m:sub>
                    </m:sSub>
                  </m:oMath>
                </a14:m>
                <a:endParaRPr lang="en-US" sz="1600" noProof="0" dirty="0"/>
              </a:p>
              <a:p>
                <a:pPr>
                  <a:spcBef>
                    <a:spcPts val="400"/>
                  </a:spcBef>
                </a:pPr>
                <a:endParaRPr lang="en-US" sz="1600" noProof="0" dirty="0"/>
              </a:p>
              <a:p>
                <a:pPr marL="0" indent="0">
                  <a:spcBef>
                    <a:spcPts val="400"/>
                  </a:spcBef>
                  <a:buNone/>
                </a:pPr>
                <a:endParaRPr lang="en-US" sz="1600" b="1" noProof="0" dirty="0"/>
              </a:p>
              <a:p>
                <a:pPr marL="0" indent="0">
                  <a:spcBef>
                    <a:spcPts val="400"/>
                  </a:spcBef>
                  <a:buNone/>
                </a:pPr>
                <a:endParaRPr lang="en-US" sz="1600" b="1" noProof="0" dirty="0"/>
              </a:p>
              <a:p>
                <a:pPr marL="0" indent="0">
                  <a:spcBef>
                    <a:spcPts val="400"/>
                  </a:spcBef>
                  <a:buNone/>
                </a:pPr>
                <a:endParaRPr lang="en-US" sz="1600" b="1" noProof="0" dirty="0"/>
              </a:p>
              <a:p>
                <a:pPr marL="0" indent="0">
                  <a:spcBef>
                    <a:spcPts val="400"/>
                  </a:spcBef>
                  <a:buNone/>
                </a:pPr>
                <a:endParaRPr lang="en-US" sz="1600" b="1" noProof="0" dirty="0"/>
              </a:p>
              <a:p>
                <a:pPr marL="0" indent="0">
                  <a:spcBef>
                    <a:spcPts val="400"/>
                  </a:spcBef>
                  <a:buNone/>
                </a:pPr>
                <a:endParaRPr lang="en-US" sz="1600" b="1" noProof="0" dirty="0"/>
              </a:p>
              <a:p>
                <a:pPr marL="0" indent="0">
                  <a:spcBef>
                    <a:spcPts val="400"/>
                  </a:spcBef>
                  <a:buNone/>
                </a:pPr>
                <a:endParaRPr lang="en-US" sz="1600" b="1" noProof="0" dirty="0"/>
              </a:p>
              <a:p>
                <a:pPr marL="0" indent="0">
                  <a:spcBef>
                    <a:spcPts val="400"/>
                  </a:spcBef>
                  <a:buNone/>
                </a:pPr>
                <a:endParaRPr lang="en-US" sz="1600" b="1" noProof="0" dirty="0"/>
              </a:p>
              <a:p>
                <a:pPr marL="0" indent="0">
                  <a:spcBef>
                    <a:spcPts val="400"/>
                  </a:spcBef>
                  <a:buNone/>
                </a:pPr>
                <a:endParaRPr lang="en-US" sz="1600" b="1" noProof="0" dirty="0"/>
              </a:p>
              <a:p>
                <a:pPr marL="0" indent="0">
                  <a:spcBef>
                    <a:spcPts val="400"/>
                  </a:spcBef>
                  <a:buNone/>
                </a:pPr>
                <a:endParaRPr lang="en-US" sz="1600" b="1" noProof="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152650" y="1659371"/>
                <a:ext cx="7886700" cy="4351338"/>
              </a:xfrm>
              <a:blipFill>
                <a:blip r:embed="rId2"/>
                <a:stretch>
                  <a:fillRect l="-386" t="-98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t>Lecture 3,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6</a:t>
            </a:fld>
            <a:endParaRPr lang="en-US" dirty="0"/>
          </a:p>
        </p:txBody>
      </p:sp>
      <p:sp>
        <p:nvSpPr>
          <p:cNvPr id="7" name="Oval 6"/>
          <p:cNvSpPr/>
          <p:nvPr/>
        </p:nvSpPr>
        <p:spPr>
          <a:xfrm>
            <a:off x="4117598" y="3257923"/>
            <a:ext cx="354674" cy="34081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571758" y="3257941"/>
            <a:ext cx="354674" cy="34081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3116577" y="3257923"/>
            <a:ext cx="354674" cy="34081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3642418" y="3257923"/>
            <a:ext cx="354674" cy="340814"/>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1573529" y="3999465"/>
            <a:ext cx="1543048" cy="523220"/>
          </a:xfrm>
          <a:prstGeom prst="rect">
            <a:avLst/>
          </a:prstGeom>
          <a:noFill/>
          <a:ln>
            <a:solidFill>
              <a:schemeClr val="tx1"/>
            </a:solidFill>
          </a:ln>
        </p:spPr>
        <p:txBody>
          <a:bodyPr wrap="square" rtlCol="0">
            <a:spAutoFit/>
          </a:bodyPr>
          <a:lstStyle/>
          <a:p>
            <a:r>
              <a:rPr lang="en-US" sz="1400" dirty="0"/>
              <a:t>Actual score of person </a:t>
            </a:r>
            <a:r>
              <a:rPr lang="en-US" sz="1400" i="1" dirty="0"/>
              <a:t>i</a:t>
            </a:r>
            <a:r>
              <a:rPr lang="en-US" sz="1400" dirty="0"/>
              <a:t> in group </a:t>
            </a:r>
            <a:r>
              <a:rPr lang="en-US" sz="1400" i="1" dirty="0"/>
              <a:t>k</a:t>
            </a:r>
            <a:endParaRPr lang="en-US" sz="1400" dirty="0"/>
          </a:p>
        </p:txBody>
      </p:sp>
      <p:cxnSp>
        <p:nvCxnSpPr>
          <p:cNvPr id="13" name="Straight Arrow Connector 12"/>
          <p:cNvCxnSpPr>
            <a:stCxn id="9" idx="3"/>
          </p:cNvCxnSpPr>
          <p:nvPr/>
        </p:nvCxnSpPr>
        <p:spPr>
          <a:xfrm flipH="1">
            <a:off x="2339678" y="3548826"/>
            <a:ext cx="828840" cy="429984"/>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75506" y="4666814"/>
            <a:ext cx="1191490" cy="307777"/>
          </a:xfrm>
          <a:prstGeom prst="rect">
            <a:avLst/>
          </a:prstGeom>
          <a:noFill/>
          <a:ln>
            <a:solidFill>
              <a:schemeClr val="tx1"/>
            </a:solidFill>
          </a:ln>
        </p:spPr>
        <p:txBody>
          <a:bodyPr wrap="square" rtlCol="0">
            <a:spAutoFit/>
          </a:bodyPr>
          <a:lstStyle/>
          <a:p>
            <a:r>
              <a:rPr lang="en-US" sz="1400" dirty="0"/>
              <a:t>Grand mean</a:t>
            </a:r>
          </a:p>
        </p:txBody>
      </p:sp>
      <mc:AlternateContent xmlns:mc="http://schemas.openxmlformats.org/markup-compatibility/2006" xmlns:a14="http://schemas.microsoft.com/office/drawing/2010/main">
        <mc:Choice Requires="a14">
          <p:sp>
            <p:nvSpPr>
              <p:cNvPr id="17" name="TextBox 16"/>
              <p:cNvSpPr txBox="1"/>
              <p:nvPr/>
            </p:nvSpPr>
            <p:spPr>
              <a:xfrm>
                <a:off x="3479849" y="5467110"/>
                <a:ext cx="1630172" cy="1169551"/>
              </a:xfrm>
              <a:prstGeom prst="rect">
                <a:avLst/>
              </a:prstGeom>
              <a:noFill/>
              <a:ln>
                <a:solidFill>
                  <a:schemeClr val="tx1"/>
                </a:solidFill>
              </a:ln>
            </p:spPr>
            <p:txBody>
              <a:bodyPr wrap="square" rtlCol="0">
                <a:spAutoFit/>
              </a:bodyPr>
              <a:lstStyle/>
              <a:p>
                <a:r>
                  <a:rPr lang="en-US" sz="1400" dirty="0"/>
                  <a:t>Group effect: How much group </a:t>
                </a:r>
                <a:r>
                  <a:rPr lang="en-US" sz="1400" i="1" dirty="0"/>
                  <a:t>k</a:t>
                </a:r>
                <a:r>
                  <a:rPr lang="en-US" sz="1400" dirty="0"/>
                  <a:t> deviates from the grand mean </a:t>
                </a:r>
                <a:r>
                  <a:rPr lang="en-US" sz="1400" dirty="0">
                    <a:sym typeface="Wingdings" panose="05000000000000000000" pitchFamily="2" charset="2"/>
                  </a:rPr>
                  <a:t></a:t>
                </a:r>
              </a:p>
              <a:p>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𝜇</m:t>
                          </m:r>
                        </m:e>
                        <m:sub>
                          <m:r>
                            <a:rPr lang="en-US" sz="1400" i="1" smtClean="0">
                              <a:latin typeface="Cambria Math" panose="02040503050406030204" pitchFamily="18" charset="0"/>
                            </a:rPr>
                            <m:t>𝑘</m:t>
                          </m:r>
                        </m:sub>
                      </m:sSub>
                      <m:r>
                        <a:rPr lang="nl-NL" sz="1400" i="1">
                          <a:latin typeface="Cambria Math" panose="02040503050406030204" pitchFamily="18" charset="0"/>
                        </a:rPr>
                        <m:t>−</m:t>
                      </m:r>
                      <m:r>
                        <a:rPr lang="en-US" sz="1400" i="1">
                          <a:latin typeface="Cambria Math" panose="02040503050406030204" pitchFamily="18" charset="0"/>
                        </a:rPr>
                        <m:t>𝜇</m:t>
                      </m:r>
                    </m:oMath>
                  </m:oMathPara>
                </a14:m>
                <a:endParaRPr lang="en-NL"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479849" y="5467110"/>
                <a:ext cx="1630172" cy="1169551"/>
              </a:xfrm>
              <a:prstGeom prst="rect">
                <a:avLst/>
              </a:prstGeom>
              <a:blipFill>
                <a:blip r:embed="rId3"/>
                <a:stretch>
                  <a:fillRect l="-743" t="-515"/>
                </a:stretch>
              </a:blipFill>
              <a:ln>
                <a:solidFill>
                  <a:schemeClr val="tx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62636FB9-4342-8148-AE1C-56937A0B8204}"/>
              </a:ext>
            </a:extLst>
          </p:cNvPr>
          <p:cNvGrpSpPr/>
          <p:nvPr/>
        </p:nvGrpSpPr>
        <p:grpSpPr>
          <a:xfrm>
            <a:off x="6175963" y="1533713"/>
            <a:ext cx="5031748" cy="4728923"/>
            <a:chOff x="6920532" y="1657671"/>
            <a:chExt cx="5031748" cy="4728923"/>
          </a:xfrm>
          <a:noFill/>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C7D1316-677E-6642-AA00-B3CA4FFAC200}"/>
                    </a:ext>
                  </a:extLst>
                </p:cNvPr>
                <p:cNvSpPr txBox="1"/>
                <p:nvPr/>
              </p:nvSpPr>
              <p:spPr>
                <a:xfrm>
                  <a:off x="7065659" y="3810504"/>
                  <a:ext cx="4886621" cy="2576090"/>
                </a:xfrm>
                <a:prstGeom prst="rect">
                  <a:avLst/>
                </a:prstGeom>
                <a:grpFill/>
              </p:spPr>
              <p:txBody>
                <a:bodyPr wrap="square" rtlCol="0">
                  <a:spAutoFit/>
                </a:bodyPr>
                <a:lstStyle/>
                <a:p>
                  <a:endParaRPr lang="en-NL" sz="1600" dirty="0"/>
                </a:p>
                <a:p>
                  <a:r>
                    <a:rPr lang="en-NL" sz="1600" dirty="0"/>
                    <a:t>We have 3 groups with 20 persons each</a:t>
                  </a:r>
                </a:p>
                <a:p>
                  <a:pPr marL="285750" indent="-285750">
                    <a:buFont typeface="Arial" panose="020B0604020202020204" pitchFamily="34" charset="0"/>
                    <a:buChar char="•"/>
                  </a:pPr>
                  <a14:m>
                    <m:oMath xmlns:m="http://schemas.openxmlformats.org/officeDocument/2006/math">
                      <m:r>
                        <a:rPr lang="en-US" sz="1600" i="1">
                          <a:latin typeface="Cambria Math" panose="02040503050406030204" pitchFamily="18" charset="0"/>
                        </a:rPr>
                        <m:t>𝐾</m:t>
                      </m:r>
                      <m:r>
                        <a:rPr lang="nl-NL" sz="1600" i="1">
                          <a:latin typeface="Cambria Math" panose="02040503050406030204" pitchFamily="18" charset="0"/>
                        </a:rPr>
                        <m:t>=3</m:t>
                      </m:r>
                    </m:oMath>
                  </a14:m>
                  <a:endParaRPr lang="nl-NL" sz="160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nl-NL" sz="1600" i="1">
                              <a:latin typeface="Cambria Math" panose="02040503050406030204" pitchFamily="18" charset="0"/>
                            </a:rPr>
                            <m:t>1</m:t>
                          </m:r>
                        </m:sub>
                      </m:sSub>
                      <m:r>
                        <a:rPr lang="nl-NL" sz="1600" i="1">
                          <a:latin typeface="Cambria Math" panose="02040503050406030204" pitchFamily="18" charset="0"/>
                        </a:rPr>
                        <m:t>=20</m:t>
                      </m:r>
                      <m:r>
                        <m:rPr>
                          <m:nor/>
                        </m:rPr>
                        <a:rPr lang="nl-NL" sz="1600" dirty="0"/>
                        <m:t>; </m:t>
                      </m:r>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nl-NL" sz="1600" i="1">
                              <a:latin typeface="Cambria Math" panose="02040503050406030204" pitchFamily="18" charset="0"/>
                            </a:rPr>
                            <m:t>2</m:t>
                          </m:r>
                        </m:sub>
                      </m:sSub>
                      <m:r>
                        <a:rPr lang="nl-NL" sz="1600" i="1">
                          <a:latin typeface="Cambria Math" panose="02040503050406030204" pitchFamily="18" charset="0"/>
                        </a:rPr>
                        <m:t>=20</m:t>
                      </m:r>
                    </m:oMath>
                  </a14:m>
                  <a:r>
                    <a:rPr lang="nl-NL"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𝑛</m:t>
                          </m:r>
                        </m:e>
                        <m:sub>
                          <m:r>
                            <a:rPr lang="nl-NL" sz="1600" i="1">
                              <a:latin typeface="Cambria Math" panose="02040503050406030204" pitchFamily="18" charset="0"/>
                            </a:rPr>
                            <m:t>3</m:t>
                          </m:r>
                        </m:sub>
                      </m:sSub>
                      <m:r>
                        <a:rPr lang="nl-NL" sz="1600" i="1">
                          <a:latin typeface="Cambria Math" panose="02040503050406030204" pitchFamily="18" charset="0"/>
                        </a:rPr>
                        <m:t>=20</m:t>
                      </m:r>
                    </m:oMath>
                  </a14:m>
                  <a:r>
                    <a:rPr lang="nl-NL" sz="1600" dirty="0"/>
                    <a:t>; </a:t>
                  </a:r>
                </a:p>
                <a:p>
                  <a:pPr marL="285750" indent="-285750">
                    <a:buFont typeface="Arial" panose="020B0604020202020204" pitchFamily="34" charset="0"/>
                    <a:buChar char="•"/>
                  </a:pPr>
                  <a14:m>
                    <m:oMath xmlns:m="http://schemas.openxmlformats.org/officeDocument/2006/math">
                      <m:r>
                        <a:rPr lang="nl-NL" sz="1600" i="1">
                          <a:latin typeface="Cambria Math" panose="02040503050406030204" pitchFamily="18" charset="0"/>
                        </a:rPr>
                        <m:t>𝑁</m:t>
                      </m:r>
                      <m:r>
                        <a:rPr lang="nl-NL" sz="1600">
                          <a:latin typeface="Cambria Math" panose="02040503050406030204" pitchFamily="18" charset="0"/>
                        </a:rPr>
                        <m:t>=</m:t>
                      </m:r>
                      <m:r>
                        <a:rPr lang="nl-NL" sz="1600" i="1">
                          <a:latin typeface="Cambria Math" panose="02040503050406030204" pitchFamily="18" charset="0"/>
                        </a:rPr>
                        <m:t>20+20+20=60</m:t>
                      </m:r>
                    </m:oMath>
                  </a14:m>
                  <a:r>
                    <a:rPr lang="en-NL" sz="1600" dirty="0"/>
                    <a:t> (total sample size)</a:t>
                  </a:r>
                </a:p>
                <a:p>
                  <a:endParaRPr lang="en-NL" sz="1600" dirty="0"/>
                </a:p>
                <a:p>
                  <a:r>
                    <a:rPr lang="en-NL" sz="1600" dirty="0"/>
                    <a:t>Score of person 15 in group 3 =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𝑌</m:t>
                          </m:r>
                        </m:e>
                        <m:sub>
                          <m:r>
                            <a:rPr lang="en-US" sz="1600" b="0" i="1" smtClean="0">
                              <a:latin typeface="Cambria Math" panose="02040503050406030204" pitchFamily="18" charset="0"/>
                            </a:rPr>
                            <m:t>15,</m:t>
                          </m:r>
                          <m:r>
                            <a:rPr lang="nl-NL" sz="1600" i="1">
                              <a:latin typeface="Cambria Math" panose="02040503050406030204" pitchFamily="18" charset="0"/>
                            </a:rPr>
                            <m:t>3</m:t>
                          </m:r>
                        </m:sub>
                      </m:sSub>
                    </m:oMath>
                  </a14:m>
                  <a:r>
                    <a:rPr lang="en-NL" sz="1600" dirty="0"/>
                    <a:t> = 19</a:t>
                  </a:r>
                </a:p>
                <a:p>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𝑌</m:t>
                          </m:r>
                        </m:e>
                        <m:sub>
                          <m:r>
                            <a:rPr lang="en-US" sz="1600" b="0" i="1" smtClean="0">
                              <a:latin typeface="Cambria Math" panose="02040503050406030204" pitchFamily="18" charset="0"/>
                            </a:rPr>
                            <m:t>15</m:t>
                          </m:r>
                          <m:r>
                            <a:rPr lang="nl-NL" sz="1600" i="1">
                              <a:latin typeface="Cambria Math" panose="02040503050406030204" pitchFamily="18" charset="0"/>
                            </a:rPr>
                            <m:t>,</m:t>
                          </m:r>
                          <m:r>
                            <a:rPr lang="en-US" sz="1600" b="0" i="1" smtClean="0">
                              <a:latin typeface="Cambria Math" panose="02040503050406030204" pitchFamily="18" charset="0"/>
                            </a:rPr>
                            <m:t>3</m:t>
                          </m:r>
                        </m:sub>
                      </m:sSub>
                      <m:r>
                        <a:rPr lang="nl-NL" sz="1600" i="1">
                          <a:latin typeface="Cambria Math" panose="02040503050406030204" pitchFamily="18" charset="0"/>
                        </a:rPr>
                        <m:t>=13+4 +2</m:t>
                      </m:r>
                    </m:oMath>
                  </a14:m>
                  <a:r>
                    <a:rPr lang="en-NL" sz="1600" dirty="0"/>
                    <a:t>  = 19</a:t>
                  </a:r>
                </a:p>
                <a:p>
                  <a:r>
                    <a:rPr lang="en-NL" sz="1600" dirty="0"/>
                    <a:t> </a:t>
                  </a:r>
                </a:p>
                <a:p>
                  <a:endParaRPr lang="en-NL" sz="1600" dirty="0"/>
                </a:p>
              </p:txBody>
            </p:sp>
          </mc:Choice>
          <mc:Fallback xmlns="">
            <p:sp>
              <p:nvSpPr>
                <p:cNvPr id="20" name="TextBox 19">
                  <a:extLst>
                    <a:ext uri="{FF2B5EF4-FFF2-40B4-BE49-F238E27FC236}">
                      <a16:creationId xmlns:a16="http://schemas.microsoft.com/office/drawing/2014/main" id="{AC7D1316-677E-6642-AA00-B3CA4FFAC200}"/>
                    </a:ext>
                  </a:extLst>
                </p:cNvPr>
                <p:cNvSpPr txBox="1">
                  <a:spLocks noRot="1" noChangeAspect="1" noMove="1" noResize="1" noEditPoints="1" noAdjustHandles="1" noChangeArrowheads="1" noChangeShapeType="1" noTextEdit="1"/>
                </p:cNvSpPr>
                <p:nvPr/>
              </p:nvSpPr>
              <p:spPr>
                <a:xfrm>
                  <a:off x="7065659" y="3810504"/>
                  <a:ext cx="4886621" cy="2576090"/>
                </a:xfrm>
                <a:prstGeom prst="rect">
                  <a:avLst/>
                </a:prstGeom>
                <a:blipFill>
                  <a:blip r:embed="rId4"/>
                  <a:stretch>
                    <a:fillRect l="-748"/>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B82C2191-1C8C-314E-8179-CE4D49543EAA}"/>
                </a:ext>
              </a:extLst>
            </p:cNvPr>
            <p:cNvGrpSpPr/>
            <p:nvPr/>
          </p:nvGrpSpPr>
          <p:grpSpPr>
            <a:xfrm>
              <a:off x="6920532" y="1657671"/>
              <a:ext cx="4699963" cy="4574788"/>
              <a:chOff x="6920532" y="1657671"/>
              <a:chExt cx="4699963" cy="4574788"/>
            </a:xfrm>
            <a:grpFill/>
          </p:grpSpPr>
          <p:sp>
            <p:nvSpPr>
              <p:cNvPr id="22" name="Rectangle 21">
                <a:extLst>
                  <a:ext uri="{FF2B5EF4-FFF2-40B4-BE49-F238E27FC236}">
                    <a16:creationId xmlns:a16="http://schemas.microsoft.com/office/drawing/2014/main" id="{59C5B494-F94D-5F4B-ACE8-CB940907B9DE}"/>
                  </a:ext>
                </a:extLst>
              </p:cNvPr>
              <p:cNvSpPr/>
              <p:nvPr/>
            </p:nvSpPr>
            <p:spPr>
              <a:xfrm>
                <a:off x="6940776" y="1657671"/>
                <a:ext cx="4679719" cy="45747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600" dirty="0"/>
              </a:p>
            </p:txBody>
          </p:sp>
          <p:pic>
            <p:nvPicPr>
              <p:cNvPr id="23" name="Content Placeholder 4">
                <a:extLst>
                  <a:ext uri="{FF2B5EF4-FFF2-40B4-BE49-F238E27FC236}">
                    <a16:creationId xmlns:a16="http://schemas.microsoft.com/office/drawing/2014/main" id="{DFB775ED-2421-C242-8763-5544889BFA2D}"/>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7009932" y="1990356"/>
                <a:ext cx="4552517" cy="1896882"/>
              </a:xfrm>
              <a:prstGeom prst="rect">
                <a:avLst/>
              </a:prstGeom>
              <a:grpFill/>
            </p:spPr>
          </p:pic>
          <p:sp>
            <p:nvSpPr>
              <p:cNvPr id="24" name="TextBox 23">
                <a:extLst>
                  <a:ext uri="{FF2B5EF4-FFF2-40B4-BE49-F238E27FC236}">
                    <a16:creationId xmlns:a16="http://schemas.microsoft.com/office/drawing/2014/main" id="{E7FBB4A7-7862-684A-B01D-84210EF671CA}"/>
                  </a:ext>
                </a:extLst>
              </p:cNvPr>
              <p:cNvSpPr txBox="1"/>
              <p:nvPr/>
            </p:nvSpPr>
            <p:spPr>
              <a:xfrm>
                <a:off x="8996503" y="3764215"/>
                <a:ext cx="512466" cy="338554"/>
              </a:xfrm>
              <a:prstGeom prst="rect">
                <a:avLst/>
              </a:prstGeom>
              <a:grpFill/>
            </p:spPr>
            <p:txBody>
              <a:bodyPr wrap="square" rtlCol="0">
                <a:spAutoFit/>
              </a:bodyPr>
              <a:lstStyle/>
              <a:p>
                <a:r>
                  <a:rPr lang="en-NL" sz="1600" dirty="0"/>
                  <a:t>13</a:t>
                </a:r>
              </a:p>
            </p:txBody>
          </p:sp>
          <p:sp>
            <p:nvSpPr>
              <p:cNvPr id="25" name="TextBox 24">
                <a:extLst>
                  <a:ext uri="{FF2B5EF4-FFF2-40B4-BE49-F238E27FC236}">
                    <a16:creationId xmlns:a16="http://schemas.microsoft.com/office/drawing/2014/main" id="{AC67DFE4-B256-6841-BA59-B442362AF48C}"/>
                  </a:ext>
                </a:extLst>
              </p:cNvPr>
              <p:cNvSpPr txBox="1"/>
              <p:nvPr/>
            </p:nvSpPr>
            <p:spPr>
              <a:xfrm>
                <a:off x="8331899" y="1675287"/>
                <a:ext cx="512466" cy="338554"/>
              </a:xfrm>
              <a:prstGeom prst="rect">
                <a:avLst/>
              </a:prstGeom>
              <a:grpFill/>
            </p:spPr>
            <p:txBody>
              <a:bodyPr wrap="square" rtlCol="0">
                <a:spAutoFit/>
              </a:bodyPr>
              <a:lstStyle/>
              <a:p>
                <a:r>
                  <a:rPr lang="en-NL" sz="1600" dirty="0"/>
                  <a:t>10</a:t>
                </a:r>
              </a:p>
            </p:txBody>
          </p:sp>
          <p:sp>
            <p:nvSpPr>
              <p:cNvPr id="26" name="TextBox 25">
                <a:extLst>
                  <a:ext uri="{FF2B5EF4-FFF2-40B4-BE49-F238E27FC236}">
                    <a16:creationId xmlns:a16="http://schemas.microsoft.com/office/drawing/2014/main" id="{94C4BA88-09C5-0745-AF42-9A2BFD1E1FBC}"/>
                  </a:ext>
                </a:extLst>
              </p:cNvPr>
              <p:cNvSpPr txBox="1"/>
              <p:nvPr/>
            </p:nvSpPr>
            <p:spPr>
              <a:xfrm>
                <a:off x="8699699" y="1675287"/>
                <a:ext cx="512466" cy="338554"/>
              </a:xfrm>
              <a:prstGeom prst="rect">
                <a:avLst/>
              </a:prstGeom>
              <a:grpFill/>
            </p:spPr>
            <p:txBody>
              <a:bodyPr wrap="square" rtlCol="0">
                <a:spAutoFit/>
              </a:bodyPr>
              <a:lstStyle/>
              <a:p>
                <a:r>
                  <a:rPr lang="en-NL" sz="1600" dirty="0"/>
                  <a:t>12</a:t>
                </a:r>
              </a:p>
            </p:txBody>
          </p:sp>
          <p:sp>
            <p:nvSpPr>
              <p:cNvPr id="27" name="TextBox 26">
                <a:extLst>
                  <a:ext uri="{FF2B5EF4-FFF2-40B4-BE49-F238E27FC236}">
                    <a16:creationId xmlns:a16="http://schemas.microsoft.com/office/drawing/2014/main" id="{46406827-F7E4-7349-B7F2-2C65BA37E9D9}"/>
                  </a:ext>
                </a:extLst>
              </p:cNvPr>
              <p:cNvSpPr txBox="1"/>
              <p:nvPr/>
            </p:nvSpPr>
            <p:spPr>
              <a:xfrm>
                <a:off x="9835469" y="1675287"/>
                <a:ext cx="646475" cy="338554"/>
              </a:xfrm>
              <a:prstGeom prst="rect">
                <a:avLst/>
              </a:prstGeom>
              <a:grpFill/>
            </p:spPr>
            <p:txBody>
              <a:bodyPr wrap="square" rtlCol="0">
                <a:spAutoFit/>
              </a:bodyPr>
              <a:lstStyle/>
              <a:p>
                <a:r>
                  <a:rPr lang="en-NL" sz="1600" dirty="0"/>
                  <a:t>17</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7873E2A-2B14-1B44-A7A0-368D38687D53}"/>
                      </a:ext>
                    </a:extLst>
                  </p:cNvPr>
                  <p:cNvSpPr txBox="1"/>
                  <p:nvPr/>
                </p:nvSpPr>
                <p:spPr>
                  <a:xfrm>
                    <a:off x="10212111" y="3754308"/>
                    <a:ext cx="1304542" cy="349326"/>
                  </a:xfrm>
                  <a:prstGeom prst="rect">
                    <a:avLst/>
                  </a:prstGeom>
                  <a:grpFill/>
                </p:spPr>
                <p:txBody>
                  <a:bodyPr wrap="square" rtlCol="0">
                    <a:spAutoFit/>
                  </a:bodyPr>
                  <a:lstStyle/>
                  <a:p>
                    <a14:m>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𝑌</m:t>
                            </m:r>
                          </m:e>
                          <m:sub>
                            <m:r>
                              <a:rPr lang="nl-NL" sz="1600" i="1">
                                <a:latin typeface="Cambria Math" panose="02040503050406030204" pitchFamily="18" charset="0"/>
                              </a:rPr>
                              <m:t>15</m:t>
                            </m:r>
                            <m:r>
                              <a:rPr lang="en-US" sz="1600" b="0" i="1" smtClean="0">
                                <a:latin typeface="Cambria Math" panose="02040503050406030204" pitchFamily="18" charset="0"/>
                              </a:rPr>
                              <m:t>,3</m:t>
                            </m:r>
                          </m:sub>
                        </m:sSub>
                      </m:oMath>
                    </a14:m>
                    <a:r>
                      <a:rPr lang="en-NL" sz="1600" dirty="0"/>
                      <a:t> = 19</a:t>
                    </a:r>
                  </a:p>
                </p:txBody>
              </p:sp>
            </mc:Choice>
            <mc:Fallback xmlns="">
              <p:sp>
                <p:nvSpPr>
                  <p:cNvPr id="28" name="TextBox 27">
                    <a:extLst>
                      <a:ext uri="{FF2B5EF4-FFF2-40B4-BE49-F238E27FC236}">
                        <a16:creationId xmlns:a16="http://schemas.microsoft.com/office/drawing/2014/main" id="{D7873E2A-2B14-1B44-A7A0-368D38687D53}"/>
                      </a:ext>
                    </a:extLst>
                  </p:cNvPr>
                  <p:cNvSpPr txBox="1">
                    <a:spLocks noRot="1" noChangeAspect="1" noMove="1" noResize="1" noEditPoints="1" noAdjustHandles="1" noChangeArrowheads="1" noChangeShapeType="1" noTextEdit="1"/>
                  </p:cNvSpPr>
                  <p:nvPr/>
                </p:nvSpPr>
                <p:spPr>
                  <a:xfrm>
                    <a:off x="10212111" y="3754308"/>
                    <a:ext cx="1304542" cy="349326"/>
                  </a:xfrm>
                  <a:prstGeom prst="rect">
                    <a:avLst/>
                  </a:prstGeom>
                  <a:blipFill>
                    <a:blip r:embed="rId6"/>
                    <a:stretch>
                      <a:fillRect t="-3509" b="-21053"/>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ED6DD0D0-4FE5-504B-B0CB-E644611F2DAE}"/>
                  </a:ext>
                </a:extLst>
              </p:cNvPr>
              <p:cNvSpPr txBox="1"/>
              <p:nvPr/>
            </p:nvSpPr>
            <p:spPr>
              <a:xfrm>
                <a:off x="10213571" y="3337564"/>
                <a:ext cx="310128" cy="338554"/>
              </a:xfrm>
              <a:prstGeom prst="rect">
                <a:avLst/>
              </a:prstGeom>
              <a:grpFill/>
            </p:spPr>
            <p:txBody>
              <a:bodyPr wrap="square" rtlCol="0">
                <a:spAutoFit/>
              </a:bodyPr>
              <a:lstStyle/>
              <a:p>
                <a:r>
                  <a:rPr lang="en-NL" sz="1600" dirty="0"/>
                  <a:t>x</a:t>
                </a:r>
              </a:p>
            </p:txBody>
          </p:sp>
          <p:cxnSp>
            <p:nvCxnSpPr>
              <p:cNvPr id="30" name="Straight Arrow Connector 29">
                <a:extLst>
                  <a:ext uri="{FF2B5EF4-FFF2-40B4-BE49-F238E27FC236}">
                    <a16:creationId xmlns:a16="http://schemas.microsoft.com/office/drawing/2014/main" id="{82FE20FE-9487-8D4E-9783-DBD6869A1EC3}"/>
                  </a:ext>
                </a:extLst>
              </p:cNvPr>
              <p:cNvCxnSpPr/>
              <p:nvPr/>
            </p:nvCxnSpPr>
            <p:spPr>
              <a:xfrm>
                <a:off x="10350273" y="3541683"/>
                <a:ext cx="0" cy="252000"/>
              </a:xfrm>
              <a:prstGeom prst="straightConnector1">
                <a:avLst/>
              </a:prstGeom>
              <a:grpFill/>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6F02505-AF45-0A45-96AD-B682E83BBA21}"/>
                  </a:ext>
                </a:extLst>
              </p:cNvPr>
              <p:cNvSpPr txBox="1"/>
              <p:nvPr/>
            </p:nvSpPr>
            <p:spPr>
              <a:xfrm>
                <a:off x="6920532" y="1669644"/>
                <a:ext cx="1321967" cy="338554"/>
              </a:xfrm>
              <a:prstGeom prst="rect">
                <a:avLst/>
              </a:prstGeom>
              <a:grpFill/>
            </p:spPr>
            <p:txBody>
              <a:bodyPr wrap="square" rtlCol="0">
                <a:spAutoFit/>
              </a:bodyPr>
              <a:lstStyle/>
              <a:p>
                <a:r>
                  <a:rPr lang="en-NL" sz="1600" u="sng" dirty="0"/>
                  <a:t>Example</a:t>
                </a:r>
              </a:p>
            </p:txBody>
          </p:sp>
        </p:grpSp>
      </p:grpSp>
      <mc:AlternateContent xmlns:mc="http://schemas.openxmlformats.org/markup-compatibility/2006" xmlns:a14="http://schemas.microsoft.com/office/drawing/2010/main">
        <mc:Choice Requires="a14">
          <p:sp>
            <p:nvSpPr>
              <p:cNvPr id="36" name="TextBox 35"/>
              <p:cNvSpPr txBox="1"/>
              <p:nvPr/>
            </p:nvSpPr>
            <p:spPr>
              <a:xfrm>
                <a:off x="4430107" y="3941862"/>
                <a:ext cx="1630172" cy="1402307"/>
              </a:xfrm>
              <a:prstGeom prst="rect">
                <a:avLst/>
              </a:prstGeom>
              <a:noFill/>
              <a:ln>
                <a:solidFill>
                  <a:schemeClr val="tx1"/>
                </a:solidFill>
              </a:ln>
            </p:spPr>
            <p:txBody>
              <a:bodyPr wrap="square" rtlCol="0">
                <a:spAutoFit/>
              </a:bodyPr>
              <a:lstStyle/>
              <a:p>
                <a:r>
                  <a:rPr lang="en-US" sz="1400" dirty="0"/>
                  <a:t>Residual: how much person </a:t>
                </a:r>
                <a:r>
                  <a:rPr lang="en-US" sz="1400" i="1" dirty="0"/>
                  <a:t>i</a:t>
                </a:r>
                <a:r>
                  <a:rPr lang="en-US" sz="1400" dirty="0"/>
                  <a:t> in group </a:t>
                </a:r>
                <a:r>
                  <a:rPr lang="en-US" sz="1400" i="1" dirty="0"/>
                  <a:t>k</a:t>
                </a:r>
                <a:r>
                  <a:rPr lang="en-US" sz="1400" dirty="0"/>
                  <a:t> deviates from its group mean </a:t>
                </a:r>
                <a:r>
                  <a:rPr lang="en-US" sz="1400" dirty="0">
                    <a:sym typeface="Wingdings" panose="05000000000000000000" pitchFamily="2" charset="2"/>
                  </a:rPr>
                  <a:t></a:t>
                </a:r>
                <a:endParaRPr lang="en-US"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nl-NL" sz="1400" i="1">
                              <a:latin typeface="Cambria Math" panose="02040503050406030204" pitchFamily="18" charset="0"/>
                            </a:rPr>
                          </m:ctrlPr>
                        </m:sSubPr>
                        <m:e>
                          <m:r>
                            <a:rPr lang="nl-NL" sz="1400" i="1">
                              <a:latin typeface="Cambria Math" panose="02040503050406030204" pitchFamily="18" charset="0"/>
                            </a:rPr>
                            <m:t>𝑌</m:t>
                          </m:r>
                        </m:e>
                        <m:sub>
                          <m:r>
                            <a:rPr lang="en-US" sz="1400" b="0" i="1" smtClean="0">
                              <a:latin typeface="Cambria Math" panose="02040503050406030204" pitchFamily="18" charset="0"/>
                            </a:rPr>
                            <m:t>𝑖</m:t>
                          </m:r>
                          <m:r>
                            <a:rPr lang="en-US" sz="1400" i="1" smtClean="0">
                              <a:latin typeface="Cambria Math" panose="02040503050406030204" pitchFamily="18" charset="0"/>
                            </a:rPr>
                            <m:t>𝑘</m:t>
                          </m:r>
                        </m:sub>
                      </m:sSub>
                      <m:r>
                        <a:rPr lang="nl-NL" sz="1400" i="1">
                          <a:latin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nl-NL" sz="1400" i="1">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𝑘</m:t>
                          </m:r>
                        </m:sub>
                      </m:sSub>
                    </m:oMath>
                  </m:oMathPara>
                </a14:m>
                <a:endParaRPr lang="en-US" sz="1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4430107" y="3941862"/>
                <a:ext cx="1630172" cy="1402307"/>
              </a:xfrm>
              <a:prstGeom prst="rect">
                <a:avLst/>
              </a:prstGeom>
              <a:blipFill>
                <a:blip r:embed="rId7"/>
                <a:stretch>
                  <a:fillRect l="-743" t="-431"/>
                </a:stretch>
              </a:blipFill>
              <a:ln>
                <a:solidFill>
                  <a:schemeClr val="tx1"/>
                </a:solidFill>
              </a:ln>
            </p:spPr>
            <p:txBody>
              <a:bodyPr/>
              <a:lstStyle/>
              <a:p>
                <a:r>
                  <a:rPr lang="en-US">
                    <a:noFill/>
                  </a:rPr>
                  <a:t> </a:t>
                </a:r>
              </a:p>
            </p:txBody>
          </p:sp>
        </mc:Fallback>
      </mc:AlternateContent>
      <p:sp>
        <p:nvSpPr>
          <p:cNvPr id="39" name="Rectangle 38"/>
          <p:cNvSpPr/>
          <p:nvPr/>
        </p:nvSpPr>
        <p:spPr>
          <a:xfrm>
            <a:off x="6196208" y="1545686"/>
            <a:ext cx="4471793" cy="42815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42" name="Straight Arrow Connector 41"/>
          <p:cNvCxnSpPr>
            <a:stCxn id="10" idx="4"/>
          </p:cNvCxnSpPr>
          <p:nvPr/>
        </p:nvCxnSpPr>
        <p:spPr>
          <a:xfrm flipH="1">
            <a:off x="3438591" y="3598738"/>
            <a:ext cx="381164" cy="1072795"/>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17" idx="0"/>
          </p:cNvCxnSpPr>
          <p:nvPr/>
        </p:nvCxnSpPr>
        <p:spPr>
          <a:xfrm flipH="1">
            <a:off x="4294935" y="3590021"/>
            <a:ext cx="21796" cy="1877089"/>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6" idx="0"/>
          </p:cNvCxnSpPr>
          <p:nvPr/>
        </p:nvCxnSpPr>
        <p:spPr>
          <a:xfrm>
            <a:off x="4783975" y="3582989"/>
            <a:ext cx="461218" cy="358873"/>
          </a:xfrm>
          <a:prstGeom prst="straightConnector1">
            <a:avLst/>
          </a:prstGeom>
          <a:ln w="127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976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540961"/>
          </a:xfrm>
        </p:spPr>
        <p:txBody>
          <a:bodyPr>
            <a:normAutofit/>
          </a:bodyPr>
          <a:lstStyle/>
          <a:p>
            <a:r>
              <a:rPr lang="en-US" sz="3200" noProof="0" dirty="0"/>
              <a:t>Intermezzo ANOVA model using regression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152650" y="1659371"/>
                <a:ext cx="7886700" cy="4351338"/>
              </a:xfrm>
            </p:spPr>
            <p:txBody>
              <a:bodyPr>
                <a:normAutofit/>
              </a:bodyPr>
              <a:lstStyle/>
              <a:p>
                <a:pPr>
                  <a:spcBef>
                    <a:spcPts val="400"/>
                  </a:spcBef>
                </a:pPr>
                <a:r>
                  <a:rPr lang="en-US" sz="1600" noProof="0" dirty="0">
                    <a:hlinkClick r:id="rId2"/>
                  </a:rPr>
                  <a:t>https://utrecht-university.shinyapps.io/Anova-Regression/</a:t>
                </a:r>
                <a:r>
                  <a:rPr lang="en-US" sz="1600" noProof="0" dirty="0"/>
                  <a:t> </a:t>
                </a:r>
              </a:p>
              <a:p>
                <a:pPr marL="0" indent="0">
                  <a:spcBef>
                    <a:spcPts val="400"/>
                  </a:spcBef>
                  <a:buNone/>
                </a:pPr>
                <a:endParaRPr lang="en-US" sz="1600" noProof="0" dirty="0"/>
              </a:p>
              <a:p>
                <a:pPr>
                  <a:spcBef>
                    <a:spcPts val="400"/>
                  </a:spcBef>
                </a:pPr>
                <a:r>
                  <a:rPr lang="en-US" sz="1600" noProof="0" dirty="0"/>
                  <a:t>We can also use the knowledge you obtained in the course </a:t>
                </a:r>
                <a:r>
                  <a:rPr lang="en-US" sz="1600" i="1" noProof="0" dirty="0"/>
                  <a:t>Correlational</a:t>
                </a:r>
                <a:r>
                  <a:rPr lang="en-US" sz="1600" noProof="0" dirty="0"/>
                  <a:t> </a:t>
                </a:r>
                <a:r>
                  <a:rPr lang="en-US" sz="1600" i="1" noProof="0" dirty="0"/>
                  <a:t>Research Methods</a:t>
                </a:r>
                <a:r>
                  <a:rPr lang="en-US" sz="1600" noProof="0" dirty="0"/>
                  <a:t> to write the model in a different way</a:t>
                </a:r>
              </a:p>
              <a:p>
                <a:pPr marL="0" indent="0">
                  <a:spcBef>
                    <a:spcPts val="400"/>
                  </a:spcBef>
                  <a:buNone/>
                </a:pPr>
                <a:endParaRPr lang="en-US" sz="1600" b="1" noProof="0" dirty="0"/>
              </a:p>
              <a:p>
                <a:pPr marL="0" indent="0">
                  <a:spcBef>
                    <a:spcPts val="400"/>
                  </a:spcBef>
                  <a:buNone/>
                </a:pPr>
                <a:r>
                  <a:rPr lang="en-US" sz="1600" b="1" noProof="0" dirty="0"/>
                  <a:t>Regression model with dummies:</a:t>
                </a:r>
              </a:p>
              <a:p>
                <a:pPr marL="0" indent="0">
                  <a:spcBef>
                    <a:spcPts val="400"/>
                  </a:spcBef>
                  <a:buNone/>
                </a:pPr>
                <a:endParaRPr lang="en-US" sz="1600" b="1" noProof="0" dirty="0"/>
              </a:p>
              <a:p>
                <a:pPr marL="0" indent="0">
                  <a:spcBef>
                    <a:spcPts val="400"/>
                  </a:spcBef>
                  <a:buNone/>
                </a:pPr>
                <a:r>
                  <a:rPr lang="en-US" sz="1600" noProof="0" dirty="0"/>
                  <a:t>	</a:t>
                </a:r>
                <a14:m>
                  <m:oMath xmlns:m="http://schemas.openxmlformats.org/officeDocument/2006/math">
                    <m:sSub>
                      <m:sSubPr>
                        <m:ctrlPr>
                          <a:rPr lang="en-US" sz="1600" i="1" noProof="0">
                            <a:latin typeface="Cambria Math" panose="02040503050406030204" pitchFamily="18" charset="0"/>
                          </a:rPr>
                        </m:ctrlPr>
                      </m:sSubPr>
                      <m:e>
                        <m:r>
                          <a:rPr lang="en-US" sz="1600" i="1" noProof="0">
                            <a:latin typeface="Cambria Math" panose="02040503050406030204" pitchFamily="18" charset="0"/>
                          </a:rPr>
                          <m:t>𝑌</m:t>
                        </m:r>
                      </m:e>
                      <m:sub>
                        <m:r>
                          <a:rPr lang="en-US" sz="1600" b="0" i="1" noProof="0" smtClean="0">
                            <a:latin typeface="Cambria Math" panose="02040503050406030204" pitchFamily="18" charset="0"/>
                          </a:rPr>
                          <m:t>𝑖</m:t>
                        </m:r>
                        <m:r>
                          <a:rPr lang="en-US" sz="1600" i="1" noProof="0">
                            <a:latin typeface="Cambria Math" panose="02040503050406030204" pitchFamily="18" charset="0"/>
                          </a:rPr>
                          <m:t>𝑘</m:t>
                        </m:r>
                      </m:sub>
                    </m:sSub>
                    <m:r>
                      <a:rPr lang="en-US" sz="1600" i="1" noProof="0">
                        <a:latin typeface="Cambria Math" panose="02040503050406030204" pitchFamily="18" charset="0"/>
                      </a:rPr>
                      <m:t>=</m:t>
                    </m:r>
                    <m:sSub>
                      <m:sSubPr>
                        <m:ctrlPr>
                          <a:rPr lang="en-US" sz="1600" i="1" noProof="0">
                            <a:latin typeface="Cambria Math" panose="02040503050406030204" pitchFamily="18" charset="0"/>
                            <a:ea typeface="Cambria Math" panose="02040503050406030204" pitchFamily="18" charset="0"/>
                          </a:rPr>
                        </m:ctrlPr>
                      </m:sSubPr>
                      <m:e>
                        <m:r>
                          <a:rPr lang="en-US" sz="1600" i="1" noProof="0">
                            <a:latin typeface="Cambria Math" panose="02040503050406030204" pitchFamily="18" charset="0"/>
                            <a:ea typeface="Cambria Math" panose="02040503050406030204" pitchFamily="18" charset="0"/>
                          </a:rPr>
                          <m:t>𝛽</m:t>
                        </m:r>
                      </m:e>
                      <m:sub>
                        <m:r>
                          <a:rPr lang="en-US" sz="1600" i="1" noProof="0">
                            <a:latin typeface="Cambria Math" panose="02040503050406030204" pitchFamily="18" charset="0"/>
                            <a:ea typeface="Cambria Math" panose="02040503050406030204" pitchFamily="18" charset="0"/>
                          </a:rPr>
                          <m:t>0</m:t>
                        </m:r>
                      </m:sub>
                    </m:sSub>
                    <m:r>
                      <a:rPr lang="en-US" sz="1600" i="1" noProof="0">
                        <a:latin typeface="Cambria Math" panose="02040503050406030204" pitchFamily="18" charset="0"/>
                        <a:ea typeface="Cambria Math" panose="02040503050406030204" pitchFamily="18" charset="0"/>
                      </a:rPr>
                      <m:t>+</m:t>
                    </m:r>
                    <m:sSub>
                      <m:sSubPr>
                        <m:ctrlPr>
                          <a:rPr lang="en-US" sz="1600" i="1" noProof="0">
                            <a:latin typeface="Cambria Math" panose="02040503050406030204" pitchFamily="18" charset="0"/>
                            <a:ea typeface="Cambria Math" panose="02040503050406030204" pitchFamily="18" charset="0"/>
                          </a:rPr>
                        </m:ctrlPr>
                      </m:sSubPr>
                      <m:e>
                        <m:r>
                          <a:rPr lang="en-US" sz="1600" i="1" noProof="0">
                            <a:latin typeface="Cambria Math" panose="02040503050406030204" pitchFamily="18" charset="0"/>
                            <a:ea typeface="Cambria Math" panose="02040503050406030204" pitchFamily="18" charset="0"/>
                          </a:rPr>
                          <m:t>𝛽</m:t>
                        </m:r>
                      </m:e>
                      <m:sub>
                        <m:r>
                          <a:rPr lang="en-US" sz="1600" i="1" noProof="0">
                            <a:latin typeface="Cambria Math" panose="02040503050406030204" pitchFamily="18" charset="0"/>
                            <a:ea typeface="Cambria Math" panose="02040503050406030204" pitchFamily="18" charset="0"/>
                          </a:rPr>
                          <m:t>𝑘</m:t>
                        </m:r>
                      </m:sub>
                    </m:sSub>
                    <m:r>
                      <a:rPr lang="en-US" sz="1600" i="1" noProof="0">
                        <a:latin typeface="Cambria Math" panose="02040503050406030204" pitchFamily="18" charset="0"/>
                        <a:ea typeface="Cambria Math" panose="02040503050406030204" pitchFamily="18" charset="0"/>
                      </a:rPr>
                      <m:t>+</m:t>
                    </m:r>
                    <m:sSub>
                      <m:sSubPr>
                        <m:ctrlPr>
                          <a:rPr lang="en-US" sz="1600" i="1" noProof="0">
                            <a:latin typeface="Cambria Math" panose="02040503050406030204" pitchFamily="18" charset="0"/>
                            <a:ea typeface="Cambria Math" panose="02040503050406030204" pitchFamily="18" charset="0"/>
                          </a:rPr>
                        </m:ctrlPr>
                      </m:sSubPr>
                      <m:e>
                        <m:r>
                          <a:rPr lang="en-US" sz="1600" i="1" noProof="0">
                            <a:latin typeface="Cambria Math" panose="02040503050406030204" pitchFamily="18" charset="0"/>
                            <a:ea typeface="Cambria Math" panose="02040503050406030204" pitchFamily="18" charset="0"/>
                          </a:rPr>
                          <m:t>𝜀</m:t>
                        </m:r>
                      </m:e>
                      <m:sub>
                        <m:r>
                          <a:rPr lang="en-US" sz="1600" b="0" i="1" noProof="0" smtClean="0">
                            <a:latin typeface="Cambria Math" panose="02040503050406030204" pitchFamily="18" charset="0"/>
                            <a:ea typeface="Cambria Math" panose="02040503050406030204" pitchFamily="18" charset="0"/>
                          </a:rPr>
                          <m:t>𝑖𝑘</m:t>
                        </m:r>
                      </m:sub>
                    </m:sSub>
                  </m:oMath>
                </a14:m>
                <a:endParaRPr lang="en-US" sz="1600" noProof="0" dirty="0"/>
              </a:p>
              <a:p>
                <a:pPr marL="0" indent="0">
                  <a:spcBef>
                    <a:spcPts val="400"/>
                  </a:spcBef>
                  <a:buNone/>
                </a:pPr>
                <a:endParaRPr lang="en-US" sz="1600" b="1" noProof="0" dirty="0"/>
              </a:p>
              <a:p>
                <a:pPr>
                  <a:spcBef>
                    <a:spcPts val="400"/>
                  </a:spcBef>
                </a:pPr>
                <a:r>
                  <a:rPr lang="en-US" sz="1600" noProof="0" dirty="0"/>
                  <a:t>One of the </a:t>
                </a:r>
                <a:r>
                  <a:rPr lang="en-US" sz="1600" i="1" noProof="0" dirty="0"/>
                  <a:t>K</a:t>
                </a:r>
                <a:r>
                  <a:rPr lang="en-US" sz="1600" noProof="0" dirty="0"/>
                  <a:t> groups is the reference group (e.g., </a:t>
                </a:r>
                <a:r>
                  <a:rPr lang="en-US" sz="1600" i="1" noProof="0" dirty="0"/>
                  <a:t>k = </a:t>
                </a:r>
                <a:r>
                  <a:rPr lang="en-US" sz="1600" noProof="0" dirty="0"/>
                  <a:t>1)</a:t>
                </a:r>
              </a:p>
              <a:p>
                <a:pPr>
                  <a:spcBef>
                    <a:spcPts val="400"/>
                  </a:spcBef>
                </a:pPr>
                <a:endParaRPr lang="en-US" sz="1600" noProof="0" dirty="0"/>
              </a:p>
              <a:p>
                <a:pPr marL="0" indent="0">
                  <a:spcBef>
                    <a:spcPts val="400"/>
                  </a:spcBef>
                  <a:buNone/>
                </a:pPr>
                <a:r>
                  <a:rPr lang="en-US" sz="1600" noProof="0" dirty="0"/>
                  <a:t>	</a:t>
                </a:r>
                <a14:m>
                  <m:oMath xmlns:m="http://schemas.openxmlformats.org/officeDocument/2006/math">
                    <m:sSub>
                      <m:sSubPr>
                        <m:ctrlPr>
                          <a:rPr lang="en-US" sz="1600" i="1" noProof="0">
                            <a:latin typeface="Cambria Math" panose="02040503050406030204" pitchFamily="18" charset="0"/>
                            <a:ea typeface="Cambria Math" panose="02040503050406030204" pitchFamily="18" charset="0"/>
                          </a:rPr>
                        </m:ctrlPr>
                      </m:sSubPr>
                      <m:e>
                        <m:r>
                          <a:rPr lang="en-US" sz="1600" i="1" noProof="0">
                            <a:latin typeface="Cambria Math" panose="02040503050406030204" pitchFamily="18" charset="0"/>
                            <a:ea typeface="Cambria Math" panose="02040503050406030204" pitchFamily="18" charset="0"/>
                          </a:rPr>
                          <m:t>𝛽</m:t>
                        </m:r>
                      </m:e>
                      <m:sub>
                        <m:r>
                          <a:rPr lang="en-US" sz="1600" i="1" noProof="0">
                            <a:latin typeface="Cambria Math" panose="02040503050406030204" pitchFamily="18" charset="0"/>
                            <a:ea typeface="Cambria Math" panose="02040503050406030204" pitchFamily="18" charset="0"/>
                          </a:rPr>
                          <m:t>0</m:t>
                        </m:r>
                      </m:sub>
                    </m:sSub>
                    <m:r>
                      <a:rPr lang="en-US" sz="1600" i="1" noProof="0">
                        <a:latin typeface="Cambria Math" panose="02040503050406030204" pitchFamily="18" charset="0"/>
                        <a:ea typeface="Cambria Math" panose="02040503050406030204" pitchFamily="18" charset="0"/>
                      </a:rPr>
                      <m:t>=</m:t>
                    </m:r>
                    <m:sSub>
                      <m:sSubPr>
                        <m:ctrlPr>
                          <a:rPr lang="en-US" sz="1600" i="1" noProof="0">
                            <a:latin typeface="Cambria Math" panose="02040503050406030204" pitchFamily="18" charset="0"/>
                            <a:ea typeface="Cambria Math" panose="02040503050406030204" pitchFamily="18" charset="0"/>
                          </a:rPr>
                        </m:ctrlPr>
                      </m:sSubPr>
                      <m:e>
                        <m:r>
                          <a:rPr lang="en-US" sz="1600" i="1" noProof="0">
                            <a:latin typeface="Cambria Math" panose="02040503050406030204" pitchFamily="18" charset="0"/>
                            <a:ea typeface="Cambria Math" panose="02040503050406030204" pitchFamily="18" charset="0"/>
                          </a:rPr>
                          <m:t>𝜇</m:t>
                        </m:r>
                      </m:e>
                      <m:sub>
                        <m:r>
                          <a:rPr lang="en-US" sz="1600" i="1" noProof="0">
                            <a:latin typeface="Cambria Math" panose="02040503050406030204" pitchFamily="18" charset="0"/>
                            <a:ea typeface="Cambria Math" panose="02040503050406030204" pitchFamily="18" charset="0"/>
                          </a:rPr>
                          <m:t>1</m:t>
                        </m:r>
                      </m:sub>
                    </m:sSub>
                  </m:oMath>
                </a14:m>
                <a:r>
                  <a:rPr lang="en-US" sz="1600" noProof="0" dirty="0"/>
                  <a:t>		</a:t>
                </a:r>
                <a14:m>
                  <m:oMath xmlns:m="http://schemas.openxmlformats.org/officeDocument/2006/math">
                    <m:sSub>
                      <m:sSubPr>
                        <m:ctrlPr>
                          <a:rPr lang="en-US" sz="1600" i="1" noProof="0">
                            <a:latin typeface="Cambria Math" panose="02040503050406030204" pitchFamily="18" charset="0"/>
                            <a:ea typeface="Cambria Math" panose="02040503050406030204" pitchFamily="18" charset="0"/>
                          </a:rPr>
                        </m:ctrlPr>
                      </m:sSubPr>
                      <m:e>
                        <m:r>
                          <a:rPr lang="en-US" sz="1600" i="1" noProof="0">
                            <a:latin typeface="Cambria Math" panose="02040503050406030204" pitchFamily="18" charset="0"/>
                            <a:ea typeface="Cambria Math" panose="02040503050406030204" pitchFamily="18" charset="0"/>
                          </a:rPr>
                          <m:t>𝛽</m:t>
                        </m:r>
                      </m:e>
                      <m:sub>
                        <m:r>
                          <a:rPr lang="en-US" sz="1600" i="1" noProof="0">
                            <a:latin typeface="Cambria Math" panose="02040503050406030204" pitchFamily="18" charset="0"/>
                            <a:ea typeface="Cambria Math" panose="02040503050406030204" pitchFamily="18" charset="0"/>
                          </a:rPr>
                          <m:t>𝑘</m:t>
                        </m:r>
                      </m:sub>
                    </m:sSub>
                    <m:r>
                      <a:rPr lang="en-US" sz="1600" i="1" noProof="0">
                        <a:latin typeface="Cambria Math" panose="02040503050406030204" pitchFamily="18" charset="0"/>
                        <a:ea typeface="Cambria Math" panose="02040503050406030204" pitchFamily="18" charset="0"/>
                      </a:rPr>
                      <m:t>=</m:t>
                    </m:r>
                    <m:sSub>
                      <m:sSubPr>
                        <m:ctrlPr>
                          <a:rPr lang="en-US" sz="1600" i="1" noProof="0">
                            <a:latin typeface="Cambria Math" panose="02040503050406030204" pitchFamily="18" charset="0"/>
                            <a:ea typeface="Cambria Math" panose="02040503050406030204" pitchFamily="18" charset="0"/>
                          </a:rPr>
                        </m:ctrlPr>
                      </m:sSubPr>
                      <m:e>
                        <m:sSub>
                          <m:sSubPr>
                            <m:ctrlPr>
                              <a:rPr lang="en-US" sz="1600" i="1" noProof="0">
                                <a:latin typeface="Cambria Math" panose="02040503050406030204" pitchFamily="18" charset="0"/>
                                <a:ea typeface="Cambria Math" panose="02040503050406030204" pitchFamily="18" charset="0"/>
                              </a:rPr>
                            </m:ctrlPr>
                          </m:sSubPr>
                          <m:e>
                            <m:r>
                              <a:rPr lang="en-US" sz="1600" i="1" noProof="0">
                                <a:latin typeface="Cambria Math" panose="02040503050406030204" pitchFamily="18" charset="0"/>
                                <a:ea typeface="Cambria Math" panose="02040503050406030204" pitchFamily="18" charset="0"/>
                              </a:rPr>
                              <m:t>𝜇</m:t>
                            </m:r>
                          </m:e>
                          <m:sub>
                            <m:r>
                              <a:rPr lang="en-US" sz="1600" i="1" noProof="0">
                                <a:latin typeface="Cambria Math" panose="02040503050406030204" pitchFamily="18" charset="0"/>
                                <a:ea typeface="Cambria Math" panose="02040503050406030204" pitchFamily="18" charset="0"/>
                              </a:rPr>
                              <m:t>𝑘</m:t>
                            </m:r>
                          </m:sub>
                        </m:sSub>
                        <m:r>
                          <a:rPr lang="en-US" sz="1600" i="1" noProof="0">
                            <a:latin typeface="Cambria Math" panose="02040503050406030204" pitchFamily="18" charset="0"/>
                            <a:ea typeface="Cambria Math" panose="02040503050406030204" pitchFamily="18" charset="0"/>
                          </a:rPr>
                          <m:t>−</m:t>
                        </m:r>
                        <m:r>
                          <a:rPr lang="en-US" sz="1600" i="1" noProof="0">
                            <a:latin typeface="Cambria Math" panose="02040503050406030204" pitchFamily="18" charset="0"/>
                            <a:ea typeface="Cambria Math" panose="02040503050406030204" pitchFamily="18" charset="0"/>
                          </a:rPr>
                          <m:t>𝜇</m:t>
                        </m:r>
                      </m:e>
                      <m:sub>
                        <m:r>
                          <a:rPr lang="en-US" sz="1600" i="1" noProof="0">
                            <a:latin typeface="Cambria Math" panose="02040503050406030204" pitchFamily="18" charset="0"/>
                            <a:ea typeface="Cambria Math" panose="02040503050406030204" pitchFamily="18" charset="0"/>
                          </a:rPr>
                          <m:t>1</m:t>
                        </m:r>
                      </m:sub>
                    </m:sSub>
                  </m:oMath>
                </a14:m>
                <a:endParaRPr lang="en-US" sz="1600" noProof="0" dirty="0"/>
              </a:p>
              <a:p>
                <a:pPr marL="0" indent="0">
                  <a:spcBef>
                    <a:spcPts val="400"/>
                  </a:spcBef>
                  <a:buNone/>
                </a:pPr>
                <a:endParaRPr lang="en-US" sz="1600" noProof="0" dirty="0"/>
              </a:p>
              <a:p>
                <a:pPr lvl="0"/>
                <a:r>
                  <a:rPr lang="en-US" sz="1600" noProof="0" dirty="0"/>
                  <a:t>Score of person </a:t>
                </a:r>
                <a:r>
                  <a:rPr lang="en-US" sz="1600" i="1" noProof="0" dirty="0"/>
                  <a:t>i</a:t>
                </a:r>
                <a:r>
                  <a:rPr lang="en-US" sz="1600" noProof="0" dirty="0"/>
                  <a:t> in population </a:t>
                </a:r>
                <a:r>
                  <a:rPr lang="en-US" sz="1600" i="1" noProof="0" dirty="0"/>
                  <a:t>k</a:t>
                </a:r>
                <a:r>
                  <a:rPr lang="en-US" sz="1600" noProof="0" dirty="0"/>
                  <a:t> (</a:t>
                </a:r>
                <a14:m>
                  <m:oMath xmlns:m="http://schemas.openxmlformats.org/officeDocument/2006/math">
                    <m:sSub>
                      <m:sSubPr>
                        <m:ctrlPr>
                          <a:rPr lang="en-US" sz="1600" i="1" noProof="0">
                            <a:latin typeface="Cambria Math" panose="02040503050406030204" pitchFamily="18" charset="0"/>
                          </a:rPr>
                        </m:ctrlPr>
                      </m:sSubPr>
                      <m:e>
                        <m:r>
                          <a:rPr lang="en-US" sz="1600" i="1" noProof="0">
                            <a:latin typeface="Cambria Math" panose="02040503050406030204" pitchFamily="18" charset="0"/>
                          </a:rPr>
                          <m:t>𝑌</m:t>
                        </m:r>
                      </m:e>
                      <m:sub>
                        <m:r>
                          <a:rPr lang="en-US" sz="1600" b="0" i="1" noProof="0" smtClean="0">
                            <a:latin typeface="Cambria Math" panose="02040503050406030204" pitchFamily="18" charset="0"/>
                          </a:rPr>
                          <m:t>𝑖</m:t>
                        </m:r>
                        <m:r>
                          <a:rPr lang="en-US" sz="1600" i="1" noProof="0">
                            <a:latin typeface="Cambria Math" panose="02040503050406030204" pitchFamily="18" charset="0"/>
                          </a:rPr>
                          <m:t>𝑘</m:t>
                        </m:r>
                      </m:sub>
                    </m:sSub>
                  </m:oMath>
                </a14:m>
                <a:r>
                  <a:rPr lang="en-US" sz="1600" noProof="0" dirty="0"/>
                  <a:t>) is equal to the mean of population 1 (</a:t>
                </a:r>
                <a:r>
                  <a:rPr lang="en-US" sz="1600" noProof="0" dirty="0">
                    <a:sym typeface="Symbol" panose="05050102010706020507" pitchFamily="18" charset="2"/>
                  </a:rPr>
                  <a:t></a:t>
                </a:r>
                <a:r>
                  <a:rPr lang="en-US" sz="1600" baseline="-25000" noProof="0" dirty="0"/>
                  <a:t>1</a:t>
                </a:r>
                <a:r>
                  <a:rPr lang="en-US" sz="1600" noProof="0" dirty="0"/>
                  <a:t>), plus the difference between population 1 and population </a:t>
                </a:r>
                <a:r>
                  <a:rPr lang="en-US" sz="1600" i="1" noProof="0" dirty="0"/>
                  <a:t>k</a:t>
                </a:r>
                <a:r>
                  <a:rPr lang="en-US" sz="1600" noProof="0" dirty="0"/>
                  <a:t>, plus a random error caused by individual differences (</a:t>
                </a:r>
                <a14:m>
                  <m:oMath xmlns:m="http://schemas.openxmlformats.org/officeDocument/2006/math">
                    <m:sSub>
                      <m:sSubPr>
                        <m:ctrlPr>
                          <a:rPr lang="en-US" sz="1600" i="1" noProof="0">
                            <a:latin typeface="Cambria Math" panose="02040503050406030204" pitchFamily="18" charset="0"/>
                            <a:ea typeface="Cambria Math" panose="02040503050406030204" pitchFamily="18" charset="0"/>
                          </a:rPr>
                        </m:ctrlPr>
                      </m:sSubPr>
                      <m:e>
                        <m:r>
                          <a:rPr lang="en-US" sz="1600" i="1" noProof="0">
                            <a:latin typeface="Cambria Math" panose="02040503050406030204" pitchFamily="18" charset="0"/>
                            <a:ea typeface="Cambria Math" panose="02040503050406030204" pitchFamily="18" charset="0"/>
                          </a:rPr>
                          <m:t>𝜀</m:t>
                        </m:r>
                      </m:e>
                      <m:sub>
                        <m:r>
                          <a:rPr lang="en-US" sz="1600" b="0" i="1" noProof="0" smtClean="0">
                            <a:latin typeface="Cambria Math" panose="02040503050406030204" pitchFamily="18" charset="0"/>
                            <a:ea typeface="Cambria Math" panose="02040503050406030204" pitchFamily="18" charset="0"/>
                          </a:rPr>
                          <m:t>𝑖𝑘</m:t>
                        </m:r>
                      </m:sub>
                    </m:sSub>
                  </m:oMath>
                </a14:m>
                <a:r>
                  <a:rPr lang="en-US" sz="1600" noProof="0" dirty="0"/>
                  <a:t>)</a:t>
                </a:r>
                <a:endParaRPr lang="en-US" sz="1600" b="1" noProof="0" dirty="0"/>
              </a:p>
              <a:p>
                <a:pPr>
                  <a:spcBef>
                    <a:spcPts val="400"/>
                  </a:spcBef>
                </a:pPr>
                <a:endParaRPr lang="en-US" sz="1600" noProof="0" dirty="0"/>
              </a:p>
              <a:p>
                <a:pPr marL="0" indent="0">
                  <a:spcBef>
                    <a:spcPts val="400"/>
                  </a:spcBef>
                  <a:buNone/>
                </a:pPr>
                <a:endParaRPr lang="en-US" sz="1600" b="1" noProof="0" dirty="0"/>
              </a:p>
              <a:p>
                <a:pPr marL="0" indent="0">
                  <a:spcBef>
                    <a:spcPts val="400"/>
                  </a:spcBef>
                  <a:buNone/>
                </a:pPr>
                <a:endParaRPr lang="en-US" sz="1600" b="1" noProof="0" dirty="0"/>
              </a:p>
              <a:p>
                <a:pPr marL="0" indent="0">
                  <a:spcBef>
                    <a:spcPts val="400"/>
                  </a:spcBef>
                  <a:buNone/>
                </a:pPr>
                <a:endParaRPr lang="en-US" sz="1600" b="1" noProof="0" dirty="0"/>
              </a:p>
              <a:p>
                <a:pPr marL="0" indent="0">
                  <a:spcBef>
                    <a:spcPts val="400"/>
                  </a:spcBef>
                  <a:buNone/>
                </a:pPr>
                <a:endParaRPr lang="en-US" sz="1600" b="1" noProof="0" dirty="0"/>
              </a:p>
              <a:p>
                <a:pPr marL="0" indent="0">
                  <a:spcBef>
                    <a:spcPts val="400"/>
                  </a:spcBef>
                  <a:buNone/>
                </a:pPr>
                <a:endParaRPr lang="en-US" sz="1600" b="1" noProof="0" dirty="0"/>
              </a:p>
              <a:p>
                <a:pPr marL="0" indent="0">
                  <a:spcBef>
                    <a:spcPts val="400"/>
                  </a:spcBef>
                  <a:buNone/>
                </a:pPr>
                <a:endParaRPr lang="en-US" sz="1600" b="1" noProof="0" dirty="0"/>
              </a:p>
              <a:p>
                <a:pPr marL="0" indent="0">
                  <a:spcBef>
                    <a:spcPts val="400"/>
                  </a:spcBef>
                  <a:buNone/>
                </a:pPr>
                <a:endParaRPr lang="en-US" sz="1600" b="1" noProof="0" dirty="0"/>
              </a:p>
              <a:p>
                <a:pPr marL="0" indent="0">
                  <a:spcBef>
                    <a:spcPts val="400"/>
                  </a:spcBef>
                  <a:buNone/>
                </a:pPr>
                <a:endParaRPr lang="en-US" sz="1600" b="1" noProof="0" dirty="0"/>
              </a:p>
              <a:p>
                <a:pPr marL="0" indent="0">
                  <a:spcBef>
                    <a:spcPts val="400"/>
                  </a:spcBef>
                  <a:buNone/>
                </a:pPr>
                <a:endParaRPr lang="en-US" sz="1600" b="1" noProof="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152650" y="1659371"/>
                <a:ext cx="7886700" cy="4351338"/>
              </a:xfrm>
              <a:blipFill>
                <a:blip r:embed="rId3"/>
                <a:stretch>
                  <a:fillRect l="-386" t="-980" b="-420"/>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US" dirty="0"/>
              <a:t>Lecture 3,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7</a:t>
            </a:fld>
            <a:endParaRPr lang="en-US" dirty="0"/>
          </a:p>
        </p:txBody>
      </p:sp>
    </p:spTree>
    <p:extLst>
      <p:ext uri="{BB962C8B-B14F-4D97-AF65-F5344CB8AC3E}">
        <p14:creationId xmlns:p14="http://schemas.microsoft.com/office/powerpoint/2010/main" val="3296386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00155" y="2090409"/>
                <a:ext cx="10174781" cy="3101983"/>
              </a:xfrm>
            </p:spPr>
            <p:txBody>
              <a:bodyPr>
                <a:normAutofit/>
              </a:bodyPr>
              <a:lstStyle/>
              <a:p>
                <a:endParaRPr lang="en-US" sz="1900" noProof="0" dirty="0"/>
              </a:p>
              <a:p>
                <a:pPr lvl="1"/>
                <a:r>
                  <a:rPr lang="en-US" sz="1900" u="sng" noProof="0" dirty="0"/>
                  <a:t>Group</a:t>
                </a:r>
                <a:r>
                  <a:rPr lang="en-US" sz="1900" noProof="0" dirty="0"/>
                  <a:t> means:  </a:t>
                </a:r>
                <a14:m>
                  <m:oMath xmlns:m="http://schemas.openxmlformats.org/officeDocument/2006/math">
                    <m:sSub>
                      <m:sSubPr>
                        <m:ctrlPr>
                          <a:rPr lang="en-US" sz="1900" i="1" noProof="0">
                            <a:latin typeface="Cambria Math" panose="02040503050406030204" pitchFamily="18" charset="0"/>
                          </a:rPr>
                        </m:ctrlPr>
                      </m:sSubPr>
                      <m:e>
                        <m:acc>
                          <m:accPr>
                            <m:chr m:val="̅"/>
                            <m:ctrlPr>
                              <a:rPr lang="en-US" sz="1900" i="1" noProof="0">
                                <a:latin typeface="Cambria Math" panose="02040503050406030204" pitchFamily="18" charset="0"/>
                              </a:rPr>
                            </m:ctrlPr>
                          </m:accPr>
                          <m:e>
                            <m:r>
                              <a:rPr lang="en-US" sz="1900" i="1" noProof="0">
                                <a:latin typeface="Cambria Math" panose="02040503050406030204" pitchFamily="18" charset="0"/>
                              </a:rPr>
                              <m:t>𝑌</m:t>
                            </m:r>
                          </m:e>
                        </m:acc>
                      </m:e>
                      <m:sub>
                        <m:r>
                          <a:rPr lang="en-US" sz="1900" b="0" i="1" noProof="0" smtClean="0">
                            <a:latin typeface="Cambria Math" panose="02040503050406030204" pitchFamily="18" charset="0"/>
                          </a:rPr>
                          <m:t>𝑘</m:t>
                        </m:r>
                      </m:sub>
                    </m:sSub>
                    <m:r>
                      <a:rPr lang="en-US" sz="1900" i="1" noProof="0">
                        <a:latin typeface="Cambria Math" panose="02040503050406030204" pitchFamily="18" charset="0"/>
                      </a:rPr>
                      <m:t>=</m:t>
                    </m:r>
                    <m:f>
                      <m:fPr>
                        <m:ctrlPr>
                          <a:rPr lang="nl-NL" sz="1900" i="1">
                            <a:latin typeface="Cambria Math" panose="02040503050406030204" pitchFamily="18" charset="0"/>
                          </a:rPr>
                        </m:ctrlPr>
                      </m:fPr>
                      <m:num>
                        <m:nary>
                          <m:naryPr>
                            <m:chr m:val="∑"/>
                            <m:limLoc m:val="undOvr"/>
                            <m:ctrlPr>
                              <a:rPr lang="nl-NL" sz="1900" i="1">
                                <a:latin typeface="Cambria Math" panose="02040503050406030204" pitchFamily="18" charset="0"/>
                              </a:rPr>
                            </m:ctrlPr>
                          </m:naryPr>
                          <m:sub>
                            <m:r>
                              <m:rPr>
                                <m:brk/>
                              </m:rPr>
                              <a:rPr lang="nl-NL" sz="1900" i="1">
                                <a:latin typeface="Cambria Math" panose="02040503050406030204" pitchFamily="18" charset="0"/>
                              </a:rPr>
                              <m:t>𝑖</m:t>
                            </m:r>
                            <m:r>
                              <a:rPr lang="nl-NL" sz="1900" i="1">
                                <a:latin typeface="Cambria Math" panose="02040503050406030204" pitchFamily="18" charset="0"/>
                              </a:rPr>
                              <m:t>=1</m:t>
                            </m:r>
                          </m:sub>
                          <m:sup>
                            <m:sSub>
                              <m:sSubPr>
                                <m:ctrlPr>
                                  <a:rPr lang="nl-NL" sz="1900" i="1">
                                    <a:latin typeface="Cambria Math" panose="02040503050406030204" pitchFamily="18" charset="0"/>
                                  </a:rPr>
                                </m:ctrlPr>
                              </m:sSubPr>
                              <m:e>
                                <m:r>
                                  <a:rPr lang="nl-NL" sz="1900" i="1">
                                    <a:latin typeface="Cambria Math" panose="02040503050406030204" pitchFamily="18" charset="0"/>
                                  </a:rPr>
                                  <m:t>𝑛</m:t>
                                </m:r>
                              </m:e>
                              <m:sub>
                                <m:r>
                                  <a:rPr lang="nl-NL" sz="1900" i="1">
                                    <a:latin typeface="Cambria Math" panose="02040503050406030204" pitchFamily="18" charset="0"/>
                                  </a:rPr>
                                  <m:t>𝑘</m:t>
                                </m:r>
                              </m:sub>
                            </m:sSub>
                          </m:sup>
                          <m:e>
                            <m:sSub>
                              <m:sSubPr>
                                <m:ctrlPr>
                                  <a:rPr lang="nl-NL" sz="1900" i="1">
                                    <a:latin typeface="Cambria Math" panose="02040503050406030204" pitchFamily="18" charset="0"/>
                                  </a:rPr>
                                </m:ctrlPr>
                              </m:sSubPr>
                              <m:e>
                                <m:r>
                                  <a:rPr lang="nl-NL" sz="1900" i="1">
                                    <a:latin typeface="Cambria Math" panose="02040503050406030204" pitchFamily="18" charset="0"/>
                                  </a:rPr>
                                  <m:t>𝑌</m:t>
                                </m:r>
                              </m:e>
                              <m:sub>
                                <m:r>
                                  <a:rPr lang="nl-NL" sz="1900" i="1">
                                    <a:latin typeface="Cambria Math" panose="02040503050406030204" pitchFamily="18" charset="0"/>
                                  </a:rPr>
                                  <m:t>𝑖𝑘</m:t>
                                </m:r>
                              </m:sub>
                            </m:sSub>
                            <m:r>
                              <a:rPr lang="nl-NL" sz="1900" i="1">
                                <a:latin typeface="Cambria Math" panose="02040503050406030204" pitchFamily="18" charset="0"/>
                              </a:rPr>
                              <m:t> </m:t>
                            </m:r>
                          </m:e>
                        </m:nary>
                      </m:num>
                      <m:den>
                        <m:sSub>
                          <m:sSubPr>
                            <m:ctrlPr>
                              <a:rPr lang="en-US" sz="1900" i="1">
                                <a:latin typeface="Cambria Math" panose="02040503050406030204" pitchFamily="18" charset="0"/>
                              </a:rPr>
                            </m:ctrlPr>
                          </m:sSubPr>
                          <m:e>
                            <m:r>
                              <a:rPr lang="en-US" sz="1900" i="1">
                                <a:latin typeface="Cambria Math" panose="02040503050406030204" pitchFamily="18" charset="0"/>
                              </a:rPr>
                              <m:t>𝑛</m:t>
                            </m:r>
                          </m:e>
                          <m:sub>
                            <m:r>
                              <a:rPr lang="en-US" sz="1900" i="1">
                                <a:latin typeface="Cambria Math" panose="02040503050406030204" pitchFamily="18" charset="0"/>
                              </a:rPr>
                              <m:t>𝑘</m:t>
                            </m:r>
                          </m:sub>
                        </m:sSub>
                      </m:den>
                    </m:f>
                  </m:oMath>
                </a14:m>
                <a:r>
                  <a:rPr lang="en-US" sz="1900" noProof="0" dirty="0"/>
                  <a:t> (</a:t>
                </a:r>
                <a14:m>
                  <m:oMath xmlns:m="http://schemas.openxmlformats.org/officeDocument/2006/math">
                    <m:r>
                      <a:rPr lang="en-US" sz="1900" b="0" i="1" noProof="0" smtClean="0">
                        <a:latin typeface="Cambria Math" panose="02040503050406030204" pitchFamily="18" charset="0"/>
                      </a:rPr>
                      <m:t>𝑘</m:t>
                    </m:r>
                    <m:r>
                      <a:rPr lang="en-US" sz="1900" i="1" noProof="0">
                        <a:latin typeface="Cambria Math" panose="02040503050406030204" pitchFamily="18" charset="0"/>
                      </a:rPr>
                      <m:t>=1,…,</m:t>
                    </m:r>
                    <m:r>
                      <a:rPr lang="en-US" sz="1900" b="0" i="1" noProof="0" smtClean="0">
                        <a:latin typeface="Cambria Math" panose="02040503050406030204" pitchFamily="18" charset="0"/>
                      </a:rPr>
                      <m:t>𝐾</m:t>
                    </m:r>
                  </m:oMath>
                </a14:m>
                <a:r>
                  <a:rPr lang="en-US" sz="1900" noProof="0" dirty="0"/>
                  <a:t>)</a:t>
                </a:r>
              </a:p>
              <a:p>
                <a:pPr marL="201168" lvl="1" indent="0">
                  <a:buNone/>
                </a:pPr>
                <a:endParaRPr lang="en-US" sz="1900" noProof="0" dirty="0"/>
              </a:p>
              <a:p>
                <a:pPr lvl="1"/>
                <a:r>
                  <a:rPr lang="en-US" sz="1900" u="sng" noProof="0" dirty="0"/>
                  <a:t>Grand</a:t>
                </a:r>
                <a:r>
                  <a:rPr lang="en-US" sz="1900" noProof="0" dirty="0"/>
                  <a:t> mean: </a:t>
                </a:r>
                <a14:m>
                  <m:oMath xmlns:m="http://schemas.openxmlformats.org/officeDocument/2006/math">
                    <m:acc>
                      <m:accPr>
                        <m:chr m:val="̿"/>
                        <m:ctrlPr>
                          <a:rPr lang="nl-NL" sz="1900" i="1">
                            <a:latin typeface="Cambria Math" panose="02040503050406030204" pitchFamily="18" charset="0"/>
                          </a:rPr>
                        </m:ctrlPr>
                      </m:accPr>
                      <m:e>
                        <m:r>
                          <a:rPr lang="nl-NL" sz="1900" i="1">
                            <a:latin typeface="Cambria Math" panose="02040503050406030204" pitchFamily="18" charset="0"/>
                          </a:rPr>
                          <m:t>𝑌</m:t>
                        </m:r>
                      </m:e>
                    </m:acc>
                    <m:r>
                      <a:rPr lang="nl-NL" sz="1900" i="1">
                        <a:latin typeface="Cambria Math" panose="02040503050406030204" pitchFamily="18" charset="0"/>
                      </a:rPr>
                      <m:t>=</m:t>
                    </m:r>
                    <m:f>
                      <m:fPr>
                        <m:ctrlPr>
                          <a:rPr lang="nl-NL" sz="1900" i="1">
                            <a:latin typeface="Cambria Math" panose="02040503050406030204" pitchFamily="18" charset="0"/>
                          </a:rPr>
                        </m:ctrlPr>
                      </m:fPr>
                      <m:num>
                        <m:nary>
                          <m:naryPr>
                            <m:chr m:val="∑"/>
                            <m:limLoc m:val="undOvr"/>
                            <m:ctrlPr>
                              <a:rPr lang="nl-NL" sz="1900" i="1">
                                <a:latin typeface="Cambria Math" panose="02040503050406030204" pitchFamily="18" charset="0"/>
                              </a:rPr>
                            </m:ctrlPr>
                          </m:naryPr>
                          <m:sub>
                            <m:r>
                              <m:rPr>
                                <m:brk/>
                              </m:rPr>
                              <a:rPr lang="nl-NL" sz="1900" i="1">
                                <a:latin typeface="Cambria Math" panose="02040503050406030204" pitchFamily="18" charset="0"/>
                              </a:rPr>
                              <m:t>𝑘</m:t>
                            </m:r>
                            <m:r>
                              <a:rPr lang="nl-NL" sz="1900" i="1">
                                <a:latin typeface="Cambria Math" panose="02040503050406030204" pitchFamily="18" charset="0"/>
                              </a:rPr>
                              <m:t>=1</m:t>
                            </m:r>
                          </m:sub>
                          <m:sup>
                            <m:r>
                              <a:rPr lang="nl-NL" sz="1900" i="1">
                                <a:latin typeface="Cambria Math" panose="02040503050406030204" pitchFamily="18" charset="0"/>
                              </a:rPr>
                              <m:t>𝐾</m:t>
                            </m:r>
                          </m:sup>
                          <m:e>
                            <m:nary>
                              <m:naryPr>
                                <m:chr m:val="∑"/>
                                <m:limLoc m:val="undOvr"/>
                                <m:ctrlPr>
                                  <a:rPr lang="nl-NL" sz="1900" i="1">
                                    <a:latin typeface="Cambria Math" panose="02040503050406030204" pitchFamily="18" charset="0"/>
                                  </a:rPr>
                                </m:ctrlPr>
                              </m:naryPr>
                              <m:sub>
                                <m:r>
                                  <m:rPr>
                                    <m:brk/>
                                  </m:rPr>
                                  <a:rPr lang="nl-NL" sz="1900" i="1">
                                    <a:latin typeface="Cambria Math" panose="02040503050406030204" pitchFamily="18" charset="0"/>
                                  </a:rPr>
                                  <m:t>𝑖</m:t>
                                </m:r>
                                <m:r>
                                  <a:rPr lang="nl-NL" sz="1900" i="1">
                                    <a:latin typeface="Cambria Math" panose="02040503050406030204" pitchFamily="18" charset="0"/>
                                  </a:rPr>
                                  <m:t>=1</m:t>
                                </m:r>
                              </m:sub>
                              <m:sup>
                                <m:sSub>
                                  <m:sSubPr>
                                    <m:ctrlPr>
                                      <a:rPr lang="nl-NL" sz="1900" i="1">
                                        <a:latin typeface="Cambria Math" panose="02040503050406030204" pitchFamily="18" charset="0"/>
                                      </a:rPr>
                                    </m:ctrlPr>
                                  </m:sSubPr>
                                  <m:e>
                                    <m:r>
                                      <a:rPr lang="nl-NL" sz="1900" i="1">
                                        <a:latin typeface="Cambria Math" panose="02040503050406030204" pitchFamily="18" charset="0"/>
                                      </a:rPr>
                                      <m:t>𝑛</m:t>
                                    </m:r>
                                  </m:e>
                                  <m:sub>
                                    <m:r>
                                      <a:rPr lang="nl-NL" sz="1900" i="1">
                                        <a:latin typeface="Cambria Math" panose="02040503050406030204" pitchFamily="18" charset="0"/>
                                      </a:rPr>
                                      <m:t>𝑘</m:t>
                                    </m:r>
                                  </m:sub>
                                </m:sSub>
                              </m:sup>
                              <m:e>
                                <m:sSub>
                                  <m:sSubPr>
                                    <m:ctrlPr>
                                      <a:rPr lang="nl-NL" sz="1900" i="1">
                                        <a:latin typeface="Cambria Math" panose="02040503050406030204" pitchFamily="18" charset="0"/>
                                      </a:rPr>
                                    </m:ctrlPr>
                                  </m:sSubPr>
                                  <m:e>
                                    <m:r>
                                      <a:rPr lang="nl-NL" sz="1900" i="1">
                                        <a:latin typeface="Cambria Math" panose="02040503050406030204" pitchFamily="18" charset="0"/>
                                      </a:rPr>
                                      <m:t>𝑌</m:t>
                                    </m:r>
                                  </m:e>
                                  <m:sub>
                                    <m:r>
                                      <a:rPr lang="nl-NL" sz="1900" i="1">
                                        <a:latin typeface="Cambria Math" panose="02040503050406030204" pitchFamily="18" charset="0"/>
                                      </a:rPr>
                                      <m:t>𝑖𝑘</m:t>
                                    </m:r>
                                  </m:sub>
                                </m:sSub>
                              </m:e>
                            </m:nary>
                          </m:e>
                        </m:nary>
                      </m:num>
                      <m:den>
                        <m:r>
                          <a:rPr lang="nl-NL" sz="1900" i="1">
                            <a:latin typeface="Cambria Math" panose="02040503050406030204" pitchFamily="18" charset="0"/>
                          </a:rPr>
                          <m:t>𝑁</m:t>
                        </m:r>
                      </m:den>
                    </m:f>
                  </m:oMath>
                </a14:m>
                <a:endParaRPr lang="en-US" sz="1900" noProof="0" dirty="0"/>
              </a:p>
              <a:p>
                <a:endParaRPr lang="en-US" sz="1900" noProof="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00155" y="2090409"/>
                <a:ext cx="10174781" cy="3101983"/>
              </a:xfrm>
              <a:blipFill>
                <a:blip r:embed="rId3"/>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311678733"/>
                  </p:ext>
                </p:extLst>
              </p:nvPr>
            </p:nvGraphicFramePr>
            <p:xfrm>
              <a:off x="2573337" y="4941081"/>
              <a:ext cx="7045325" cy="1209993"/>
            </p:xfrm>
            <a:graphic>
              <a:graphicData uri="http://schemas.openxmlformats.org/drawingml/2006/table">
                <a:tbl>
                  <a:tblPr firstRow="1" firstCol="1" bandRow="1"/>
                  <a:tblGrid>
                    <a:gridCol w="2499995">
                      <a:extLst>
                        <a:ext uri="{9D8B030D-6E8A-4147-A177-3AD203B41FA5}">
                          <a16:colId xmlns:a16="http://schemas.microsoft.com/office/drawing/2014/main" val="20000"/>
                        </a:ext>
                      </a:extLst>
                    </a:gridCol>
                    <a:gridCol w="2113280">
                      <a:extLst>
                        <a:ext uri="{9D8B030D-6E8A-4147-A177-3AD203B41FA5}">
                          <a16:colId xmlns:a16="http://schemas.microsoft.com/office/drawing/2014/main" val="20001"/>
                        </a:ext>
                      </a:extLst>
                    </a:gridCol>
                    <a:gridCol w="2432050">
                      <a:extLst>
                        <a:ext uri="{9D8B030D-6E8A-4147-A177-3AD203B41FA5}">
                          <a16:colId xmlns:a16="http://schemas.microsoft.com/office/drawing/2014/main" val="20002"/>
                        </a:ext>
                      </a:extLst>
                    </a:gridCol>
                  </a:tblGrid>
                  <a:tr h="247015">
                    <a:tc>
                      <a:txBody>
                        <a:bodyPr/>
                        <a:lstStyle/>
                        <a:p>
                          <a:pPr algn="ctr">
                            <a:lnSpc>
                              <a:spcPct val="107000"/>
                            </a:lnSpc>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Parameter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07000"/>
                            </a:lnSpc>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07000"/>
                            </a:lnSpc>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Sample Estimate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000"/>
                      </a:ext>
                    </a:extLst>
                  </a:tr>
                  <a:tr h="26670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𝜇</m:t>
                                </m:r>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Grand mean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e>
                                </m:acc>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035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𝑘</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Effect of condition </a:t>
                          </a:r>
                          <a14:m>
                            <m:oMath xmlns:m="http://schemas.openxmlformats.org/officeDocument/2006/math">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𝑘</m:t>
                              </m:r>
                            </m:oMath>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e>
                                    </m:acc>
                                  </m:e>
                                  <m:sub>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e>
                                </m:acc>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6700">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𝜀</m:t>
                                    </m:r>
                                  </m:e>
                                  <m: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𝑖𝑘</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Residual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𝑒</m:t>
                                        </m:r>
                                      </m:e>
                                      <m:sub>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𝑖𝑘</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𝑖𝑘</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𝑌</m:t>
                                        </m:r>
                                      </m:e>
                                    </m:acc>
                                  </m:e>
                                  <m:sub>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311678733"/>
                  </p:ext>
                </p:extLst>
              </p:nvPr>
            </p:nvGraphicFramePr>
            <p:xfrm>
              <a:off x="2573337" y="4941081"/>
              <a:ext cx="7045325" cy="1223010"/>
            </p:xfrm>
            <a:graphic>
              <a:graphicData uri="http://schemas.openxmlformats.org/drawingml/2006/table">
                <a:tbl>
                  <a:tblPr firstRow="1" firstCol="1" bandRow="1"/>
                  <a:tblGrid>
                    <a:gridCol w="2499995">
                      <a:extLst>
                        <a:ext uri="{9D8B030D-6E8A-4147-A177-3AD203B41FA5}">
                          <a16:colId xmlns:a16="http://schemas.microsoft.com/office/drawing/2014/main" val="20000"/>
                        </a:ext>
                      </a:extLst>
                    </a:gridCol>
                    <a:gridCol w="2113280">
                      <a:extLst>
                        <a:ext uri="{9D8B030D-6E8A-4147-A177-3AD203B41FA5}">
                          <a16:colId xmlns:a16="http://schemas.microsoft.com/office/drawing/2014/main" val="20001"/>
                        </a:ext>
                      </a:extLst>
                    </a:gridCol>
                    <a:gridCol w="2432050">
                      <a:extLst>
                        <a:ext uri="{9D8B030D-6E8A-4147-A177-3AD203B41FA5}">
                          <a16:colId xmlns:a16="http://schemas.microsoft.com/office/drawing/2014/main" val="20002"/>
                        </a:ext>
                      </a:extLst>
                    </a:gridCol>
                  </a:tblGrid>
                  <a:tr h="293497">
                    <a:tc>
                      <a:txBody>
                        <a:bodyPr/>
                        <a:lstStyle/>
                        <a:p>
                          <a:pPr algn="ctr">
                            <a:lnSpc>
                              <a:spcPct val="107000"/>
                            </a:lnSpc>
                            <a:spcAft>
                              <a:spcPts val="0"/>
                            </a:spcAft>
                          </a:pPr>
                          <a:r>
                            <a:rPr lang="en-US" sz="1800" b="1">
                              <a:effectLst/>
                              <a:latin typeface="Calibri" panose="020F0502020204030204" pitchFamily="34" charset="0"/>
                              <a:ea typeface="Times New Roman" panose="02020603050405020304" pitchFamily="18" charset="0"/>
                              <a:cs typeface="Times New Roman" panose="02020603050405020304" pitchFamily="18" charset="0"/>
                            </a:rPr>
                            <a:t>Parameter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07000"/>
                            </a:lnSpc>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Description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07000"/>
                            </a:lnSpc>
                            <a:spcAft>
                              <a:spcPts val="0"/>
                            </a:spcAf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Sample Estimate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0000"/>
                      </a:ext>
                    </a:extLst>
                  </a:tr>
                  <a:tr h="318008">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244" t="-111321" r="-182439" b="-230189"/>
                          </a:stretch>
                        </a:blipFill>
                      </a:tcPr>
                    </a:tc>
                    <a:tc>
                      <a:txBody>
                        <a:bodyPr/>
                        <a:lstStyle/>
                        <a:p>
                          <a:pPr>
                            <a:lnSpc>
                              <a:spcPct val="107000"/>
                            </a:lnSpc>
                            <a:spcAft>
                              <a:spcPts val="0"/>
                            </a:spcAft>
                          </a:pPr>
                          <a:r>
                            <a:rPr lang="en-US" sz="1800">
                              <a:effectLst/>
                              <a:latin typeface="Calibri" panose="020F0502020204030204" pitchFamily="34" charset="0"/>
                              <a:ea typeface="Times New Roman" panose="02020603050405020304" pitchFamily="18" charset="0"/>
                              <a:cs typeface="Times New Roman" panose="02020603050405020304" pitchFamily="18" charset="0"/>
                            </a:rPr>
                            <a:t>Grand mean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89975" t="-111321" r="-501" b="-230189"/>
                          </a:stretch>
                        </a:blipFill>
                      </a:tcPr>
                    </a:tc>
                    <a:extLst>
                      <a:ext uri="{0D108BD9-81ED-4DB2-BD59-A6C34878D82A}">
                        <a16:rowId xmlns:a16="http://schemas.microsoft.com/office/drawing/2014/main" val="10001"/>
                      </a:ext>
                    </a:extLst>
                  </a:tr>
                  <a:tr h="318008">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244" t="-211321" r="-182439" b="-130189"/>
                          </a:stretch>
                        </a:blipFill>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18444" t="-211321" r="-115562" b="-130189"/>
                          </a:stretch>
                        </a:blipFill>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89975" t="-211321" r="-501" b="-130189"/>
                          </a:stretch>
                        </a:blipFill>
                      </a:tcPr>
                    </a:tc>
                    <a:extLst>
                      <a:ext uri="{0D108BD9-81ED-4DB2-BD59-A6C34878D82A}">
                        <a16:rowId xmlns:a16="http://schemas.microsoft.com/office/drawing/2014/main" val="10002"/>
                      </a:ext>
                    </a:extLst>
                  </a:tr>
                  <a:tr h="293497">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244" t="-343750" r="-182439" b="-43750"/>
                          </a:stretch>
                        </a:blipFill>
                      </a:tcPr>
                    </a:tc>
                    <a:tc>
                      <a:txBody>
                        <a:bodyPr/>
                        <a:lstStyle/>
                        <a:p>
                          <a:pPr>
                            <a:lnSpc>
                              <a:spcPct val="107000"/>
                            </a:lnSpc>
                            <a:spcAft>
                              <a:spcPts val="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Residual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89975" t="-343750" r="-501" b="-43750"/>
                          </a:stretch>
                        </a:blip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B997D53-EA5D-2B45-A40B-9D1B70A3AE5B}"/>
                  </a:ext>
                </a:extLst>
              </p:cNvPr>
              <p:cNvSpPr/>
              <p:nvPr/>
            </p:nvSpPr>
            <p:spPr>
              <a:xfrm>
                <a:off x="972241" y="1320313"/>
                <a:ext cx="9179322" cy="604589"/>
              </a:xfrm>
              <a:prstGeom prst="rect">
                <a:avLst/>
              </a:prstGeom>
            </p:spPr>
            <p:txBody>
              <a:bodyPr wrap="square">
                <a:spAutoFit/>
              </a:bodyPr>
              <a:lstStyle/>
              <a:p>
                <a:r>
                  <a:rPr lang="en-US" sz="1600" dirty="0"/>
                  <a:t>Notice that </a:t>
                </a:r>
                <a14:m>
                  <m:oMath xmlns:m="http://schemas.openxmlformats.org/officeDocument/2006/math">
                    <m:r>
                      <a:rPr lang="en-US" sz="1600" i="1">
                        <a:latin typeface="Cambria Math" panose="02040503050406030204" pitchFamily="18" charset="0"/>
                      </a:rPr>
                      <m:t>𝜇</m:t>
                    </m:r>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𝛼</m:t>
                        </m:r>
                      </m:e>
                      <m:sub>
                        <m:r>
                          <a:rPr lang="en-US" sz="1600" b="0" i="1" smtClean="0">
                            <a:latin typeface="Cambria Math" panose="02040503050406030204" pitchFamily="18" charset="0"/>
                          </a:rPr>
                          <m:t>𝑘</m:t>
                        </m:r>
                      </m:sub>
                    </m:sSub>
                  </m:oMath>
                </a14:m>
                <a:r>
                  <a:rPr lang="en-US" sz="1600" dirty="0"/>
                  <a:t>, and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𝜀</m:t>
                        </m:r>
                      </m:e>
                      <m:sub>
                        <m:r>
                          <a:rPr lang="en-US" sz="1600" b="0" i="1" smtClean="0">
                            <a:latin typeface="Cambria Math" panose="02040503050406030204" pitchFamily="18" charset="0"/>
                          </a:rPr>
                          <m:t>𝑖𝑘</m:t>
                        </m:r>
                      </m:sub>
                    </m:sSub>
                  </m:oMath>
                </a14:m>
                <a:r>
                  <a:rPr lang="en-US" sz="1600" dirty="0"/>
                  <a:t> are the </a:t>
                </a:r>
                <a:r>
                  <a:rPr lang="en-US" sz="1600" b="1" u="sng" dirty="0"/>
                  <a:t>parameters</a:t>
                </a:r>
                <a:r>
                  <a:rPr lang="en-US" sz="1600" dirty="0"/>
                  <a:t> of the model and refer to the population. We use sample values to estimate the parameters (i.e., come up with the best guess)</a:t>
                </a:r>
              </a:p>
            </p:txBody>
          </p:sp>
        </mc:Choice>
        <mc:Fallback xmlns="">
          <p:sp>
            <p:nvSpPr>
              <p:cNvPr id="5" name="Rectangle 4">
                <a:extLst>
                  <a:ext uri="{FF2B5EF4-FFF2-40B4-BE49-F238E27FC236}">
                    <a16:creationId xmlns:a16="http://schemas.microsoft.com/office/drawing/2014/main" id="{BB997D53-EA5D-2B45-A40B-9D1B70A3AE5B}"/>
                  </a:ext>
                </a:extLst>
              </p:cNvPr>
              <p:cNvSpPr>
                <a:spLocks noRot="1" noChangeAspect="1" noMove="1" noResize="1" noEditPoints="1" noAdjustHandles="1" noChangeArrowheads="1" noChangeShapeType="1" noTextEdit="1"/>
              </p:cNvSpPr>
              <p:nvPr/>
            </p:nvSpPr>
            <p:spPr>
              <a:xfrm>
                <a:off x="972241" y="1320313"/>
                <a:ext cx="9179322" cy="604589"/>
              </a:xfrm>
              <a:prstGeom prst="rect">
                <a:avLst/>
              </a:prstGeom>
              <a:blipFill>
                <a:blip r:embed="rId5"/>
                <a:stretch>
                  <a:fillRect l="-332" t="-3030"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AC6013F-78D1-FF42-9787-580317E752DA}"/>
                  </a:ext>
                </a:extLst>
              </p:cNvPr>
              <p:cNvSpPr txBox="1"/>
              <p:nvPr/>
            </p:nvSpPr>
            <p:spPr>
              <a:xfrm>
                <a:off x="7569737" y="2090409"/>
                <a:ext cx="4097850" cy="1240211"/>
              </a:xfrm>
              <a:prstGeom prst="rect">
                <a:avLst/>
              </a:prstGeom>
              <a:noFill/>
              <a:ln w="38100">
                <a:solidFill>
                  <a:schemeClr val="tx1"/>
                </a:solidFill>
              </a:ln>
            </p:spPr>
            <p:txBody>
              <a:bodyPr wrap="square" rtlCol="0">
                <a:spAutoFit/>
              </a:bodyPr>
              <a:lstStyle/>
              <a:p>
                <a:r>
                  <a:rPr lang="en-NL" dirty="0"/>
                  <a:t>Recap </a:t>
                </a:r>
                <a:r>
                  <a:rPr lang="en-US" dirty="0"/>
                  <a:t>s</a:t>
                </a:r>
                <a:r>
                  <a:rPr lang="en-NL" dirty="0"/>
                  <a:t>ummation</a:t>
                </a:r>
              </a:p>
              <a:p>
                <a:r>
                  <a:rPr lang="en-NL" dirty="0"/>
                  <a:t>When </a:t>
                </a:r>
                <a14:m>
                  <m:oMath xmlns:m="http://schemas.openxmlformats.org/officeDocument/2006/math">
                    <m:r>
                      <a:rPr lang="nl-NL" i="1">
                        <a:latin typeface="Cambria Math" panose="02040503050406030204" pitchFamily="18" charset="0"/>
                      </a:rPr>
                      <m:t>𝑛</m:t>
                    </m:r>
                    <m:r>
                      <a:rPr lang="en-US" b="0" i="1" baseline="-25000" smtClean="0">
                        <a:latin typeface="Cambria Math" panose="02040503050406030204" pitchFamily="18" charset="0"/>
                      </a:rPr>
                      <m:t>𝑘</m:t>
                    </m:r>
                  </m:oMath>
                </a14:m>
                <a:r>
                  <a:rPr lang="en-NL" dirty="0"/>
                  <a:t> = 5</a:t>
                </a:r>
              </a:p>
              <a:p>
                <a:endParaRPr lang="en-NL" dirty="0"/>
              </a:p>
              <a:p>
                <a14:m>
                  <m:oMath xmlns:m="http://schemas.openxmlformats.org/officeDocument/2006/math">
                    <m:nary>
                      <m:naryPr>
                        <m:chr m:val="∑"/>
                        <m:ctrlPr>
                          <a:rPr lang="en-NL" i="1" smtClean="0">
                            <a:latin typeface="Cambria Math" panose="02040503050406030204" pitchFamily="18" charset="0"/>
                          </a:rPr>
                        </m:ctrlPr>
                      </m:naryPr>
                      <m:sub>
                        <m:r>
                          <a:rPr lang="en-US" b="0" i="1" smtClean="0">
                            <a:latin typeface="Cambria Math" panose="02040503050406030204" pitchFamily="18" charset="0"/>
                          </a:rPr>
                          <m:t>𝑖</m:t>
                        </m:r>
                        <m:r>
                          <a:rPr lang="nl-NL" b="0" i="1" smtClean="0">
                            <a:latin typeface="Cambria Math" panose="02040503050406030204" pitchFamily="18" charset="0"/>
                          </a:rPr>
                          <m:t>=1</m:t>
                        </m:r>
                      </m:sub>
                      <m:sup>
                        <m:sSub>
                          <m:sSubPr>
                            <m:ctrlPr>
                              <a:rPr lang="en-NL" i="1" smtClean="0">
                                <a:latin typeface="Cambria Math" panose="02040503050406030204" pitchFamily="18" charset="0"/>
                              </a:rPr>
                            </m:ctrlPr>
                          </m:sSubPr>
                          <m:e>
                            <m:r>
                              <a:rPr lang="nl-NL" b="0" i="1" smtClean="0">
                                <a:latin typeface="Cambria Math" panose="02040503050406030204" pitchFamily="18" charset="0"/>
                              </a:rPr>
                              <m:t>𝑛</m:t>
                            </m:r>
                          </m:e>
                          <m:sub>
                            <m:r>
                              <a:rPr lang="en-US" b="0" i="1" smtClean="0">
                                <a:latin typeface="Cambria Math" panose="02040503050406030204" pitchFamily="18" charset="0"/>
                              </a:rPr>
                              <m:t>𝑘</m:t>
                            </m:r>
                          </m:sub>
                        </m:sSub>
                      </m:sup>
                      <m:e>
                        <m:sSub>
                          <m:sSubPr>
                            <m:ctrlPr>
                              <a:rPr lang="en-NL" i="1" smtClean="0">
                                <a:latin typeface="Cambria Math" panose="02040503050406030204" pitchFamily="18" charset="0"/>
                              </a:rPr>
                            </m:ctrlPr>
                          </m:sSubPr>
                          <m:e>
                            <m:r>
                              <a:rPr lang="nl-NL" b="0" i="1" smtClean="0">
                                <a:latin typeface="Cambria Math" panose="02040503050406030204" pitchFamily="18" charset="0"/>
                              </a:rPr>
                              <m:t>𝑌</m:t>
                            </m:r>
                          </m:e>
                          <m:sub>
                            <m:r>
                              <a:rPr lang="en-US" b="0" i="1" smtClean="0">
                                <a:latin typeface="Cambria Math" panose="02040503050406030204" pitchFamily="18" charset="0"/>
                              </a:rPr>
                              <m:t>𝑖𝑘</m:t>
                            </m:r>
                          </m:sub>
                        </m:sSub>
                      </m:e>
                    </m:nary>
                    <m:r>
                      <a:rPr lang="nl-NL" b="0" i="1" smtClean="0">
                        <a:latin typeface="Cambria Math" panose="02040503050406030204" pitchFamily="18" charset="0"/>
                      </a:rPr>
                      <m:t>= </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𝑌</m:t>
                        </m:r>
                      </m:e>
                      <m:sub>
                        <m:r>
                          <a:rPr lang="nl-NL"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nl-NL" b="0" i="1" smtClean="0">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𝑌</m:t>
                        </m:r>
                      </m:e>
                      <m:sub>
                        <m:r>
                          <a:rPr lang="nl-NL" i="1">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𝑘</m:t>
                        </m:r>
                      </m:sub>
                    </m:sSub>
                  </m:oMath>
                </a14:m>
                <a:r>
                  <a:rPr lang="en-NL" dirty="0"/>
                  <a:t> +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𝑌</m:t>
                        </m:r>
                      </m:e>
                      <m:sub>
                        <m:r>
                          <a:rPr lang="nl-NL" i="1">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𝑘</m:t>
                        </m:r>
                      </m:sub>
                    </m:sSub>
                  </m:oMath>
                </a14:m>
                <a:r>
                  <a:rPr lang="en-NL" dirty="0"/>
                  <a:t> + </a:t>
                </a:r>
                <a14:m>
                  <m:oMath xmlns:m="http://schemas.openxmlformats.org/officeDocument/2006/math">
                    <m:sSub>
                      <m:sSubPr>
                        <m:ctrlPr>
                          <a:rPr lang="nl-NL" i="1">
                            <a:latin typeface="Cambria Math" panose="02040503050406030204" pitchFamily="18" charset="0"/>
                          </a:rPr>
                        </m:ctrlPr>
                      </m:sSubPr>
                      <m:e>
                        <m:r>
                          <a:rPr lang="nl-NL" i="1">
                            <a:latin typeface="Cambria Math" panose="02040503050406030204" pitchFamily="18" charset="0"/>
                          </a:rPr>
                          <m:t>𝑌</m:t>
                        </m:r>
                      </m:e>
                      <m:sub>
                        <m:r>
                          <a:rPr lang="nl-NL" i="1">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𝑘</m:t>
                        </m:r>
                      </m:sub>
                    </m:sSub>
                  </m:oMath>
                </a14:m>
                <a:r>
                  <a:rPr lang="en-NL" dirty="0"/>
                  <a:t> + </a:t>
                </a:r>
                <a14:m>
                  <m:oMath xmlns:m="http://schemas.openxmlformats.org/officeDocument/2006/math">
                    <m:sSub>
                      <m:sSubPr>
                        <m:ctrlPr>
                          <a:rPr lang="nl-NL" i="1" smtClean="0">
                            <a:latin typeface="Cambria Math" panose="02040503050406030204" pitchFamily="18" charset="0"/>
                          </a:rPr>
                        </m:ctrlPr>
                      </m:sSubPr>
                      <m:e>
                        <m:r>
                          <a:rPr lang="nl-NL" i="1">
                            <a:latin typeface="Cambria Math" panose="02040503050406030204" pitchFamily="18" charset="0"/>
                          </a:rPr>
                          <m:t>𝑌</m:t>
                        </m:r>
                      </m:e>
                      <m:sub>
                        <m:r>
                          <a:rPr lang="nl-NL" i="1">
                            <a:latin typeface="Cambria Math" panose="02040503050406030204" pitchFamily="18" charset="0"/>
                          </a:rPr>
                          <m:t>5</m:t>
                        </m:r>
                        <m:r>
                          <a:rPr lang="en-US" b="0" i="1" smtClean="0">
                            <a:latin typeface="Cambria Math" panose="02040503050406030204" pitchFamily="18" charset="0"/>
                          </a:rPr>
                          <m:t>,</m:t>
                        </m:r>
                        <m:r>
                          <a:rPr lang="en-US" b="0" i="1" smtClean="0">
                            <a:latin typeface="Cambria Math" panose="02040503050406030204" pitchFamily="18" charset="0"/>
                          </a:rPr>
                          <m:t>𝑘</m:t>
                        </m:r>
                      </m:sub>
                    </m:sSub>
                  </m:oMath>
                </a14:m>
                <a:endParaRPr lang="en-NL" dirty="0"/>
              </a:p>
            </p:txBody>
          </p:sp>
        </mc:Choice>
        <mc:Fallback xmlns="">
          <p:sp>
            <p:nvSpPr>
              <p:cNvPr id="11" name="TextBox 10">
                <a:extLst>
                  <a:ext uri="{FF2B5EF4-FFF2-40B4-BE49-F238E27FC236}">
                    <a16:creationId xmlns:a16="http://schemas.microsoft.com/office/drawing/2014/main" id="{FAC6013F-78D1-FF42-9787-580317E752DA}"/>
                  </a:ext>
                </a:extLst>
              </p:cNvPr>
              <p:cNvSpPr txBox="1">
                <a:spLocks noRot="1" noChangeAspect="1" noMove="1" noResize="1" noEditPoints="1" noAdjustHandles="1" noChangeArrowheads="1" noChangeShapeType="1" noTextEdit="1"/>
              </p:cNvSpPr>
              <p:nvPr/>
            </p:nvSpPr>
            <p:spPr>
              <a:xfrm>
                <a:off x="7569737" y="2090409"/>
                <a:ext cx="4097850" cy="1240211"/>
              </a:xfrm>
              <a:prstGeom prst="rect">
                <a:avLst/>
              </a:prstGeom>
              <a:blipFill>
                <a:blip r:embed="rId6"/>
                <a:stretch>
                  <a:fillRect l="-7817" t="-1435" b="-50718"/>
                </a:stretch>
              </a:blipFill>
              <a:ln w="38100">
                <a:solidFill>
                  <a:schemeClr val="tx1"/>
                </a:solidFill>
              </a:ln>
            </p:spPr>
            <p:txBody>
              <a:bodyPr/>
              <a:lstStyle/>
              <a:p>
                <a:r>
                  <a:rPr lang="nl-NL">
                    <a:noFill/>
                  </a:rPr>
                  <a:t> </a:t>
                </a:r>
              </a:p>
            </p:txBody>
          </p:sp>
        </mc:Fallback>
      </mc:AlternateContent>
      <p:sp>
        <p:nvSpPr>
          <p:cNvPr id="7" name="Title 1"/>
          <p:cNvSpPr>
            <a:spLocks noGrp="1"/>
          </p:cNvSpPr>
          <p:nvPr>
            <p:ph type="title"/>
          </p:nvPr>
        </p:nvSpPr>
        <p:spPr>
          <a:xfrm>
            <a:off x="2152650" y="365127"/>
            <a:ext cx="7886700" cy="540961"/>
          </a:xfrm>
        </p:spPr>
        <p:txBody>
          <a:bodyPr>
            <a:normAutofit/>
          </a:bodyPr>
          <a:lstStyle/>
          <a:p>
            <a:r>
              <a:rPr lang="en-US" sz="3200" noProof="0" dirty="0"/>
              <a:t>ANOVA model</a:t>
            </a:r>
          </a:p>
        </p:txBody>
      </p:sp>
      <p:sp>
        <p:nvSpPr>
          <p:cNvPr id="2" name="Footer Placeholder 1"/>
          <p:cNvSpPr>
            <a:spLocks noGrp="1"/>
          </p:cNvSpPr>
          <p:nvPr>
            <p:ph type="ftr" sz="quarter" idx="11"/>
          </p:nvPr>
        </p:nvSpPr>
        <p:spPr/>
        <p:txBody>
          <a:bodyPr/>
          <a:lstStyle/>
          <a:p>
            <a:r>
              <a:rPr lang="en-US" dirty="0"/>
              <a:t>Lecture 3,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8</a:t>
            </a:fld>
            <a:endParaRPr lang="en-US" dirty="0"/>
          </a:p>
        </p:txBody>
      </p:sp>
    </p:spTree>
    <p:extLst>
      <p:ext uri="{BB962C8B-B14F-4D97-AF65-F5344CB8AC3E}">
        <p14:creationId xmlns:p14="http://schemas.microsoft.com/office/powerpoint/2010/main" val="782435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327801"/>
                <a:ext cx="7729728" cy="3101983"/>
              </a:xfrm>
            </p:spPr>
            <p:txBody>
              <a:bodyPr>
                <a:noAutofit/>
              </a:bodyPr>
              <a:lstStyle/>
              <a:p>
                <a:pPr marL="0" indent="0">
                  <a:spcBef>
                    <a:spcPts val="400"/>
                  </a:spcBef>
                  <a:buNone/>
                </a:pPr>
                <a:r>
                  <a:rPr lang="en-US" sz="1900" u="sng" noProof="0" dirty="0"/>
                  <a:t>Population model:</a:t>
                </a:r>
                <a:endParaRPr lang="en-US" sz="1900" noProof="0" dirty="0"/>
              </a:p>
              <a:p>
                <a:pPr marL="0" indent="0">
                  <a:spcBef>
                    <a:spcPts val="400"/>
                  </a:spcBef>
                  <a:buNone/>
                </a:pPr>
                <a14:m>
                  <m:oMathPara xmlns:m="http://schemas.openxmlformats.org/officeDocument/2006/math">
                    <m:oMathParaPr>
                      <m:jc m:val="centerGroup"/>
                    </m:oMathParaPr>
                    <m:oMath xmlns:m="http://schemas.openxmlformats.org/officeDocument/2006/math">
                      <m:r>
                        <a:rPr lang="en-US" sz="1900" i="1" noProof="0">
                          <a:latin typeface="Cambria Math" panose="02040503050406030204" pitchFamily="18" charset="0"/>
                        </a:rPr>
                        <m:t>(</m:t>
                      </m:r>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𝑌</m:t>
                          </m:r>
                        </m:e>
                        <m:sub>
                          <m:r>
                            <a:rPr lang="en-US" sz="1900" b="0" i="1" noProof="0" smtClean="0">
                              <a:latin typeface="Cambria Math" panose="02040503050406030204" pitchFamily="18" charset="0"/>
                            </a:rPr>
                            <m:t>𝑖𝑘</m:t>
                          </m:r>
                        </m:sub>
                      </m:sSub>
                      <m:r>
                        <a:rPr lang="en-US" sz="1900" i="1" noProof="0">
                          <a:latin typeface="Cambria Math" panose="02040503050406030204" pitchFamily="18" charset="0"/>
                        </a:rPr>
                        <m:t>−</m:t>
                      </m:r>
                      <m:r>
                        <a:rPr lang="en-US" sz="1900" i="1" noProof="0">
                          <a:latin typeface="Cambria Math" panose="02040503050406030204" pitchFamily="18" charset="0"/>
                        </a:rPr>
                        <m:t>𝜇</m:t>
                      </m:r>
                      <m:r>
                        <a:rPr lang="en-US" sz="1900" i="1" noProof="0">
                          <a:latin typeface="Cambria Math" panose="02040503050406030204" pitchFamily="18" charset="0"/>
                        </a:rPr>
                        <m:t>)=</m:t>
                      </m:r>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𝛼</m:t>
                          </m:r>
                        </m:e>
                        <m:sub>
                          <m:r>
                            <a:rPr lang="en-US" sz="1900" b="0" i="1" noProof="0" smtClean="0">
                              <a:latin typeface="Cambria Math" panose="02040503050406030204" pitchFamily="18" charset="0"/>
                            </a:rPr>
                            <m:t>𝑘</m:t>
                          </m:r>
                        </m:sub>
                      </m:sSub>
                      <m:r>
                        <a:rPr lang="en-US" sz="1900" i="1" noProof="0">
                          <a:latin typeface="Cambria Math" panose="02040503050406030204" pitchFamily="18" charset="0"/>
                        </a:rPr>
                        <m:t>+</m:t>
                      </m:r>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𝜀</m:t>
                          </m:r>
                        </m:e>
                        <m:sub>
                          <m:r>
                            <a:rPr lang="en-US" sz="1900" b="0" i="1" noProof="0" smtClean="0">
                              <a:latin typeface="Cambria Math" panose="02040503050406030204" pitchFamily="18" charset="0"/>
                            </a:rPr>
                            <m:t>𝑖𝑘</m:t>
                          </m:r>
                        </m:sub>
                      </m:sSub>
                    </m:oMath>
                  </m:oMathPara>
                </a14:m>
                <a:endParaRPr lang="en-US" sz="1900" noProof="0" dirty="0"/>
              </a:p>
              <a:p>
                <a:pPr marL="0" indent="0">
                  <a:spcBef>
                    <a:spcPts val="400"/>
                  </a:spcBef>
                  <a:buNone/>
                </a:pPr>
                <a:r>
                  <a:rPr lang="en-US" sz="1900" noProof="0" dirty="0"/>
                  <a:t>The distance of the observed score from the population mean is explained by group-membership and a residual part</a:t>
                </a:r>
              </a:p>
              <a:p>
                <a:pPr marL="0" indent="0">
                  <a:spcBef>
                    <a:spcPts val="400"/>
                  </a:spcBef>
                  <a:buNone/>
                </a:pPr>
                <a:r>
                  <a:rPr lang="en-US" sz="1900" noProof="0" dirty="0"/>
                  <a:t> </a:t>
                </a:r>
              </a:p>
              <a:p>
                <a:pPr marL="0" indent="0">
                  <a:spcBef>
                    <a:spcPts val="400"/>
                  </a:spcBef>
                  <a:buNone/>
                </a:pPr>
                <a:r>
                  <a:rPr lang="en-US" sz="1900" u="sng" noProof="0" dirty="0"/>
                  <a:t>Sample Estimates:</a:t>
                </a:r>
                <a:endParaRPr lang="en-US" sz="1900" noProof="0" dirty="0"/>
              </a:p>
              <a:p>
                <a:pPr marL="0" indent="0">
                  <a:spcBef>
                    <a:spcPts val="400"/>
                  </a:spcBef>
                  <a:buNone/>
                </a:pPr>
                <a14:m>
                  <m:oMathPara xmlns:m="http://schemas.openxmlformats.org/officeDocument/2006/math">
                    <m:oMathParaPr>
                      <m:jc m:val="centerGroup"/>
                    </m:oMathParaPr>
                    <m:oMath xmlns:m="http://schemas.openxmlformats.org/officeDocument/2006/math">
                      <m:d>
                        <m:dPr>
                          <m:ctrlPr>
                            <a:rPr lang="en-US" sz="1900" i="1" noProof="0">
                              <a:latin typeface="Cambria Math" panose="02040503050406030204" pitchFamily="18" charset="0"/>
                            </a:rPr>
                          </m:ctrlPr>
                        </m:dPr>
                        <m:e>
                          <m:sSub>
                            <m:sSubPr>
                              <m:ctrlPr>
                                <a:rPr lang="en-US" sz="1900" i="1" noProof="0">
                                  <a:latin typeface="Cambria Math" panose="02040503050406030204" pitchFamily="18" charset="0"/>
                                </a:rPr>
                              </m:ctrlPr>
                            </m:sSubPr>
                            <m:e>
                              <m:r>
                                <a:rPr lang="en-US" sz="1900" i="1" noProof="0">
                                  <a:latin typeface="Cambria Math" panose="02040503050406030204" pitchFamily="18" charset="0"/>
                                </a:rPr>
                                <m:t>𝑌</m:t>
                              </m:r>
                            </m:e>
                            <m:sub>
                              <m:r>
                                <a:rPr lang="en-US" sz="1900" b="0" i="1" noProof="0" smtClean="0">
                                  <a:latin typeface="Cambria Math" panose="02040503050406030204" pitchFamily="18" charset="0"/>
                                </a:rPr>
                                <m:t>𝑖𝑘</m:t>
                              </m:r>
                            </m:sub>
                          </m:sSub>
                          <m:r>
                            <a:rPr lang="en-US" sz="1900" i="1" noProof="0">
                              <a:latin typeface="Cambria Math" panose="02040503050406030204" pitchFamily="18" charset="0"/>
                            </a:rPr>
                            <m:t>−</m:t>
                          </m:r>
                          <m:acc>
                            <m:accPr>
                              <m:chr m:val="̿"/>
                              <m:ctrlPr>
                                <a:rPr lang="en-US" sz="1900" i="1" noProof="0">
                                  <a:latin typeface="Cambria Math" panose="02040503050406030204" pitchFamily="18" charset="0"/>
                                </a:rPr>
                              </m:ctrlPr>
                            </m:accPr>
                            <m:e>
                              <m:r>
                                <a:rPr lang="en-US" sz="1900" i="1" noProof="0">
                                  <a:latin typeface="Cambria Math" panose="02040503050406030204" pitchFamily="18" charset="0"/>
                                </a:rPr>
                                <m:t>𝑌</m:t>
                              </m:r>
                            </m:e>
                          </m:acc>
                        </m:e>
                      </m:d>
                      <m:r>
                        <a:rPr lang="en-US" sz="1900" i="1" noProof="0">
                          <a:latin typeface="Cambria Math" panose="02040503050406030204" pitchFamily="18" charset="0"/>
                        </a:rPr>
                        <m:t>=</m:t>
                      </m:r>
                      <m:sSub>
                        <m:sSubPr>
                          <m:ctrlPr>
                            <a:rPr lang="en-US" sz="1900" i="1" noProof="0">
                              <a:latin typeface="Cambria Math" panose="02040503050406030204" pitchFamily="18" charset="0"/>
                            </a:rPr>
                          </m:ctrlPr>
                        </m:sSubPr>
                        <m:e>
                          <m:r>
                            <a:rPr lang="en-US" sz="1900" i="1" noProof="0">
                              <a:latin typeface="Cambria Math" panose="02040503050406030204" pitchFamily="18" charset="0"/>
                            </a:rPr>
                            <m:t>(</m:t>
                          </m:r>
                          <m:acc>
                            <m:accPr>
                              <m:chr m:val="̅"/>
                              <m:ctrlPr>
                                <a:rPr lang="en-US" sz="1900" i="1" noProof="0">
                                  <a:latin typeface="Cambria Math" panose="02040503050406030204" pitchFamily="18" charset="0"/>
                                </a:rPr>
                              </m:ctrlPr>
                            </m:accPr>
                            <m:e>
                              <m:r>
                                <a:rPr lang="en-US" sz="1900" i="1" noProof="0">
                                  <a:latin typeface="Cambria Math" panose="02040503050406030204" pitchFamily="18" charset="0"/>
                                </a:rPr>
                                <m:t>𝑌</m:t>
                              </m:r>
                            </m:e>
                          </m:acc>
                        </m:e>
                        <m:sub>
                          <m:r>
                            <a:rPr lang="en-US" sz="1900" b="0" i="1" noProof="0" smtClean="0">
                              <a:latin typeface="Cambria Math" panose="02040503050406030204" pitchFamily="18" charset="0"/>
                            </a:rPr>
                            <m:t>𝑘</m:t>
                          </m:r>
                        </m:sub>
                      </m:sSub>
                      <m:r>
                        <a:rPr lang="en-US" sz="1900" i="1" noProof="0">
                          <a:latin typeface="Cambria Math" panose="02040503050406030204" pitchFamily="18" charset="0"/>
                        </a:rPr>
                        <m:t>−</m:t>
                      </m:r>
                      <m:acc>
                        <m:accPr>
                          <m:chr m:val="̿"/>
                          <m:ctrlPr>
                            <a:rPr lang="en-US" sz="1900" i="1" noProof="0">
                              <a:latin typeface="Cambria Math" panose="02040503050406030204" pitchFamily="18" charset="0"/>
                            </a:rPr>
                          </m:ctrlPr>
                        </m:accPr>
                        <m:e>
                          <m:r>
                            <a:rPr lang="en-US" sz="1900" i="1" noProof="0">
                              <a:latin typeface="Cambria Math" panose="02040503050406030204" pitchFamily="18" charset="0"/>
                            </a:rPr>
                            <m:t>𝑌</m:t>
                          </m:r>
                        </m:e>
                      </m:acc>
                      <m:r>
                        <a:rPr lang="en-US" sz="1900" i="1" noProof="0">
                          <a:latin typeface="Cambria Math" panose="02040503050406030204" pitchFamily="18" charset="0"/>
                        </a:rPr>
                        <m:t>)+</m:t>
                      </m:r>
                      <m:sSub>
                        <m:sSubPr>
                          <m:ctrlPr>
                            <a:rPr lang="en-US" sz="1900" i="1" noProof="0">
                              <a:latin typeface="Cambria Math" panose="02040503050406030204" pitchFamily="18" charset="0"/>
                            </a:rPr>
                          </m:ctrlPr>
                        </m:sSubPr>
                        <m:e>
                          <m:r>
                            <a:rPr lang="en-US" sz="1900" i="1" noProof="0">
                              <a:latin typeface="Cambria Math" panose="02040503050406030204" pitchFamily="18" charset="0"/>
                            </a:rPr>
                            <m:t>(</m:t>
                          </m:r>
                          <m:r>
                            <a:rPr lang="en-US" sz="1900" i="1" noProof="0">
                              <a:latin typeface="Cambria Math" panose="02040503050406030204" pitchFamily="18" charset="0"/>
                            </a:rPr>
                            <m:t>𝑌</m:t>
                          </m:r>
                        </m:e>
                        <m:sub>
                          <m:r>
                            <a:rPr lang="en-US" sz="1900" b="0" i="1" noProof="0" smtClean="0">
                              <a:latin typeface="Cambria Math" panose="02040503050406030204" pitchFamily="18" charset="0"/>
                            </a:rPr>
                            <m:t>𝑖𝑘</m:t>
                          </m:r>
                        </m:sub>
                      </m:sSub>
                      <m:r>
                        <a:rPr lang="en-US" sz="1900" i="1" noProof="0">
                          <a:latin typeface="Cambria Math" panose="02040503050406030204" pitchFamily="18" charset="0"/>
                        </a:rPr>
                        <m:t>−</m:t>
                      </m:r>
                      <m:sSub>
                        <m:sSubPr>
                          <m:ctrlPr>
                            <a:rPr lang="en-US" sz="1900" i="1" noProof="0">
                              <a:latin typeface="Cambria Math" panose="02040503050406030204" pitchFamily="18" charset="0"/>
                            </a:rPr>
                          </m:ctrlPr>
                        </m:sSubPr>
                        <m:e>
                          <m:acc>
                            <m:accPr>
                              <m:chr m:val="̅"/>
                              <m:ctrlPr>
                                <a:rPr lang="en-US" sz="1900" i="1" noProof="0">
                                  <a:latin typeface="Cambria Math" panose="02040503050406030204" pitchFamily="18" charset="0"/>
                                </a:rPr>
                              </m:ctrlPr>
                            </m:accPr>
                            <m:e>
                              <m:r>
                                <a:rPr lang="en-US" sz="1900" i="1" noProof="0">
                                  <a:latin typeface="Cambria Math" panose="02040503050406030204" pitchFamily="18" charset="0"/>
                                </a:rPr>
                                <m:t>𝑌</m:t>
                              </m:r>
                            </m:e>
                          </m:acc>
                        </m:e>
                        <m:sub>
                          <m:r>
                            <a:rPr lang="en-US" sz="1900" b="0" i="1" noProof="0" smtClean="0">
                              <a:latin typeface="Cambria Math" panose="02040503050406030204" pitchFamily="18" charset="0"/>
                            </a:rPr>
                            <m:t>𝑘</m:t>
                          </m:r>
                        </m:sub>
                      </m:sSub>
                      <m:r>
                        <a:rPr lang="en-US" sz="1900" i="1" noProof="0">
                          <a:latin typeface="Cambria Math" panose="02040503050406030204" pitchFamily="18" charset="0"/>
                        </a:rPr>
                        <m:t>)</m:t>
                      </m:r>
                    </m:oMath>
                  </m:oMathPara>
                </a14:m>
                <a:endParaRPr lang="en-US" sz="1900" noProof="0" dirty="0"/>
              </a:p>
              <a:p>
                <a:pPr marL="0" indent="0">
                  <a:spcBef>
                    <a:spcPts val="400"/>
                  </a:spcBef>
                  <a:buNone/>
                </a:pPr>
                <a:r>
                  <a:rPr lang="en-US" sz="1900" noProof="0" dirty="0"/>
                  <a:t> </a:t>
                </a:r>
              </a:p>
              <a:p>
                <a:pPr marL="0" indent="0">
                  <a:spcBef>
                    <a:spcPts val="400"/>
                  </a:spcBef>
                  <a:buNone/>
                </a:pPr>
                <a:r>
                  <a:rPr lang="en-US" sz="1900" noProof="0" dirty="0"/>
                  <a:t>A person’s deviation score is </a:t>
                </a:r>
                <a:r>
                  <a:rPr lang="en-US" sz="1900" b="1" noProof="0" dirty="0"/>
                  <a:t>decomposed </a:t>
                </a:r>
                <a:r>
                  <a:rPr lang="en-US" sz="1900" noProof="0" dirty="0"/>
                  <a:t>in a part that is associated or predictable from </a:t>
                </a:r>
                <a:r>
                  <a:rPr lang="en-US" sz="1900" noProof="0"/>
                  <a:t>group membership </a:t>
                </a:r>
                <a:r>
                  <a:rPr lang="en-US" sz="1900" noProof="0" dirty="0"/>
                  <a:t>and a residual part</a:t>
                </a:r>
              </a:p>
              <a:p>
                <a:pPr marL="0" indent="0">
                  <a:spcBef>
                    <a:spcPts val="400"/>
                  </a:spcBef>
                  <a:buNone/>
                </a:pPr>
                <a:endParaRPr lang="en-US" sz="1900" noProof="0" dirty="0"/>
              </a:p>
              <a:p>
                <a:pPr marL="0" indent="0">
                  <a:spcBef>
                    <a:spcPts val="400"/>
                  </a:spcBef>
                  <a:buNone/>
                </a:pPr>
                <a:endParaRPr lang="en-US" sz="1900" noProof="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327801"/>
                <a:ext cx="7729728" cy="3101983"/>
              </a:xfrm>
              <a:blipFill>
                <a:blip r:embed="rId3"/>
                <a:stretch>
                  <a:fillRect l="-710" t="-1965"/>
                </a:stretch>
              </a:blipFill>
            </p:spPr>
            <p:txBody>
              <a:bodyPr/>
              <a:lstStyle/>
              <a:p>
                <a:r>
                  <a:rPr lang="nl-NL">
                    <a:noFill/>
                  </a:rPr>
                  <a:t> </a:t>
                </a:r>
              </a:p>
            </p:txBody>
          </p:sp>
        </mc:Fallback>
      </mc:AlternateContent>
      <p:sp>
        <p:nvSpPr>
          <p:cNvPr id="4" name="Title 1"/>
          <p:cNvSpPr txBox="1">
            <a:spLocks/>
          </p:cNvSpPr>
          <p:nvPr/>
        </p:nvSpPr>
        <p:spPr>
          <a:xfrm>
            <a:off x="2074164" y="632981"/>
            <a:ext cx="7886700" cy="5409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Linear additive model in deviation scores</a:t>
            </a:r>
          </a:p>
        </p:txBody>
      </p:sp>
      <p:sp>
        <p:nvSpPr>
          <p:cNvPr id="2" name="Footer Placeholder 1"/>
          <p:cNvSpPr>
            <a:spLocks noGrp="1"/>
          </p:cNvSpPr>
          <p:nvPr>
            <p:ph type="ftr" sz="quarter" idx="11"/>
          </p:nvPr>
        </p:nvSpPr>
        <p:spPr/>
        <p:txBody>
          <a:bodyPr/>
          <a:lstStyle/>
          <a:p>
            <a:r>
              <a:rPr lang="en-US" dirty="0"/>
              <a:t>Lecture 3,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9</a:t>
            </a:fld>
            <a:endParaRPr lang="en-US" dirty="0"/>
          </a:p>
        </p:txBody>
      </p:sp>
    </p:spTree>
    <p:extLst>
      <p:ext uri="{BB962C8B-B14F-4D97-AF65-F5344CB8AC3E}">
        <p14:creationId xmlns:p14="http://schemas.microsoft.com/office/powerpoint/2010/main" val="21590791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9945</TotalTime>
  <Words>7218</Words>
  <Application>Microsoft Office PowerPoint</Application>
  <PresentationFormat>Widescreen</PresentationFormat>
  <Paragraphs>938</Paragraphs>
  <Slides>33</Slides>
  <Notes>24</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Aptos</vt:lpstr>
      <vt:lpstr>Arial</vt:lpstr>
      <vt:lpstr>Calibri</vt:lpstr>
      <vt:lpstr>Calibri Light</vt:lpstr>
      <vt:lpstr>Cambria Math</vt:lpstr>
      <vt:lpstr>Symbol</vt:lpstr>
      <vt:lpstr>Wingdings</vt:lpstr>
      <vt:lpstr>Office Theme</vt:lpstr>
      <vt:lpstr>    Experimental Research Methods   Lecture 3</vt:lpstr>
      <vt:lpstr>Lecture goals lecture 3</vt:lpstr>
      <vt:lpstr>Fictitious (!) example: Students and grades</vt:lpstr>
      <vt:lpstr>ANOVA: Numerical example</vt:lpstr>
      <vt:lpstr>Explained/unexplained variance</vt:lpstr>
      <vt:lpstr>ANOVA model</vt:lpstr>
      <vt:lpstr>Intermezzo ANOVA model using regression</vt:lpstr>
      <vt:lpstr>ANOVA model</vt:lpstr>
      <vt:lpstr>PowerPoint Presentation</vt:lpstr>
      <vt:lpstr>PowerPoint Presentation</vt:lpstr>
      <vt:lpstr>Decompose total Sums of Squares into within and between</vt:lpstr>
      <vt:lpstr>Back to our example with students and grades</vt:lpstr>
      <vt:lpstr>PowerPoint Presentation</vt:lpstr>
      <vt:lpstr>PowerPoint Presentation</vt:lpstr>
      <vt:lpstr>PowerPoint Presentation</vt:lpstr>
      <vt:lpstr>Why do we need all this?</vt:lpstr>
      <vt:lpstr>The F-test (hypothesis)</vt:lpstr>
      <vt:lpstr>The F-test (test statistic)</vt:lpstr>
      <vt:lpstr>The F-test (test statistic)</vt:lpstr>
      <vt:lpstr>The F-test (test statistic)</vt:lpstr>
      <vt:lpstr>The F-test (F-distribution)</vt:lpstr>
      <vt:lpstr>The F-test (critical values)</vt:lpstr>
      <vt:lpstr>ANOVA using SPSS</vt:lpstr>
      <vt:lpstr>ANOVA using SPSS</vt:lpstr>
      <vt:lpstr>ANOVA using SPSS</vt:lpstr>
      <vt:lpstr>ANOVA using SPSS</vt:lpstr>
      <vt:lpstr>ANOVA using SPSS</vt:lpstr>
      <vt:lpstr>Finally! Is the effect practically important?</vt:lpstr>
      <vt:lpstr>Conclusion</vt:lpstr>
      <vt:lpstr>Statistical power of ANOVA</vt:lpstr>
      <vt:lpstr>Statistical power of ANOVA: Example</vt:lpstr>
      <vt:lpstr>Literature:</vt:lpstr>
      <vt:lpstr>Difference in notation slides and Warner:</vt:lpstr>
    </vt:vector>
  </TitlesOfParts>
  <Company>Tilburg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Bestuurskundig Onderzoek 3: Kwantitatieve methoden  2017/2018          Hoorcollege 10</dc:title>
  <dc:creator>R.C.M. van Aert</dc:creator>
  <cp:lastModifiedBy>Caspar van Lissa</cp:lastModifiedBy>
  <cp:revision>347</cp:revision>
  <cp:lastPrinted>2022-02-10T16:05:48Z</cp:lastPrinted>
  <dcterms:created xsi:type="dcterms:W3CDTF">2018-05-09T11:51:46Z</dcterms:created>
  <dcterms:modified xsi:type="dcterms:W3CDTF">2025-02-11T11:39:48Z</dcterms:modified>
</cp:coreProperties>
</file>