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2.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comment3.xml" ContentType="application/vnd.openxmlformats-officedocument.presentationml.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omments/comment4.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0"/>
  </p:notesMasterIdLst>
  <p:handoutMasterIdLst>
    <p:handoutMasterId r:id="rId31"/>
  </p:handoutMasterIdLst>
  <p:sldIdLst>
    <p:sldId id="308" r:id="rId2"/>
    <p:sldId id="366" r:id="rId3"/>
    <p:sldId id="446" r:id="rId4"/>
    <p:sldId id="447" r:id="rId5"/>
    <p:sldId id="448" r:id="rId6"/>
    <p:sldId id="473" r:id="rId7"/>
    <p:sldId id="451" r:id="rId8"/>
    <p:sldId id="450" r:id="rId9"/>
    <p:sldId id="452" r:id="rId10"/>
    <p:sldId id="453" r:id="rId11"/>
    <p:sldId id="454" r:id="rId12"/>
    <p:sldId id="455" r:id="rId13"/>
    <p:sldId id="458" r:id="rId14"/>
    <p:sldId id="456" r:id="rId15"/>
    <p:sldId id="457" r:id="rId16"/>
    <p:sldId id="459" r:id="rId17"/>
    <p:sldId id="460" r:id="rId18"/>
    <p:sldId id="464" r:id="rId19"/>
    <p:sldId id="461" r:id="rId20"/>
    <p:sldId id="465" r:id="rId21"/>
    <p:sldId id="462" r:id="rId22"/>
    <p:sldId id="463" r:id="rId23"/>
    <p:sldId id="466" r:id="rId24"/>
    <p:sldId id="468" r:id="rId25"/>
    <p:sldId id="469" r:id="rId26"/>
    <p:sldId id="470" r:id="rId27"/>
    <p:sldId id="471" r:id="rId28"/>
    <p:sldId id="467" r:id="rId29"/>
  </p:sldIdLst>
  <p:sldSz cx="12192000" cy="6858000"/>
  <p:notesSz cx="6669088" cy="97536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C.M. van Aert" initials="RvA" lastIdx="18" clrIdx="0">
    <p:extLst>
      <p:ext uri="{19B8F6BF-5375-455C-9EA6-DF929625EA0E}">
        <p15:presenceInfo xmlns:p15="http://schemas.microsoft.com/office/powerpoint/2012/main" userId="S-1-5-21-3009188405-4059014094-2327816963-2081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C6C0D8-F453-4460-9621-CB4C89800728}" v="647" dt="2025-02-17T10:03:32.0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2558" autoAdjust="0"/>
  </p:normalViewPr>
  <p:slideViewPr>
    <p:cSldViewPr snapToGrid="0">
      <p:cViewPr varScale="1">
        <p:scale>
          <a:sx n="85" d="100"/>
          <a:sy n="85" d="100"/>
        </p:scale>
        <p:origin x="840" y="78"/>
      </p:cViewPr>
      <p:guideLst/>
    </p:cSldViewPr>
  </p:slideViewPr>
  <p:outlineViewPr>
    <p:cViewPr>
      <p:scale>
        <a:sx n="33" d="100"/>
        <a:sy n="33" d="100"/>
      </p:scale>
      <p:origin x="0" y="-50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spar van Lissa" userId="66f0d9d8-5e0d-4c8f-a33e-eb362e4340e3" providerId="ADAL" clId="{80C6C0D8-F453-4460-9621-CB4C89800728}"/>
    <pc:docChg chg="undo custSel modSld">
      <pc:chgData name="Caspar van Lissa" userId="66f0d9d8-5e0d-4c8f-a33e-eb362e4340e3" providerId="ADAL" clId="{80C6C0D8-F453-4460-9621-CB4C89800728}" dt="2025-02-17T11:31:22.318" v="1630" actId="115"/>
      <pc:docMkLst>
        <pc:docMk/>
      </pc:docMkLst>
      <pc:sldChg chg="modSp mod">
        <pc:chgData name="Caspar van Lissa" userId="66f0d9d8-5e0d-4c8f-a33e-eb362e4340e3" providerId="ADAL" clId="{80C6C0D8-F453-4460-9621-CB4C89800728}" dt="2025-02-17T09:26:20.889" v="356" actId="20577"/>
        <pc:sldMkLst>
          <pc:docMk/>
          <pc:sldMk cId="2198987263" sldId="366"/>
        </pc:sldMkLst>
        <pc:spChg chg="mod">
          <ac:chgData name="Caspar van Lissa" userId="66f0d9d8-5e0d-4c8f-a33e-eb362e4340e3" providerId="ADAL" clId="{80C6C0D8-F453-4460-9621-CB4C89800728}" dt="2025-02-17T09:26:20.889" v="356" actId="20577"/>
          <ac:spMkLst>
            <pc:docMk/>
            <pc:sldMk cId="2198987263" sldId="366"/>
            <ac:spMk id="3" creationId="{00000000-0000-0000-0000-000000000000}"/>
          </ac:spMkLst>
        </pc:spChg>
      </pc:sldChg>
      <pc:sldChg chg="modSp mod modAnim">
        <pc:chgData name="Caspar van Lissa" userId="66f0d9d8-5e0d-4c8f-a33e-eb362e4340e3" providerId="ADAL" clId="{80C6C0D8-F453-4460-9621-CB4C89800728}" dt="2025-02-17T09:31:28.716" v="789" actId="20577"/>
        <pc:sldMkLst>
          <pc:docMk/>
          <pc:sldMk cId="3063723254" sldId="446"/>
        </pc:sldMkLst>
        <pc:spChg chg="mod">
          <ac:chgData name="Caspar van Lissa" userId="66f0d9d8-5e0d-4c8f-a33e-eb362e4340e3" providerId="ADAL" clId="{80C6C0D8-F453-4460-9621-CB4C89800728}" dt="2025-02-17T09:31:28.716" v="789" actId="20577"/>
          <ac:spMkLst>
            <pc:docMk/>
            <pc:sldMk cId="3063723254" sldId="446"/>
            <ac:spMk id="3" creationId="{00000000-0000-0000-0000-000000000000}"/>
          </ac:spMkLst>
        </pc:spChg>
      </pc:sldChg>
      <pc:sldChg chg="modSp mod">
        <pc:chgData name="Caspar van Lissa" userId="66f0d9d8-5e0d-4c8f-a33e-eb362e4340e3" providerId="ADAL" clId="{80C6C0D8-F453-4460-9621-CB4C89800728}" dt="2025-02-17T09:39:59.763" v="841" actId="20577"/>
        <pc:sldMkLst>
          <pc:docMk/>
          <pc:sldMk cId="2593126544" sldId="447"/>
        </pc:sldMkLst>
        <pc:spChg chg="mod">
          <ac:chgData name="Caspar van Lissa" userId="66f0d9d8-5e0d-4c8f-a33e-eb362e4340e3" providerId="ADAL" clId="{80C6C0D8-F453-4460-9621-CB4C89800728}" dt="2025-02-17T09:39:59.763" v="841" actId="20577"/>
          <ac:spMkLst>
            <pc:docMk/>
            <pc:sldMk cId="2593126544" sldId="447"/>
            <ac:spMk id="3" creationId="{00000000-0000-0000-0000-000000000000}"/>
          </ac:spMkLst>
        </pc:spChg>
      </pc:sldChg>
      <pc:sldChg chg="modSp mod">
        <pc:chgData name="Caspar van Lissa" userId="66f0d9d8-5e0d-4c8f-a33e-eb362e4340e3" providerId="ADAL" clId="{80C6C0D8-F453-4460-9621-CB4C89800728}" dt="2025-02-17T09:41:28.967" v="967" actId="255"/>
        <pc:sldMkLst>
          <pc:docMk/>
          <pc:sldMk cId="2420176430" sldId="448"/>
        </pc:sldMkLst>
        <pc:spChg chg="mod">
          <ac:chgData name="Caspar van Lissa" userId="66f0d9d8-5e0d-4c8f-a33e-eb362e4340e3" providerId="ADAL" clId="{80C6C0D8-F453-4460-9621-CB4C89800728}" dt="2025-02-17T09:41:28.967" v="967" actId="255"/>
          <ac:spMkLst>
            <pc:docMk/>
            <pc:sldMk cId="2420176430" sldId="448"/>
            <ac:spMk id="3" creationId="{00000000-0000-0000-0000-000000000000}"/>
          </ac:spMkLst>
        </pc:spChg>
      </pc:sldChg>
      <pc:sldChg chg="modSp mod">
        <pc:chgData name="Caspar van Lissa" userId="66f0d9d8-5e0d-4c8f-a33e-eb362e4340e3" providerId="ADAL" clId="{80C6C0D8-F453-4460-9621-CB4C89800728}" dt="2025-02-17T09:42:07.448" v="990" actId="20577"/>
        <pc:sldMkLst>
          <pc:docMk/>
          <pc:sldMk cId="1267809948" sldId="451"/>
        </pc:sldMkLst>
        <pc:spChg chg="mod">
          <ac:chgData name="Caspar van Lissa" userId="66f0d9d8-5e0d-4c8f-a33e-eb362e4340e3" providerId="ADAL" clId="{80C6C0D8-F453-4460-9621-CB4C89800728}" dt="2025-02-17T09:42:07.448" v="990" actId="20577"/>
          <ac:spMkLst>
            <pc:docMk/>
            <pc:sldMk cId="1267809948" sldId="451"/>
            <ac:spMk id="3" creationId="{00000000-0000-0000-0000-000000000000}"/>
          </ac:spMkLst>
        </pc:spChg>
      </pc:sldChg>
      <pc:sldChg chg="modSp mod">
        <pc:chgData name="Caspar van Lissa" userId="66f0d9d8-5e0d-4c8f-a33e-eb362e4340e3" providerId="ADAL" clId="{80C6C0D8-F453-4460-9621-CB4C89800728}" dt="2025-02-17T09:58:59.464" v="1006" actId="20577"/>
        <pc:sldMkLst>
          <pc:docMk/>
          <pc:sldMk cId="3142947521" sldId="454"/>
        </pc:sldMkLst>
        <pc:spChg chg="mod">
          <ac:chgData name="Caspar van Lissa" userId="66f0d9d8-5e0d-4c8f-a33e-eb362e4340e3" providerId="ADAL" clId="{80C6C0D8-F453-4460-9621-CB4C89800728}" dt="2025-02-17T09:58:59.464" v="1006" actId="20577"/>
          <ac:spMkLst>
            <pc:docMk/>
            <pc:sldMk cId="3142947521" sldId="454"/>
            <ac:spMk id="3" creationId="{00000000-0000-0000-0000-000000000000}"/>
          </ac:spMkLst>
        </pc:spChg>
      </pc:sldChg>
      <pc:sldChg chg="modSp mod">
        <pc:chgData name="Caspar van Lissa" userId="66f0d9d8-5e0d-4c8f-a33e-eb362e4340e3" providerId="ADAL" clId="{80C6C0D8-F453-4460-9621-CB4C89800728}" dt="2025-02-17T09:59:57.812" v="1037" actId="20577"/>
        <pc:sldMkLst>
          <pc:docMk/>
          <pc:sldMk cId="2903048628" sldId="455"/>
        </pc:sldMkLst>
        <pc:spChg chg="mod">
          <ac:chgData name="Caspar van Lissa" userId="66f0d9d8-5e0d-4c8f-a33e-eb362e4340e3" providerId="ADAL" clId="{80C6C0D8-F453-4460-9621-CB4C89800728}" dt="2025-02-17T09:59:57.812" v="1037" actId="20577"/>
          <ac:spMkLst>
            <pc:docMk/>
            <pc:sldMk cId="2903048628" sldId="455"/>
            <ac:spMk id="3" creationId="{00000000-0000-0000-0000-000000000000}"/>
          </ac:spMkLst>
        </pc:spChg>
      </pc:sldChg>
      <pc:sldChg chg="modSp">
        <pc:chgData name="Caspar van Lissa" userId="66f0d9d8-5e0d-4c8f-a33e-eb362e4340e3" providerId="ADAL" clId="{80C6C0D8-F453-4460-9621-CB4C89800728}" dt="2025-02-17T10:03:32.050" v="1132" actId="20577"/>
        <pc:sldMkLst>
          <pc:docMk/>
          <pc:sldMk cId="3641935783" sldId="463"/>
        </pc:sldMkLst>
        <pc:spChg chg="mod">
          <ac:chgData name="Caspar van Lissa" userId="66f0d9d8-5e0d-4c8f-a33e-eb362e4340e3" providerId="ADAL" clId="{80C6C0D8-F453-4460-9621-CB4C89800728}" dt="2025-02-17T10:03:32.050" v="1132" actId="20577"/>
          <ac:spMkLst>
            <pc:docMk/>
            <pc:sldMk cId="3641935783" sldId="463"/>
            <ac:spMk id="3" creationId="{00000000-0000-0000-0000-000000000000}"/>
          </ac:spMkLst>
        </pc:spChg>
      </pc:sldChg>
      <pc:sldChg chg="modSp mod">
        <pc:chgData name="Caspar van Lissa" userId="66f0d9d8-5e0d-4c8f-a33e-eb362e4340e3" providerId="ADAL" clId="{80C6C0D8-F453-4460-9621-CB4C89800728}" dt="2025-02-17T11:31:22.318" v="1630" actId="115"/>
        <pc:sldMkLst>
          <pc:docMk/>
          <pc:sldMk cId="2138824196" sldId="468"/>
        </pc:sldMkLst>
        <pc:spChg chg="mod">
          <ac:chgData name="Caspar van Lissa" userId="66f0d9d8-5e0d-4c8f-a33e-eb362e4340e3" providerId="ADAL" clId="{80C6C0D8-F453-4460-9621-CB4C89800728}" dt="2025-02-17T11:31:22.318" v="1630" actId="115"/>
          <ac:spMkLst>
            <pc:docMk/>
            <pc:sldMk cId="2138824196" sldId="468"/>
            <ac:spMk id="3" creationId="{00000000-0000-0000-0000-000000000000}"/>
          </ac:spMkLst>
        </pc:spChg>
      </pc:sldChg>
      <pc:sldChg chg="addSp modSp mod">
        <pc:chgData name="Caspar van Lissa" userId="66f0d9d8-5e0d-4c8f-a33e-eb362e4340e3" providerId="ADAL" clId="{80C6C0D8-F453-4460-9621-CB4C89800728}" dt="2025-02-17T09:41:42.498" v="968" actId="113"/>
        <pc:sldMkLst>
          <pc:docMk/>
          <pc:sldMk cId="3930217676" sldId="473"/>
        </pc:sldMkLst>
        <pc:spChg chg="add mod">
          <ac:chgData name="Caspar van Lissa" userId="66f0d9d8-5e0d-4c8f-a33e-eb362e4340e3" providerId="ADAL" clId="{80C6C0D8-F453-4460-9621-CB4C89800728}" dt="2025-02-17T09:41:42.498" v="968" actId="113"/>
          <ac:spMkLst>
            <pc:docMk/>
            <pc:sldMk cId="3930217676" sldId="473"/>
            <ac:spMk id="7" creationId="{027B9944-C0F6-419F-F903-48DB1200453D}"/>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1-05T14:45:51.609" idx="13">
    <p:pos x="925" y="3069"/>
    <p:text>Zoom question 1: What can we conclude? All group means are equal in the population or group means differ from each other.</p:text>
    <p:extLst>
      <p:ext uri="{C676402C-5697-4E1C-873F-D02D1690AC5C}">
        <p15:threadingInfo xmlns:p15="http://schemas.microsoft.com/office/powerpoint/2012/main" timeZoneBias="-60"/>
      </p:ext>
    </p:extLst>
  </p:cm>
  <p:cm authorId="1" dt="2021-01-05T14:46:46.650" idx="14">
    <p:pos x="925" y="3205"/>
    <p:text>Question 2: Is the effect practically important?</p:text>
    <p:extLst>
      <p:ext uri="{C676402C-5697-4E1C-873F-D02D1690AC5C}">
        <p15:threadingInfo xmlns:p15="http://schemas.microsoft.com/office/powerpoint/2012/main" timeZoneBias="-60">
          <p15:parentCm authorId="1" idx="13"/>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1-05T17:24:49.667" idx="17">
    <p:pos x="1079" y="3543"/>
    <p:text>Zoom question: derde contrast zelf op laten stellen</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1-05T17:24:49.667" idx="17">
    <p:pos x="1105" y="3767"/>
    <p:text>Zoom question: derde contrast zelf op laten stellen</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1-05T18:00:27.123" idx="18">
    <p:pos x="1706" y="3722"/>
    <p:text>Zoom question: do we need to reject the null-hypothesis if we would have tested 11 contrasts?</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8937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777607" y="0"/>
            <a:ext cx="2889938" cy="489374"/>
          </a:xfrm>
          <a:prstGeom prst="rect">
            <a:avLst/>
          </a:prstGeom>
        </p:spPr>
        <p:txBody>
          <a:bodyPr vert="horz" lIns="91440" tIns="45720" rIns="91440" bIns="45720" rtlCol="0"/>
          <a:lstStyle>
            <a:lvl1pPr algn="r">
              <a:defRPr sz="1200"/>
            </a:lvl1pPr>
          </a:lstStyle>
          <a:p>
            <a:fld id="{E7C94BC4-5B77-4BEA-AE10-D37FB4958CB3}" type="datetimeFigureOut">
              <a:rPr lang="en-US" smtClean="0"/>
              <a:t>2/16/2025</a:t>
            </a:fld>
            <a:endParaRPr lang="en-US" dirty="0"/>
          </a:p>
        </p:txBody>
      </p:sp>
      <p:sp>
        <p:nvSpPr>
          <p:cNvPr id="4" name="Footer Placeholder 3"/>
          <p:cNvSpPr>
            <a:spLocks noGrp="1"/>
          </p:cNvSpPr>
          <p:nvPr>
            <p:ph type="ftr" sz="quarter" idx="2"/>
          </p:nvPr>
        </p:nvSpPr>
        <p:spPr>
          <a:xfrm>
            <a:off x="0" y="9264228"/>
            <a:ext cx="2889938" cy="48937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777607" y="9264228"/>
            <a:ext cx="2889938" cy="489373"/>
          </a:xfrm>
          <a:prstGeom prst="rect">
            <a:avLst/>
          </a:prstGeom>
        </p:spPr>
        <p:txBody>
          <a:bodyPr vert="horz" lIns="91440" tIns="45720" rIns="91440" bIns="45720" rtlCol="0" anchor="b"/>
          <a:lstStyle>
            <a:lvl1pPr algn="r">
              <a:defRPr sz="1200"/>
            </a:lvl1pPr>
          </a:lstStyle>
          <a:p>
            <a:fld id="{82E77006-D0CD-4FA7-8545-ABFDCE319F03}" type="slidenum">
              <a:rPr lang="en-US" smtClean="0"/>
              <a:t>‹#›</a:t>
            </a:fld>
            <a:endParaRPr lang="en-US" dirty="0"/>
          </a:p>
        </p:txBody>
      </p:sp>
    </p:spTree>
    <p:extLst>
      <p:ext uri="{BB962C8B-B14F-4D97-AF65-F5344CB8AC3E}">
        <p14:creationId xmlns:p14="http://schemas.microsoft.com/office/powerpoint/2010/main" val="2511816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8937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777607" y="0"/>
            <a:ext cx="2889938" cy="489374"/>
          </a:xfrm>
          <a:prstGeom prst="rect">
            <a:avLst/>
          </a:prstGeom>
        </p:spPr>
        <p:txBody>
          <a:bodyPr vert="horz" lIns="91440" tIns="45720" rIns="91440" bIns="45720" rtlCol="0"/>
          <a:lstStyle>
            <a:lvl1pPr algn="r">
              <a:defRPr sz="1200"/>
            </a:lvl1pPr>
          </a:lstStyle>
          <a:p>
            <a:fld id="{3D057A1C-535D-42DB-8B7E-CBD05FB93862}" type="datetimeFigureOut">
              <a:rPr lang="en-US" smtClean="0"/>
              <a:t>2/15/2025</a:t>
            </a:fld>
            <a:endParaRPr lang="en-US" dirty="0"/>
          </a:p>
        </p:txBody>
      </p:sp>
      <p:sp>
        <p:nvSpPr>
          <p:cNvPr id="4" name="Slide Image Placeholder 3"/>
          <p:cNvSpPr>
            <a:spLocks noGrp="1" noRot="1" noChangeAspect="1"/>
          </p:cNvSpPr>
          <p:nvPr>
            <p:ph type="sldImg" idx="2"/>
          </p:nvPr>
        </p:nvSpPr>
        <p:spPr>
          <a:xfrm>
            <a:off x="407988" y="1219200"/>
            <a:ext cx="5853112" cy="32924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66909" y="4693920"/>
            <a:ext cx="5335270" cy="384048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264228"/>
            <a:ext cx="2889938" cy="48937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777607" y="9264228"/>
            <a:ext cx="2889938" cy="489373"/>
          </a:xfrm>
          <a:prstGeom prst="rect">
            <a:avLst/>
          </a:prstGeom>
        </p:spPr>
        <p:txBody>
          <a:bodyPr vert="horz" lIns="91440" tIns="45720" rIns="91440" bIns="45720" rtlCol="0" anchor="b"/>
          <a:lstStyle>
            <a:lvl1pPr algn="r">
              <a:defRPr sz="1200"/>
            </a:lvl1pPr>
          </a:lstStyle>
          <a:p>
            <a:fld id="{3F717809-2922-4189-8AFF-BC2E07D309D3}" type="slidenum">
              <a:rPr lang="en-US" smtClean="0"/>
              <a:t>‹#›</a:t>
            </a:fld>
            <a:endParaRPr lang="en-US" dirty="0"/>
          </a:p>
        </p:txBody>
      </p:sp>
    </p:spTree>
    <p:extLst>
      <p:ext uri="{BB962C8B-B14F-4D97-AF65-F5344CB8AC3E}">
        <p14:creationId xmlns:p14="http://schemas.microsoft.com/office/powerpoint/2010/main" val="1316969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1219200"/>
            <a:ext cx="5853112" cy="32924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AB956B-9FA7-462E-A61C-CFA10349F43B}" type="slidenum">
              <a:rPr lang="en-US" smtClean="0"/>
              <a:t>1</a:t>
            </a:fld>
            <a:endParaRPr lang="en-US" dirty="0"/>
          </a:p>
        </p:txBody>
      </p:sp>
    </p:spTree>
    <p:extLst>
      <p:ext uri="{BB962C8B-B14F-4D97-AF65-F5344CB8AC3E}">
        <p14:creationId xmlns:p14="http://schemas.microsoft.com/office/powerpoint/2010/main" val="422107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a:t>
            </a:r>
            <a:r>
              <a:rPr lang="en-US" baseline="0" dirty="0"/>
              <a:t> a lot of flexibility when working with contrasts. We can make either simple contrast comparisons or complex contrasts.</a:t>
            </a:r>
          </a:p>
          <a:p>
            <a:endParaRPr lang="en-US" baseline="0" dirty="0"/>
          </a:p>
          <a:p>
            <a:r>
              <a:rPr lang="en-US" baseline="0" dirty="0"/>
              <a:t>For the simple comparisons we compare ONE group to ANOTHER group. A bit like a t-test, but the technical details of the analysis are a little different. These are examples of simple comparisons.</a:t>
            </a:r>
          </a:p>
          <a:p>
            <a:endParaRPr lang="en-US" baseline="0" dirty="0"/>
          </a:p>
          <a:p>
            <a:r>
              <a:rPr lang="en-US" baseline="0" dirty="0"/>
              <a:t>We can also carry out complex contrasts, in which we compare multiple groups against each other. It does not matter which combinations you want to make, anything is possible. So here you see an example in which we want to compare the first group, to the other three groups (in other words, in our example, we compare the control group to the experimental groups). We do need to take into account that we compare ONE group with THREE groups. Therefore, we take the average of the means of the three groups, and compare this average to the actual mean of the first group. So this would be one example of a complex contrast, but we could also decide to compare the first two groups to the last two groups. Or the first two groups to the third group, and leave the fourth group out of it. As you can see, there is a lot possible. If you work with PLANNED contrast, you do need to register IN ADVANCE which contrasts you would like to perform.</a:t>
            </a:r>
          </a:p>
          <a:p>
            <a:endParaRPr lang="en-US" baseline="0" dirty="0"/>
          </a:p>
          <a:p>
            <a:r>
              <a:rPr lang="en-US" baseline="0" dirty="0"/>
              <a:t>-READ SLIDE-</a:t>
            </a: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13</a:t>
            </a:fld>
            <a:endParaRPr lang="nl-NL" dirty="0"/>
          </a:p>
        </p:txBody>
      </p:sp>
    </p:spTree>
    <p:extLst>
      <p:ext uri="{BB962C8B-B14F-4D97-AF65-F5344CB8AC3E}">
        <p14:creationId xmlns:p14="http://schemas.microsoft.com/office/powerpoint/2010/main" val="3079961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find</a:t>
            </a:r>
            <a:r>
              <a:rPr lang="en-US" baseline="0" dirty="0"/>
              <a:t> out which groups differ from one another using contrasts. –READ SLIDE-</a:t>
            </a: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14</a:t>
            </a:fld>
            <a:endParaRPr lang="nl-NL" dirty="0"/>
          </a:p>
        </p:txBody>
      </p:sp>
    </p:spTree>
    <p:extLst>
      <p:ext uri="{BB962C8B-B14F-4D97-AF65-F5344CB8AC3E}">
        <p14:creationId xmlns:p14="http://schemas.microsoft.com/office/powerpoint/2010/main" val="3762638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15</a:t>
            </a:fld>
            <a:endParaRPr lang="nl-NL" dirty="0"/>
          </a:p>
        </p:txBody>
      </p:sp>
    </p:spTree>
    <p:extLst>
      <p:ext uri="{BB962C8B-B14F-4D97-AF65-F5344CB8AC3E}">
        <p14:creationId xmlns:p14="http://schemas.microsoft.com/office/powerpoint/2010/main" val="1403914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Psi.</a:t>
            </a:r>
            <a:r>
              <a:rPr lang="en-US" baseline="0" dirty="0"/>
              <a:t> </a:t>
            </a:r>
          </a:p>
          <a:p>
            <a:endParaRPr lang="en-US" baseline="0" dirty="0"/>
          </a:p>
          <a:p>
            <a:r>
              <a:rPr lang="en-US" baseline="0" dirty="0"/>
              <a:t>- You can see these values of c as weights; we give every mean a certain weight, depending on the contrast that we use.</a:t>
            </a: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16</a:t>
            </a:fld>
            <a:endParaRPr lang="nl-NL" dirty="0"/>
          </a:p>
        </p:txBody>
      </p:sp>
    </p:spTree>
    <p:extLst>
      <p:ext uri="{BB962C8B-B14F-4D97-AF65-F5344CB8AC3E}">
        <p14:creationId xmlns:p14="http://schemas.microsoft.com/office/powerpoint/2010/main" val="462543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READ SLIDE-</a:t>
            </a:r>
          </a:p>
        </p:txBody>
      </p:sp>
      <p:sp>
        <p:nvSpPr>
          <p:cNvPr id="4" name="Slide Number Placeholder 3"/>
          <p:cNvSpPr>
            <a:spLocks noGrp="1"/>
          </p:cNvSpPr>
          <p:nvPr>
            <p:ph type="sldNum" sz="quarter" idx="10"/>
          </p:nvPr>
        </p:nvSpPr>
        <p:spPr/>
        <p:txBody>
          <a:bodyPr/>
          <a:lstStyle/>
          <a:p>
            <a:fld id="{63D7B632-1023-4B23-839C-F4EE98A23C2A}" type="slidenum">
              <a:rPr lang="nl-NL" smtClean="0"/>
              <a:t>17</a:t>
            </a:fld>
            <a:endParaRPr lang="nl-NL" dirty="0"/>
          </a:p>
        </p:txBody>
      </p:sp>
    </p:spTree>
    <p:extLst>
      <p:ext uri="{BB962C8B-B14F-4D97-AF65-F5344CB8AC3E}">
        <p14:creationId xmlns:p14="http://schemas.microsoft.com/office/powerpoint/2010/main" val="1402705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READ SLIDE-</a:t>
            </a:r>
          </a:p>
        </p:txBody>
      </p:sp>
      <p:sp>
        <p:nvSpPr>
          <p:cNvPr id="4" name="Slide Number Placeholder 3"/>
          <p:cNvSpPr>
            <a:spLocks noGrp="1"/>
          </p:cNvSpPr>
          <p:nvPr>
            <p:ph type="sldNum" sz="quarter" idx="10"/>
          </p:nvPr>
        </p:nvSpPr>
        <p:spPr/>
        <p:txBody>
          <a:bodyPr/>
          <a:lstStyle/>
          <a:p>
            <a:fld id="{63D7B632-1023-4B23-839C-F4EE98A23C2A}" type="slidenum">
              <a:rPr lang="nl-NL" smtClean="0"/>
              <a:t>18</a:t>
            </a:fld>
            <a:endParaRPr lang="nl-NL" dirty="0"/>
          </a:p>
        </p:txBody>
      </p:sp>
    </p:spTree>
    <p:extLst>
      <p:ext uri="{BB962C8B-B14F-4D97-AF65-F5344CB8AC3E}">
        <p14:creationId xmlns:p14="http://schemas.microsoft.com/office/powerpoint/2010/main" val="32030987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READ SLIDE-</a:t>
            </a:r>
          </a:p>
          <a:p>
            <a:endParaRPr lang="en-US" dirty="0"/>
          </a:p>
          <a:p>
            <a:r>
              <a:rPr lang="en-US" dirty="0"/>
              <a:t>And of course,</a:t>
            </a:r>
            <a:r>
              <a:rPr lang="en-US" baseline="0" dirty="0"/>
              <a:t> the group means that you pool together SHOULD have equal weight. </a:t>
            </a: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19</a:t>
            </a:fld>
            <a:endParaRPr lang="nl-NL" dirty="0"/>
          </a:p>
        </p:txBody>
      </p:sp>
    </p:spTree>
    <p:extLst>
      <p:ext uri="{BB962C8B-B14F-4D97-AF65-F5344CB8AC3E}">
        <p14:creationId xmlns:p14="http://schemas.microsoft.com/office/powerpoint/2010/main" val="17524642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READ SLIDE-</a:t>
            </a:r>
          </a:p>
        </p:txBody>
      </p:sp>
      <p:sp>
        <p:nvSpPr>
          <p:cNvPr id="4" name="Slide Number Placeholder 3"/>
          <p:cNvSpPr>
            <a:spLocks noGrp="1"/>
          </p:cNvSpPr>
          <p:nvPr>
            <p:ph type="sldNum" sz="quarter" idx="10"/>
          </p:nvPr>
        </p:nvSpPr>
        <p:spPr/>
        <p:txBody>
          <a:bodyPr/>
          <a:lstStyle/>
          <a:p>
            <a:fld id="{63D7B632-1023-4B23-839C-F4EE98A23C2A}" type="slidenum">
              <a:rPr lang="nl-NL" smtClean="0"/>
              <a:t>20</a:t>
            </a:fld>
            <a:endParaRPr lang="nl-NL" dirty="0"/>
          </a:p>
        </p:txBody>
      </p:sp>
    </p:spTree>
    <p:extLst>
      <p:ext uri="{BB962C8B-B14F-4D97-AF65-F5344CB8AC3E}">
        <p14:creationId xmlns:p14="http://schemas.microsoft.com/office/powerpoint/2010/main" val="804632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SLIDE-</a:t>
            </a:r>
          </a:p>
          <a:p>
            <a:endParaRPr lang="en-US" dirty="0"/>
          </a:p>
          <a:p>
            <a:r>
              <a:rPr lang="en-US" dirty="0"/>
              <a:t>In that</a:t>
            </a:r>
            <a:r>
              <a:rPr lang="en-US" baseline="0" dirty="0"/>
              <a:t> case, we need to take a different approach. </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-READ SLIDE-</a:t>
            </a:r>
          </a:p>
          <a:p>
            <a:endParaRPr lang="en-US" baseline="0" dirty="0"/>
          </a:p>
          <a:p>
            <a:r>
              <a:rPr lang="en-US" baseline="0" dirty="0"/>
              <a:t>-READ SLIDE-</a:t>
            </a:r>
          </a:p>
          <a:p>
            <a:endParaRPr lang="en-US" baseline="0" dirty="0"/>
          </a:p>
          <a:p>
            <a:r>
              <a:rPr lang="en-US" baseline="0" dirty="0"/>
              <a:t>Different example;</a:t>
            </a:r>
          </a:p>
          <a:p>
            <a:r>
              <a:rPr lang="en-US" baseline="0" dirty="0"/>
              <a:t>5 groups; n= 40 25 15 ; 80 20</a:t>
            </a:r>
          </a:p>
          <a:p>
            <a:r>
              <a:rPr lang="en-US" baseline="0" dirty="0"/>
              <a:t>We want to compare the first three groups with the last two groups. </a:t>
            </a: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21</a:t>
            </a:fld>
            <a:endParaRPr lang="nl-NL" dirty="0"/>
          </a:p>
        </p:txBody>
      </p:sp>
    </p:spTree>
    <p:extLst>
      <p:ext uri="{BB962C8B-B14F-4D97-AF65-F5344CB8AC3E}">
        <p14:creationId xmlns:p14="http://schemas.microsoft.com/office/powerpoint/2010/main" val="3337599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READ SLIDE-</a:t>
            </a:r>
          </a:p>
        </p:txBody>
      </p:sp>
      <p:sp>
        <p:nvSpPr>
          <p:cNvPr id="4" name="Slide Number Placeholder 3"/>
          <p:cNvSpPr>
            <a:spLocks noGrp="1"/>
          </p:cNvSpPr>
          <p:nvPr>
            <p:ph type="sldNum" sz="quarter" idx="10"/>
          </p:nvPr>
        </p:nvSpPr>
        <p:spPr/>
        <p:txBody>
          <a:bodyPr/>
          <a:lstStyle/>
          <a:p>
            <a:fld id="{63D7B632-1023-4B23-839C-F4EE98A23C2A}" type="slidenum">
              <a:rPr lang="nl-NL" smtClean="0"/>
              <a:t>22</a:t>
            </a:fld>
            <a:endParaRPr lang="nl-NL" dirty="0"/>
          </a:p>
        </p:txBody>
      </p:sp>
    </p:spTree>
    <p:extLst>
      <p:ext uri="{BB962C8B-B14F-4D97-AF65-F5344CB8AC3E}">
        <p14:creationId xmlns:p14="http://schemas.microsoft.com/office/powerpoint/2010/main" val="2949259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SLIDE-</a:t>
            </a:r>
          </a:p>
        </p:txBody>
      </p:sp>
      <p:sp>
        <p:nvSpPr>
          <p:cNvPr id="4" name="Slide Number Placeholder 3"/>
          <p:cNvSpPr>
            <a:spLocks noGrp="1"/>
          </p:cNvSpPr>
          <p:nvPr>
            <p:ph type="sldNum" sz="quarter" idx="10"/>
          </p:nvPr>
        </p:nvSpPr>
        <p:spPr/>
        <p:txBody>
          <a:bodyPr/>
          <a:lstStyle/>
          <a:p>
            <a:fld id="{63D7B632-1023-4B23-839C-F4EE98A23C2A}" type="slidenum">
              <a:rPr lang="nl-NL" smtClean="0"/>
              <a:t>3</a:t>
            </a:fld>
            <a:endParaRPr lang="nl-NL" dirty="0"/>
          </a:p>
        </p:txBody>
      </p:sp>
    </p:spTree>
    <p:extLst>
      <p:ext uri="{BB962C8B-B14F-4D97-AF65-F5344CB8AC3E}">
        <p14:creationId xmlns:p14="http://schemas.microsoft.com/office/powerpoint/2010/main" val="18232070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READ SLIDE-</a:t>
            </a:r>
          </a:p>
        </p:txBody>
      </p:sp>
      <p:sp>
        <p:nvSpPr>
          <p:cNvPr id="4" name="Slide Number Placeholder 3"/>
          <p:cNvSpPr>
            <a:spLocks noGrp="1"/>
          </p:cNvSpPr>
          <p:nvPr>
            <p:ph type="sldNum" sz="quarter" idx="10"/>
          </p:nvPr>
        </p:nvSpPr>
        <p:spPr/>
        <p:txBody>
          <a:bodyPr/>
          <a:lstStyle/>
          <a:p>
            <a:fld id="{63D7B632-1023-4B23-839C-F4EE98A23C2A}" type="slidenum">
              <a:rPr lang="nl-NL" smtClean="0"/>
              <a:t>23</a:t>
            </a:fld>
            <a:endParaRPr lang="nl-NL" dirty="0"/>
          </a:p>
        </p:txBody>
      </p:sp>
    </p:spTree>
    <p:extLst>
      <p:ext uri="{BB962C8B-B14F-4D97-AF65-F5344CB8AC3E}">
        <p14:creationId xmlns:p14="http://schemas.microsoft.com/office/powerpoint/2010/main" val="13077909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READ SLIDE-</a:t>
            </a:r>
          </a:p>
        </p:txBody>
      </p:sp>
      <p:sp>
        <p:nvSpPr>
          <p:cNvPr id="4" name="Slide Number Placeholder 3"/>
          <p:cNvSpPr>
            <a:spLocks noGrp="1"/>
          </p:cNvSpPr>
          <p:nvPr>
            <p:ph type="sldNum" sz="quarter" idx="10"/>
          </p:nvPr>
        </p:nvSpPr>
        <p:spPr/>
        <p:txBody>
          <a:bodyPr/>
          <a:lstStyle/>
          <a:p>
            <a:fld id="{63D7B632-1023-4B23-839C-F4EE98A23C2A}" type="slidenum">
              <a:rPr lang="nl-NL" smtClean="0"/>
              <a:t>24</a:t>
            </a:fld>
            <a:endParaRPr lang="nl-NL" dirty="0"/>
          </a:p>
        </p:txBody>
      </p:sp>
    </p:spTree>
    <p:extLst>
      <p:ext uri="{BB962C8B-B14F-4D97-AF65-F5344CB8AC3E}">
        <p14:creationId xmlns:p14="http://schemas.microsoft.com/office/powerpoint/2010/main" val="1929883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READ SLIDE-</a:t>
            </a:r>
          </a:p>
        </p:txBody>
      </p:sp>
      <p:sp>
        <p:nvSpPr>
          <p:cNvPr id="4" name="Slide Number Placeholder 3"/>
          <p:cNvSpPr>
            <a:spLocks noGrp="1"/>
          </p:cNvSpPr>
          <p:nvPr>
            <p:ph type="sldNum" sz="quarter" idx="10"/>
          </p:nvPr>
        </p:nvSpPr>
        <p:spPr/>
        <p:txBody>
          <a:bodyPr/>
          <a:lstStyle/>
          <a:p>
            <a:fld id="{63D7B632-1023-4B23-839C-F4EE98A23C2A}" type="slidenum">
              <a:rPr lang="nl-NL" smtClean="0"/>
              <a:t>25</a:t>
            </a:fld>
            <a:endParaRPr lang="nl-NL" dirty="0"/>
          </a:p>
        </p:txBody>
      </p:sp>
    </p:spTree>
    <p:extLst>
      <p:ext uri="{BB962C8B-B14F-4D97-AF65-F5344CB8AC3E}">
        <p14:creationId xmlns:p14="http://schemas.microsoft.com/office/powerpoint/2010/main" val="6823207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READ SLIDE-</a:t>
            </a:r>
          </a:p>
        </p:txBody>
      </p:sp>
      <p:sp>
        <p:nvSpPr>
          <p:cNvPr id="4" name="Slide Number Placeholder 3"/>
          <p:cNvSpPr>
            <a:spLocks noGrp="1"/>
          </p:cNvSpPr>
          <p:nvPr>
            <p:ph type="sldNum" sz="quarter" idx="10"/>
          </p:nvPr>
        </p:nvSpPr>
        <p:spPr/>
        <p:txBody>
          <a:bodyPr/>
          <a:lstStyle/>
          <a:p>
            <a:fld id="{63D7B632-1023-4B23-839C-F4EE98A23C2A}" type="slidenum">
              <a:rPr lang="nl-NL" smtClean="0"/>
              <a:t>26</a:t>
            </a:fld>
            <a:endParaRPr lang="nl-NL" dirty="0"/>
          </a:p>
        </p:txBody>
      </p:sp>
    </p:spTree>
    <p:extLst>
      <p:ext uri="{BB962C8B-B14F-4D97-AF65-F5344CB8AC3E}">
        <p14:creationId xmlns:p14="http://schemas.microsoft.com/office/powerpoint/2010/main" val="19419478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READ SLIDE-</a:t>
            </a:r>
          </a:p>
        </p:txBody>
      </p:sp>
      <p:sp>
        <p:nvSpPr>
          <p:cNvPr id="4" name="Slide Number Placeholder 3"/>
          <p:cNvSpPr>
            <a:spLocks noGrp="1"/>
          </p:cNvSpPr>
          <p:nvPr>
            <p:ph type="sldNum" sz="quarter" idx="10"/>
          </p:nvPr>
        </p:nvSpPr>
        <p:spPr/>
        <p:txBody>
          <a:bodyPr/>
          <a:lstStyle/>
          <a:p>
            <a:fld id="{63D7B632-1023-4B23-839C-F4EE98A23C2A}" type="slidenum">
              <a:rPr lang="nl-NL" smtClean="0"/>
              <a:t>27</a:t>
            </a:fld>
            <a:endParaRPr lang="nl-NL" dirty="0"/>
          </a:p>
        </p:txBody>
      </p:sp>
    </p:spTree>
    <p:extLst>
      <p:ext uri="{BB962C8B-B14F-4D97-AF65-F5344CB8AC3E}">
        <p14:creationId xmlns:p14="http://schemas.microsoft.com/office/powerpoint/2010/main" val="481777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Hier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uitleg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waarom</a:t>
            </a:r>
            <a:r>
              <a:rPr lang="en-US" sz="1200" kern="1200" dirty="0">
                <a:solidFill>
                  <a:schemeClr val="tx1"/>
                </a:solidFill>
                <a:effectLst/>
                <a:latin typeface="+mn-lt"/>
                <a:ea typeface="+mn-ea"/>
                <a:cs typeface="+mn-cs"/>
              </a:rPr>
              <a:t> we </a:t>
            </a:r>
            <a:r>
              <a:rPr lang="en-US" sz="1200" kern="1200" dirty="0" err="1">
                <a:solidFill>
                  <a:schemeClr val="tx1"/>
                </a:solidFill>
                <a:effectLst/>
                <a:latin typeface="+mn-lt"/>
                <a:ea typeface="+mn-ea"/>
                <a:cs typeface="+mn-cs"/>
              </a:rPr>
              <a:t>kijken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naar</a:t>
            </a:r>
            <a:r>
              <a:rPr lang="en-US" sz="1200" kern="1200" dirty="0">
                <a:solidFill>
                  <a:schemeClr val="tx1"/>
                </a:solidFill>
                <a:effectLst/>
                <a:latin typeface="+mn-lt"/>
                <a:ea typeface="+mn-ea"/>
                <a:cs typeface="+mn-cs"/>
              </a:rPr>
              <a:t> het residual </a:t>
            </a:r>
            <a:r>
              <a:rPr lang="en-US" sz="1200" kern="1200" dirty="0" err="1">
                <a:solidFill>
                  <a:schemeClr val="tx1"/>
                </a:solidFill>
                <a:effectLst/>
                <a:latin typeface="+mn-lt"/>
                <a:ea typeface="+mn-ea"/>
                <a:cs typeface="+mn-cs"/>
              </a:rPr>
              <a:t>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niet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naar</a:t>
            </a:r>
            <a:r>
              <a:rPr lang="en-US" sz="1200" kern="1200" dirty="0">
                <a:solidFill>
                  <a:schemeClr val="tx1"/>
                </a:solidFill>
                <a:effectLst/>
                <a:latin typeface="+mn-lt"/>
                <a:ea typeface="+mn-ea"/>
                <a:cs typeface="+mn-cs"/>
              </a:rPr>
              <a:t> de scores op de </a:t>
            </a:r>
            <a:r>
              <a:rPr lang="en-US" sz="1200" kern="1200" dirty="0" err="1">
                <a:solidFill>
                  <a:schemeClr val="tx1"/>
                </a:solidFill>
                <a:effectLst/>
                <a:latin typeface="+mn-lt"/>
                <a:ea typeface="+mn-ea"/>
                <a:cs typeface="+mn-cs"/>
              </a:rPr>
              <a:t>variabele</a:t>
            </a:r>
            <a:r>
              <a:rPr lang="en-US" sz="1200" kern="1200" dirty="0">
                <a:solidFill>
                  <a:schemeClr val="tx1"/>
                </a:solidFill>
                <a:effectLst/>
                <a:latin typeface="+mn-lt"/>
                <a:ea typeface="+mn-ea"/>
                <a:cs typeface="+mn-cs"/>
              </a:rPr>
              <a:t>: https://stats.stackexchange.com/questions/11351/left-skewed-vs-symmetric-distribution-observed/11352#11352. De </a:t>
            </a:r>
            <a:r>
              <a:rPr lang="en-US" sz="1200" kern="1200" dirty="0" err="1">
                <a:solidFill>
                  <a:schemeClr val="tx1"/>
                </a:solidFill>
                <a:effectLst/>
                <a:latin typeface="+mn-lt"/>
                <a:ea typeface="+mn-ea"/>
                <a:cs typeface="+mn-cs"/>
              </a:rPr>
              <a:t>reden</a:t>
            </a:r>
            <a:r>
              <a:rPr lang="en-US" sz="1200" kern="1200" dirty="0">
                <a:solidFill>
                  <a:schemeClr val="tx1"/>
                </a:solidFill>
                <a:effectLst/>
                <a:latin typeface="+mn-lt"/>
                <a:ea typeface="+mn-ea"/>
                <a:cs typeface="+mn-cs"/>
              </a:rPr>
              <a:t> is </a:t>
            </a:r>
            <a:r>
              <a:rPr lang="en-US" sz="1200" kern="1200" dirty="0" err="1">
                <a:solidFill>
                  <a:schemeClr val="tx1"/>
                </a:solidFill>
                <a:effectLst/>
                <a:latin typeface="+mn-lt"/>
                <a:ea typeface="+mn-ea"/>
                <a:cs typeface="+mn-cs"/>
              </a:rPr>
              <a:t>dat</a:t>
            </a:r>
            <a:r>
              <a:rPr lang="en-US" sz="1200" kern="1200" dirty="0">
                <a:solidFill>
                  <a:schemeClr val="tx1"/>
                </a:solidFill>
                <a:effectLst/>
                <a:latin typeface="+mn-lt"/>
                <a:ea typeface="+mn-ea"/>
                <a:cs typeface="+mn-cs"/>
              </a:rPr>
              <a:t> de scores </a:t>
            </a:r>
            <a:r>
              <a:rPr lang="en-US" sz="1200" kern="1200" dirty="0" err="1">
                <a:solidFill>
                  <a:schemeClr val="tx1"/>
                </a:solidFill>
                <a:effectLst/>
                <a:latin typeface="+mn-lt"/>
                <a:ea typeface="+mn-ea"/>
                <a:cs typeface="+mn-cs"/>
              </a:rPr>
              <a:t>normaal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verdeeld</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moeten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zijn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conditioneel</a:t>
            </a:r>
            <a:r>
              <a:rPr lang="en-US" sz="1200" kern="1200" dirty="0">
                <a:solidFill>
                  <a:schemeClr val="tx1"/>
                </a:solidFill>
                <a:effectLst/>
                <a:latin typeface="+mn-lt"/>
                <a:ea typeface="+mn-ea"/>
                <a:cs typeface="+mn-cs"/>
              </a:rPr>
              <a:t> op de predictors, </a:t>
            </a:r>
            <a:r>
              <a:rPr lang="en-US" sz="1200" kern="1200" dirty="0" err="1">
                <a:solidFill>
                  <a:schemeClr val="tx1"/>
                </a:solidFill>
                <a:effectLst/>
                <a:latin typeface="+mn-lt"/>
                <a:ea typeface="+mn-ea"/>
                <a:cs typeface="+mn-cs"/>
              </a:rPr>
              <a:t>dus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daarom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kijk</a:t>
            </a:r>
            <a:r>
              <a:rPr lang="en-US" sz="1200" kern="1200" dirty="0">
                <a:solidFill>
                  <a:schemeClr val="tx1"/>
                </a:solidFill>
                <a:effectLst/>
                <a:latin typeface="+mn-lt"/>
                <a:ea typeface="+mn-ea"/>
                <a:cs typeface="+mn-cs"/>
              </a:rPr>
              <a:t> je </a:t>
            </a:r>
            <a:r>
              <a:rPr lang="en-US" sz="1200" kern="1200" dirty="0" err="1">
                <a:solidFill>
                  <a:schemeClr val="tx1"/>
                </a:solidFill>
                <a:effectLst/>
                <a:latin typeface="+mn-lt"/>
                <a:ea typeface="+mn-ea"/>
                <a:cs typeface="+mn-cs"/>
              </a:rPr>
              <a:t>naar</a:t>
            </a:r>
            <a:r>
              <a:rPr lang="en-US" sz="1200" kern="1200">
                <a:solidFill>
                  <a:schemeClr val="tx1"/>
                </a:solidFill>
                <a:effectLst/>
                <a:latin typeface="+mn-lt"/>
                <a:ea typeface="+mn-ea"/>
                <a:cs typeface="+mn-cs"/>
              </a:rPr>
              <a:t> de residuals. </a:t>
            </a:r>
          </a:p>
          <a:p>
            <a:endParaRPr lang="en-US" dirty="0"/>
          </a:p>
          <a:p>
            <a:r>
              <a:rPr lang="en-US" dirty="0"/>
              <a:t>Now, when we carry out an ANOVA</a:t>
            </a:r>
            <a:r>
              <a:rPr lang="en-US" baseline="0" dirty="0"/>
              <a:t> we make three important assumptions. First, the observations need to be independent from one another. If we draw a random sample, this assumption is usually ok to make. Then, the residuals need to be normally distributed, i.e., if we plot the residuals they should roughly need to follow a normal distribution. The mean of the residuals will be zero and the variance of the residuals is called sigma-squared-e. (This e refers to errors. Residuals are sometimes called errors or prediction errors). Finally, -READ SLIDE-</a:t>
            </a:r>
          </a:p>
          <a:p>
            <a:endParaRPr lang="en-US" baseline="0" dirty="0"/>
          </a:p>
          <a:p>
            <a:endParaRPr lang="en-US" baseline="0" dirty="0"/>
          </a:p>
          <a:p>
            <a:endParaRPr lang="en-US" baseline="0" dirty="0"/>
          </a:p>
          <a:p>
            <a:r>
              <a:rPr lang="en-US" baseline="0" dirty="0"/>
              <a:t>Residuals -&gt; difference observed score and group mean </a:t>
            </a:r>
            <a:r>
              <a:rPr lang="en-US" baseline="0" dirty="0">
                <a:sym typeface="Wingdings" pitchFamily="2" charset="2"/>
              </a:rPr>
              <a:t> score below group mean = negative residual; score above group mean = positive residual. By definition mean residual is 0, because group mean was estimated on the individual scores of the group members. The variance of the residuals is called sigma-squared-e (= prediction error) =&gt; and assumed that they are equal across groups.</a:t>
            </a:r>
          </a:p>
        </p:txBody>
      </p:sp>
      <p:sp>
        <p:nvSpPr>
          <p:cNvPr id="4" name="Slide Number Placeholder 3"/>
          <p:cNvSpPr>
            <a:spLocks noGrp="1"/>
          </p:cNvSpPr>
          <p:nvPr>
            <p:ph type="sldNum" sz="quarter" idx="10"/>
          </p:nvPr>
        </p:nvSpPr>
        <p:spPr/>
        <p:txBody>
          <a:bodyPr/>
          <a:lstStyle/>
          <a:p>
            <a:fld id="{63D7B632-1023-4B23-839C-F4EE98A23C2A}" type="slidenum">
              <a:rPr lang="nl-NL" smtClean="0"/>
              <a:t>4</a:t>
            </a:fld>
            <a:endParaRPr lang="nl-NL" dirty="0"/>
          </a:p>
        </p:txBody>
      </p:sp>
    </p:spTree>
    <p:extLst>
      <p:ext uri="{BB962C8B-B14F-4D97-AF65-F5344CB8AC3E}">
        <p14:creationId xmlns:p14="http://schemas.microsoft.com/office/powerpoint/2010/main" val="773969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when we carry out an ANOVA</a:t>
            </a:r>
            <a:r>
              <a:rPr lang="en-US" baseline="0" dirty="0"/>
              <a:t> we make three important assumptions. First, the observations need to be independent from one another. If we draw a random sample, this assumption is usually ok to make. Then, the residuals need to be normally distributed, i.e., if we plot the residuals they should roughly need to follow a normal distribution. The mean of the residuals will be zero and the variance of the residuals is called sigma-squared-e. (This e refers to errors. Residuals are sometimes called errors or prediction errors). Finally, -READ SLIDE-</a:t>
            </a:r>
          </a:p>
          <a:p>
            <a:endParaRPr lang="en-US" baseline="0" dirty="0"/>
          </a:p>
          <a:p>
            <a:endParaRPr lang="en-US" baseline="0" dirty="0"/>
          </a:p>
          <a:p>
            <a:endParaRPr lang="en-US" baseline="0" dirty="0"/>
          </a:p>
          <a:p>
            <a:r>
              <a:rPr lang="en-US" baseline="0" dirty="0"/>
              <a:t>Residuals -&gt; difference observed score and group mean </a:t>
            </a:r>
            <a:r>
              <a:rPr lang="en-US" baseline="0" dirty="0">
                <a:sym typeface="Wingdings" pitchFamily="2" charset="2"/>
              </a:rPr>
              <a:t> score below group mean = negative residual; score above group mean = positive residual. By definition mean residual is 0, because group mean was estimated on the individual scores of the group members. The variance of the residuals is called sigma-squared-e (= prediction error) =&gt; and assumed that they are equal across groups.</a:t>
            </a:r>
          </a:p>
        </p:txBody>
      </p:sp>
      <p:sp>
        <p:nvSpPr>
          <p:cNvPr id="4" name="Slide Number Placeholder 3"/>
          <p:cNvSpPr>
            <a:spLocks noGrp="1"/>
          </p:cNvSpPr>
          <p:nvPr>
            <p:ph type="sldNum" sz="quarter" idx="10"/>
          </p:nvPr>
        </p:nvSpPr>
        <p:spPr/>
        <p:txBody>
          <a:bodyPr/>
          <a:lstStyle/>
          <a:p>
            <a:fld id="{63D7B632-1023-4B23-839C-F4EE98A23C2A}" type="slidenum">
              <a:rPr lang="nl-NL" smtClean="0"/>
              <a:t>5</a:t>
            </a:fld>
            <a:endParaRPr lang="nl-NL" dirty="0"/>
          </a:p>
        </p:txBody>
      </p:sp>
    </p:spTree>
    <p:extLst>
      <p:ext uri="{BB962C8B-B14F-4D97-AF65-F5344CB8AC3E}">
        <p14:creationId xmlns:p14="http://schemas.microsoft.com/office/powerpoint/2010/main" val="2061993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when we carry out an ANOVA</a:t>
            </a:r>
            <a:r>
              <a:rPr lang="en-US" baseline="0" dirty="0"/>
              <a:t> we make three important assumptions. First, the observations need to be independent from one another. If we draw a random sample, this assumption is usually ok to make. Then, the residuals need to be normally distributed, i.e., if we plot the residuals they should roughly need to follow a normal distribution. The mean of the residuals will be zero and the variance of the residuals is called sigma-squared-e. (This e refers to errors. Residuals are sometimes called errors or prediction errors). Finally, -READ SLIDE-</a:t>
            </a:r>
          </a:p>
          <a:p>
            <a:endParaRPr lang="en-US" baseline="0" dirty="0"/>
          </a:p>
          <a:p>
            <a:endParaRPr lang="en-US" baseline="0" dirty="0"/>
          </a:p>
          <a:p>
            <a:endParaRPr lang="en-US" baseline="0" dirty="0"/>
          </a:p>
          <a:p>
            <a:r>
              <a:rPr lang="en-US" baseline="0" dirty="0"/>
              <a:t>Residuals -&gt; difference observed score and group mean </a:t>
            </a:r>
            <a:r>
              <a:rPr lang="en-US" baseline="0" dirty="0">
                <a:sym typeface="Wingdings" pitchFamily="2" charset="2"/>
              </a:rPr>
              <a:t> score below group mean = negative residual; score above group mean = positive residual. By definition mean residual is 0, because group mean was estimated on the individual scores of the group members. The variance of the residuals is called sigma-squared-e (= prediction error) =&gt; and assumed that they are equal across groups.</a:t>
            </a:r>
          </a:p>
        </p:txBody>
      </p:sp>
      <p:sp>
        <p:nvSpPr>
          <p:cNvPr id="4" name="Slide Number Placeholder 3"/>
          <p:cNvSpPr>
            <a:spLocks noGrp="1"/>
          </p:cNvSpPr>
          <p:nvPr>
            <p:ph type="sldNum" sz="quarter" idx="10"/>
          </p:nvPr>
        </p:nvSpPr>
        <p:spPr/>
        <p:txBody>
          <a:bodyPr/>
          <a:lstStyle/>
          <a:p>
            <a:fld id="{63D7B632-1023-4B23-839C-F4EE98A23C2A}" type="slidenum">
              <a:rPr lang="nl-NL" smtClean="0"/>
              <a:t>6</a:t>
            </a:fld>
            <a:endParaRPr lang="nl-NL" dirty="0"/>
          </a:p>
        </p:txBody>
      </p:sp>
    </p:spTree>
    <p:extLst>
      <p:ext uri="{BB962C8B-B14F-4D97-AF65-F5344CB8AC3E}">
        <p14:creationId xmlns:p14="http://schemas.microsoft.com/office/powerpoint/2010/main" val="2699633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board: SSt (how far away are scores from</a:t>
            </a:r>
            <a:r>
              <a:rPr lang="en-US" baseline="0" dirty="0"/>
              <a:t> the grand mean?)</a:t>
            </a:r>
            <a:br>
              <a:rPr lang="en-US" baseline="0" dirty="0"/>
            </a:br>
            <a:r>
              <a:rPr lang="en-US" baseline="0" dirty="0"/>
              <a:t>SSb (how far away are the group means from the grand mean?)</a:t>
            </a:r>
            <a:br>
              <a:rPr lang="en-US" baseline="0" dirty="0"/>
            </a:br>
            <a:r>
              <a:rPr lang="en-US" baseline="0" dirty="0"/>
              <a:t>SSw (how far away are the scores within the groups from the group mean)</a:t>
            </a:r>
            <a:endParaRPr lang="en-US" dirty="0"/>
          </a:p>
          <a:p>
            <a:br>
              <a:rPr lang="en-US" dirty="0"/>
            </a:br>
            <a:r>
              <a:rPr lang="en-US" dirty="0"/>
              <a:t>To calculate the F-test, we need the Mean</a:t>
            </a:r>
            <a:r>
              <a:rPr lang="en-US" baseline="0" dirty="0"/>
              <a:t> squares between and Mean squares within. The MSb gives us the between group variance, and can be calculated by taking the SSb and dividing them by the dfb (k-1). The MSw gives us the withing group variance, and this can be calculated by taking the SSw and dividing this by the dfw (N-K). With the F-test, we can test whether (one of the pair of) group means significantly differ from one another.</a:t>
            </a:r>
            <a:br>
              <a:rPr lang="en-US" dirty="0"/>
            </a:br>
            <a:endParaRPr lang="en-US" dirty="0"/>
          </a:p>
          <a:p>
            <a:r>
              <a:rPr lang="en-US" dirty="0"/>
              <a:t>Any other important things</a:t>
            </a:r>
            <a:r>
              <a:rPr lang="en-US" baseline="0" dirty="0"/>
              <a:t> we need into consideration when carrying out an ANOVA?</a:t>
            </a:r>
          </a:p>
          <a:p>
            <a:endParaRPr lang="en-US" baseline="0" dirty="0"/>
          </a:p>
          <a:p>
            <a:r>
              <a:rPr lang="en-US" baseline="0" dirty="0"/>
              <a:t>Assumptions? (independence of observations, residuals normally distributed, homogeneity of variance)</a:t>
            </a:r>
          </a:p>
          <a:p>
            <a:r>
              <a:rPr lang="en-US" dirty="0"/>
              <a:t>Effect size? (eta</a:t>
            </a:r>
            <a:r>
              <a:rPr lang="en-US" baseline="0" dirty="0"/>
              <a:t> squared)</a:t>
            </a: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7</a:t>
            </a:fld>
            <a:endParaRPr lang="nl-NL" dirty="0"/>
          </a:p>
        </p:txBody>
      </p:sp>
    </p:spTree>
    <p:extLst>
      <p:ext uri="{BB962C8B-B14F-4D97-AF65-F5344CB8AC3E}">
        <p14:creationId xmlns:p14="http://schemas.microsoft.com/office/powerpoint/2010/main" val="1024255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sym typeface="Wingdings" pitchFamily="2" charset="2"/>
            </a:endParaRPr>
          </a:p>
        </p:txBody>
      </p:sp>
      <p:sp>
        <p:nvSpPr>
          <p:cNvPr id="4" name="Slide Number Placeholder 3"/>
          <p:cNvSpPr>
            <a:spLocks noGrp="1"/>
          </p:cNvSpPr>
          <p:nvPr>
            <p:ph type="sldNum" sz="quarter" idx="10"/>
          </p:nvPr>
        </p:nvSpPr>
        <p:spPr/>
        <p:txBody>
          <a:bodyPr/>
          <a:lstStyle/>
          <a:p>
            <a:fld id="{63D7B632-1023-4B23-839C-F4EE98A23C2A}" type="slidenum">
              <a:rPr lang="nl-NL" smtClean="0"/>
              <a:t>8</a:t>
            </a:fld>
            <a:endParaRPr lang="nl-NL" dirty="0"/>
          </a:p>
        </p:txBody>
      </p:sp>
    </p:spTree>
    <p:extLst>
      <p:ext uri="{BB962C8B-B14F-4D97-AF65-F5344CB8AC3E}">
        <p14:creationId xmlns:p14="http://schemas.microsoft.com/office/powerpoint/2010/main" val="4162342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which</a:t>
            </a:r>
            <a:r>
              <a:rPr lang="en-US" baseline="0" dirty="0"/>
              <a:t> treatment is the best? We know that there are differences, but we do not know which groups differs significantly from the other groups. The reason for that, is because ANOVA works with an Omniubs hypothesis. –READ SLIDE-</a:t>
            </a: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11</a:t>
            </a:fld>
            <a:endParaRPr lang="nl-NL" dirty="0"/>
          </a:p>
        </p:txBody>
      </p:sp>
    </p:spTree>
    <p:extLst>
      <p:ext uri="{BB962C8B-B14F-4D97-AF65-F5344CB8AC3E}">
        <p14:creationId xmlns:p14="http://schemas.microsoft.com/office/powerpoint/2010/main" val="2129877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find</a:t>
            </a:r>
            <a:r>
              <a:rPr lang="en-US" baseline="0" dirty="0"/>
              <a:t> out which groups differ from one another using contrasts. –READ SLIDE-</a:t>
            </a: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12</a:t>
            </a:fld>
            <a:endParaRPr lang="nl-NL" dirty="0"/>
          </a:p>
        </p:txBody>
      </p:sp>
    </p:spTree>
    <p:extLst>
      <p:ext uri="{BB962C8B-B14F-4D97-AF65-F5344CB8AC3E}">
        <p14:creationId xmlns:p14="http://schemas.microsoft.com/office/powerpoint/2010/main" val="3330706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02F15D-E2FF-41EB-B29D-5E472831564B}" type="datetime1">
              <a:rPr lang="en-US" smtClean="0"/>
              <a:t>2/15/2025</a:t>
            </a:fld>
            <a:endParaRPr lang="en-US" dirty="0"/>
          </a:p>
        </p:txBody>
      </p:sp>
      <p:sp>
        <p:nvSpPr>
          <p:cNvPr id="5" name="Footer Placeholder 4"/>
          <p:cNvSpPr>
            <a:spLocks noGrp="1"/>
          </p:cNvSpPr>
          <p:nvPr>
            <p:ph type="ftr" sz="quarter" idx="11"/>
          </p:nvPr>
        </p:nvSpPr>
        <p:spPr/>
        <p:txBody>
          <a:bodyPr/>
          <a:lstStyle/>
          <a:p>
            <a:r>
              <a:rPr lang="en-US" dirty="0"/>
              <a:t>Lecture 4, ERM, MTO</a:t>
            </a:r>
          </a:p>
        </p:txBody>
      </p:sp>
      <p:sp>
        <p:nvSpPr>
          <p:cNvPr id="6" name="Slide Number Placeholder 5"/>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854640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F8D745-80F2-470F-9DCA-6D5559BB0FB4}" type="datetime1">
              <a:rPr lang="en-US" smtClean="0"/>
              <a:t>2/15/2025</a:t>
            </a:fld>
            <a:endParaRPr lang="en-US" dirty="0"/>
          </a:p>
        </p:txBody>
      </p:sp>
      <p:sp>
        <p:nvSpPr>
          <p:cNvPr id="5" name="Footer Placeholder 4"/>
          <p:cNvSpPr>
            <a:spLocks noGrp="1"/>
          </p:cNvSpPr>
          <p:nvPr>
            <p:ph type="ftr" sz="quarter" idx="11"/>
          </p:nvPr>
        </p:nvSpPr>
        <p:spPr/>
        <p:txBody>
          <a:bodyPr/>
          <a:lstStyle/>
          <a:p>
            <a:r>
              <a:rPr lang="en-US" dirty="0"/>
              <a:t>Lecture 4, ERM, MTO</a:t>
            </a:r>
          </a:p>
        </p:txBody>
      </p:sp>
      <p:sp>
        <p:nvSpPr>
          <p:cNvPr id="6" name="Slide Number Placeholder 5"/>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3316681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50EF30-9127-496D-B1EE-6FD9661D485F}" type="datetime1">
              <a:rPr lang="en-US" smtClean="0"/>
              <a:t>2/15/2025</a:t>
            </a:fld>
            <a:endParaRPr lang="en-US" dirty="0"/>
          </a:p>
        </p:txBody>
      </p:sp>
      <p:sp>
        <p:nvSpPr>
          <p:cNvPr id="5" name="Footer Placeholder 4"/>
          <p:cNvSpPr>
            <a:spLocks noGrp="1"/>
          </p:cNvSpPr>
          <p:nvPr>
            <p:ph type="ftr" sz="quarter" idx="11"/>
          </p:nvPr>
        </p:nvSpPr>
        <p:spPr/>
        <p:txBody>
          <a:bodyPr/>
          <a:lstStyle/>
          <a:p>
            <a:r>
              <a:rPr lang="en-US" dirty="0"/>
              <a:t>Lecture 4, ERM, MTO</a:t>
            </a:r>
          </a:p>
        </p:txBody>
      </p:sp>
      <p:sp>
        <p:nvSpPr>
          <p:cNvPr id="6" name="Slide Number Placeholder 5"/>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491088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D64476-054D-4057-9784-92196F7BC307}" type="datetime1">
              <a:rPr lang="en-US" smtClean="0"/>
              <a:t>2/15/2025</a:t>
            </a:fld>
            <a:endParaRPr lang="en-US" dirty="0"/>
          </a:p>
        </p:txBody>
      </p:sp>
      <p:sp>
        <p:nvSpPr>
          <p:cNvPr id="5" name="Footer Placeholder 4"/>
          <p:cNvSpPr>
            <a:spLocks noGrp="1"/>
          </p:cNvSpPr>
          <p:nvPr>
            <p:ph type="ftr" sz="quarter" idx="11"/>
          </p:nvPr>
        </p:nvSpPr>
        <p:spPr/>
        <p:txBody>
          <a:bodyPr/>
          <a:lstStyle/>
          <a:p>
            <a:r>
              <a:rPr lang="en-US" dirty="0"/>
              <a:t>Lecture 4, ERM, MTO</a:t>
            </a:r>
          </a:p>
        </p:txBody>
      </p:sp>
      <p:sp>
        <p:nvSpPr>
          <p:cNvPr id="6" name="Slide Number Placeholder 5"/>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1095808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970CE7-F5F8-4038-976C-6129B26599FF}" type="datetime1">
              <a:rPr lang="en-US" smtClean="0"/>
              <a:t>2/15/2025</a:t>
            </a:fld>
            <a:endParaRPr lang="en-US" dirty="0"/>
          </a:p>
        </p:txBody>
      </p:sp>
      <p:sp>
        <p:nvSpPr>
          <p:cNvPr id="5" name="Footer Placeholder 4"/>
          <p:cNvSpPr>
            <a:spLocks noGrp="1"/>
          </p:cNvSpPr>
          <p:nvPr>
            <p:ph type="ftr" sz="quarter" idx="11"/>
          </p:nvPr>
        </p:nvSpPr>
        <p:spPr/>
        <p:txBody>
          <a:bodyPr/>
          <a:lstStyle/>
          <a:p>
            <a:r>
              <a:rPr lang="en-US" dirty="0"/>
              <a:t>Lecture 4, ERM, MTO</a:t>
            </a:r>
          </a:p>
        </p:txBody>
      </p:sp>
      <p:sp>
        <p:nvSpPr>
          <p:cNvPr id="6" name="Slide Number Placeholder 5"/>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1907206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A0A077-0A2E-4AEB-9D3B-AE322491ADAC}" type="datetime1">
              <a:rPr lang="en-US" smtClean="0"/>
              <a:t>2/15/2025</a:t>
            </a:fld>
            <a:endParaRPr lang="en-US" dirty="0"/>
          </a:p>
        </p:txBody>
      </p:sp>
      <p:sp>
        <p:nvSpPr>
          <p:cNvPr id="6" name="Footer Placeholder 5"/>
          <p:cNvSpPr>
            <a:spLocks noGrp="1"/>
          </p:cNvSpPr>
          <p:nvPr>
            <p:ph type="ftr" sz="quarter" idx="11"/>
          </p:nvPr>
        </p:nvSpPr>
        <p:spPr/>
        <p:txBody>
          <a:bodyPr/>
          <a:lstStyle/>
          <a:p>
            <a:r>
              <a:rPr lang="en-US" dirty="0"/>
              <a:t>Lecture 4, ERM, MTO</a:t>
            </a:r>
          </a:p>
        </p:txBody>
      </p:sp>
      <p:sp>
        <p:nvSpPr>
          <p:cNvPr id="7" name="Slide Number Placeholder 6"/>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2210676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7B0843-B2FF-4C77-B668-58344CA7137A}" type="datetime1">
              <a:rPr lang="en-US" smtClean="0"/>
              <a:t>2/15/2025</a:t>
            </a:fld>
            <a:endParaRPr lang="en-US" dirty="0"/>
          </a:p>
        </p:txBody>
      </p:sp>
      <p:sp>
        <p:nvSpPr>
          <p:cNvPr id="8" name="Footer Placeholder 7"/>
          <p:cNvSpPr>
            <a:spLocks noGrp="1"/>
          </p:cNvSpPr>
          <p:nvPr>
            <p:ph type="ftr" sz="quarter" idx="11"/>
          </p:nvPr>
        </p:nvSpPr>
        <p:spPr/>
        <p:txBody>
          <a:bodyPr/>
          <a:lstStyle/>
          <a:p>
            <a:r>
              <a:rPr lang="en-US" dirty="0"/>
              <a:t>Lecture 4, ERM, MTO</a:t>
            </a:r>
          </a:p>
        </p:txBody>
      </p:sp>
      <p:sp>
        <p:nvSpPr>
          <p:cNvPr id="9" name="Slide Number Placeholder 8"/>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5598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35EDE7-7483-420D-94D3-89DE659AB261}" type="datetime1">
              <a:rPr lang="en-US" smtClean="0"/>
              <a:t>2/15/2025</a:t>
            </a:fld>
            <a:endParaRPr lang="en-US" dirty="0"/>
          </a:p>
        </p:txBody>
      </p:sp>
      <p:sp>
        <p:nvSpPr>
          <p:cNvPr id="4" name="Footer Placeholder 3"/>
          <p:cNvSpPr>
            <a:spLocks noGrp="1"/>
          </p:cNvSpPr>
          <p:nvPr>
            <p:ph type="ftr" sz="quarter" idx="11"/>
          </p:nvPr>
        </p:nvSpPr>
        <p:spPr/>
        <p:txBody>
          <a:bodyPr/>
          <a:lstStyle/>
          <a:p>
            <a:r>
              <a:rPr lang="en-US" dirty="0"/>
              <a:t>Lecture 4,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3683031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880AEE-E27E-410A-8282-E05963080D10}" type="datetime1">
              <a:rPr lang="en-US" smtClean="0"/>
              <a:t>2/15/2025</a:t>
            </a:fld>
            <a:endParaRPr lang="en-US" dirty="0"/>
          </a:p>
        </p:txBody>
      </p:sp>
      <p:sp>
        <p:nvSpPr>
          <p:cNvPr id="3" name="Footer Placeholder 2"/>
          <p:cNvSpPr>
            <a:spLocks noGrp="1"/>
          </p:cNvSpPr>
          <p:nvPr>
            <p:ph type="ftr" sz="quarter" idx="11"/>
          </p:nvPr>
        </p:nvSpPr>
        <p:spPr/>
        <p:txBody>
          <a:bodyPr/>
          <a:lstStyle/>
          <a:p>
            <a:r>
              <a:rPr lang="en-US" dirty="0"/>
              <a:t>Lecture 4, ERM, MTO</a:t>
            </a:r>
          </a:p>
        </p:txBody>
      </p:sp>
      <p:sp>
        <p:nvSpPr>
          <p:cNvPr id="4" name="Slide Number Placeholder 3"/>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2260821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1B09A2-8203-4341-BA76-A666A3ED658A}" type="datetime1">
              <a:rPr lang="en-US" smtClean="0"/>
              <a:t>2/15/2025</a:t>
            </a:fld>
            <a:endParaRPr lang="en-US" dirty="0"/>
          </a:p>
        </p:txBody>
      </p:sp>
      <p:sp>
        <p:nvSpPr>
          <p:cNvPr id="6" name="Footer Placeholder 5"/>
          <p:cNvSpPr>
            <a:spLocks noGrp="1"/>
          </p:cNvSpPr>
          <p:nvPr>
            <p:ph type="ftr" sz="quarter" idx="11"/>
          </p:nvPr>
        </p:nvSpPr>
        <p:spPr/>
        <p:txBody>
          <a:bodyPr/>
          <a:lstStyle/>
          <a:p>
            <a:r>
              <a:rPr lang="en-US" dirty="0"/>
              <a:t>Lecture 4, ERM, MTO</a:t>
            </a:r>
          </a:p>
        </p:txBody>
      </p:sp>
      <p:sp>
        <p:nvSpPr>
          <p:cNvPr id="7" name="Slide Number Placeholder 6"/>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3967871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31FEECE-727F-4E19-80FA-9C1A81345A29}" type="datetime1">
              <a:rPr lang="en-US" smtClean="0"/>
              <a:t>2/15/2025</a:t>
            </a:fld>
            <a:endParaRPr lang="en-US" dirty="0"/>
          </a:p>
        </p:txBody>
      </p:sp>
      <p:sp>
        <p:nvSpPr>
          <p:cNvPr id="6" name="Footer Placeholder 5"/>
          <p:cNvSpPr>
            <a:spLocks noGrp="1"/>
          </p:cNvSpPr>
          <p:nvPr>
            <p:ph type="ftr" sz="quarter" idx="11"/>
          </p:nvPr>
        </p:nvSpPr>
        <p:spPr/>
        <p:txBody>
          <a:bodyPr/>
          <a:lstStyle/>
          <a:p>
            <a:r>
              <a:rPr lang="en-US" dirty="0"/>
              <a:t>Lecture 4, ERM, MTO</a:t>
            </a:r>
          </a:p>
        </p:txBody>
      </p:sp>
      <p:sp>
        <p:nvSpPr>
          <p:cNvPr id="7" name="Slide Number Placeholder 6"/>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47839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157BEA-46A1-4084-A1B7-98E57209DFAB}" type="datetime1">
              <a:rPr lang="en-US" smtClean="0"/>
              <a:t>2/15/2025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Lecture 4, ERM, MTO</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9E8580-8357-4286-A896-D8F0D06AAB1A}" type="slidenum">
              <a:rPr lang="en-US" smtClean="0"/>
              <a:t>‹#›</a:t>
            </a:fld>
            <a:endParaRPr lang="en-US" dirty="0"/>
          </a:p>
        </p:txBody>
      </p:sp>
    </p:spTree>
    <p:extLst>
      <p:ext uri="{BB962C8B-B14F-4D97-AF65-F5344CB8AC3E}">
        <p14:creationId xmlns:p14="http://schemas.microsoft.com/office/powerpoint/2010/main" val="22038967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667000" y="1570019"/>
            <a:ext cx="6858000" cy="2599961"/>
          </a:xfrm>
        </p:spPr>
        <p:txBody>
          <a:bodyPr>
            <a:noAutofit/>
          </a:bodyPr>
          <a:lstStyle/>
          <a:p>
            <a:br>
              <a:rPr lang="en-US" sz="2400" b="1" noProof="0" dirty="0"/>
            </a:br>
            <a:br>
              <a:rPr lang="en-US" sz="2400" b="1" noProof="0" dirty="0"/>
            </a:br>
            <a:br>
              <a:rPr lang="en-US" sz="2400" b="1" noProof="0" dirty="0"/>
            </a:br>
            <a:br>
              <a:rPr lang="en-US" sz="2400" b="1" noProof="0" dirty="0"/>
            </a:br>
            <a:r>
              <a:rPr lang="en-US" sz="2400" b="1" noProof="0" dirty="0"/>
              <a:t>Experimental Research Methods</a:t>
            </a:r>
            <a:br>
              <a:rPr lang="en-US" sz="2400" b="1" noProof="0" dirty="0"/>
            </a:br>
            <a:br>
              <a:rPr lang="en-US" sz="2400" b="1" noProof="0" dirty="0"/>
            </a:br>
            <a:br>
              <a:rPr lang="en-US" sz="2400" b="1" noProof="0" dirty="0"/>
            </a:br>
            <a:r>
              <a:rPr lang="en-US" sz="2400" b="1" noProof="0" dirty="0"/>
              <a:t>Lecture 4</a:t>
            </a:r>
          </a:p>
        </p:txBody>
      </p:sp>
      <p:sp>
        <p:nvSpPr>
          <p:cNvPr id="2" name="Footer Placeholder 1"/>
          <p:cNvSpPr>
            <a:spLocks noGrp="1"/>
          </p:cNvSpPr>
          <p:nvPr>
            <p:ph type="ftr" sz="quarter" idx="11"/>
          </p:nvPr>
        </p:nvSpPr>
        <p:spPr/>
        <p:txBody>
          <a:bodyPr/>
          <a:lstStyle/>
          <a:p>
            <a:r>
              <a:rPr lang="en-US" dirty="0"/>
              <a:t>Lecture 4, ERM, MTO</a:t>
            </a:r>
          </a:p>
        </p:txBody>
      </p:sp>
      <p:sp>
        <p:nvSpPr>
          <p:cNvPr id="7" name="Slide Number Placeholder 6"/>
          <p:cNvSpPr>
            <a:spLocks noGrp="1"/>
          </p:cNvSpPr>
          <p:nvPr>
            <p:ph type="sldNum" sz="quarter" idx="12"/>
          </p:nvPr>
        </p:nvSpPr>
        <p:spPr/>
        <p:txBody>
          <a:bodyPr/>
          <a:lstStyle/>
          <a:p>
            <a:fld id="{1B037962-0E5D-4310-891B-DC679DA7A3C3}" type="slidenum">
              <a:rPr lang="nl-NL" smtClean="0"/>
              <a:pPr/>
              <a:t>1</a:t>
            </a:fld>
            <a:endParaRPr lang="nl-NL" dirty="0"/>
          </a:p>
        </p:txBody>
      </p:sp>
    </p:spTree>
    <p:extLst>
      <p:ext uri="{BB962C8B-B14F-4D97-AF65-F5344CB8AC3E}">
        <p14:creationId xmlns:p14="http://schemas.microsoft.com/office/powerpoint/2010/main" val="3721132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noProof="0" dirty="0"/>
              <a:t>SPSS output ANOVA</a:t>
            </a:r>
          </a:p>
        </p:txBody>
      </p:sp>
      <p:sp>
        <p:nvSpPr>
          <p:cNvPr id="4" name="Footer Placeholder 3"/>
          <p:cNvSpPr>
            <a:spLocks noGrp="1"/>
          </p:cNvSpPr>
          <p:nvPr>
            <p:ph type="ftr" sz="quarter" idx="11"/>
          </p:nvPr>
        </p:nvSpPr>
        <p:spPr/>
        <p:txBody>
          <a:bodyPr/>
          <a:lstStyle/>
          <a:p>
            <a:r>
              <a:rPr lang="en-US" dirty="0"/>
              <a:t>Lecture 4,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10</a:t>
            </a:fld>
            <a:endParaRPr lang="en-US" dirty="0"/>
          </a:p>
        </p:txBody>
      </p:sp>
      <p:pic>
        <p:nvPicPr>
          <p:cNvPr id="8" name="Picture 7"/>
          <p:cNvPicPr>
            <a:picLocks noChangeAspect="1"/>
          </p:cNvPicPr>
          <p:nvPr/>
        </p:nvPicPr>
        <p:blipFill>
          <a:blip r:embed="rId2"/>
          <a:stretch>
            <a:fillRect/>
          </a:stretch>
        </p:blipFill>
        <p:spPr>
          <a:xfrm>
            <a:off x="2468880" y="2035907"/>
            <a:ext cx="7264400" cy="3596660"/>
          </a:xfrm>
          <a:prstGeom prst="rect">
            <a:avLst/>
          </a:prstGeom>
        </p:spPr>
      </p:pic>
    </p:spTree>
    <p:extLst>
      <p:ext uri="{BB962C8B-B14F-4D97-AF65-F5344CB8AC3E}">
        <p14:creationId xmlns:p14="http://schemas.microsoft.com/office/powerpoint/2010/main" val="3694366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768" y="591486"/>
            <a:ext cx="10570464" cy="723431"/>
          </a:xfrm>
        </p:spPr>
        <p:txBody>
          <a:bodyPr>
            <a:normAutofit/>
          </a:bodyPr>
          <a:lstStyle/>
          <a:p>
            <a:pPr algn="ctr"/>
            <a:r>
              <a:rPr lang="en-US" sz="3200" noProof="0" dirty="0"/>
              <a:t>On the Nature of Differences among Group Means</a:t>
            </a:r>
          </a:p>
        </p:txBody>
      </p:sp>
      <p:sp>
        <p:nvSpPr>
          <p:cNvPr id="3" name="Content Placeholder 2"/>
          <p:cNvSpPr>
            <a:spLocks noGrp="1"/>
          </p:cNvSpPr>
          <p:nvPr>
            <p:ph idx="1"/>
          </p:nvPr>
        </p:nvSpPr>
        <p:spPr>
          <a:xfrm>
            <a:off x="1133387" y="1878008"/>
            <a:ext cx="9925226" cy="3101983"/>
          </a:xfrm>
        </p:spPr>
        <p:txBody>
          <a:bodyPr>
            <a:noAutofit/>
          </a:bodyPr>
          <a:lstStyle/>
          <a:p>
            <a:r>
              <a:rPr lang="en-US" sz="2000" b="1" u="sng" noProof="0" dirty="0"/>
              <a:t>Omnibus</a:t>
            </a:r>
            <a:r>
              <a:rPr lang="en-US" sz="2000" noProof="0" dirty="0"/>
              <a:t> hypothesis:</a:t>
            </a:r>
          </a:p>
          <a:p>
            <a:pPr marL="0" indent="0">
              <a:buNone/>
            </a:pPr>
            <a:r>
              <a:rPr lang="en-US" sz="2000" noProof="0" dirty="0"/>
              <a:t>	H</a:t>
            </a:r>
            <a:r>
              <a:rPr lang="en-US" sz="2000" baseline="-25000" noProof="0" dirty="0"/>
              <a:t>0</a:t>
            </a:r>
            <a:r>
              <a:rPr lang="en-US" sz="2000" noProof="0" dirty="0"/>
              <a:t>:  “all </a:t>
            </a:r>
            <a:r>
              <a:rPr lang="en-US" sz="2000" i="1" noProof="0" dirty="0"/>
              <a:t>K</a:t>
            </a:r>
            <a:r>
              <a:rPr lang="en-US" sz="2000" noProof="0" dirty="0"/>
              <a:t> groups have the same mean”</a:t>
            </a:r>
            <a:br>
              <a:rPr lang="en-US" sz="2000" noProof="0" dirty="0"/>
            </a:br>
            <a:r>
              <a:rPr lang="en-US" sz="2000" noProof="0" dirty="0"/>
              <a:t> 	H</a:t>
            </a:r>
            <a:r>
              <a:rPr lang="en-US" sz="2000" baseline="-25000" noProof="0" dirty="0"/>
              <a:t>1</a:t>
            </a:r>
            <a:r>
              <a:rPr lang="en-US" sz="2000" noProof="0" dirty="0"/>
              <a:t>: not H</a:t>
            </a:r>
            <a:r>
              <a:rPr lang="en-US" sz="2000" baseline="-25000" noProof="0" dirty="0"/>
              <a:t>0</a:t>
            </a:r>
          </a:p>
          <a:p>
            <a:pPr marL="0" indent="0">
              <a:buNone/>
            </a:pPr>
            <a:endParaRPr lang="en-US" sz="2000" noProof="0" dirty="0"/>
          </a:p>
          <a:p>
            <a:r>
              <a:rPr lang="en-US" sz="2000" b="1" u="sng" noProof="0" dirty="0"/>
              <a:t>Implication</a:t>
            </a:r>
            <a:r>
              <a:rPr lang="en-US" sz="2000" noProof="0" dirty="0"/>
              <a:t>: if H</a:t>
            </a:r>
            <a:r>
              <a:rPr lang="en-US" sz="2000" baseline="-25000" noProof="0" dirty="0"/>
              <a:t>0</a:t>
            </a:r>
            <a:r>
              <a:rPr lang="en-US" sz="2000" noProof="0" dirty="0"/>
              <a:t> is rejected, we have convincing evidence that </a:t>
            </a:r>
            <a:r>
              <a:rPr lang="en-US" sz="2000" b="1" noProof="0" dirty="0"/>
              <a:t>not </a:t>
            </a:r>
            <a:r>
              <a:rPr lang="en-US" sz="2000" b="1" dirty="0"/>
              <a:t>all </a:t>
            </a:r>
            <a:r>
              <a:rPr lang="en-US" sz="2000" noProof="0" dirty="0"/>
              <a:t>of the </a:t>
            </a:r>
            <a:r>
              <a:rPr lang="en-US" sz="2000" i="1" noProof="0" dirty="0"/>
              <a:t>K</a:t>
            </a:r>
            <a:r>
              <a:rPr lang="en-US" sz="2000" noProof="0" dirty="0"/>
              <a:t> group means are the same, but we don’t know yet which group means differ from each other</a:t>
            </a:r>
            <a:br>
              <a:rPr lang="en-US" sz="2000" noProof="0" dirty="0"/>
            </a:br>
            <a:r>
              <a:rPr lang="en-US" sz="2000" noProof="0" dirty="0"/>
              <a:t>(could be between all four groups, but it could also be only between two groups)!</a:t>
            </a:r>
          </a:p>
          <a:p>
            <a:pPr marL="0" indent="0">
              <a:buNone/>
            </a:pPr>
            <a:endParaRPr lang="en-US" sz="2000" noProof="0" dirty="0"/>
          </a:p>
          <a:p>
            <a:r>
              <a:rPr lang="en-US" sz="2000" noProof="0" dirty="0"/>
              <a:t>To better understand </a:t>
            </a:r>
            <a:r>
              <a:rPr lang="en-US" sz="2000" i="1" noProof="0" dirty="0"/>
              <a:t>the nature</a:t>
            </a:r>
            <a:r>
              <a:rPr lang="en-US" sz="2000" noProof="0" dirty="0"/>
              <a:t> of the group-mean differences, we need a way to decide which individual means do indeed differ from each other </a:t>
            </a:r>
            <a:r>
              <a:rPr lang="en-US" sz="2000" noProof="0" dirty="0">
                <a:sym typeface="Wingdings" pitchFamily="2" charset="2"/>
              </a:rPr>
              <a:t></a:t>
            </a:r>
            <a:r>
              <a:rPr lang="en-US" sz="2000" noProof="0" dirty="0"/>
              <a:t> </a:t>
            </a:r>
            <a:r>
              <a:rPr lang="en-US" sz="2000" b="1" noProof="0" dirty="0"/>
              <a:t>specific groups comparisons</a:t>
            </a:r>
            <a:br>
              <a:rPr lang="en-US" sz="2000" b="1" noProof="0" dirty="0"/>
            </a:br>
            <a:br>
              <a:rPr lang="en-US" sz="2000" b="1" noProof="0" dirty="0"/>
            </a:br>
            <a:endParaRPr lang="en-US" sz="2000" noProof="0" dirty="0"/>
          </a:p>
        </p:txBody>
      </p:sp>
      <p:sp>
        <p:nvSpPr>
          <p:cNvPr id="4" name="Footer Placeholder 3"/>
          <p:cNvSpPr>
            <a:spLocks noGrp="1"/>
          </p:cNvSpPr>
          <p:nvPr>
            <p:ph type="ftr" sz="quarter" idx="11"/>
          </p:nvPr>
        </p:nvSpPr>
        <p:spPr/>
        <p:txBody>
          <a:bodyPr/>
          <a:lstStyle/>
          <a:p>
            <a:r>
              <a:rPr lang="en-US" dirty="0"/>
              <a:t>Lecture 4,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11</a:t>
            </a:fld>
            <a:endParaRPr lang="en-US" dirty="0"/>
          </a:p>
        </p:txBody>
      </p:sp>
    </p:spTree>
    <p:extLst>
      <p:ext uri="{BB962C8B-B14F-4D97-AF65-F5344CB8AC3E}">
        <p14:creationId xmlns:p14="http://schemas.microsoft.com/office/powerpoint/2010/main" val="3142947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0325" y="650746"/>
            <a:ext cx="5351350" cy="681228"/>
          </a:xfrm>
        </p:spPr>
        <p:txBody>
          <a:bodyPr>
            <a:normAutofit/>
          </a:bodyPr>
          <a:lstStyle/>
          <a:p>
            <a:pPr algn="ctr"/>
            <a:r>
              <a:rPr lang="en-US" sz="3200" noProof="0" dirty="0"/>
              <a:t>Testing contrasts</a:t>
            </a:r>
          </a:p>
        </p:txBody>
      </p:sp>
      <p:sp>
        <p:nvSpPr>
          <p:cNvPr id="3" name="Content Placeholder 2"/>
          <p:cNvSpPr>
            <a:spLocks noGrp="1"/>
          </p:cNvSpPr>
          <p:nvPr>
            <p:ph idx="1"/>
          </p:nvPr>
        </p:nvSpPr>
        <p:spPr>
          <a:xfrm>
            <a:off x="1330803" y="1639243"/>
            <a:ext cx="9768605" cy="3101983"/>
          </a:xfrm>
        </p:spPr>
        <p:txBody>
          <a:bodyPr>
            <a:noAutofit/>
          </a:bodyPr>
          <a:lstStyle/>
          <a:p>
            <a:r>
              <a:rPr lang="en-US" sz="2000" b="1" noProof="0" dirty="0"/>
              <a:t>Contrast:</a:t>
            </a:r>
            <a:r>
              <a:rPr lang="en-US" sz="2000" noProof="0" dirty="0"/>
              <a:t> a </a:t>
            </a:r>
            <a:r>
              <a:rPr lang="en-US" sz="2000" b="1" u="sng" noProof="0" dirty="0"/>
              <a:t>specific comparison</a:t>
            </a:r>
            <a:r>
              <a:rPr lang="en-US" sz="2000" noProof="0" dirty="0"/>
              <a:t> between group means. For example, we can contrast the mean of Therapy I to Therapy II</a:t>
            </a:r>
          </a:p>
          <a:p>
            <a:pPr marL="0" indent="0">
              <a:buNone/>
            </a:pPr>
            <a:r>
              <a:rPr lang="en-US" sz="2000" noProof="0" dirty="0"/>
              <a:t> </a:t>
            </a:r>
          </a:p>
          <a:p>
            <a:r>
              <a:rPr lang="en-US" sz="2000" noProof="0" dirty="0"/>
              <a:t>Individual comparisons (contrasts) of interest can be </a:t>
            </a:r>
            <a:r>
              <a:rPr lang="en-US" sz="2000" b="1" noProof="0" dirty="0"/>
              <a:t>a priori</a:t>
            </a:r>
            <a:r>
              <a:rPr lang="en-US" sz="2000" noProof="0" dirty="0"/>
              <a:t> (part of the study design; before collecting or seeing the data), or </a:t>
            </a:r>
            <a:r>
              <a:rPr lang="en-US" sz="2000" b="1" noProof="0" dirty="0"/>
              <a:t>post hoc</a:t>
            </a:r>
            <a:r>
              <a:rPr lang="en-US" sz="2000" noProof="0" dirty="0"/>
              <a:t> (i.e., to explore a significant ANOVA)</a:t>
            </a:r>
          </a:p>
          <a:p>
            <a:pPr marL="0" indent="0">
              <a:buNone/>
            </a:pPr>
            <a:r>
              <a:rPr lang="en-US" sz="2000" noProof="0" dirty="0"/>
              <a:t> </a:t>
            </a:r>
          </a:p>
          <a:p>
            <a:r>
              <a:rPr lang="en-US" sz="2000" noProof="0" dirty="0"/>
              <a:t>For example, one can plan in advance to contrast the mean of each experimental method against the mean of the control group</a:t>
            </a:r>
          </a:p>
          <a:p>
            <a:pPr marL="0" indent="0">
              <a:buNone/>
            </a:pPr>
            <a:r>
              <a:rPr lang="en-US" sz="2000" noProof="0" dirty="0"/>
              <a:t> </a:t>
            </a:r>
          </a:p>
          <a:p>
            <a:r>
              <a:rPr lang="en-US" sz="2000" noProof="0" dirty="0"/>
              <a:t>Or, one can – in a post hoc analysis </a:t>
            </a:r>
            <a:r>
              <a:rPr lang="en-US" sz="2000" dirty="0"/>
              <a:t>– </a:t>
            </a:r>
            <a:r>
              <a:rPr lang="en-US" sz="2000" noProof="0" dirty="0"/>
              <a:t>contrast the method with the highest mean with the experimental group that had lowest mean based on sample results</a:t>
            </a:r>
          </a:p>
          <a:p>
            <a:endParaRPr lang="en-US" sz="2000" dirty="0"/>
          </a:p>
          <a:p>
            <a:r>
              <a:rPr lang="en-US" sz="2000" i="1" noProof="0" dirty="0"/>
              <a:t>(But outside of this course: be careful of data-driven analysis decisions)</a:t>
            </a:r>
          </a:p>
        </p:txBody>
      </p:sp>
      <p:sp>
        <p:nvSpPr>
          <p:cNvPr id="4" name="Footer Placeholder 3"/>
          <p:cNvSpPr>
            <a:spLocks noGrp="1"/>
          </p:cNvSpPr>
          <p:nvPr>
            <p:ph type="ftr" sz="quarter" idx="11"/>
          </p:nvPr>
        </p:nvSpPr>
        <p:spPr/>
        <p:txBody>
          <a:bodyPr/>
          <a:lstStyle/>
          <a:p>
            <a:r>
              <a:rPr lang="en-US" dirty="0"/>
              <a:t>Lecture 4,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12</a:t>
            </a:fld>
            <a:endParaRPr lang="en-US" dirty="0"/>
          </a:p>
        </p:txBody>
      </p:sp>
    </p:spTree>
    <p:extLst>
      <p:ext uri="{BB962C8B-B14F-4D97-AF65-F5344CB8AC3E}">
        <p14:creationId xmlns:p14="http://schemas.microsoft.com/office/powerpoint/2010/main" val="2903048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613000"/>
            <a:ext cx="7559978" cy="793770"/>
          </a:xfrm>
        </p:spPr>
        <p:txBody>
          <a:bodyPr>
            <a:normAutofit/>
          </a:bodyPr>
          <a:lstStyle/>
          <a:p>
            <a:r>
              <a:rPr lang="en-US" sz="3200" noProof="0" dirty="0"/>
              <a:t>Simple versus Complex Comparisons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39482" y="1885071"/>
                <a:ext cx="10480431" cy="3883096"/>
              </a:xfrm>
            </p:spPr>
            <p:txBody>
              <a:bodyPr>
                <a:noAutofit/>
              </a:bodyPr>
              <a:lstStyle/>
              <a:p>
                <a:pPr marL="0" indent="0">
                  <a:spcBef>
                    <a:spcPts val="0"/>
                  </a:spcBef>
                  <a:buNone/>
                </a:pPr>
                <a:r>
                  <a:rPr lang="en-US" sz="2000" b="1" noProof="0" dirty="0"/>
                  <a:t>Simple (Pairwise) Comparisons:</a:t>
                </a:r>
                <a:endParaRPr lang="en-US" sz="2000" noProof="0" dirty="0"/>
              </a:p>
              <a:p>
                <a:pPr marL="0" indent="0">
                  <a:spcBef>
                    <a:spcPts val="0"/>
                  </a:spcBef>
                  <a:buNone/>
                </a:pPr>
                <a:endParaRPr lang="en-US" sz="2000" noProof="0" dirty="0"/>
              </a:p>
              <a:p>
                <a:pPr marL="0" indent="0">
                  <a:spcBef>
                    <a:spcPts val="0"/>
                  </a:spcBef>
                  <a:buNone/>
                </a:pPr>
                <a:r>
                  <a:rPr lang="en-US" sz="2000" noProof="0" dirty="0"/>
                  <a:t>H</a:t>
                </a:r>
                <a:r>
                  <a:rPr lang="en-US" sz="2000" baseline="-25000" noProof="0" dirty="0"/>
                  <a:t>0</a:t>
                </a:r>
                <a:r>
                  <a:rPr lang="en-US" sz="2000" noProof="0" dirty="0"/>
                  <a:t>: </a:t>
                </a:r>
                <a14:m>
                  <m:oMath xmlns:m="http://schemas.openxmlformats.org/officeDocument/2006/math">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𝜇</m:t>
                        </m:r>
                      </m:e>
                      <m:sub>
                        <m:r>
                          <a:rPr lang="en-US" sz="2000" i="1" noProof="0">
                            <a:latin typeface="Cambria Math" panose="02040503050406030204" pitchFamily="18" charset="0"/>
                          </a:rPr>
                          <m:t>1</m:t>
                        </m:r>
                      </m:sub>
                    </m:sSub>
                    <m:r>
                      <a:rPr lang="en-US" sz="2000" i="1" noProof="0">
                        <a:latin typeface="Cambria Math" panose="02040503050406030204" pitchFamily="18" charset="0"/>
                      </a:rPr>
                      <m:t>=</m:t>
                    </m:r>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𝜇</m:t>
                        </m:r>
                      </m:e>
                      <m:sub>
                        <m:r>
                          <a:rPr lang="en-US" sz="2000" i="1" noProof="0">
                            <a:latin typeface="Cambria Math" panose="02040503050406030204" pitchFamily="18" charset="0"/>
                          </a:rPr>
                          <m:t>2</m:t>
                        </m:r>
                      </m:sub>
                    </m:sSub>
                  </m:oMath>
                </a14:m>
                <a:r>
                  <a:rPr lang="en-US" sz="2000" noProof="0" dirty="0"/>
                  <a:t>   	</a:t>
                </a:r>
                <a:r>
                  <a:rPr lang="en-US" sz="2000" noProof="0" dirty="0">
                    <a:sym typeface="Wingdings" panose="05000000000000000000" pitchFamily="2" charset="2"/>
                  </a:rPr>
                  <a:t></a:t>
                </a:r>
                <a:r>
                  <a:rPr lang="en-US" sz="2000" noProof="0" dirty="0"/>
                  <a:t> H</a:t>
                </a:r>
                <a:r>
                  <a:rPr lang="en-US" sz="2000" baseline="-25000" noProof="0" dirty="0"/>
                  <a:t>0</a:t>
                </a:r>
                <a:r>
                  <a:rPr lang="en-US" sz="2000" noProof="0" dirty="0"/>
                  <a:t>: </a:t>
                </a:r>
                <a14:m>
                  <m:oMath xmlns:m="http://schemas.openxmlformats.org/officeDocument/2006/math">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𝜇</m:t>
                        </m:r>
                      </m:e>
                      <m:sub>
                        <m:r>
                          <a:rPr lang="en-US" sz="2000" i="1" noProof="0">
                            <a:latin typeface="Cambria Math" panose="02040503050406030204" pitchFamily="18" charset="0"/>
                          </a:rPr>
                          <m:t>1</m:t>
                        </m:r>
                      </m:sub>
                    </m:sSub>
                    <m:r>
                      <a:rPr lang="en-US" sz="2000" i="1" noProof="0">
                        <a:latin typeface="Cambria Math" panose="02040503050406030204" pitchFamily="18" charset="0"/>
                      </a:rPr>
                      <m:t>−</m:t>
                    </m:r>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𝜇</m:t>
                        </m:r>
                      </m:e>
                      <m:sub>
                        <m:r>
                          <a:rPr lang="en-US" sz="2000" i="1" noProof="0">
                            <a:latin typeface="Cambria Math" panose="02040503050406030204" pitchFamily="18" charset="0"/>
                          </a:rPr>
                          <m:t>2</m:t>
                        </m:r>
                      </m:sub>
                    </m:sSub>
                    <m:r>
                      <a:rPr lang="en-US" sz="2000" i="1" noProof="0">
                        <a:latin typeface="Cambria Math" panose="02040503050406030204" pitchFamily="18" charset="0"/>
                      </a:rPr>
                      <m:t>=0</m:t>
                    </m:r>
                  </m:oMath>
                </a14:m>
                <a:endParaRPr lang="en-US" sz="2000" noProof="0" dirty="0"/>
              </a:p>
              <a:p>
                <a:pPr marL="0" indent="0">
                  <a:spcBef>
                    <a:spcPts val="0"/>
                  </a:spcBef>
                  <a:buNone/>
                </a:pPr>
                <a:r>
                  <a:rPr lang="en-US" sz="2000" noProof="0" dirty="0"/>
                  <a:t>H</a:t>
                </a:r>
                <a:r>
                  <a:rPr lang="en-US" sz="2000" baseline="-25000" noProof="0" dirty="0"/>
                  <a:t>0</a:t>
                </a:r>
                <a:r>
                  <a:rPr lang="en-US" sz="2000" noProof="0" dirty="0"/>
                  <a:t>: </a:t>
                </a:r>
                <a14:m>
                  <m:oMath xmlns:m="http://schemas.openxmlformats.org/officeDocument/2006/math">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𝜇</m:t>
                        </m:r>
                      </m:e>
                      <m:sub>
                        <m:r>
                          <a:rPr lang="en-US" sz="2000" i="1" noProof="0">
                            <a:latin typeface="Cambria Math" panose="02040503050406030204" pitchFamily="18" charset="0"/>
                          </a:rPr>
                          <m:t>1</m:t>
                        </m:r>
                      </m:sub>
                    </m:sSub>
                    <m:r>
                      <a:rPr lang="en-US" sz="2000" i="1" noProof="0">
                        <a:latin typeface="Cambria Math" panose="02040503050406030204" pitchFamily="18" charset="0"/>
                      </a:rPr>
                      <m:t>=</m:t>
                    </m:r>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𝜇</m:t>
                        </m:r>
                      </m:e>
                      <m:sub>
                        <m:r>
                          <a:rPr lang="en-US" sz="2000" i="1" noProof="0">
                            <a:latin typeface="Cambria Math" panose="02040503050406030204" pitchFamily="18" charset="0"/>
                          </a:rPr>
                          <m:t>3</m:t>
                        </m:r>
                      </m:sub>
                    </m:sSub>
                  </m:oMath>
                </a14:m>
                <a:r>
                  <a:rPr lang="en-US" sz="2000" noProof="0" dirty="0"/>
                  <a:t>  	</a:t>
                </a:r>
                <a:r>
                  <a:rPr lang="en-US" sz="2000" noProof="0" dirty="0">
                    <a:sym typeface="Wingdings" panose="05000000000000000000" pitchFamily="2" charset="2"/>
                  </a:rPr>
                  <a:t></a:t>
                </a:r>
                <a:r>
                  <a:rPr lang="en-US" sz="2000" noProof="0" dirty="0"/>
                  <a:t> H</a:t>
                </a:r>
                <a:r>
                  <a:rPr lang="en-US" sz="2000" baseline="-25000" noProof="0" dirty="0"/>
                  <a:t>0</a:t>
                </a:r>
                <a:r>
                  <a:rPr lang="en-US" sz="2000" noProof="0" dirty="0"/>
                  <a:t>: </a:t>
                </a:r>
                <a14:m>
                  <m:oMath xmlns:m="http://schemas.openxmlformats.org/officeDocument/2006/math">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𝜇</m:t>
                        </m:r>
                      </m:e>
                      <m:sub>
                        <m:r>
                          <a:rPr lang="en-US" sz="2000" i="1" noProof="0">
                            <a:latin typeface="Cambria Math" panose="02040503050406030204" pitchFamily="18" charset="0"/>
                          </a:rPr>
                          <m:t>1</m:t>
                        </m:r>
                      </m:sub>
                    </m:sSub>
                    <m:r>
                      <a:rPr lang="en-US" sz="2000" i="1" noProof="0">
                        <a:latin typeface="Cambria Math" panose="02040503050406030204" pitchFamily="18" charset="0"/>
                      </a:rPr>
                      <m:t>−</m:t>
                    </m:r>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𝜇</m:t>
                        </m:r>
                      </m:e>
                      <m:sub>
                        <m:r>
                          <a:rPr lang="en-US" sz="2000" i="1" noProof="0">
                            <a:latin typeface="Cambria Math" panose="02040503050406030204" pitchFamily="18" charset="0"/>
                          </a:rPr>
                          <m:t>3</m:t>
                        </m:r>
                      </m:sub>
                    </m:sSub>
                    <m:r>
                      <a:rPr lang="en-US" sz="2000" i="1" noProof="0">
                        <a:latin typeface="Cambria Math" panose="02040503050406030204" pitchFamily="18" charset="0"/>
                      </a:rPr>
                      <m:t>=0</m:t>
                    </m:r>
                  </m:oMath>
                </a14:m>
                <a:endParaRPr lang="en-US" sz="2000" noProof="0" dirty="0"/>
              </a:p>
              <a:p>
                <a:pPr marL="0" indent="0">
                  <a:spcBef>
                    <a:spcPts val="0"/>
                  </a:spcBef>
                  <a:buNone/>
                </a:pPr>
                <a:endParaRPr lang="en-US" sz="2000" noProof="0" dirty="0"/>
              </a:p>
              <a:p>
                <a:pPr marL="0" indent="0">
                  <a:spcBef>
                    <a:spcPts val="0"/>
                  </a:spcBef>
                  <a:buNone/>
                </a:pPr>
                <a:r>
                  <a:rPr lang="en-US" sz="2000" noProof="0" dirty="0"/>
                  <a:t> </a:t>
                </a:r>
              </a:p>
              <a:p>
                <a:pPr marL="0" indent="0">
                  <a:spcBef>
                    <a:spcPts val="0"/>
                  </a:spcBef>
                  <a:buNone/>
                </a:pPr>
                <a:r>
                  <a:rPr lang="en-US" sz="2000" b="1" noProof="0" dirty="0"/>
                  <a:t>Complex:</a:t>
                </a:r>
                <a:endParaRPr lang="en-US" sz="2000" noProof="0" dirty="0"/>
              </a:p>
              <a:p>
                <a:pPr marL="0" indent="0">
                  <a:spcBef>
                    <a:spcPts val="0"/>
                  </a:spcBef>
                  <a:buNone/>
                </a:pPr>
                <a:r>
                  <a:rPr lang="en-US" sz="2000" noProof="0" dirty="0"/>
                  <a:t>H</a:t>
                </a:r>
                <a:r>
                  <a:rPr lang="en-US" sz="2000" baseline="-25000" noProof="0" dirty="0"/>
                  <a:t>0</a:t>
                </a:r>
                <a:r>
                  <a:rPr lang="en-US" sz="2000" noProof="0" dirty="0"/>
                  <a:t>: </a:t>
                </a:r>
                <a14:m>
                  <m:oMath xmlns:m="http://schemas.openxmlformats.org/officeDocument/2006/math">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𝜇</m:t>
                        </m:r>
                      </m:e>
                      <m:sub>
                        <m:r>
                          <a:rPr lang="en-US" sz="2000" i="1" noProof="0">
                            <a:latin typeface="Cambria Math" panose="02040503050406030204" pitchFamily="18" charset="0"/>
                          </a:rPr>
                          <m:t>1</m:t>
                        </m:r>
                      </m:sub>
                    </m:sSub>
                    <m:r>
                      <a:rPr lang="en-US" sz="2000" i="1" noProof="0">
                        <a:latin typeface="Cambria Math" panose="02040503050406030204" pitchFamily="18" charset="0"/>
                      </a:rPr>
                      <m:t>=</m:t>
                    </m:r>
                    <m:f>
                      <m:fPr>
                        <m:ctrlPr>
                          <a:rPr lang="en-US" sz="2000" i="1" noProof="0">
                            <a:latin typeface="Cambria Math" panose="02040503050406030204" pitchFamily="18" charset="0"/>
                          </a:rPr>
                        </m:ctrlPr>
                      </m:fPr>
                      <m:num>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𝜇</m:t>
                            </m:r>
                          </m:e>
                          <m:sub>
                            <m:r>
                              <a:rPr lang="en-US" sz="2000" i="1" noProof="0">
                                <a:latin typeface="Cambria Math" panose="02040503050406030204" pitchFamily="18" charset="0"/>
                              </a:rPr>
                              <m:t>2</m:t>
                            </m:r>
                          </m:sub>
                        </m:sSub>
                        <m:r>
                          <a:rPr lang="en-US" sz="2000" i="1" noProof="0">
                            <a:latin typeface="Cambria Math" panose="02040503050406030204" pitchFamily="18" charset="0"/>
                          </a:rPr>
                          <m:t>+</m:t>
                        </m:r>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𝜇</m:t>
                            </m:r>
                          </m:e>
                          <m:sub>
                            <m:r>
                              <a:rPr lang="en-US" sz="2000" i="1" noProof="0">
                                <a:latin typeface="Cambria Math" panose="02040503050406030204" pitchFamily="18" charset="0"/>
                              </a:rPr>
                              <m:t>3</m:t>
                            </m:r>
                          </m:sub>
                        </m:sSub>
                      </m:num>
                      <m:den>
                        <m:r>
                          <a:rPr lang="en-US" sz="2000" b="0" i="1" noProof="0" smtClean="0">
                            <a:latin typeface="Cambria Math" panose="02040503050406030204" pitchFamily="18" charset="0"/>
                          </a:rPr>
                          <m:t>2</m:t>
                        </m:r>
                      </m:den>
                    </m:f>
                  </m:oMath>
                </a14:m>
                <a:r>
                  <a:rPr lang="en-US" sz="2000" noProof="0" dirty="0"/>
                  <a:t>     </a:t>
                </a:r>
                <a:r>
                  <a:rPr lang="en-US" sz="2000" noProof="0" dirty="0">
                    <a:sym typeface="Wingdings" panose="05000000000000000000" pitchFamily="2" charset="2"/>
                  </a:rPr>
                  <a:t></a:t>
                </a:r>
                <a:r>
                  <a:rPr lang="en-US" sz="2000" noProof="0" dirty="0"/>
                  <a:t> H</a:t>
                </a:r>
                <a:r>
                  <a:rPr lang="en-US" sz="2000" baseline="-25000" noProof="0" dirty="0"/>
                  <a:t>0</a:t>
                </a:r>
                <a:r>
                  <a:rPr lang="en-US" sz="2000" noProof="0" dirty="0"/>
                  <a:t>: </a:t>
                </a:r>
                <a14:m>
                  <m:oMath xmlns:m="http://schemas.openxmlformats.org/officeDocument/2006/math">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𝜇</m:t>
                        </m:r>
                      </m:e>
                      <m:sub>
                        <m:r>
                          <a:rPr lang="en-US" sz="2000" i="1" noProof="0">
                            <a:latin typeface="Cambria Math" panose="02040503050406030204" pitchFamily="18" charset="0"/>
                          </a:rPr>
                          <m:t>1</m:t>
                        </m:r>
                      </m:sub>
                    </m:sSub>
                    <m:r>
                      <a:rPr lang="en-US" sz="2000" i="1" noProof="0">
                        <a:latin typeface="Cambria Math" panose="02040503050406030204" pitchFamily="18" charset="0"/>
                      </a:rPr>
                      <m:t>−</m:t>
                    </m:r>
                    <m:f>
                      <m:fPr>
                        <m:ctrlPr>
                          <a:rPr lang="en-US" sz="2000" i="1" noProof="0">
                            <a:latin typeface="Cambria Math" panose="02040503050406030204" pitchFamily="18" charset="0"/>
                          </a:rPr>
                        </m:ctrlPr>
                      </m:fPr>
                      <m:num>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𝜇</m:t>
                            </m:r>
                          </m:e>
                          <m:sub>
                            <m:r>
                              <a:rPr lang="en-US" sz="2000" i="1" noProof="0">
                                <a:latin typeface="Cambria Math" panose="02040503050406030204" pitchFamily="18" charset="0"/>
                              </a:rPr>
                              <m:t>2</m:t>
                            </m:r>
                          </m:sub>
                        </m:sSub>
                        <m:r>
                          <a:rPr lang="en-US" sz="2000" b="0" i="1" noProof="0" smtClean="0">
                            <a:latin typeface="Cambria Math" panose="02040503050406030204" pitchFamily="18" charset="0"/>
                          </a:rPr>
                          <m:t>+</m:t>
                        </m:r>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𝜇</m:t>
                            </m:r>
                          </m:e>
                          <m:sub>
                            <m:r>
                              <a:rPr lang="en-US" sz="2000" i="1" noProof="0">
                                <a:latin typeface="Cambria Math" panose="02040503050406030204" pitchFamily="18" charset="0"/>
                              </a:rPr>
                              <m:t>3</m:t>
                            </m:r>
                          </m:sub>
                        </m:sSub>
                      </m:num>
                      <m:den>
                        <m:r>
                          <a:rPr lang="en-US" sz="2000" b="0" i="1" noProof="0" smtClean="0">
                            <a:latin typeface="Cambria Math" panose="02040503050406030204" pitchFamily="18" charset="0"/>
                          </a:rPr>
                          <m:t>2</m:t>
                        </m:r>
                      </m:den>
                    </m:f>
                    <m:r>
                      <a:rPr lang="en-US" sz="2000" i="1" noProof="0">
                        <a:latin typeface="Cambria Math" panose="02040503050406030204" pitchFamily="18" charset="0"/>
                      </a:rPr>
                      <m:t>=0</m:t>
                    </m:r>
                  </m:oMath>
                </a14:m>
                <a:r>
                  <a:rPr lang="en-US" sz="2000" noProof="0" dirty="0"/>
                  <a:t>     </a:t>
                </a:r>
              </a:p>
              <a:p>
                <a:pPr marL="0" indent="0">
                  <a:spcBef>
                    <a:spcPts val="0"/>
                  </a:spcBef>
                  <a:buNone/>
                </a:pPr>
                <a:r>
                  <a:rPr lang="en-US" sz="2000" noProof="0" dirty="0"/>
                  <a:t> </a:t>
                </a:r>
              </a:p>
              <a:p>
                <a:pPr marL="0" indent="0">
                  <a:spcBef>
                    <a:spcPts val="0"/>
                  </a:spcBef>
                  <a:buNone/>
                </a:pPr>
                <a:r>
                  <a:rPr lang="en-US" sz="2000" noProof="0" dirty="0"/>
                  <a:t>Here you test the null-hypothesis that the average in the combined behavioral therapy groups (II and III) is the same as the average in the Rogerian therapy group; thus, you test whether on average the behavioral therapy groups have an effect compared to the Rogerian therapy group</a:t>
                </a:r>
              </a:p>
              <a:p>
                <a:pPr>
                  <a:spcBef>
                    <a:spcPts val="0"/>
                  </a:spcBef>
                </a:pPr>
                <a:endParaRPr lang="en-US" sz="2000" noProof="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39482" y="1885071"/>
                <a:ext cx="10480431" cy="3883096"/>
              </a:xfrm>
              <a:blipFill>
                <a:blip r:embed="rId3"/>
                <a:stretch>
                  <a:fillRect l="-640" t="-1570" r="-93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dirty="0"/>
              <a:t>Lecture 4,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13</a:t>
            </a:fld>
            <a:endParaRPr lang="en-US" dirty="0"/>
          </a:p>
        </p:txBody>
      </p:sp>
    </p:spTree>
    <p:extLst>
      <p:ext uri="{BB962C8B-B14F-4D97-AF65-F5344CB8AC3E}">
        <p14:creationId xmlns:p14="http://schemas.microsoft.com/office/powerpoint/2010/main" val="3036207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0325" y="498346"/>
            <a:ext cx="5351350" cy="681228"/>
          </a:xfrm>
        </p:spPr>
        <p:txBody>
          <a:bodyPr>
            <a:normAutofit/>
          </a:bodyPr>
          <a:lstStyle/>
          <a:p>
            <a:pPr algn="ctr"/>
            <a:r>
              <a:rPr lang="en-US" sz="3200" noProof="0" dirty="0"/>
              <a:t>Testing contrasts</a:t>
            </a:r>
          </a:p>
        </p:txBody>
      </p:sp>
      <p:sp>
        <p:nvSpPr>
          <p:cNvPr id="3" name="Content Placeholder 2"/>
          <p:cNvSpPr>
            <a:spLocks noGrp="1"/>
          </p:cNvSpPr>
          <p:nvPr>
            <p:ph idx="1"/>
          </p:nvPr>
        </p:nvSpPr>
        <p:spPr>
          <a:xfrm>
            <a:off x="1330803" y="1415723"/>
            <a:ext cx="9768605" cy="3101983"/>
          </a:xfrm>
        </p:spPr>
        <p:txBody>
          <a:bodyPr>
            <a:noAutofit/>
          </a:bodyPr>
          <a:lstStyle/>
          <a:p>
            <a:r>
              <a:rPr lang="en-US" sz="2000" noProof="0" dirty="0"/>
              <a:t>The literature on contrasts is a bit of a jungle, because there are many different types</a:t>
            </a:r>
          </a:p>
          <a:p>
            <a:endParaRPr lang="en-US" sz="2000" noProof="0" dirty="0"/>
          </a:p>
          <a:p>
            <a:r>
              <a:rPr lang="en-US" sz="2000" noProof="0" dirty="0"/>
              <a:t>For example, these are the contrasts that are implemented in SPSS:</a:t>
            </a:r>
          </a:p>
          <a:p>
            <a:endParaRPr lang="en-US" sz="2000" noProof="0" dirty="0"/>
          </a:p>
          <a:p>
            <a:pPr marL="0" indent="0">
              <a:buNone/>
            </a:pPr>
            <a:r>
              <a:rPr lang="en-US" sz="2000" noProof="0" dirty="0"/>
              <a:t>	</a:t>
            </a:r>
            <a:r>
              <a:rPr lang="en-US" sz="2000" u="sng" noProof="0" dirty="0"/>
              <a:t>A priori</a:t>
            </a:r>
            <a:r>
              <a:rPr lang="en-US" sz="2000" noProof="0" dirty="0"/>
              <a:t>						</a:t>
            </a:r>
            <a:r>
              <a:rPr lang="en-US" sz="2000" u="sng" noProof="0" dirty="0"/>
              <a:t>Post-hoc</a:t>
            </a:r>
          </a:p>
        </p:txBody>
      </p:sp>
      <p:pic>
        <p:nvPicPr>
          <p:cNvPr id="4" name="Picture 3"/>
          <p:cNvPicPr>
            <a:picLocks noChangeAspect="1"/>
          </p:cNvPicPr>
          <p:nvPr/>
        </p:nvPicPr>
        <p:blipFill>
          <a:blip r:embed="rId3"/>
          <a:stretch>
            <a:fillRect/>
          </a:stretch>
        </p:blipFill>
        <p:spPr>
          <a:xfrm>
            <a:off x="5923280" y="3638101"/>
            <a:ext cx="4953691" cy="3219899"/>
          </a:xfrm>
          <a:prstGeom prst="rect">
            <a:avLst/>
          </a:prstGeom>
        </p:spPr>
      </p:pic>
      <p:pic>
        <p:nvPicPr>
          <p:cNvPr id="5" name="Picture 4"/>
          <p:cNvPicPr>
            <a:picLocks noChangeAspect="1"/>
          </p:cNvPicPr>
          <p:nvPr/>
        </p:nvPicPr>
        <p:blipFill>
          <a:blip r:embed="rId4"/>
          <a:stretch>
            <a:fillRect/>
          </a:stretch>
        </p:blipFill>
        <p:spPr>
          <a:xfrm>
            <a:off x="1432403" y="3638101"/>
            <a:ext cx="2924583" cy="3067478"/>
          </a:xfrm>
          <a:prstGeom prst="rect">
            <a:avLst/>
          </a:prstGeom>
        </p:spPr>
      </p:pic>
      <p:sp>
        <p:nvSpPr>
          <p:cNvPr id="7" name="Slide Number Placeholder 6"/>
          <p:cNvSpPr>
            <a:spLocks noGrp="1"/>
          </p:cNvSpPr>
          <p:nvPr>
            <p:ph type="sldNum" sz="quarter" idx="12"/>
          </p:nvPr>
        </p:nvSpPr>
        <p:spPr/>
        <p:txBody>
          <a:bodyPr/>
          <a:lstStyle/>
          <a:p>
            <a:fld id="{769E8580-8357-4286-A896-D8F0D06AAB1A}" type="slidenum">
              <a:rPr lang="en-US" smtClean="0"/>
              <a:t>14</a:t>
            </a:fld>
            <a:endParaRPr lang="en-US" dirty="0"/>
          </a:p>
        </p:txBody>
      </p:sp>
    </p:spTree>
    <p:extLst>
      <p:ext uri="{BB962C8B-B14F-4D97-AF65-F5344CB8AC3E}">
        <p14:creationId xmlns:p14="http://schemas.microsoft.com/office/powerpoint/2010/main" val="4233380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0325" y="498346"/>
            <a:ext cx="5351350" cy="681228"/>
          </a:xfrm>
        </p:spPr>
        <p:txBody>
          <a:bodyPr>
            <a:normAutofit/>
          </a:bodyPr>
          <a:lstStyle/>
          <a:p>
            <a:pPr algn="ctr"/>
            <a:r>
              <a:rPr lang="en-US" sz="3200" noProof="0" dirty="0"/>
              <a:t>Testing contrasts</a:t>
            </a:r>
          </a:p>
        </p:txBody>
      </p:sp>
      <p:sp>
        <p:nvSpPr>
          <p:cNvPr id="3" name="Content Placeholder 2"/>
          <p:cNvSpPr>
            <a:spLocks noGrp="1"/>
          </p:cNvSpPr>
          <p:nvPr>
            <p:ph idx="1"/>
          </p:nvPr>
        </p:nvSpPr>
        <p:spPr>
          <a:xfrm>
            <a:off x="1330803" y="1415723"/>
            <a:ext cx="9768605" cy="3101983"/>
          </a:xfrm>
        </p:spPr>
        <p:txBody>
          <a:bodyPr>
            <a:noAutofit/>
          </a:bodyPr>
          <a:lstStyle/>
          <a:p>
            <a:r>
              <a:rPr lang="en-US" sz="2000" noProof="0" dirty="0"/>
              <a:t>We will focus on a selection of these contrasts:</a:t>
            </a:r>
          </a:p>
          <a:p>
            <a:endParaRPr lang="en-US" sz="2000" noProof="0" dirty="0"/>
          </a:p>
          <a:p>
            <a:endParaRPr lang="en-US" sz="2000" noProof="0" dirty="0"/>
          </a:p>
          <a:p>
            <a:endParaRPr lang="en-US" sz="2000" noProof="0" dirty="0"/>
          </a:p>
          <a:p>
            <a:endParaRPr lang="en-US" sz="2000" noProof="0" dirty="0"/>
          </a:p>
          <a:p>
            <a:endParaRPr lang="en-US" sz="2000" noProof="0" dirty="0"/>
          </a:p>
          <a:p>
            <a:endParaRPr lang="en-US" sz="2000" noProof="0" dirty="0"/>
          </a:p>
          <a:p>
            <a:r>
              <a:rPr lang="en-US" sz="2000" noProof="0" dirty="0"/>
              <a:t>We will discuss the general idea of contrasts and planned contrasts in the remaining of this lecture and the other contrasts in next week’s lecture</a:t>
            </a:r>
          </a:p>
          <a:p>
            <a:endParaRPr lang="en-US" sz="2000" noProof="0" dirty="0"/>
          </a:p>
        </p:txBody>
      </p:sp>
      <p:graphicFrame>
        <p:nvGraphicFramePr>
          <p:cNvPr id="6" name="Table 5"/>
          <p:cNvGraphicFramePr>
            <a:graphicFrameLocks noGrp="1"/>
          </p:cNvGraphicFramePr>
          <p:nvPr>
            <p:extLst>
              <p:ext uri="{D42A27DB-BD31-4B8C-83A1-F6EECF244321}">
                <p14:modId xmlns:p14="http://schemas.microsoft.com/office/powerpoint/2010/main" val="3037641498"/>
              </p:ext>
            </p:extLst>
          </p:nvPr>
        </p:nvGraphicFramePr>
        <p:xfrm>
          <a:off x="2032000" y="2111586"/>
          <a:ext cx="8128000" cy="1483360"/>
        </p:xfrm>
        <a:graphic>
          <a:graphicData uri="http://schemas.openxmlformats.org/drawingml/2006/table">
            <a:tbl>
              <a:tblPr firstRow="1" bandRow="1">
                <a:tableStyleId>{C083E6E3-FA7D-4D7B-A595-EF9225AFEA82}</a:tableStyleId>
              </a:tblPr>
              <a:tblGrid>
                <a:gridCol w="4064000">
                  <a:extLst>
                    <a:ext uri="{9D8B030D-6E8A-4147-A177-3AD203B41FA5}">
                      <a16:colId xmlns:a16="http://schemas.microsoft.com/office/drawing/2014/main" val="3869060399"/>
                    </a:ext>
                  </a:extLst>
                </a:gridCol>
                <a:gridCol w="4064000">
                  <a:extLst>
                    <a:ext uri="{9D8B030D-6E8A-4147-A177-3AD203B41FA5}">
                      <a16:colId xmlns:a16="http://schemas.microsoft.com/office/drawing/2014/main" val="2390190412"/>
                    </a:ext>
                  </a:extLst>
                </a:gridCol>
              </a:tblGrid>
              <a:tr h="370840">
                <a:tc>
                  <a:txBody>
                    <a:bodyPr/>
                    <a:lstStyle/>
                    <a:p>
                      <a:r>
                        <a:rPr lang="en-US" dirty="0"/>
                        <a:t>A priori</a:t>
                      </a:r>
                    </a:p>
                  </a:txBody>
                  <a:tcPr/>
                </a:tc>
                <a:tc>
                  <a:txBody>
                    <a:bodyPr/>
                    <a:lstStyle/>
                    <a:p>
                      <a:r>
                        <a:rPr lang="en-US" dirty="0"/>
                        <a:t>Post-hoc</a:t>
                      </a:r>
                    </a:p>
                  </a:txBody>
                  <a:tcPr/>
                </a:tc>
                <a:extLst>
                  <a:ext uri="{0D108BD9-81ED-4DB2-BD59-A6C34878D82A}">
                    <a16:rowId xmlns:a16="http://schemas.microsoft.com/office/drawing/2014/main" val="3271537738"/>
                  </a:ext>
                </a:extLst>
              </a:tr>
              <a:tr h="370840">
                <a:tc>
                  <a:txBody>
                    <a:bodyPr/>
                    <a:lstStyle/>
                    <a:p>
                      <a:r>
                        <a:rPr lang="en-US" dirty="0"/>
                        <a:t>Planned contrast</a:t>
                      </a:r>
                    </a:p>
                  </a:txBody>
                  <a:tcPr/>
                </a:tc>
                <a:tc>
                  <a:txBody>
                    <a:bodyPr/>
                    <a:lstStyle/>
                    <a:p>
                      <a:r>
                        <a:rPr lang="en-US" dirty="0"/>
                        <a:t>Tukey </a:t>
                      </a:r>
                      <a:r>
                        <a:rPr lang="en-US" dirty="0">
                          <a:sym typeface="Wingdings" panose="05000000000000000000" pitchFamily="2" charset="2"/>
                        </a:rPr>
                        <a:t> simple contrast (2 groups)</a:t>
                      </a:r>
                      <a:endParaRPr lang="en-US" dirty="0"/>
                    </a:p>
                  </a:txBody>
                  <a:tcPr/>
                </a:tc>
                <a:extLst>
                  <a:ext uri="{0D108BD9-81ED-4DB2-BD59-A6C34878D82A}">
                    <a16:rowId xmlns:a16="http://schemas.microsoft.com/office/drawing/2014/main" val="61976839"/>
                  </a:ext>
                </a:extLst>
              </a:tr>
              <a:tr h="370840">
                <a:tc>
                  <a:txBody>
                    <a:bodyPr/>
                    <a:lstStyle/>
                    <a:p>
                      <a:r>
                        <a:rPr lang="en-US" dirty="0"/>
                        <a:t>Trend analysis on </a:t>
                      </a:r>
                      <a:r>
                        <a:rPr lang="en-US" i="1" dirty="0"/>
                        <a:t>K</a:t>
                      </a:r>
                      <a:r>
                        <a:rPr lang="en-US" i="0" dirty="0"/>
                        <a:t> groups</a:t>
                      </a:r>
                      <a:endParaRPr lang="en-US" dirty="0"/>
                    </a:p>
                  </a:txBody>
                  <a:tcPr/>
                </a:tc>
                <a:tc>
                  <a:txBody>
                    <a:bodyPr/>
                    <a:lstStyle/>
                    <a:p>
                      <a:r>
                        <a:rPr lang="en-US" dirty="0"/>
                        <a:t>Scheffé </a:t>
                      </a:r>
                      <a:r>
                        <a:rPr lang="en-US" dirty="0">
                          <a:sym typeface="Wingdings" panose="05000000000000000000" pitchFamily="2" charset="2"/>
                        </a:rPr>
                        <a:t> complex contrast (≥2 groups)</a:t>
                      </a:r>
                      <a:endParaRPr lang="en-US" dirty="0"/>
                    </a:p>
                  </a:txBody>
                  <a:tcPr/>
                </a:tc>
                <a:extLst>
                  <a:ext uri="{0D108BD9-81ED-4DB2-BD59-A6C34878D82A}">
                    <a16:rowId xmlns:a16="http://schemas.microsoft.com/office/drawing/2014/main" val="3737917712"/>
                  </a:ext>
                </a:extLst>
              </a:tr>
              <a:tr h="370840">
                <a:tc>
                  <a:txBody>
                    <a:bodyPr/>
                    <a:lstStyle/>
                    <a:p>
                      <a:r>
                        <a:rPr lang="en-US" dirty="0"/>
                        <a:t>Helmert</a:t>
                      </a:r>
                      <a:r>
                        <a:rPr lang="en-US" baseline="0" dirty="0"/>
                        <a:t> contrast</a:t>
                      </a:r>
                      <a:endParaRPr lang="en-US" dirty="0"/>
                    </a:p>
                  </a:txBody>
                  <a:tcPr/>
                </a:tc>
                <a:tc>
                  <a:txBody>
                    <a:bodyPr/>
                    <a:lstStyle/>
                    <a:p>
                      <a:endParaRPr lang="en-US" dirty="0"/>
                    </a:p>
                  </a:txBody>
                  <a:tcPr/>
                </a:tc>
                <a:extLst>
                  <a:ext uri="{0D108BD9-81ED-4DB2-BD59-A6C34878D82A}">
                    <a16:rowId xmlns:a16="http://schemas.microsoft.com/office/drawing/2014/main" val="3745099188"/>
                  </a:ext>
                </a:extLst>
              </a:tr>
            </a:tbl>
          </a:graphicData>
        </a:graphic>
      </p:graphicFrame>
      <p:sp>
        <p:nvSpPr>
          <p:cNvPr id="7" name="Footer Placeholder 6"/>
          <p:cNvSpPr>
            <a:spLocks noGrp="1"/>
          </p:cNvSpPr>
          <p:nvPr>
            <p:ph type="ftr" sz="quarter" idx="11"/>
          </p:nvPr>
        </p:nvSpPr>
        <p:spPr/>
        <p:txBody>
          <a:bodyPr/>
          <a:lstStyle/>
          <a:p>
            <a:r>
              <a:rPr lang="en-US" dirty="0"/>
              <a:t>Lecture 4, ERM, MTO</a:t>
            </a:r>
          </a:p>
        </p:txBody>
      </p:sp>
      <p:sp>
        <p:nvSpPr>
          <p:cNvPr id="8" name="Slide Number Placeholder 7"/>
          <p:cNvSpPr>
            <a:spLocks noGrp="1"/>
          </p:cNvSpPr>
          <p:nvPr>
            <p:ph type="sldNum" sz="quarter" idx="12"/>
          </p:nvPr>
        </p:nvSpPr>
        <p:spPr/>
        <p:txBody>
          <a:bodyPr/>
          <a:lstStyle/>
          <a:p>
            <a:fld id="{769E8580-8357-4286-A896-D8F0D06AAB1A}" type="slidenum">
              <a:rPr lang="en-US" smtClean="0"/>
              <a:t>15</a:t>
            </a:fld>
            <a:endParaRPr lang="en-US" dirty="0"/>
          </a:p>
        </p:txBody>
      </p:sp>
    </p:spTree>
    <p:extLst>
      <p:ext uri="{BB962C8B-B14F-4D97-AF65-F5344CB8AC3E}">
        <p14:creationId xmlns:p14="http://schemas.microsoft.com/office/powerpoint/2010/main" val="4213108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8971" y="528593"/>
            <a:ext cx="5914058" cy="835973"/>
          </a:xfrm>
        </p:spPr>
        <p:txBody>
          <a:bodyPr>
            <a:normAutofit/>
          </a:bodyPr>
          <a:lstStyle/>
          <a:p>
            <a:pPr algn="ctr"/>
            <a:r>
              <a:rPr lang="en-US" sz="3200" noProof="0" dirty="0"/>
              <a:t>General idea: Specifying contrasts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50977" y="1751783"/>
                <a:ext cx="10908088" cy="3101983"/>
              </a:xfrm>
            </p:spPr>
            <p:txBody>
              <a:bodyPr>
                <a:noAutofit/>
              </a:bodyPr>
              <a:lstStyle/>
              <a:p>
                <a:pPr>
                  <a:spcBef>
                    <a:spcPts val="400"/>
                  </a:spcBef>
                </a:pPr>
                <a:r>
                  <a:rPr lang="en-US" sz="2000" noProof="0" dirty="0"/>
                  <a:t>Contrasts are denoted by </a:t>
                </a:r>
                <a14:m>
                  <m:oMath xmlns:m="http://schemas.openxmlformats.org/officeDocument/2006/math">
                    <m:r>
                      <a:rPr lang="en-US" sz="2000" i="1" noProof="0">
                        <a:latin typeface="Cambria Math" panose="02040503050406030204" pitchFamily="18" charset="0"/>
                      </a:rPr>
                      <m:t>𝜓</m:t>
                    </m:r>
                  </m:oMath>
                </a14:m>
                <a:r>
                  <a:rPr lang="en-US" sz="2000" noProof="0" dirty="0"/>
                  <a:t> and in general have the form:</a:t>
                </a:r>
              </a:p>
              <a:p>
                <a:pPr marL="128587" lvl="1" indent="0">
                  <a:spcBef>
                    <a:spcPts val="400"/>
                  </a:spcBef>
                  <a:buNone/>
                </a:pPr>
                <a:endParaRPr lang="en-US" sz="2000" i="1" noProof="0" dirty="0">
                  <a:latin typeface="Cambria Math" panose="02040503050406030204" pitchFamily="18" charset="0"/>
                </a:endParaRPr>
              </a:p>
              <a:p>
                <a:pPr marL="128587" lvl="1" indent="0">
                  <a:spcBef>
                    <a:spcPts val="400"/>
                  </a:spcBef>
                  <a:buNone/>
                </a:pPr>
                <a14:m>
                  <m:oMathPara xmlns:m="http://schemas.openxmlformats.org/officeDocument/2006/math">
                    <m:oMathParaPr>
                      <m:jc m:val="center"/>
                    </m:oMathParaPr>
                    <m:oMath xmlns:m="http://schemas.openxmlformats.org/officeDocument/2006/math">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𝜓</m:t>
                          </m:r>
                          <m:r>
                            <a:rPr lang="en-US" sz="2000" i="1" noProof="0">
                              <a:latin typeface="Cambria Math" panose="02040503050406030204" pitchFamily="18" charset="0"/>
                            </a:rPr>
                            <m:t>=</m:t>
                          </m:r>
                          <m:r>
                            <a:rPr lang="en-US" sz="2000" i="1" noProof="0">
                              <a:latin typeface="Cambria Math" panose="02040503050406030204" pitchFamily="18" charset="0"/>
                            </a:rPr>
                            <m:t>𝑐</m:t>
                          </m:r>
                        </m:e>
                        <m:sub>
                          <m:r>
                            <a:rPr lang="en-US" sz="2000" i="1" noProof="0">
                              <a:latin typeface="Cambria Math" panose="02040503050406030204" pitchFamily="18" charset="0"/>
                            </a:rPr>
                            <m:t>1</m:t>
                          </m:r>
                        </m:sub>
                      </m:sSub>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𝜇</m:t>
                          </m:r>
                        </m:e>
                        <m:sub>
                          <m:r>
                            <a:rPr lang="en-US" sz="2000" i="1" noProof="0">
                              <a:latin typeface="Cambria Math" panose="02040503050406030204" pitchFamily="18" charset="0"/>
                            </a:rPr>
                            <m:t>1</m:t>
                          </m:r>
                        </m:sub>
                      </m:sSub>
                      <m:r>
                        <a:rPr lang="en-US" sz="2000" i="1" noProof="0">
                          <a:latin typeface="Cambria Math" panose="02040503050406030204" pitchFamily="18" charset="0"/>
                        </a:rPr>
                        <m:t>+</m:t>
                      </m:r>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𝑐</m:t>
                          </m:r>
                        </m:e>
                        <m:sub>
                          <m:r>
                            <a:rPr lang="en-US" sz="2000" i="1" noProof="0">
                              <a:latin typeface="Cambria Math" panose="02040503050406030204" pitchFamily="18" charset="0"/>
                            </a:rPr>
                            <m:t>2</m:t>
                          </m:r>
                        </m:sub>
                      </m:sSub>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𝜇</m:t>
                          </m:r>
                        </m:e>
                        <m:sub>
                          <m:r>
                            <a:rPr lang="en-US" sz="2000" i="1" noProof="0">
                              <a:latin typeface="Cambria Math" panose="02040503050406030204" pitchFamily="18" charset="0"/>
                            </a:rPr>
                            <m:t>2</m:t>
                          </m:r>
                        </m:sub>
                      </m:sSub>
                      <m:r>
                        <a:rPr lang="en-US" sz="2000" i="1" noProof="0">
                          <a:latin typeface="Cambria Math" panose="02040503050406030204" pitchFamily="18" charset="0"/>
                        </a:rPr>
                        <m:t>+</m:t>
                      </m:r>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𝑐</m:t>
                          </m:r>
                        </m:e>
                        <m:sub>
                          <m:r>
                            <a:rPr lang="en-US" sz="2000" i="1" noProof="0">
                              <a:latin typeface="Cambria Math" panose="02040503050406030204" pitchFamily="18" charset="0"/>
                            </a:rPr>
                            <m:t>3</m:t>
                          </m:r>
                        </m:sub>
                      </m:sSub>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𝜇</m:t>
                          </m:r>
                        </m:e>
                        <m:sub>
                          <m:r>
                            <a:rPr lang="en-US" sz="2000" i="1" noProof="0">
                              <a:latin typeface="Cambria Math" panose="02040503050406030204" pitchFamily="18" charset="0"/>
                            </a:rPr>
                            <m:t>3</m:t>
                          </m:r>
                        </m:sub>
                      </m:sSub>
                    </m:oMath>
                  </m:oMathPara>
                </a14:m>
                <a:endParaRPr lang="en-US" sz="2000" noProof="0" dirty="0"/>
              </a:p>
              <a:p>
                <a:pPr marL="0" indent="0">
                  <a:spcBef>
                    <a:spcPts val="400"/>
                  </a:spcBef>
                  <a:buNone/>
                </a:pPr>
                <a:r>
                  <a:rPr lang="en-US" sz="2000" noProof="0" dirty="0"/>
                  <a:t> </a:t>
                </a:r>
              </a:p>
              <a:p>
                <a:pPr marL="12700" lvl="1" indent="0">
                  <a:spcBef>
                    <a:spcPts val="400"/>
                  </a:spcBef>
                  <a:buNone/>
                </a:pPr>
                <a:r>
                  <a:rPr lang="en-US" sz="2000" noProof="0" dirty="0"/>
                  <a:t>where </a:t>
                </a:r>
                <a14:m>
                  <m:oMath xmlns:m="http://schemas.openxmlformats.org/officeDocument/2006/math">
                    <m:r>
                      <a:rPr lang="en-US" sz="2000" i="1" noProof="0">
                        <a:latin typeface="Cambria Math" panose="02040503050406030204" pitchFamily="18" charset="0"/>
                      </a:rPr>
                      <m:t>𝜓</m:t>
                    </m:r>
                  </m:oMath>
                </a14:m>
                <a:r>
                  <a:rPr lang="en-US" sz="2000" noProof="0" dirty="0"/>
                  <a:t> is the </a:t>
                </a:r>
                <a:r>
                  <a:rPr lang="en-US" sz="2000" b="1" noProof="0" dirty="0"/>
                  <a:t>contrast value </a:t>
                </a:r>
                <a:r>
                  <a:rPr lang="en-US" sz="2000" noProof="0" dirty="0"/>
                  <a:t>(i.e., reflecting the mean difference of the groups that are contrasted) and the </a:t>
                </a:r>
                <a:r>
                  <a:rPr lang="en-US" sz="2000" i="1" noProof="0" dirty="0"/>
                  <a:t>c</a:t>
                </a:r>
                <a:r>
                  <a:rPr lang="en-US" sz="2000" noProof="0" dirty="0"/>
                  <a:t>s are the </a:t>
                </a:r>
                <a:r>
                  <a:rPr lang="en-US" sz="2000" b="1" noProof="0" dirty="0"/>
                  <a:t>contrast coefficients</a:t>
                </a:r>
                <a:endParaRPr lang="en-US" sz="2000" noProof="0" dirty="0"/>
              </a:p>
              <a:p>
                <a:pPr marL="0" indent="0">
                  <a:spcBef>
                    <a:spcPts val="400"/>
                  </a:spcBef>
                  <a:buNone/>
                </a:pPr>
                <a:endParaRPr lang="en-US" sz="2000" noProof="0" dirty="0"/>
              </a:p>
              <a:p>
                <a:pPr>
                  <a:spcBef>
                    <a:spcPts val="400"/>
                  </a:spcBef>
                </a:pPr>
                <a:r>
                  <a:rPr lang="en-US" sz="2000" noProof="0" dirty="0"/>
                  <a:t>The </a:t>
                </a:r>
                <a:r>
                  <a:rPr lang="en-US" sz="2000" i="1" noProof="0" dirty="0"/>
                  <a:t>c</a:t>
                </a:r>
                <a:r>
                  <a:rPr lang="en-US" sz="2000" noProof="0" dirty="0"/>
                  <a:t>s are chosen by the researcher such that they reflect the hypothesis of interest. There is one restriction: the sum of the </a:t>
                </a:r>
                <a:r>
                  <a:rPr lang="en-US" sz="2000" i="1" noProof="0" dirty="0"/>
                  <a:t>c</a:t>
                </a:r>
                <a:r>
                  <a:rPr lang="en-US" sz="2000" noProof="0" dirty="0"/>
                  <a:t>s must be 0; that is: </a:t>
                </a:r>
                <a14:m>
                  <m:oMath xmlns:m="http://schemas.openxmlformats.org/officeDocument/2006/math">
                    <m:nary>
                      <m:naryPr>
                        <m:chr m:val="∑"/>
                        <m:limLoc m:val="undOvr"/>
                        <m:ctrlPr>
                          <a:rPr lang="en-US" sz="2000" i="1" noProof="0">
                            <a:latin typeface="Cambria Math" panose="02040503050406030204" pitchFamily="18" charset="0"/>
                          </a:rPr>
                        </m:ctrlPr>
                      </m:naryPr>
                      <m:sub>
                        <m:r>
                          <m:rPr>
                            <m:brk/>
                          </m:rPr>
                          <a:rPr lang="en-US" sz="2000" b="0" i="1" noProof="0" smtClean="0">
                            <a:latin typeface="Cambria Math" panose="02040503050406030204" pitchFamily="18" charset="0"/>
                          </a:rPr>
                          <m:t>𝑘</m:t>
                        </m:r>
                        <m:r>
                          <a:rPr lang="en-US" sz="2000" i="1" noProof="0">
                            <a:latin typeface="Cambria Math" panose="02040503050406030204" pitchFamily="18" charset="0"/>
                          </a:rPr>
                          <m:t>=1</m:t>
                        </m:r>
                      </m:sub>
                      <m:sup>
                        <m:r>
                          <a:rPr lang="en-US" sz="2000" b="0" i="1" noProof="0" smtClean="0">
                            <a:latin typeface="Cambria Math" panose="02040503050406030204" pitchFamily="18" charset="0"/>
                          </a:rPr>
                          <m:t>𝐾</m:t>
                        </m:r>
                      </m:sup>
                      <m:e>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𝑐</m:t>
                            </m:r>
                          </m:e>
                          <m:sub>
                            <m:r>
                              <a:rPr lang="en-US" sz="2000" b="0" i="1" noProof="0" smtClean="0">
                                <a:latin typeface="Cambria Math" panose="02040503050406030204" pitchFamily="18" charset="0"/>
                              </a:rPr>
                              <m:t>𝑘</m:t>
                            </m:r>
                          </m:sub>
                        </m:sSub>
                      </m:e>
                    </m:nary>
                    <m:r>
                      <a:rPr lang="en-US" sz="2000" i="1" noProof="0">
                        <a:latin typeface="Cambria Math" panose="02040503050406030204" pitchFamily="18" charset="0"/>
                      </a:rPr>
                      <m:t>=0</m:t>
                    </m:r>
                  </m:oMath>
                </a14:m>
                <a:endParaRPr lang="en-US" sz="2000" noProof="0" dirty="0"/>
              </a:p>
              <a:p>
                <a:pPr>
                  <a:spcBef>
                    <a:spcPts val="400"/>
                  </a:spcBef>
                </a:pPr>
                <a:endParaRPr lang="en-US" sz="2000" noProof="0" dirty="0"/>
              </a:p>
              <a:p>
                <a:pPr>
                  <a:spcBef>
                    <a:spcPts val="400"/>
                  </a:spcBef>
                </a:pPr>
                <a:r>
                  <a:rPr lang="en-US" sz="2000" noProof="0" dirty="0"/>
                  <a:t>To test the significance of a contrast, one tests:</a:t>
                </a:r>
              </a:p>
              <a:p>
                <a:pPr marL="128587" lvl="1" indent="0">
                  <a:spcBef>
                    <a:spcPts val="400"/>
                  </a:spcBef>
                  <a:buNone/>
                </a:pPr>
                <a:r>
                  <a:rPr lang="en-US" sz="2000" noProof="0" dirty="0"/>
                  <a:t>	H</a:t>
                </a:r>
                <a:r>
                  <a:rPr lang="en-US" sz="2000" baseline="-25000" noProof="0" dirty="0"/>
                  <a:t>0</a:t>
                </a:r>
                <a:r>
                  <a:rPr lang="en-US" sz="2000" noProof="0" dirty="0"/>
                  <a:t>: </a:t>
                </a:r>
                <a14:m>
                  <m:oMath xmlns:m="http://schemas.openxmlformats.org/officeDocument/2006/math">
                    <m:r>
                      <a:rPr lang="en-US" sz="2000" i="1" noProof="0">
                        <a:latin typeface="Cambria Math" panose="02040503050406030204" pitchFamily="18" charset="0"/>
                      </a:rPr>
                      <m:t>𝜓</m:t>
                    </m:r>
                    <m:r>
                      <a:rPr lang="en-US" sz="2000" i="1" noProof="0">
                        <a:latin typeface="Cambria Math" panose="02040503050406030204" pitchFamily="18" charset="0"/>
                      </a:rPr>
                      <m:t>=0</m:t>
                    </m:r>
                  </m:oMath>
                </a14:m>
                <a:endParaRPr lang="en-US" sz="2000" noProof="0" dirty="0"/>
              </a:p>
              <a:p>
                <a:pPr marL="128587" lvl="1" indent="0">
                  <a:spcBef>
                    <a:spcPts val="400"/>
                  </a:spcBef>
                  <a:buNone/>
                </a:pPr>
                <a:r>
                  <a:rPr lang="en-US" sz="2000" noProof="0" dirty="0"/>
                  <a:t>	H</a:t>
                </a:r>
                <a:r>
                  <a:rPr lang="en-US" sz="2000" baseline="-25000" noProof="0" dirty="0"/>
                  <a:t>1</a:t>
                </a:r>
                <a:r>
                  <a:rPr lang="en-US" sz="2000" noProof="0" dirty="0"/>
                  <a:t>: </a:t>
                </a:r>
                <a14:m>
                  <m:oMath xmlns:m="http://schemas.openxmlformats.org/officeDocument/2006/math">
                    <m:r>
                      <a:rPr lang="en-US" sz="2000" i="1" noProof="0">
                        <a:latin typeface="Cambria Math" panose="02040503050406030204" pitchFamily="18" charset="0"/>
                      </a:rPr>
                      <m:t>𝜓</m:t>
                    </m:r>
                    <m:r>
                      <a:rPr lang="en-US" sz="2000" i="1" noProof="0">
                        <a:latin typeface="Cambria Math" panose="02040503050406030204" pitchFamily="18" charset="0"/>
                      </a:rPr>
                      <m:t>≠0</m:t>
                    </m:r>
                  </m:oMath>
                </a14:m>
                <a:endParaRPr lang="en-US" sz="2000" noProof="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50977" y="1751783"/>
                <a:ext cx="10908088" cy="3101983"/>
              </a:xfrm>
              <a:blipFill>
                <a:blip r:embed="rId3"/>
                <a:stretch>
                  <a:fillRect l="-503" t="-1965" b="-36542"/>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dirty="0"/>
              <a:t>Lecture 4,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16</a:t>
            </a:fld>
            <a:endParaRPr lang="en-US" dirty="0"/>
          </a:p>
        </p:txBody>
      </p:sp>
    </p:spTree>
    <p:extLst>
      <p:ext uri="{BB962C8B-B14F-4D97-AF65-F5344CB8AC3E}">
        <p14:creationId xmlns:p14="http://schemas.microsoft.com/office/powerpoint/2010/main" val="2381901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9654" y="641044"/>
            <a:ext cx="7292692" cy="953849"/>
          </a:xfrm>
        </p:spPr>
        <p:txBody>
          <a:bodyPr>
            <a:normAutofit fontScale="90000"/>
          </a:bodyPr>
          <a:lstStyle/>
          <a:p>
            <a:r>
              <a:rPr lang="en-US" sz="3200" noProof="0" dirty="0"/>
              <a:t>General idea: Examples of specifying contrasts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55886" y="2032752"/>
                <a:ext cx="9965553" cy="3101983"/>
              </a:xfrm>
            </p:spPr>
            <p:txBody>
              <a:bodyPr>
                <a:noAutofit/>
              </a:bodyPr>
              <a:lstStyle/>
              <a:p>
                <a:r>
                  <a:rPr lang="en-US" sz="2000" noProof="0" dirty="0"/>
                  <a:t>If you want to test: H</a:t>
                </a:r>
                <a:r>
                  <a:rPr lang="en-US" sz="2000" baseline="-25000" noProof="0" dirty="0"/>
                  <a:t>0</a:t>
                </a:r>
                <a:r>
                  <a:rPr lang="en-US" sz="2000" noProof="0" dirty="0"/>
                  <a:t>: </a:t>
                </a:r>
                <a14:m>
                  <m:oMath xmlns:m="http://schemas.openxmlformats.org/officeDocument/2006/math">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𝜇</m:t>
                        </m:r>
                      </m:e>
                      <m:sub>
                        <m:r>
                          <a:rPr lang="en-US" sz="2000" i="1" noProof="0">
                            <a:latin typeface="Cambria Math" panose="02040503050406030204" pitchFamily="18" charset="0"/>
                          </a:rPr>
                          <m:t>1</m:t>
                        </m:r>
                      </m:sub>
                    </m:sSub>
                    <m:r>
                      <a:rPr lang="en-US" sz="2000" i="1" noProof="0">
                        <a:latin typeface="Cambria Math" panose="02040503050406030204" pitchFamily="18" charset="0"/>
                      </a:rPr>
                      <m:t>=</m:t>
                    </m:r>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𝜇</m:t>
                        </m:r>
                      </m:e>
                      <m:sub>
                        <m:r>
                          <a:rPr lang="en-US" sz="2000" i="1" noProof="0">
                            <a:latin typeface="Cambria Math" panose="02040503050406030204" pitchFamily="18" charset="0"/>
                          </a:rPr>
                          <m:t>2</m:t>
                        </m:r>
                      </m:sub>
                    </m:sSub>
                  </m:oMath>
                </a14:m>
                <a:r>
                  <a:rPr lang="en-US" sz="2000" noProof="0" dirty="0"/>
                  <a:t>, i.e., H</a:t>
                </a:r>
                <a:r>
                  <a:rPr lang="en-US" sz="2000" baseline="-25000" noProof="0" dirty="0"/>
                  <a:t>0</a:t>
                </a:r>
                <a:r>
                  <a:rPr lang="en-US" sz="2000" noProof="0" dirty="0"/>
                  <a:t>: </a:t>
                </a:r>
                <a14:m>
                  <m:oMath xmlns:m="http://schemas.openxmlformats.org/officeDocument/2006/math">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𝜇</m:t>
                        </m:r>
                      </m:e>
                      <m:sub>
                        <m:r>
                          <a:rPr lang="en-US" sz="2000" i="1" noProof="0">
                            <a:latin typeface="Cambria Math" panose="02040503050406030204" pitchFamily="18" charset="0"/>
                          </a:rPr>
                          <m:t>1</m:t>
                        </m:r>
                      </m:sub>
                    </m:sSub>
                    <m:r>
                      <a:rPr lang="en-US" sz="2000" i="1" noProof="0">
                        <a:latin typeface="Cambria Math" panose="02040503050406030204" pitchFamily="18" charset="0"/>
                      </a:rPr>
                      <m:t>−</m:t>
                    </m:r>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𝜇</m:t>
                        </m:r>
                      </m:e>
                      <m:sub>
                        <m:r>
                          <a:rPr lang="en-US" sz="2000" i="1" noProof="0">
                            <a:latin typeface="Cambria Math" panose="02040503050406030204" pitchFamily="18" charset="0"/>
                          </a:rPr>
                          <m:t>2</m:t>
                        </m:r>
                      </m:sub>
                    </m:sSub>
                    <m:r>
                      <a:rPr lang="en-US" sz="2000" i="1" noProof="0">
                        <a:latin typeface="Cambria Math" panose="02040503050406030204" pitchFamily="18" charset="0"/>
                      </a:rPr>
                      <m:t>=0</m:t>
                    </m:r>
                  </m:oMath>
                </a14:m>
                <a:r>
                  <a:rPr lang="en-US" sz="2000" noProof="0" dirty="0"/>
                  <a:t>, we have </a:t>
                </a:r>
              </a:p>
              <a:p>
                <a:pPr marL="0" lvl="0" indent="0">
                  <a:buNone/>
                </a:pPr>
                <a:r>
                  <a:rPr lang="en-US" sz="2000" noProof="0" dirty="0"/>
                  <a:t>	</a:t>
                </a:r>
                <a14:m>
                  <m:oMath xmlns:m="http://schemas.openxmlformats.org/officeDocument/2006/math">
                    <m:r>
                      <a:rPr lang="en-US" sz="2000" i="1" noProof="0" smtClean="0">
                        <a:latin typeface="Cambria Math" panose="02040503050406030204" pitchFamily="18" charset="0"/>
                      </a:rPr>
                      <m:t>1</m:t>
                    </m:r>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𝜇</m:t>
                        </m:r>
                      </m:e>
                      <m:sub>
                        <m:r>
                          <a:rPr lang="en-US" sz="2000" i="1" noProof="0">
                            <a:latin typeface="Cambria Math" panose="02040503050406030204" pitchFamily="18" charset="0"/>
                          </a:rPr>
                          <m:t>1</m:t>
                        </m:r>
                      </m:sub>
                    </m:sSub>
                    <m:r>
                      <a:rPr lang="en-US" sz="2000" i="1" noProof="0">
                        <a:latin typeface="Cambria Math" panose="02040503050406030204" pitchFamily="18" charset="0"/>
                      </a:rPr>
                      <m:t>−</m:t>
                    </m:r>
                    <m:sSub>
                      <m:sSubPr>
                        <m:ctrlPr>
                          <a:rPr lang="en-US" sz="2000" i="1" noProof="0">
                            <a:latin typeface="Cambria Math" panose="02040503050406030204" pitchFamily="18" charset="0"/>
                          </a:rPr>
                        </m:ctrlPr>
                      </m:sSubPr>
                      <m:e>
                        <m:r>
                          <a:rPr lang="en-US" sz="2000" i="1" noProof="0">
                            <a:latin typeface="Cambria Math" panose="02040503050406030204" pitchFamily="18" charset="0"/>
                          </a:rPr>
                          <m:t>1</m:t>
                        </m:r>
                        <m:r>
                          <a:rPr lang="en-US" sz="2000" i="1" noProof="0">
                            <a:latin typeface="Cambria Math" panose="02040503050406030204" pitchFamily="18" charset="0"/>
                          </a:rPr>
                          <m:t>𝜇</m:t>
                        </m:r>
                      </m:e>
                      <m:sub>
                        <m:r>
                          <a:rPr lang="en-US" sz="2000" i="1" noProof="0">
                            <a:latin typeface="Cambria Math" panose="02040503050406030204" pitchFamily="18" charset="0"/>
                          </a:rPr>
                          <m:t>2</m:t>
                        </m:r>
                      </m:sub>
                    </m:sSub>
                    <m:r>
                      <a:rPr lang="en-US" sz="2000" i="1" noProof="0">
                        <a:latin typeface="Cambria Math" panose="02040503050406030204" pitchFamily="18" charset="0"/>
                      </a:rPr>
                      <m:t>+</m:t>
                    </m:r>
                    <m:sSub>
                      <m:sSubPr>
                        <m:ctrlPr>
                          <a:rPr lang="en-US" sz="2000" i="1" noProof="0">
                            <a:latin typeface="Cambria Math" panose="02040503050406030204" pitchFamily="18" charset="0"/>
                          </a:rPr>
                        </m:ctrlPr>
                      </m:sSubPr>
                      <m:e>
                        <m:r>
                          <a:rPr lang="en-US" sz="2000" i="1" noProof="0">
                            <a:latin typeface="Cambria Math" panose="02040503050406030204" pitchFamily="18" charset="0"/>
                          </a:rPr>
                          <m:t>0</m:t>
                        </m:r>
                        <m:r>
                          <a:rPr lang="en-US" sz="2000" i="1" noProof="0">
                            <a:latin typeface="Cambria Math" panose="02040503050406030204" pitchFamily="18" charset="0"/>
                          </a:rPr>
                          <m:t>𝜇</m:t>
                        </m:r>
                      </m:e>
                      <m:sub>
                        <m:r>
                          <a:rPr lang="en-US" sz="2000" i="1" noProof="0">
                            <a:latin typeface="Cambria Math" panose="02040503050406030204" pitchFamily="18" charset="0"/>
                          </a:rPr>
                          <m:t>3</m:t>
                        </m:r>
                      </m:sub>
                    </m:sSub>
                    <m:r>
                      <a:rPr lang="en-US" sz="2000" i="1" noProof="0">
                        <a:latin typeface="Cambria Math" panose="02040503050406030204" pitchFamily="18" charset="0"/>
                      </a:rPr>
                      <m:t>=0</m:t>
                    </m:r>
                  </m:oMath>
                </a14:m>
                <a:endParaRPr lang="en-US" sz="2000" noProof="0" dirty="0"/>
              </a:p>
              <a:p>
                <a:pPr marL="0" indent="0">
                  <a:buNone/>
                </a:pPr>
                <a:r>
                  <a:rPr lang="en-US" sz="2000" i="1" noProof="0" dirty="0"/>
                  <a:t>The contrast coefficients are: </a:t>
                </a:r>
                <a14:m>
                  <m:oMath xmlns:m="http://schemas.openxmlformats.org/officeDocument/2006/math">
                    <m:r>
                      <a:rPr lang="en-US" sz="2000" b="0" i="1" noProof="0">
                        <a:latin typeface="Cambria Math" panose="02040503050406030204" pitchFamily="18" charset="0"/>
                      </a:rPr>
                      <m:t>𝑐</m:t>
                    </m:r>
                    <m:r>
                      <a:rPr lang="en-US" sz="2000" b="1" i="1" noProof="0">
                        <a:latin typeface="Cambria Math" panose="02040503050406030204" pitchFamily="18" charset="0"/>
                      </a:rPr>
                      <m:t> </m:t>
                    </m:r>
                    <m:r>
                      <a:rPr lang="en-US" sz="2000" i="1" noProof="0">
                        <a:latin typeface="Cambria Math" panose="02040503050406030204" pitchFamily="18" charset="0"/>
                      </a:rPr>
                      <m:t>= </m:t>
                    </m:r>
                    <m:d>
                      <m:dPr>
                        <m:ctrlPr>
                          <a:rPr lang="en-US" sz="2000" i="1" noProof="0">
                            <a:latin typeface="Cambria Math" panose="02040503050406030204" pitchFamily="18" charset="0"/>
                          </a:rPr>
                        </m:ctrlPr>
                      </m:dPr>
                      <m:e>
                        <m:r>
                          <a:rPr lang="en-US" sz="2000" i="1" noProof="0">
                            <a:latin typeface="Cambria Math" panose="02040503050406030204" pitchFamily="18" charset="0"/>
                          </a:rPr>
                          <m:t>1, −1, 0</m:t>
                        </m:r>
                      </m:e>
                    </m:d>
                  </m:oMath>
                </a14:m>
                <a:endParaRPr lang="en-US" sz="2000" i="1" noProof="0" dirty="0"/>
              </a:p>
              <a:p>
                <a:pPr marL="0" indent="0">
                  <a:buNone/>
                </a:pPr>
                <a:r>
                  <a:rPr lang="en-US" sz="2000" noProof="0" dirty="0"/>
                  <a:t> </a:t>
                </a:r>
              </a:p>
              <a:p>
                <a:r>
                  <a:rPr lang="en-US" sz="2000" noProof="0" dirty="0"/>
                  <a:t>If you want to test H</a:t>
                </a:r>
                <a:r>
                  <a:rPr lang="en-US" sz="2000" baseline="-25000" noProof="0" dirty="0"/>
                  <a:t>0</a:t>
                </a:r>
                <a:r>
                  <a:rPr lang="en-US" sz="2000" noProof="0" dirty="0"/>
                  <a:t>: </a:t>
                </a:r>
                <a14:m>
                  <m:oMath xmlns:m="http://schemas.openxmlformats.org/officeDocument/2006/math">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𝜇</m:t>
                        </m:r>
                      </m:e>
                      <m:sub>
                        <m:r>
                          <a:rPr lang="en-US" sz="2000" i="1" noProof="0">
                            <a:latin typeface="Cambria Math" panose="02040503050406030204" pitchFamily="18" charset="0"/>
                          </a:rPr>
                          <m:t>1</m:t>
                        </m:r>
                      </m:sub>
                    </m:sSub>
                    <m:r>
                      <a:rPr lang="en-US" sz="2000" i="1" noProof="0">
                        <a:latin typeface="Cambria Math" panose="02040503050406030204" pitchFamily="18" charset="0"/>
                      </a:rPr>
                      <m:t>=</m:t>
                    </m:r>
                    <m:f>
                      <m:fPr>
                        <m:ctrlPr>
                          <a:rPr lang="en-US" sz="2000" i="1" noProof="0">
                            <a:latin typeface="Cambria Math" panose="02040503050406030204" pitchFamily="18" charset="0"/>
                          </a:rPr>
                        </m:ctrlPr>
                      </m:fPr>
                      <m:num>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𝜇</m:t>
                            </m:r>
                          </m:e>
                          <m:sub>
                            <m:r>
                              <a:rPr lang="en-US" sz="2000" i="1" noProof="0">
                                <a:latin typeface="Cambria Math" panose="02040503050406030204" pitchFamily="18" charset="0"/>
                              </a:rPr>
                              <m:t>2</m:t>
                            </m:r>
                          </m:sub>
                        </m:sSub>
                        <m:r>
                          <a:rPr lang="en-US" sz="2000" i="1" noProof="0">
                            <a:latin typeface="Cambria Math" panose="02040503050406030204" pitchFamily="18" charset="0"/>
                          </a:rPr>
                          <m:t>+</m:t>
                        </m:r>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𝜇</m:t>
                            </m:r>
                          </m:e>
                          <m:sub>
                            <m:r>
                              <a:rPr lang="en-US" sz="2000" i="1" noProof="0">
                                <a:latin typeface="Cambria Math" panose="02040503050406030204" pitchFamily="18" charset="0"/>
                              </a:rPr>
                              <m:t>3</m:t>
                            </m:r>
                          </m:sub>
                        </m:sSub>
                      </m:num>
                      <m:den>
                        <m:r>
                          <a:rPr lang="en-US" sz="2000" b="0" i="1" noProof="0" smtClean="0">
                            <a:latin typeface="Cambria Math" panose="02040503050406030204" pitchFamily="18" charset="0"/>
                          </a:rPr>
                          <m:t>2</m:t>
                        </m:r>
                      </m:den>
                    </m:f>
                  </m:oMath>
                </a14:m>
                <a:r>
                  <a:rPr lang="en-US" sz="2000" noProof="0" dirty="0"/>
                  <a:t>, i.e., H</a:t>
                </a:r>
                <a:r>
                  <a:rPr lang="en-US" sz="2000" baseline="-25000" noProof="0" dirty="0"/>
                  <a:t>0</a:t>
                </a:r>
                <a:r>
                  <a:rPr lang="en-US" sz="2000" noProof="0" dirty="0"/>
                  <a:t>: </a:t>
                </a:r>
                <a14:m>
                  <m:oMath xmlns:m="http://schemas.openxmlformats.org/officeDocument/2006/math">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𝜇</m:t>
                        </m:r>
                      </m:e>
                      <m:sub>
                        <m:r>
                          <a:rPr lang="en-US" sz="2000" i="1" noProof="0">
                            <a:latin typeface="Cambria Math" panose="02040503050406030204" pitchFamily="18" charset="0"/>
                          </a:rPr>
                          <m:t>1</m:t>
                        </m:r>
                      </m:sub>
                    </m:sSub>
                    <m:r>
                      <a:rPr lang="en-US" sz="2000" i="1" noProof="0">
                        <a:latin typeface="Cambria Math" panose="02040503050406030204" pitchFamily="18" charset="0"/>
                      </a:rPr>
                      <m:t>−</m:t>
                    </m:r>
                    <m:f>
                      <m:fPr>
                        <m:ctrlPr>
                          <a:rPr lang="en-US" sz="2000" i="1" noProof="0">
                            <a:latin typeface="Cambria Math" panose="02040503050406030204" pitchFamily="18" charset="0"/>
                          </a:rPr>
                        </m:ctrlPr>
                      </m:fPr>
                      <m:num>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𝜇</m:t>
                            </m:r>
                          </m:e>
                          <m:sub>
                            <m:r>
                              <a:rPr lang="en-US" sz="2000" i="1" noProof="0">
                                <a:latin typeface="Cambria Math" panose="02040503050406030204" pitchFamily="18" charset="0"/>
                              </a:rPr>
                              <m:t>2</m:t>
                            </m:r>
                          </m:sub>
                        </m:sSub>
                        <m:r>
                          <a:rPr lang="en-US" sz="2000" i="1" noProof="0">
                            <a:latin typeface="Cambria Math" panose="02040503050406030204" pitchFamily="18" charset="0"/>
                          </a:rPr>
                          <m:t>+</m:t>
                        </m:r>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𝜇</m:t>
                            </m:r>
                          </m:e>
                          <m:sub>
                            <m:r>
                              <a:rPr lang="en-US" sz="2000" i="1" noProof="0">
                                <a:latin typeface="Cambria Math" panose="02040503050406030204" pitchFamily="18" charset="0"/>
                              </a:rPr>
                              <m:t>3</m:t>
                            </m:r>
                          </m:sub>
                        </m:sSub>
                      </m:num>
                      <m:den>
                        <m:r>
                          <a:rPr lang="en-US" sz="2000" b="0" i="1" noProof="0" smtClean="0">
                            <a:latin typeface="Cambria Math" panose="02040503050406030204" pitchFamily="18" charset="0"/>
                          </a:rPr>
                          <m:t>2</m:t>
                        </m:r>
                      </m:den>
                    </m:f>
                    <m:r>
                      <a:rPr lang="en-US" sz="2000" i="1" noProof="0">
                        <a:latin typeface="Cambria Math" panose="02040503050406030204" pitchFamily="18" charset="0"/>
                      </a:rPr>
                      <m:t>=0</m:t>
                    </m:r>
                  </m:oMath>
                </a14:m>
                <a:r>
                  <a:rPr lang="en-US" sz="2000" noProof="0" dirty="0"/>
                  <a:t>, we have:</a:t>
                </a:r>
              </a:p>
              <a:p>
                <a:pPr marL="0" indent="0">
                  <a:buNone/>
                </a:pPr>
                <a:r>
                  <a:rPr lang="en-US" sz="2000" noProof="0" dirty="0"/>
                  <a:t> 	</a:t>
                </a:r>
                <a14:m>
                  <m:oMath xmlns:m="http://schemas.openxmlformats.org/officeDocument/2006/math">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𝜇</m:t>
                        </m:r>
                      </m:e>
                      <m:sub>
                        <m:r>
                          <a:rPr lang="en-US" sz="2000" i="1" noProof="0">
                            <a:latin typeface="Cambria Math" panose="02040503050406030204" pitchFamily="18" charset="0"/>
                          </a:rPr>
                          <m:t>1</m:t>
                        </m:r>
                      </m:sub>
                    </m:sSub>
                    <m:r>
                      <a:rPr lang="en-US" sz="2000" i="1" noProof="0">
                        <a:latin typeface="Cambria Math" panose="02040503050406030204" pitchFamily="18" charset="0"/>
                      </a:rPr>
                      <m:t>−</m:t>
                    </m:r>
                    <m:f>
                      <m:fPr>
                        <m:ctrlPr>
                          <a:rPr lang="en-US" sz="2000" i="1" noProof="0">
                            <a:latin typeface="Cambria Math" panose="02040503050406030204" pitchFamily="18" charset="0"/>
                          </a:rPr>
                        </m:ctrlPr>
                      </m:fPr>
                      <m:num>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𝜇</m:t>
                            </m:r>
                          </m:e>
                          <m:sub>
                            <m:r>
                              <a:rPr lang="en-US" sz="2000" i="1" noProof="0">
                                <a:latin typeface="Cambria Math" panose="02040503050406030204" pitchFamily="18" charset="0"/>
                              </a:rPr>
                              <m:t>2</m:t>
                            </m:r>
                          </m:sub>
                        </m:sSub>
                        <m:r>
                          <a:rPr lang="en-US" sz="2000" i="1" noProof="0">
                            <a:latin typeface="Cambria Math" panose="02040503050406030204" pitchFamily="18" charset="0"/>
                          </a:rPr>
                          <m:t>+</m:t>
                        </m:r>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𝜇</m:t>
                            </m:r>
                          </m:e>
                          <m:sub>
                            <m:r>
                              <a:rPr lang="en-US" sz="2000" i="1" noProof="0">
                                <a:latin typeface="Cambria Math" panose="02040503050406030204" pitchFamily="18" charset="0"/>
                              </a:rPr>
                              <m:t>3</m:t>
                            </m:r>
                          </m:sub>
                        </m:sSub>
                      </m:num>
                      <m:den>
                        <m:r>
                          <a:rPr lang="en-US" sz="2000" b="0" i="1" noProof="0" smtClean="0">
                            <a:latin typeface="Cambria Math" panose="02040503050406030204" pitchFamily="18" charset="0"/>
                          </a:rPr>
                          <m:t>2</m:t>
                        </m:r>
                      </m:den>
                    </m:f>
                    <m:r>
                      <a:rPr lang="en-US" sz="2000" i="1" noProof="0">
                        <a:latin typeface="Cambria Math" panose="02040503050406030204" pitchFamily="18" charset="0"/>
                      </a:rPr>
                      <m:t>=0</m:t>
                    </m:r>
                  </m:oMath>
                </a14:m>
                <a:r>
                  <a:rPr lang="en-US" sz="2000" noProof="0" dirty="0"/>
                  <a:t> </a:t>
                </a:r>
              </a:p>
              <a:p>
                <a:pPr marL="0" indent="0">
                  <a:buNone/>
                </a:pPr>
                <a:r>
                  <a:rPr lang="en-US" sz="2000" noProof="0" dirty="0"/>
                  <a:t> 	</a:t>
                </a:r>
                <a14:m>
                  <m:oMath xmlns:m="http://schemas.openxmlformats.org/officeDocument/2006/math">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𝜇</m:t>
                        </m:r>
                      </m:e>
                      <m:sub>
                        <m:r>
                          <a:rPr lang="en-US" sz="2000" i="1" noProof="0">
                            <a:latin typeface="Cambria Math" panose="02040503050406030204" pitchFamily="18" charset="0"/>
                          </a:rPr>
                          <m:t>1</m:t>
                        </m:r>
                      </m:sub>
                    </m:sSub>
                    <m:r>
                      <a:rPr lang="en-US" sz="2000" i="1" noProof="0">
                        <a:latin typeface="Cambria Math" panose="02040503050406030204" pitchFamily="18" charset="0"/>
                      </a:rPr>
                      <m:t>−</m:t>
                    </m:r>
                    <m:f>
                      <m:fPr>
                        <m:ctrlPr>
                          <a:rPr lang="en-US" sz="2000" i="1" noProof="0">
                            <a:latin typeface="Cambria Math" panose="02040503050406030204" pitchFamily="18" charset="0"/>
                          </a:rPr>
                        </m:ctrlPr>
                      </m:fPr>
                      <m:num>
                        <m:r>
                          <a:rPr lang="en-US" sz="2000" i="1" noProof="0">
                            <a:latin typeface="Cambria Math" panose="02040503050406030204" pitchFamily="18" charset="0"/>
                          </a:rPr>
                          <m:t>1</m:t>
                        </m:r>
                      </m:num>
                      <m:den>
                        <m:r>
                          <a:rPr lang="en-US" sz="2000" b="0" i="1" noProof="0" smtClean="0">
                            <a:latin typeface="Cambria Math" panose="02040503050406030204" pitchFamily="18" charset="0"/>
                          </a:rPr>
                          <m:t>2</m:t>
                        </m:r>
                      </m:den>
                    </m:f>
                    <m:d>
                      <m:dPr>
                        <m:ctrlPr>
                          <a:rPr lang="en-US" sz="2000" i="1" noProof="0">
                            <a:latin typeface="Cambria Math" panose="02040503050406030204" pitchFamily="18" charset="0"/>
                          </a:rPr>
                        </m:ctrlPr>
                      </m:dPr>
                      <m:e>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𝜇</m:t>
                            </m:r>
                          </m:e>
                          <m:sub>
                            <m:r>
                              <a:rPr lang="en-US" sz="2000" i="1" noProof="0">
                                <a:latin typeface="Cambria Math" panose="02040503050406030204" pitchFamily="18" charset="0"/>
                              </a:rPr>
                              <m:t>2</m:t>
                            </m:r>
                          </m:sub>
                        </m:sSub>
                        <m:r>
                          <a:rPr lang="en-US" sz="2000" i="1" noProof="0">
                            <a:latin typeface="Cambria Math" panose="02040503050406030204" pitchFamily="18" charset="0"/>
                          </a:rPr>
                          <m:t>+</m:t>
                        </m:r>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𝜇</m:t>
                            </m:r>
                          </m:e>
                          <m:sub>
                            <m:r>
                              <a:rPr lang="en-US" sz="2000" i="1" noProof="0">
                                <a:latin typeface="Cambria Math" panose="02040503050406030204" pitchFamily="18" charset="0"/>
                              </a:rPr>
                              <m:t>3</m:t>
                            </m:r>
                          </m:sub>
                        </m:sSub>
                      </m:e>
                    </m:d>
                    <m:r>
                      <a:rPr lang="en-US" sz="2000" i="1" noProof="0">
                        <a:latin typeface="Cambria Math" panose="02040503050406030204" pitchFamily="18" charset="0"/>
                      </a:rPr>
                      <m:t>=0</m:t>
                    </m:r>
                  </m:oMath>
                </a14:m>
                <a:r>
                  <a:rPr lang="en-US" sz="2000" noProof="0" dirty="0"/>
                  <a:t> </a:t>
                </a:r>
              </a:p>
              <a:p>
                <a:pPr marL="0" indent="0">
                  <a:buNone/>
                </a:pPr>
                <a:r>
                  <a:rPr lang="en-US" sz="2000" noProof="0" dirty="0"/>
                  <a:t>	</a:t>
                </a:r>
                <a14:m>
                  <m:oMath xmlns:m="http://schemas.openxmlformats.org/officeDocument/2006/math">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𝜇</m:t>
                        </m:r>
                      </m:e>
                      <m:sub>
                        <m:r>
                          <a:rPr lang="en-US" sz="2000" i="1" noProof="0">
                            <a:latin typeface="Cambria Math" panose="02040503050406030204" pitchFamily="18" charset="0"/>
                          </a:rPr>
                          <m:t>1</m:t>
                        </m:r>
                      </m:sub>
                    </m:sSub>
                    <m:r>
                      <a:rPr lang="en-US" sz="2000" i="1" noProof="0">
                        <a:latin typeface="Cambria Math" panose="02040503050406030204" pitchFamily="18" charset="0"/>
                      </a:rPr>
                      <m:t>−</m:t>
                    </m:r>
                    <m:f>
                      <m:fPr>
                        <m:ctrlPr>
                          <a:rPr lang="en-US" sz="2000" i="1" noProof="0">
                            <a:latin typeface="Cambria Math" panose="02040503050406030204" pitchFamily="18" charset="0"/>
                          </a:rPr>
                        </m:ctrlPr>
                      </m:fPr>
                      <m:num>
                        <m:r>
                          <a:rPr lang="en-US" sz="2000" i="1" noProof="0">
                            <a:latin typeface="Cambria Math" panose="02040503050406030204" pitchFamily="18" charset="0"/>
                          </a:rPr>
                          <m:t>1</m:t>
                        </m:r>
                      </m:num>
                      <m:den>
                        <m:r>
                          <a:rPr lang="en-US" sz="2000" b="0" i="1" noProof="0" smtClean="0">
                            <a:latin typeface="Cambria Math" panose="02040503050406030204" pitchFamily="18" charset="0"/>
                          </a:rPr>
                          <m:t>2</m:t>
                        </m:r>
                      </m:den>
                    </m:f>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𝜇</m:t>
                        </m:r>
                      </m:e>
                      <m:sub>
                        <m:r>
                          <a:rPr lang="en-US" sz="2000" i="1" noProof="0">
                            <a:latin typeface="Cambria Math" panose="02040503050406030204" pitchFamily="18" charset="0"/>
                          </a:rPr>
                          <m:t>2</m:t>
                        </m:r>
                      </m:sub>
                    </m:sSub>
                    <m:r>
                      <a:rPr lang="en-US" sz="2000" i="1" noProof="0">
                        <a:latin typeface="Cambria Math" panose="02040503050406030204" pitchFamily="18" charset="0"/>
                      </a:rPr>
                      <m:t>−</m:t>
                    </m:r>
                    <m:f>
                      <m:fPr>
                        <m:ctrlPr>
                          <a:rPr lang="en-US" sz="2000" i="1" noProof="0">
                            <a:latin typeface="Cambria Math" panose="02040503050406030204" pitchFamily="18" charset="0"/>
                          </a:rPr>
                        </m:ctrlPr>
                      </m:fPr>
                      <m:num>
                        <m:r>
                          <a:rPr lang="en-US" sz="2000" i="1" noProof="0">
                            <a:latin typeface="Cambria Math" panose="02040503050406030204" pitchFamily="18" charset="0"/>
                          </a:rPr>
                          <m:t>1</m:t>
                        </m:r>
                      </m:num>
                      <m:den>
                        <m:r>
                          <a:rPr lang="en-US" sz="2000" b="0" i="1" noProof="0" smtClean="0">
                            <a:latin typeface="Cambria Math" panose="02040503050406030204" pitchFamily="18" charset="0"/>
                          </a:rPr>
                          <m:t>2</m:t>
                        </m:r>
                      </m:den>
                    </m:f>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𝜇</m:t>
                        </m:r>
                      </m:e>
                      <m:sub>
                        <m:r>
                          <a:rPr lang="en-US" sz="2000" i="1" noProof="0">
                            <a:latin typeface="Cambria Math" panose="02040503050406030204" pitchFamily="18" charset="0"/>
                          </a:rPr>
                          <m:t>3</m:t>
                        </m:r>
                      </m:sub>
                    </m:sSub>
                    <m:r>
                      <a:rPr lang="en-US" sz="2000" i="1" noProof="0">
                        <a:latin typeface="Cambria Math" panose="02040503050406030204" pitchFamily="18" charset="0"/>
                      </a:rPr>
                      <m:t>=0</m:t>
                    </m:r>
                  </m:oMath>
                </a14:m>
                <a:r>
                  <a:rPr lang="en-US" sz="2000" noProof="0" dirty="0"/>
                  <a:t> </a:t>
                </a:r>
              </a:p>
              <a:p>
                <a:pPr marL="0" indent="0">
                  <a:buNone/>
                </a:pPr>
                <a:r>
                  <a:rPr lang="en-US" sz="2000" i="1" noProof="0" dirty="0"/>
                  <a:t>The contrast coefficients are: </a:t>
                </a:r>
                <a14:m>
                  <m:oMath xmlns:m="http://schemas.openxmlformats.org/officeDocument/2006/math">
                    <m:r>
                      <a:rPr lang="en-US" sz="2000" i="1" noProof="0">
                        <a:latin typeface="Cambria Math" panose="02040503050406030204" pitchFamily="18" charset="0"/>
                      </a:rPr>
                      <m:t>𝑐</m:t>
                    </m:r>
                    <m:r>
                      <a:rPr lang="en-US" sz="2000" i="1" noProof="0">
                        <a:latin typeface="Cambria Math" panose="02040503050406030204" pitchFamily="18" charset="0"/>
                      </a:rPr>
                      <m:t>=(1,−</m:t>
                    </m:r>
                    <m:f>
                      <m:fPr>
                        <m:ctrlPr>
                          <a:rPr lang="en-US" sz="2000" i="1" noProof="0">
                            <a:latin typeface="Cambria Math" panose="02040503050406030204" pitchFamily="18" charset="0"/>
                          </a:rPr>
                        </m:ctrlPr>
                      </m:fPr>
                      <m:num>
                        <m:r>
                          <a:rPr lang="en-US" sz="2000" i="1" noProof="0">
                            <a:latin typeface="Cambria Math" panose="02040503050406030204" pitchFamily="18" charset="0"/>
                          </a:rPr>
                          <m:t>1</m:t>
                        </m:r>
                      </m:num>
                      <m:den>
                        <m:r>
                          <a:rPr lang="en-US" sz="2000" b="0" i="1" noProof="0" smtClean="0">
                            <a:latin typeface="Cambria Math" panose="02040503050406030204" pitchFamily="18" charset="0"/>
                          </a:rPr>
                          <m:t>2</m:t>
                        </m:r>
                      </m:den>
                    </m:f>
                    <m:r>
                      <a:rPr lang="en-US" sz="2000" i="1" noProof="0">
                        <a:latin typeface="Cambria Math" panose="02040503050406030204" pitchFamily="18" charset="0"/>
                      </a:rPr>
                      <m:t>,−</m:t>
                    </m:r>
                    <m:f>
                      <m:fPr>
                        <m:ctrlPr>
                          <a:rPr lang="en-US" sz="2000" i="1" noProof="0">
                            <a:latin typeface="Cambria Math" panose="02040503050406030204" pitchFamily="18" charset="0"/>
                          </a:rPr>
                        </m:ctrlPr>
                      </m:fPr>
                      <m:num>
                        <m:r>
                          <a:rPr lang="en-US" sz="2000" i="1" noProof="0">
                            <a:latin typeface="Cambria Math" panose="02040503050406030204" pitchFamily="18" charset="0"/>
                          </a:rPr>
                          <m:t>1</m:t>
                        </m:r>
                      </m:num>
                      <m:den>
                        <m:r>
                          <a:rPr lang="en-US" sz="2000" b="0" i="1" noProof="0" smtClean="0">
                            <a:latin typeface="Cambria Math" panose="02040503050406030204" pitchFamily="18" charset="0"/>
                          </a:rPr>
                          <m:t>2</m:t>
                        </m:r>
                      </m:den>
                    </m:f>
                    <m:r>
                      <a:rPr lang="en-US" sz="2000" i="1" noProof="0">
                        <a:latin typeface="Cambria Math" panose="02040503050406030204" pitchFamily="18" charset="0"/>
                      </a:rPr>
                      <m:t>)</m:t>
                    </m:r>
                  </m:oMath>
                </a14:m>
                <a:endParaRPr lang="en-US" sz="2000" i="1" noProof="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55886" y="2032752"/>
                <a:ext cx="9965553" cy="3101983"/>
              </a:xfrm>
              <a:blipFill>
                <a:blip r:embed="rId3"/>
                <a:stretch>
                  <a:fillRect l="-612" t="-1965" b="-3497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dirty="0"/>
              <a:t>Lecture 4, ERM, MTO</a:t>
            </a:r>
          </a:p>
        </p:txBody>
      </p:sp>
      <p:sp>
        <p:nvSpPr>
          <p:cNvPr id="7" name="Slide Number Placeholder 6"/>
          <p:cNvSpPr>
            <a:spLocks noGrp="1"/>
          </p:cNvSpPr>
          <p:nvPr>
            <p:ph type="sldNum" sz="quarter" idx="12"/>
          </p:nvPr>
        </p:nvSpPr>
        <p:spPr/>
        <p:txBody>
          <a:bodyPr/>
          <a:lstStyle/>
          <a:p>
            <a:fld id="{769E8580-8357-4286-A896-D8F0D06AAB1A}" type="slidenum">
              <a:rPr lang="en-US" smtClean="0"/>
              <a:t>17</a:t>
            </a:fld>
            <a:endParaRPr lang="en-US" dirty="0"/>
          </a:p>
        </p:txBody>
      </p:sp>
    </p:spTree>
    <p:extLst>
      <p:ext uri="{BB962C8B-B14F-4D97-AF65-F5344CB8AC3E}">
        <p14:creationId xmlns:p14="http://schemas.microsoft.com/office/powerpoint/2010/main" val="1601065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1" y="651204"/>
            <a:ext cx="10515598" cy="953849"/>
          </a:xfrm>
        </p:spPr>
        <p:txBody>
          <a:bodyPr>
            <a:normAutofit fontScale="90000"/>
          </a:bodyPr>
          <a:lstStyle/>
          <a:p>
            <a:pPr algn="ctr"/>
            <a:r>
              <a:rPr lang="en-US" sz="3200" noProof="0" dirty="0"/>
              <a:t>Procedure to determine contrast coefficients when </a:t>
            </a:r>
            <a:r>
              <a:rPr lang="en-US" sz="3200" i="1" noProof="0" dirty="0"/>
              <a:t>n</a:t>
            </a:r>
            <a:r>
              <a:rPr lang="en-US" sz="3200" i="1" baseline="-25000" noProof="0" dirty="0"/>
              <a:t>k</a:t>
            </a:r>
            <a:r>
              <a:rPr lang="en-US" sz="3200" noProof="0" dirty="0"/>
              <a:t> are equal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55886" y="2032752"/>
                <a:ext cx="9965553" cy="3101983"/>
              </a:xfrm>
            </p:spPr>
            <p:txBody>
              <a:bodyPr>
                <a:noAutofit/>
              </a:bodyPr>
              <a:lstStyle/>
              <a:p>
                <a:pPr marL="457200" indent="-457200">
                  <a:buFont typeface="+mj-lt"/>
                  <a:buAutoNum type="arabicPeriod"/>
                </a:pPr>
                <a:r>
                  <a:rPr lang="en-US" sz="1900" noProof="0" dirty="0"/>
                  <a:t>Divide all </a:t>
                </a:r>
                <a:r>
                  <a:rPr lang="en-US" sz="1900" i="1" noProof="0" dirty="0"/>
                  <a:t>K</a:t>
                </a:r>
                <a:r>
                  <a:rPr lang="en-US" sz="1900" noProof="0" dirty="0"/>
                  <a:t> groups in three categories that correspond with H</a:t>
                </a:r>
                <a:r>
                  <a:rPr lang="en-US" sz="1900" baseline="-25000" noProof="0" dirty="0"/>
                  <a:t>0</a:t>
                </a:r>
              </a:p>
              <a:p>
                <a:pPr marL="457200" indent="-457200">
                  <a:buFont typeface="+mj-lt"/>
                  <a:buAutoNum type="arabicPeriod"/>
                </a:pPr>
                <a:endParaRPr lang="en-US" sz="1900" b="1" noProof="0" dirty="0"/>
              </a:p>
              <a:p>
                <a:pPr marL="457200" indent="-457200">
                  <a:buFont typeface="+mj-lt"/>
                  <a:buAutoNum type="arabicPeriod"/>
                </a:pPr>
                <a:r>
                  <a:rPr lang="en-US" sz="1900" noProof="0" dirty="0"/>
                  <a:t>For all groups that do not participate: </a:t>
                </a:r>
                <a14:m>
                  <m:oMath xmlns:m="http://schemas.openxmlformats.org/officeDocument/2006/math">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𝑐</m:t>
                        </m:r>
                      </m:e>
                      <m:sub>
                        <m:r>
                          <a:rPr lang="en-US" sz="2000" i="1" noProof="0">
                            <a:latin typeface="Cambria Math" panose="02040503050406030204" pitchFamily="18" charset="0"/>
                          </a:rPr>
                          <m:t>𝑘</m:t>
                        </m:r>
                      </m:sub>
                    </m:sSub>
                  </m:oMath>
                </a14:m>
                <a:r>
                  <a:rPr lang="en-US" sz="1900" noProof="0" dirty="0"/>
                  <a:t> = 0</a:t>
                </a:r>
              </a:p>
              <a:p>
                <a:pPr marL="457200" indent="-457200">
                  <a:buFont typeface="+mj-lt"/>
                  <a:buAutoNum type="arabicPeriod"/>
                </a:pPr>
                <a:endParaRPr lang="en-US" sz="1900" b="1" noProof="0" dirty="0"/>
              </a:p>
              <a:p>
                <a:pPr marL="457200" indent="-457200">
                  <a:buFont typeface="+mj-lt"/>
                  <a:buAutoNum type="arabicPeriod"/>
                </a:pPr>
                <a:r>
                  <a:rPr lang="en-US" sz="1900" noProof="0" dirty="0"/>
                  <a:t>For all groups that participate on one side: </a:t>
                </a:r>
                <a14:m>
                  <m:oMath xmlns:m="http://schemas.openxmlformats.org/officeDocument/2006/math">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𝑐</m:t>
                        </m:r>
                      </m:e>
                      <m:sub>
                        <m:r>
                          <a:rPr lang="en-US" sz="2000" i="1" noProof="0">
                            <a:latin typeface="Cambria Math" panose="02040503050406030204" pitchFamily="18" charset="0"/>
                          </a:rPr>
                          <m:t>𝑘</m:t>
                        </m:r>
                      </m:sub>
                    </m:sSub>
                  </m:oMath>
                </a14:m>
                <a:r>
                  <a:rPr lang="en-US" sz="1900" noProof="0" dirty="0"/>
                  <a:t> = 1 divided by the number of groups on this side </a:t>
                </a:r>
              </a:p>
              <a:p>
                <a:pPr marL="457200" indent="-457200">
                  <a:buFont typeface="+mj-lt"/>
                  <a:buAutoNum type="arabicPeriod"/>
                </a:pPr>
                <a:endParaRPr lang="en-US" sz="1900" b="1" noProof="0" dirty="0"/>
              </a:p>
              <a:p>
                <a:pPr marL="457200" indent="-457200">
                  <a:buFont typeface="+mj-lt"/>
                  <a:buAutoNum type="arabicPeriod"/>
                </a:pPr>
                <a:r>
                  <a:rPr lang="en-US" sz="1900" noProof="0" dirty="0"/>
                  <a:t>For groups that participate on the other side: </a:t>
                </a:r>
                <a14:m>
                  <m:oMath xmlns:m="http://schemas.openxmlformats.org/officeDocument/2006/math">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𝑐</m:t>
                        </m:r>
                      </m:e>
                      <m:sub>
                        <m:r>
                          <a:rPr lang="en-US" sz="2000" i="1" noProof="0">
                            <a:latin typeface="Cambria Math" panose="02040503050406030204" pitchFamily="18" charset="0"/>
                          </a:rPr>
                          <m:t>𝑘</m:t>
                        </m:r>
                      </m:sub>
                    </m:sSub>
                  </m:oMath>
                </a14:m>
                <a:r>
                  <a:rPr lang="en-US" sz="1900" noProof="0" dirty="0"/>
                  <a:t> = –1 divided by the number of groups on this other side </a:t>
                </a:r>
                <a:endParaRPr lang="en-US" sz="1900" b="1" noProof="0" dirty="0"/>
              </a:p>
              <a:p>
                <a:pPr marL="0" indent="0">
                  <a:buNone/>
                </a:pPr>
                <a:endParaRPr lang="en-US" sz="2000" noProof="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55886" y="2032752"/>
                <a:ext cx="9965553" cy="3101983"/>
              </a:xfrm>
              <a:blipFill>
                <a:blip r:embed="rId3"/>
                <a:stretch>
                  <a:fillRect l="-612" t="-216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en-US" dirty="0"/>
              <a:t>Lecture 4,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18</a:t>
            </a:fld>
            <a:endParaRPr lang="en-US" dirty="0"/>
          </a:p>
        </p:txBody>
      </p:sp>
    </p:spTree>
    <p:extLst>
      <p:ext uri="{BB962C8B-B14F-4D97-AF65-F5344CB8AC3E}">
        <p14:creationId xmlns:p14="http://schemas.microsoft.com/office/powerpoint/2010/main" val="1020564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4897" y="598932"/>
            <a:ext cx="4282206" cy="737499"/>
          </a:xfrm>
        </p:spPr>
        <p:txBody>
          <a:bodyPr>
            <a:normAutofit/>
          </a:bodyPr>
          <a:lstStyle/>
          <a:p>
            <a:pPr algn="ctr"/>
            <a:r>
              <a:rPr lang="en-US" sz="3200" noProof="0" dirty="0"/>
              <a:t>General idea: Remark</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30804" y="2046821"/>
                <a:ext cx="9304372" cy="3101983"/>
              </a:xfrm>
            </p:spPr>
            <p:txBody>
              <a:bodyPr>
                <a:noAutofit/>
              </a:bodyPr>
              <a:lstStyle/>
              <a:p>
                <a:r>
                  <a:rPr lang="en-US" sz="2000" noProof="0" dirty="0"/>
                  <a:t>Notice that the only restriction on the </a:t>
                </a:r>
                <a14:m>
                  <m:oMath xmlns:m="http://schemas.openxmlformats.org/officeDocument/2006/math">
                    <m:r>
                      <a:rPr lang="en-US" sz="2000" i="1" noProof="0">
                        <a:latin typeface="Cambria Math" panose="02040503050406030204" pitchFamily="18" charset="0"/>
                      </a:rPr>
                      <m:t>𝑐</m:t>
                    </m:r>
                  </m:oMath>
                </a14:m>
                <a:r>
                  <a:rPr lang="en-US" sz="2000" noProof="0" dirty="0"/>
                  <a:t>s is that they sum up to 0. You are allowed to multiply the </a:t>
                </a:r>
                <a14:m>
                  <m:oMath xmlns:m="http://schemas.openxmlformats.org/officeDocument/2006/math">
                    <m:r>
                      <a:rPr lang="en-US" sz="2000" i="1" noProof="0">
                        <a:latin typeface="Cambria Math" panose="02040503050406030204" pitchFamily="18" charset="0"/>
                      </a:rPr>
                      <m:t>𝑐</m:t>
                    </m:r>
                  </m:oMath>
                </a14:m>
                <a:r>
                  <a:rPr lang="en-US" sz="2000" noProof="0" dirty="0"/>
                  <a:t>s with a constant without changing the statistical test:</a:t>
                </a:r>
              </a:p>
              <a:p>
                <a:pPr marL="0" indent="0">
                  <a:buNone/>
                </a:pPr>
                <a:r>
                  <a:rPr lang="en-US" sz="2000" noProof="0" dirty="0"/>
                  <a:t> </a:t>
                </a:r>
              </a:p>
              <a:p>
                <a:r>
                  <a:rPr lang="en-US" sz="2000" noProof="0" dirty="0"/>
                  <a:t>For example:</a:t>
                </a:r>
              </a:p>
              <a:p>
                <a:pPr marL="0" indent="0">
                  <a:buNone/>
                </a:pPr>
                <a:r>
                  <a:rPr lang="en-US" sz="2000" noProof="0" dirty="0"/>
                  <a:t>	Testing a contrast with </a:t>
                </a:r>
                <a14:m>
                  <m:oMath xmlns:m="http://schemas.openxmlformats.org/officeDocument/2006/math">
                    <m:r>
                      <a:rPr lang="en-US" sz="2000" i="1" noProof="0">
                        <a:latin typeface="Cambria Math" panose="02040503050406030204" pitchFamily="18" charset="0"/>
                      </a:rPr>
                      <m:t>𝑐</m:t>
                    </m:r>
                    <m:r>
                      <a:rPr lang="en-US" sz="2000" i="1" noProof="0">
                        <a:latin typeface="Cambria Math" panose="02040503050406030204" pitchFamily="18" charset="0"/>
                      </a:rPr>
                      <m:t>=</m:t>
                    </m:r>
                    <m:d>
                      <m:dPr>
                        <m:ctrlPr>
                          <a:rPr lang="en-US" sz="2000" i="1" noProof="0">
                            <a:latin typeface="Cambria Math" panose="02040503050406030204" pitchFamily="18" charset="0"/>
                          </a:rPr>
                        </m:ctrlPr>
                      </m:dPr>
                      <m:e>
                        <m:r>
                          <a:rPr lang="en-US" sz="2000" i="1" noProof="0">
                            <a:latin typeface="Cambria Math" panose="02040503050406030204" pitchFamily="18" charset="0"/>
                          </a:rPr>
                          <m:t>1,−</m:t>
                        </m:r>
                        <m:f>
                          <m:fPr>
                            <m:ctrlPr>
                              <a:rPr lang="en-US" sz="2000" i="1" noProof="0">
                                <a:latin typeface="Cambria Math" panose="02040503050406030204" pitchFamily="18" charset="0"/>
                              </a:rPr>
                            </m:ctrlPr>
                          </m:fPr>
                          <m:num>
                            <m:r>
                              <a:rPr lang="en-US" sz="2000" i="1" noProof="0">
                                <a:latin typeface="Cambria Math" panose="02040503050406030204" pitchFamily="18" charset="0"/>
                              </a:rPr>
                              <m:t>1</m:t>
                            </m:r>
                          </m:num>
                          <m:den>
                            <m:r>
                              <a:rPr lang="en-US" sz="2000" b="0" i="1" noProof="0" smtClean="0">
                                <a:latin typeface="Cambria Math" panose="02040503050406030204" pitchFamily="18" charset="0"/>
                              </a:rPr>
                              <m:t>2</m:t>
                            </m:r>
                          </m:den>
                        </m:f>
                        <m:r>
                          <a:rPr lang="en-US" sz="2000" i="1" noProof="0">
                            <a:latin typeface="Cambria Math" panose="02040503050406030204" pitchFamily="18" charset="0"/>
                          </a:rPr>
                          <m:t>,−</m:t>
                        </m:r>
                        <m:f>
                          <m:fPr>
                            <m:ctrlPr>
                              <a:rPr lang="en-US" sz="2000" i="1" noProof="0">
                                <a:latin typeface="Cambria Math" panose="02040503050406030204" pitchFamily="18" charset="0"/>
                              </a:rPr>
                            </m:ctrlPr>
                          </m:fPr>
                          <m:num>
                            <m:r>
                              <a:rPr lang="en-US" sz="2000" i="1" noProof="0">
                                <a:latin typeface="Cambria Math" panose="02040503050406030204" pitchFamily="18" charset="0"/>
                              </a:rPr>
                              <m:t>1</m:t>
                            </m:r>
                          </m:num>
                          <m:den>
                            <m:r>
                              <a:rPr lang="en-US" sz="2000" b="0" i="1" noProof="0" smtClean="0">
                                <a:latin typeface="Cambria Math" panose="02040503050406030204" pitchFamily="18" charset="0"/>
                              </a:rPr>
                              <m:t>2</m:t>
                            </m:r>
                          </m:den>
                        </m:f>
                      </m:e>
                    </m:d>
                  </m:oMath>
                </a14:m>
                <a:r>
                  <a:rPr lang="en-US" sz="2000" noProof="0" dirty="0"/>
                  <a:t>  is equivalent to testing a contrast 	with: </a:t>
                </a:r>
                <a14:m>
                  <m:oMath xmlns:m="http://schemas.openxmlformats.org/officeDocument/2006/math">
                    <m:r>
                      <a:rPr lang="en-US" sz="2000" i="1" noProof="0">
                        <a:latin typeface="Cambria Math" panose="02040503050406030204" pitchFamily="18" charset="0"/>
                      </a:rPr>
                      <m:t>𝑐</m:t>
                    </m:r>
                    <m:r>
                      <a:rPr lang="en-US" sz="2000" i="1" noProof="0">
                        <a:latin typeface="Cambria Math" panose="02040503050406030204" pitchFamily="18" charset="0"/>
                      </a:rPr>
                      <m:t>=(2,−1,−1)</m:t>
                    </m:r>
                  </m:oMath>
                </a14:m>
                <a:r>
                  <a:rPr lang="en-US" sz="2000" noProof="0" dirty="0"/>
                  <a:t> (i.e., all coefficients are multiplied by 2) </a:t>
                </a:r>
              </a:p>
              <a:p>
                <a:pPr marL="0" indent="0">
                  <a:buNone/>
                </a:pPr>
                <a:r>
                  <a:rPr lang="en-US" sz="2000" noProof="0" dirty="0"/>
                  <a:t> </a:t>
                </a:r>
              </a:p>
              <a:p>
                <a:pPr marL="0" indent="0">
                  <a:buNone/>
                </a:pPr>
                <a:endParaRPr lang="en-US" sz="2000" noProof="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30804" y="2046821"/>
                <a:ext cx="9304372" cy="3101983"/>
              </a:xfrm>
              <a:blipFill>
                <a:blip r:embed="rId3"/>
                <a:stretch>
                  <a:fillRect l="-589" t="-216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dirty="0"/>
              <a:t>Lecture 4,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19</a:t>
            </a:fld>
            <a:endParaRPr lang="en-US" dirty="0"/>
          </a:p>
        </p:txBody>
      </p:sp>
    </p:spTree>
    <p:extLst>
      <p:ext uri="{BB962C8B-B14F-4D97-AF65-F5344CB8AC3E}">
        <p14:creationId xmlns:p14="http://schemas.microsoft.com/office/powerpoint/2010/main" val="803210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886700" cy="540961"/>
          </a:xfrm>
        </p:spPr>
        <p:txBody>
          <a:bodyPr>
            <a:normAutofit/>
          </a:bodyPr>
          <a:lstStyle/>
          <a:p>
            <a:r>
              <a:rPr lang="en-US" sz="3200" noProof="0" dirty="0"/>
              <a:t>Lecture goals lecture 4</a:t>
            </a:r>
          </a:p>
        </p:txBody>
      </p:sp>
      <p:sp>
        <p:nvSpPr>
          <p:cNvPr id="3" name="Content Placeholder 2"/>
          <p:cNvSpPr>
            <a:spLocks noGrp="1"/>
          </p:cNvSpPr>
          <p:nvPr>
            <p:ph idx="1"/>
          </p:nvPr>
        </p:nvSpPr>
        <p:spPr/>
        <p:txBody>
          <a:bodyPr>
            <a:normAutofit/>
          </a:bodyPr>
          <a:lstStyle/>
          <a:p>
            <a:pPr marL="0" indent="0">
              <a:buNone/>
            </a:pPr>
            <a:r>
              <a:rPr lang="en-US" sz="1900" noProof="0" dirty="0"/>
              <a:t>After this lecture and studying the materials, students are able to:</a:t>
            </a:r>
          </a:p>
          <a:p>
            <a:pPr marL="0" indent="0">
              <a:buNone/>
            </a:pPr>
            <a:endParaRPr lang="en-US" sz="1900" noProof="0" dirty="0"/>
          </a:p>
          <a:p>
            <a:r>
              <a:rPr lang="en-US" sz="1900" noProof="0" dirty="0"/>
              <a:t>Explain the assumptions of ANOVA and when ANOVA is robust to violations of these assumptions</a:t>
            </a:r>
          </a:p>
          <a:p>
            <a:endParaRPr lang="en-US" sz="1900" noProof="0" dirty="0"/>
          </a:p>
          <a:p>
            <a:r>
              <a:rPr lang="en-US" sz="1900" noProof="0" dirty="0"/>
              <a:t>Specify simple and complex contrasts</a:t>
            </a:r>
          </a:p>
          <a:p>
            <a:endParaRPr lang="en-US" sz="1900" noProof="0" dirty="0"/>
          </a:p>
          <a:p>
            <a:r>
              <a:rPr lang="en-US" sz="1900" noProof="0" dirty="0"/>
              <a:t>Specify contrasts in case of equal and unequal sample sizes</a:t>
            </a:r>
            <a:br>
              <a:rPr lang="en-US" sz="1900" noProof="0" dirty="0"/>
            </a:br>
            <a:endParaRPr lang="en-US" sz="1900" noProof="0" dirty="0"/>
          </a:p>
          <a:p>
            <a:r>
              <a:rPr lang="en-US" sz="1900" noProof="0" dirty="0"/>
              <a:t>Interpret the output of SPSS when a hypothesis using a planned contrast is tested</a:t>
            </a:r>
          </a:p>
          <a:p>
            <a:endParaRPr lang="en-US" sz="1900" noProof="0" dirty="0"/>
          </a:p>
          <a:p>
            <a:endParaRPr lang="en-US" sz="1900" noProof="0" dirty="0"/>
          </a:p>
          <a:p>
            <a:endParaRPr lang="en-US" sz="1900" noProof="0" dirty="0"/>
          </a:p>
          <a:p>
            <a:endParaRPr lang="en-US" sz="1900" noProof="0" dirty="0"/>
          </a:p>
          <a:p>
            <a:pPr marL="0" indent="0">
              <a:buNone/>
            </a:pPr>
            <a:endParaRPr lang="en-US" sz="1900" noProof="0" dirty="0"/>
          </a:p>
          <a:p>
            <a:endParaRPr lang="en-US" sz="1900" noProof="0" dirty="0"/>
          </a:p>
          <a:p>
            <a:endParaRPr lang="en-US" sz="1900" noProof="0" dirty="0"/>
          </a:p>
          <a:p>
            <a:pPr marL="0" indent="0">
              <a:buNone/>
            </a:pPr>
            <a:endParaRPr lang="en-US" sz="1600" noProof="0" dirty="0"/>
          </a:p>
          <a:p>
            <a:endParaRPr lang="en-US" sz="1600" noProof="0" dirty="0"/>
          </a:p>
          <a:p>
            <a:endParaRPr lang="en-US" sz="1600" noProof="0" dirty="0"/>
          </a:p>
          <a:p>
            <a:endParaRPr lang="en-US" sz="1600" noProof="0" dirty="0"/>
          </a:p>
          <a:p>
            <a:endParaRPr lang="en-US" sz="1600" noProof="0" dirty="0"/>
          </a:p>
          <a:p>
            <a:endParaRPr lang="en-US" sz="1600" noProof="0" dirty="0"/>
          </a:p>
          <a:p>
            <a:endParaRPr lang="en-US" sz="2000" noProof="0" dirty="0"/>
          </a:p>
          <a:p>
            <a:endParaRPr lang="en-US" sz="1600" noProof="0" dirty="0"/>
          </a:p>
        </p:txBody>
      </p:sp>
      <p:sp>
        <p:nvSpPr>
          <p:cNvPr id="4" name="Footer Placeholder 3"/>
          <p:cNvSpPr>
            <a:spLocks noGrp="1"/>
          </p:cNvSpPr>
          <p:nvPr>
            <p:ph type="ftr" sz="quarter" idx="11"/>
          </p:nvPr>
        </p:nvSpPr>
        <p:spPr/>
        <p:txBody>
          <a:bodyPr/>
          <a:lstStyle/>
          <a:p>
            <a:r>
              <a:rPr lang="en-US" dirty="0"/>
              <a:t>Lecture 4,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2</a:t>
            </a:fld>
            <a:endParaRPr lang="en-US" dirty="0"/>
          </a:p>
        </p:txBody>
      </p:sp>
    </p:spTree>
    <p:extLst>
      <p:ext uri="{BB962C8B-B14F-4D97-AF65-F5344CB8AC3E}">
        <p14:creationId xmlns:p14="http://schemas.microsoft.com/office/powerpoint/2010/main" val="2198987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1" y="651204"/>
            <a:ext cx="10515598" cy="953849"/>
          </a:xfrm>
        </p:spPr>
        <p:txBody>
          <a:bodyPr>
            <a:normAutofit/>
          </a:bodyPr>
          <a:lstStyle/>
          <a:p>
            <a:pPr algn="ctr"/>
            <a:r>
              <a:rPr lang="en-US" sz="3200" noProof="0" dirty="0"/>
              <a:t>Some examples to practice</a:t>
            </a:r>
          </a:p>
        </p:txBody>
      </p:sp>
      <p:sp>
        <p:nvSpPr>
          <p:cNvPr id="3" name="Content Placeholder 2"/>
          <p:cNvSpPr>
            <a:spLocks noGrp="1"/>
          </p:cNvSpPr>
          <p:nvPr>
            <p:ph idx="1"/>
          </p:nvPr>
        </p:nvSpPr>
        <p:spPr>
          <a:xfrm>
            <a:off x="1555886" y="2032752"/>
            <a:ext cx="9965553" cy="3101983"/>
          </a:xfrm>
        </p:spPr>
        <p:txBody>
          <a:bodyPr>
            <a:noAutofit/>
          </a:bodyPr>
          <a:lstStyle/>
          <a:p>
            <a:r>
              <a:rPr lang="en-US" sz="2000" noProof="0" dirty="0"/>
              <a:t>Take 6 populations (1-6), from which we draw equally sized samples</a:t>
            </a:r>
          </a:p>
          <a:p>
            <a:pPr marL="0" indent="0">
              <a:buNone/>
            </a:pPr>
            <a:endParaRPr lang="en-US" sz="2000" noProof="0" dirty="0"/>
          </a:p>
          <a:p>
            <a:r>
              <a:rPr lang="en-US" sz="2000" noProof="0" dirty="0"/>
              <a:t>Set up the following contrasts:</a:t>
            </a:r>
          </a:p>
          <a:p>
            <a:pPr marL="800100" lvl="1" indent="-342900">
              <a:buFont typeface="+mj-lt"/>
              <a:buAutoNum type="arabicPeriod"/>
            </a:pPr>
            <a:r>
              <a:rPr lang="en-US" sz="1600" noProof="0" dirty="0"/>
              <a:t>Mean of population 1 is equal to the mean of population 6</a:t>
            </a:r>
          </a:p>
          <a:p>
            <a:pPr marL="800100" lvl="1" indent="-342900">
              <a:buFont typeface="+mj-lt"/>
              <a:buAutoNum type="arabicPeriod"/>
            </a:pPr>
            <a:r>
              <a:rPr lang="en-US" sz="1600" noProof="0" dirty="0"/>
              <a:t>Mean of population 1 is equal to the mean of populations 2 and 3 together</a:t>
            </a:r>
          </a:p>
          <a:p>
            <a:pPr marL="800100" lvl="1" indent="-342900">
              <a:buFont typeface="+mj-lt"/>
              <a:buAutoNum type="arabicPeriod"/>
            </a:pPr>
            <a:r>
              <a:rPr lang="en-US" sz="1600" noProof="0" dirty="0"/>
              <a:t>Mean of populations 1 and 2 together is equal to the mean of populations 3</a:t>
            </a:r>
            <a:r>
              <a:rPr lang="en-US" sz="1600" noProof="0"/>
              <a:t>, 4, </a:t>
            </a:r>
            <a:r>
              <a:rPr lang="en-US" sz="1600" noProof="0" dirty="0"/>
              <a:t>and 5 together </a:t>
            </a:r>
          </a:p>
          <a:p>
            <a:pPr marL="800100" lvl="1" indent="-342900">
              <a:buFont typeface="+mj-lt"/>
              <a:buAutoNum type="arabicPeriod"/>
            </a:pPr>
            <a:endParaRPr lang="en-US" sz="1600" noProof="0" dirty="0"/>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609991934"/>
                  </p:ext>
                </p:extLst>
              </p:nvPr>
            </p:nvGraphicFramePr>
            <p:xfrm>
              <a:off x="1717163" y="4481293"/>
              <a:ext cx="8341112" cy="1454658"/>
            </p:xfrm>
            <a:graphic>
              <a:graphicData uri="http://schemas.openxmlformats.org/drawingml/2006/table">
                <a:tbl>
                  <a:tblPr firstRow="1" firstCol="1" bandRow="1"/>
                  <a:tblGrid>
                    <a:gridCol w="1955408">
                      <a:extLst>
                        <a:ext uri="{9D8B030D-6E8A-4147-A177-3AD203B41FA5}">
                          <a16:colId xmlns:a16="http://schemas.microsoft.com/office/drawing/2014/main" val="20000"/>
                        </a:ext>
                      </a:extLst>
                    </a:gridCol>
                    <a:gridCol w="1064284">
                      <a:extLst>
                        <a:ext uri="{9D8B030D-6E8A-4147-A177-3AD203B41FA5}">
                          <a16:colId xmlns:a16="http://schemas.microsoft.com/office/drawing/2014/main" val="20001"/>
                        </a:ext>
                      </a:extLst>
                    </a:gridCol>
                    <a:gridCol w="1064284">
                      <a:extLst>
                        <a:ext uri="{9D8B030D-6E8A-4147-A177-3AD203B41FA5}">
                          <a16:colId xmlns:a16="http://schemas.microsoft.com/office/drawing/2014/main" val="20002"/>
                        </a:ext>
                      </a:extLst>
                    </a:gridCol>
                    <a:gridCol w="1064284">
                      <a:extLst>
                        <a:ext uri="{9D8B030D-6E8A-4147-A177-3AD203B41FA5}">
                          <a16:colId xmlns:a16="http://schemas.microsoft.com/office/drawing/2014/main" val="20003"/>
                        </a:ext>
                      </a:extLst>
                    </a:gridCol>
                    <a:gridCol w="1064284">
                      <a:extLst>
                        <a:ext uri="{9D8B030D-6E8A-4147-A177-3AD203B41FA5}">
                          <a16:colId xmlns:a16="http://schemas.microsoft.com/office/drawing/2014/main" val="20004"/>
                        </a:ext>
                      </a:extLst>
                    </a:gridCol>
                    <a:gridCol w="1064284">
                      <a:extLst>
                        <a:ext uri="{9D8B030D-6E8A-4147-A177-3AD203B41FA5}">
                          <a16:colId xmlns:a16="http://schemas.microsoft.com/office/drawing/2014/main" val="695247077"/>
                        </a:ext>
                      </a:extLst>
                    </a:gridCol>
                    <a:gridCol w="1064284">
                      <a:extLst>
                        <a:ext uri="{9D8B030D-6E8A-4147-A177-3AD203B41FA5}">
                          <a16:colId xmlns:a16="http://schemas.microsoft.com/office/drawing/2014/main" val="2699802904"/>
                        </a:ext>
                      </a:extLst>
                    </a:gridCol>
                  </a:tblGrid>
                  <a:tr h="280670">
                    <a:tc>
                      <a:txBody>
                        <a:bodyPr/>
                        <a:lstStyle/>
                        <a:p>
                          <a:pP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Contrast</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gridSpan="6">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Contrast coefficients</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nl-NL"/>
                        </a:p>
                      </a:txBody>
                      <a:tcPr/>
                    </a:tc>
                    <a:tc hMerge="1">
                      <a:txBody>
                        <a:bodyPr/>
                        <a:lstStyle/>
                        <a:p>
                          <a:endParaRPr lang="nl-NL"/>
                        </a:p>
                      </a:txBody>
                      <a:tcPr/>
                    </a:tc>
                    <a:tc hMerge="1">
                      <a:txBody>
                        <a:bodyPr/>
                        <a:lstStyle/>
                        <a:p>
                          <a:endParaRPr lang="nl-NL"/>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71780">
                    <a:tc>
                      <a:txBody>
                        <a:bodyPr/>
                        <a:lstStyle/>
                        <a:p>
                          <a:pP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𝑐</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Sub>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𝑐</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b>
                                </m:sSub>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𝑐</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3</m:t>
                                    </m:r>
                                  </m:sub>
                                </m:sSub>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𝑐</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4</m:t>
                                    </m:r>
                                  </m:sub>
                                </m:sSub>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𝑐</m:t>
                                    </m:r>
                                  </m:e>
                                  <m:sub>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5</m:t>
                                    </m:r>
                                  </m:sub>
                                </m:sSub>
                              </m:oMath>
                            </m:oMathPara>
                          </a14:m>
                          <a:endParaRPr lang="en-US" sz="1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𝑐</m:t>
                                    </m:r>
                                  </m:e>
                                  <m:sub>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6</m:t>
                                    </m:r>
                                  </m:sub>
                                </m:sSub>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067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𝜓</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Sub>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27178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𝜓</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b>
                                </m:sSub>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28067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𝜓</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3</m:t>
                                    </m:r>
                                  </m:sub>
                                </m:sSub>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609991934"/>
                  </p:ext>
                </p:extLst>
              </p:nvPr>
            </p:nvGraphicFramePr>
            <p:xfrm>
              <a:off x="1717163" y="4481293"/>
              <a:ext cx="8341112" cy="1467485"/>
            </p:xfrm>
            <a:graphic>
              <a:graphicData uri="http://schemas.openxmlformats.org/drawingml/2006/table">
                <a:tbl>
                  <a:tblPr firstRow="1" firstCol="1" bandRow="1"/>
                  <a:tblGrid>
                    <a:gridCol w="1955408">
                      <a:extLst>
                        <a:ext uri="{9D8B030D-6E8A-4147-A177-3AD203B41FA5}">
                          <a16:colId xmlns:a16="http://schemas.microsoft.com/office/drawing/2014/main" val="20000"/>
                        </a:ext>
                      </a:extLst>
                    </a:gridCol>
                    <a:gridCol w="1064284">
                      <a:extLst>
                        <a:ext uri="{9D8B030D-6E8A-4147-A177-3AD203B41FA5}">
                          <a16:colId xmlns:a16="http://schemas.microsoft.com/office/drawing/2014/main" val="20001"/>
                        </a:ext>
                      </a:extLst>
                    </a:gridCol>
                    <a:gridCol w="1064284">
                      <a:extLst>
                        <a:ext uri="{9D8B030D-6E8A-4147-A177-3AD203B41FA5}">
                          <a16:colId xmlns:a16="http://schemas.microsoft.com/office/drawing/2014/main" val="20002"/>
                        </a:ext>
                      </a:extLst>
                    </a:gridCol>
                    <a:gridCol w="1064284">
                      <a:extLst>
                        <a:ext uri="{9D8B030D-6E8A-4147-A177-3AD203B41FA5}">
                          <a16:colId xmlns:a16="http://schemas.microsoft.com/office/drawing/2014/main" val="20003"/>
                        </a:ext>
                      </a:extLst>
                    </a:gridCol>
                    <a:gridCol w="1064284">
                      <a:extLst>
                        <a:ext uri="{9D8B030D-6E8A-4147-A177-3AD203B41FA5}">
                          <a16:colId xmlns:a16="http://schemas.microsoft.com/office/drawing/2014/main" val="20004"/>
                        </a:ext>
                      </a:extLst>
                    </a:gridCol>
                    <a:gridCol w="1064284">
                      <a:extLst>
                        <a:ext uri="{9D8B030D-6E8A-4147-A177-3AD203B41FA5}">
                          <a16:colId xmlns:a16="http://schemas.microsoft.com/office/drawing/2014/main" val="695247077"/>
                        </a:ext>
                      </a:extLst>
                    </a:gridCol>
                    <a:gridCol w="1064284">
                      <a:extLst>
                        <a:ext uri="{9D8B030D-6E8A-4147-A177-3AD203B41FA5}">
                          <a16:colId xmlns:a16="http://schemas.microsoft.com/office/drawing/2014/main" val="2699802904"/>
                        </a:ext>
                      </a:extLst>
                    </a:gridCol>
                  </a:tblGrid>
                  <a:tr h="293497">
                    <a:tc>
                      <a:txBody>
                        <a:bodyPr/>
                        <a:lstStyle/>
                        <a:p>
                          <a:pP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Contrast</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gridSpan="6">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Contrast coefficients</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nl-NL"/>
                        </a:p>
                      </a:txBody>
                      <a:tcPr/>
                    </a:tc>
                    <a:tc hMerge="1">
                      <a:txBody>
                        <a:bodyPr/>
                        <a:lstStyle/>
                        <a:p>
                          <a:endParaRPr lang="nl-NL"/>
                        </a:p>
                      </a:txBody>
                      <a:tcPr/>
                    </a:tc>
                    <a:tc hMerge="1">
                      <a:txBody>
                        <a:bodyPr/>
                        <a:lstStyle/>
                        <a:p>
                          <a:endParaRPr lang="nl-NL"/>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93497">
                    <a:tc>
                      <a:txBody>
                        <a:bodyPr/>
                        <a:lstStyle/>
                        <a:p>
                          <a:pP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183429" t="-125000" r="-500000" b="-331250"/>
                          </a:stretch>
                        </a:blipFill>
                      </a:tcPr>
                    </a:tc>
                    <a:tc>
                      <a:txBody>
                        <a:bodyPr/>
                        <a:lstStyle/>
                        <a:p>
                          <a:endParaRPr lang="en-US"/>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285057" t="-125000" r="-402874" b="-331250"/>
                          </a:stretch>
                        </a:blipFill>
                      </a:tcPr>
                    </a:tc>
                    <a:tc>
                      <a:txBody>
                        <a:bodyPr/>
                        <a:lstStyle/>
                        <a:p>
                          <a:endParaRPr lang="en-US"/>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382857" t="-125000" r="-300571" b="-331250"/>
                          </a:stretch>
                        </a:blipFill>
                      </a:tcPr>
                    </a:tc>
                    <a:tc>
                      <a:txBody>
                        <a:bodyPr/>
                        <a:lstStyle/>
                        <a:p>
                          <a:endParaRPr lang="en-US"/>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482857" t="-125000" r="-200571" b="-331250"/>
                          </a:stretch>
                        </a:blipFill>
                      </a:tcPr>
                    </a:tc>
                    <a:tc>
                      <a:txBody>
                        <a:bodyPr/>
                        <a:lstStyle/>
                        <a:p>
                          <a:endParaRPr lang="en-US"/>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586207" t="-125000" r="-101724" b="-331250"/>
                          </a:stretch>
                        </a:blipFill>
                      </a:tcPr>
                    </a:tc>
                    <a:tc>
                      <a:txBody>
                        <a:bodyPr/>
                        <a:lstStyle/>
                        <a:p>
                          <a:endParaRPr lang="en-US"/>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682286" t="-125000" r="-1143" b="-331250"/>
                          </a:stretch>
                        </a:blipFill>
                      </a:tcPr>
                    </a:tc>
                    <a:extLst>
                      <a:ext uri="{0D108BD9-81ED-4DB2-BD59-A6C34878D82A}">
                        <a16:rowId xmlns:a16="http://schemas.microsoft.com/office/drawing/2014/main" val="10001"/>
                      </a:ext>
                    </a:extLst>
                  </a:tr>
                  <a:tr h="293497">
                    <a:tc>
                      <a:txBody>
                        <a:bodyPr/>
                        <a:lstStyle/>
                        <a:p>
                          <a:endParaRPr lang="en-US"/>
                        </a:p>
                      </a:txBody>
                      <a:tcPr marL="68580" marR="68580" marT="0" marB="0">
                        <a:lnL>
                          <a:noFill/>
                        </a:lnL>
                        <a:lnR>
                          <a:noFill/>
                        </a:lnR>
                        <a:lnT w="12700" cap="flat" cmpd="sng" algn="ctr">
                          <a:solidFill>
                            <a:srgbClr val="000000"/>
                          </a:solidFill>
                          <a:prstDash val="solid"/>
                          <a:round/>
                          <a:headEnd type="none" w="med" len="med"/>
                          <a:tailEnd type="none" w="med" len="med"/>
                        </a:lnT>
                        <a:lnB>
                          <a:noFill/>
                        </a:lnB>
                        <a:blipFill>
                          <a:blip r:embed="rId3"/>
                          <a:stretch>
                            <a:fillRect t="-220408" r="-327103" b="-224490"/>
                          </a:stretch>
                        </a:blipFill>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293497">
                    <a:tc>
                      <a:txBody>
                        <a:bodyPr/>
                        <a:lstStyle/>
                        <a:p>
                          <a:endParaRPr lang="en-US"/>
                        </a:p>
                      </a:txBody>
                      <a:tcPr marL="68580" marR="68580" marT="0" marB="0">
                        <a:lnL>
                          <a:noFill/>
                        </a:lnL>
                        <a:lnR>
                          <a:noFill/>
                        </a:lnR>
                        <a:lnT>
                          <a:noFill/>
                        </a:lnT>
                        <a:lnB>
                          <a:noFill/>
                        </a:lnB>
                        <a:blipFill>
                          <a:blip r:embed="rId3"/>
                          <a:stretch>
                            <a:fillRect t="-327083" r="-327103" b="-129167"/>
                          </a:stretch>
                        </a:blipFill>
                      </a:tcPr>
                    </a:tc>
                    <a:tc>
                      <a:txBody>
                        <a:bodyPr/>
                        <a:lstStyle/>
                        <a:p>
                          <a:pPr algn="ctr">
                            <a:lnSpc>
                              <a:spcPct val="107000"/>
                            </a:lnSpc>
                            <a:spcAft>
                              <a:spcPts val="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293497">
                    <a:tc>
                      <a:txBody>
                        <a:bodyPr/>
                        <a:lstStyle/>
                        <a:p>
                          <a:endParaRPr lang="en-US"/>
                        </a:p>
                      </a:txBody>
                      <a:tcPr marL="68580" marR="68580" marT="0" marB="0">
                        <a:lnL>
                          <a:noFill/>
                        </a:lnL>
                        <a:lnR>
                          <a:noFill/>
                        </a:lnR>
                        <a:lnT>
                          <a:noFill/>
                        </a:lnT>
                        <a:lnB w="12700" cap="flat" cmpd="sng" algn="ctr">
                          <a:solidFill>
                            <a:srgbClr val="000000"/>
                          </a:solidFill>
                          <a:prstDash val="solid"/>
                          <a:round/>
                          <a:headEnd type="none" w="med" len="med"/>
                          <a:tailEnd type="none" w="med" len="med"/>
                        </a:lnB>
                        <a:blipFill>
                          <a:blip r:embed="rId3"/>
                          <a:stretch>
                            <a:fillRect t="-427083" r="-327103" b="-29167"/>
                          </a:stretch>
                        </a:blipFill>
                      </a:tcPr>
                    </a:tc>
                    <a:tc>
                      <a:txBody>
                        <a:bodyPr/>
                        <a:lstStyle/>
                        <a:p>
                          <a:pPr algn="ctr">
                            <a:lnSpc>
                              <a:spcPct val="107000"/>
                            </a:lnSpc>
                            <a:spcAft>
                              <a:spcPts val="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mc:Fallback>
      </mc:AlternateContent>
      <p:sp>
        <p:nvSpPr>
          <p:cNvPr id="6" name="Footer Placeholder 5"/>
          <p:cNvSpPr>
            <a:spLocks noGrp="1"/>
          </p:cNvSpPr>
          <p:nvPr>
            <p:ph type="ftr" sz="quarter" idx="11"/>
          </p:nvPr>
        </p:nvSpPr>
        <p:spPr/>
        <p:txBody>
          <a:bodyPr/>
          <a:lstStyle/>
          <a:p>
            <a:r>
              <a:rPr lang="en-US" dirty="0"/>
              <a:t>Lecture 4, ERM, MTO</a:t>
            </a:r>
          </a:p>
        </p:txBody>
      </p:sp>
      <p:sp>
        <p:nvSpPr>
          <p:cNvPr id="7" name="Slide Number Placeholder 6"/>
          <p:cNvSpPr>
            <a:spLocks noGrp="1"/>
          </p:cNvSpPr>
          <p:nvPr>
            <p:ph type="sldNum" sz="quarter" idx="12"/>
          </p:nvPr>
        </p:nvSpPr>
        <p:spPr/>
        <p:txBody>
          <a:bodyPr/>
          <a:lstStyle/>
          <a:p>
            <a:fld id="{769E8580-8357-4286-A896-D8F0D06AAB1A}" type="slidenum">
              <a:rPr lang="en-US" smtClean="0"/>
              <a:t>20</a:t>
            </a:fld>
            <a:endParaRPr lang="en-US" dirty="0"/>
          </a:p>
        </p:txBody>
      </p:sp>
    </p:spTree>
    <p:extLst>
      <p:ext uri="{BB962C8B-B14F-4D97-AF65-F5344CB8AC3E}">
        <p14:creationId xmlns:p14="http://schemas.microsoft.com/office/powerpoint/2010/main" val="272059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79769"/>
            <a:ext cx="10678160" cy="741680"/>
          </a:xfrm>
        </p:spPr>
        <p:txBody>
          <a:bodyPr>
            <a:noAutofit/>
          </a:bodyPr>
          <a:lstStyle/>
          <a:p>
            <a:r>
              <a:rPr lang="en-US" sz="3200" noProof="0" dirty="0"/>
              <a:t>General idea: Specifying contrasts with unequal sample sizes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92701" y="1168400"/>
                <a:ext cx="9875520" cy="4844683"/>
              </a:xfrm>
            </p:spPr>
            <p:txBody>
              <a:bodyPr>
                <a:noAutofit/>
              </a:bodyPr>
              <a:lstStyle/>
              <a:p>
                <a:r>
                  <a:rPr lang="en-US" sz="2000" noProof="0" dirty="0">
                    <a:solidFill>
                      <a:schemeClr val="tx1"/>
                    </a:solidFill>
                  </a:rPr>
                  <a:t>So far, we discussed experiments in which the sample size for each of the groups is equal. What if the sample sizes are different? </a:t>
                </a:r>
              </a:p>
              <a:p>
                <a:pPr marL="0" indent="0">
                  <a:buNone/>
                </a:pPr>
                <a:endParaRPr lang="en-US" sz="2000" noProof="0" dirty="0">
                  <a:solidFill>
                    <a:schemeClr val="tx1"/>
                  </a:solidFill>
                </a:endParaRPr>
              </a:p>
              <a:p>
                <a:pPr marL="0" indent="0">
                  <a:buNone/>
                </a:pPr>
                <a:endParaRPr lang="en-US" sz="2000" noProof="0" dirty="0">
                  <a:solidFill>
                    <a:schemeClr val="tx1"/>
                  </a:solidFill>
                </a:endParaRPr>
              </a:p>
              <a:p>
                <a:pPr marL="0" indent="0">
                  <a:buNone/>
                </a:pPr>
                <a:endParaRPr lang="en-US" sz="2000" noProof="0" dirty="0"/>
              </a:p>
              <a:p>
                <a:r>
                  <a:rPr lang="en-US" sz="2000" noProof="0" dirty="0"/>
                  <a:t>Say we want to test the following null hypothesis: H</a:t>
                </a:r>
                <a:r>
                  <a:rPr lang="en-US" sz="2000" baseline="-25000" noProof="0" dirty="0"/>
                  <a:t>0</a:t>
                </a:r>
                <a:r>
                  <a:rPr lang="en-US" sz="2000" noProof="0" dirty="0"/>
                  <a:t>: </a:t>
                </a:r>
                <a14:m>
                  <m:oMath xmlns:m="http://schemas.openxmlformats.org/officeDocument/2006/math">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𝜇</m:t>
                        </m:r>
                      </m:e>
                      <m:sub>
                        <m:r>
                          <a:rPr lang="en-US" sz="2000" i="1" noProof="0">
                            <a:latin typeface="Cambria Math" panose="02040503050406030204" pitchFamily="18" charset="0"/>
                          </a:rPr>
                          <m:t>1</m:t>
                        </m:r>
                      </m:sub>
                    </m:sSub>
                    <m:r>
                      <a:rPr lang="en-US" sz="2000" i="1" noProof="0">
                        <a:latin typeface="Cambria Math" panose="02040503050406030204" pitchFamily="18" charset="0"/>
                      </a:rPr>
                      <m:t>+</m:t>
                    </m:r>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𝜇</m:t>
                        </m:r>
                      </m:e>
                      <m:sub>
                        <m:r>
                          <a:rPr lang="en-US" sz="2000" i="1" noProof="0">
                            <a:latin typeface="Cambria Math" panose="02040503050406030204" pitchFamily="18" charset="0"/>
                          </a:rPr>
                          <m:t>2</m:t>
                        </m:r>
                      </m:sub>
                    </m:sSub>
                    <m:r>
                      <a:rPr lang="en-US" sz="2000" i="1" noProof="0">
                        <a:latin typeface="Cambria Math" panose="02040503050406030204" pitchFamily="18" charset="0"/>
                      </a:rPr>
                      <m:t>=</m:t>
                    </m:r>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𝜇</m:t>
                        </m:r>
                      </m:e>
                      <m:sub>
                        <m:r>
                          <a:rPr lang="en-US" sz="2000" i="1" noProof="0">
                            <a:latin typeface="Cambria Math" panose="02040503050406030204" pitchFamily="18" charset="0"/>
                          </a:rPr>
                          <m:t>3</m:t>
                        </m:r>
                      </m:sub>
                    </m:sSub>
                    <m:r>
                      <a:rPr lang="en-US" sz="2000" i="1" noProof="0">
                        <a:latin typeface="Cambria Math" panose="02040503050406030204" pitchFamily="18" charset="0"/>
                      </a:rPr>
                      <m:t>+</m:t>
                    </m:r>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𝜇</m:t>
                        </m:r>
                      </m:e>
                      <m:sub>
                        <m:r>
                          <a:rPr lang="en-US" sz="2000" i="1" noProof="0">
                            <a:latin typeface="Cambria Math" panose="02040503050406030204" pitchFamily="18" charset="0"/>
                          </a:rPr>
                          <m:t>4</m:t>
                        </m:r>
                      </m:sub>
                    </m:sSub>
                  </m:oMath>
                </a14:m>
                <a:endParaRPr lang="en-US" sz="2000" noProof="0" dirty="0">
                  <a:solidFill>
                    <a:schemeClr val="tx1"/>
                  </a:solidFill>
                </a:endParaRPr>
              </a:p>
              <a:p>
                <a:endParaRPr lang="en-US" sz="2000" noProof="0" dirty="0"/>
              </a:p>
              <a:p>
                <a:r>
                  <a:rPr lang="en-US" sz="2000" noProof="0" dirty="0">
                    <a:solidFill>
                      <a:schemeClr val="tx1"/>
                    </a:solidFill>
                  </a:rPr>
                  <a:t>We need to adjust the contrast coefficients using the sample size per group:</a:t>
                </a:r>
              </a:p>
              <a:p>
                <a:pPr marL="0" indent="0">
                  <a:buNone/>
                </a:pPr>
                <a14:m>
                  <m:oMathPara xmlns:m="http://schemas.openxmlformats.org/officeDocument/2006/math">
                    <m:oMathParaPr>
                      <m:jc m:val="centerGroup"/>
                    </m:oMathParaPr>
                    <m:oMath xmlns:m="http://schemas.openxmlformats.org/officeDocument/2006/math">
                      <m:sSub>
                        <m:sSubPr>
                          <m:ctrlPr>
                            <a:rPr lang="en-US" sz="2000" b="0" i="1" noProof="0" smtClean="0">
                              <a:solidFill>
                                <a:schemeClr val="tx1"/>
                              </a:solidFill>
                              <a:latin typeface="Cambria Math" panose="02040503050406030204" pitchFamily="18" charset="0"/>
                            </a:rPr>
                          </m:ctrlPr>
                        </m:sSubPr>
                        <m:e>
                          <m:r>
                            <a:rPr lang="en-US" sz="2000" b="0" i="1" noProof="0" smtClean="0">
                              <a:solidFill>
                                <a:schemeClr val="tx1"/>
                              </a:solidFill>
                              <a:latin typeface="Cambria Math" panose="02040503050406030204" pitchFamily="18" charset="0"/>
                            </a:rPr>
                            <m:t>𝑐</m:t>
                          </m:r>
                        </m:e>
                        <m:sub>
                          <m:r>
                            <a:rPr lang="en-US" sz="2000" b="0" i="1" noProof="0" smtClean="0">
                              <a:solidFill>
                                <a:schemeClr val="tx1"/>
                              </a:solidFill>
                              <a:latin typeface="Cambria Math" panose="02040503050406030204" pitchFamily="18" charset="0"/>
                            </a:rPr>
                            <m:t>𝑘</m:t>
                          </m:r>
                        </m:sub>
                      </m:sSub>
                      <m:r>
                        <a:rPr lang="en-US" sz="2000" b="0" i="1" noProof="0" smtClean="0">
                          <a:solidFill>
                            <a:schemeClr val="tx1"/>
                          </a:solidFill>
                          <a:latin typeface="Cambria Math" panose="02040503050406030204" pitchFamily="18" charset="0"/>
                        </a:rPr>
                        <m:t>=</m:t>
                      </m:r>
                      <m:f>
                        <m:fPr>
                          <m:ctrlPr>
                            <a:rPr lang="en-US" sz="2000" b="0" i="1" noProof="0" smtClean="0">
                              <a:solidFill>
                                <a:schemeClr val="tx1"/>
                              </a:solidFill>
                              <a:latin typeface="Cambria Math" panose="02040503050406030204" pitchFamily="18" charset="0"/>
                            </a:rPr>
                          </m:ctrlPr>
                        </m:fPr>
                        <m:num>
                          <m:sSub>
                            <m:sSubPr>
                              <m:ctrlPr>
                                <a:rPr lang="en-US" sz="2000" b="0" i="1" noProof="0" smtClean="0">
                                  <a:solidFill>
                                    <a:schemeClr val="tx1"/>
                                  </a:solidFill>
                                  <a:latin typeface="Cambria Math" panose="02040503050406030204" pitchFamily="18" charset="0"/>
                                </a:rPr>
                              </m:ctrlPr>
                            </m:sSubPr>
                            <m:e>
                              <m:r>
                                <a:rPr lang="en-US" sz="2000" b="0" i="1" noProof="0" smtClean="0">
                                  <a:solidFill>
                                    <a:schemeClr val="tx1"/>
                                  </a:solidFill>
                                  <a:latin typeface="Cambria Math" panose="02040503050406030204" pitchFamily="18" charset="0"/>
                                </a:rPr>
                                <m:t>𝑛</m:t>
                              </m:r>
                            </m:e>
                            <m:sub>
                              <m:r>
                                <a:rPr lang="en-US" sz="2000" b="0" i="1" noProof="0" smtClean="0">
                                  <a:solidFill>
                                    <a:schemeClr val="tx1"/>
                                  </a:solidFill>
                                  <a:latin typeface="Cambria Math" panose="02040503050406030204" pitchFamily="18" charset="0"/>
                                </a:rPr>
                                <m:t>𝑘</m:t>
                              </m:r>
                            </m:sub>
                          </m:sSub>
                        </m:num>
                        <m:den>
                          <m:nary>
                            <m:naryPr>
                              <m:chr m:val="∑"/>
                              <m:ctrlPr>
                                <a:rPr lang="en-US" sz="2000" b="0" i="1" noProof="0" smtClean="0">
                                  <a:solidFill>
                                    <a:schemeClr val="tx1"/>
                                  </a:solidFill>
                                  <a:latin typeface="Cambria Math" panose="02040503050406030204" pitchFamily="18" charset="0"/>
                                </a:rPr>
                              </m:ctrlPr>
                            </m:naryPr>
                            <m:sub>
                              <m:r>
                                <a:rPr lang="en-US" sz="2000" b="0" i="1" noProof="0" smtClean="0">
                                  <a:solidFill>
                                    <a:schemeClr val="tx1"/>
                                  </a:solidFill>
                                  <a:latin typeface="Cambria Math" panose="02040503050406030204" pitchFamily="18" charset="0"/>
                                </a:rPr>
                                <m:t>𝑗</m:t>
                              </m:r>
                              <m:r>
                                <a:rPr lang="en-US" sz="2000" b="0" i="1" noProof="0" smtClean="0">
                                  <a:solidFill>
                                    <a:schemeClr val="tx1"/>
                                  </a:solidFill>
                                  <a:latin typeface="Cambria Math" panose="02040503050406030204" pitchFamily="18" charset="0"/>
                                </a:rPr>
                                <m:t>=1</m:t>
                              </m:r>
                            </m:sub>
                            <m:sup>
                              <m:r>
                                <a:rPr lang="en-US" sz="2000" b="0" i="1" noProof="0" smtClean="0">
                                  <a:solidFill>
                                    <a:schemeClr val="tx1"/>
                                  </a:solidFill>
                                  <a:latin typeface="Cambria Math" panose="02040503050406030204" pitchFamily="18" charset="0"/>
                                </a:rPr>
                                <m:t>𝑃</m:t>
                              </m:r>
                            </m:sup>
                            <m:e>
                              <m:sSub>
                                <m:sSubPr>
                                  <m:ctrlPr>
                                    <a:rPr lang="en-US" sz="2000" b="0" i="1" noProof="0" smtClean="0">
                                      <a:solidFill>
                                        <a:schemeClr val="tx1"/>
                                      </a:solidFill>
                                      <a:latin typeface="Cambria Math" panose="02040503050406030204" pitchFamily="18" charset="0"/>
                                    </a:rPr>
                                  </m:ctrlPr>
                                </m:sSubPr>
                                <m:e>
                                  <m:r>
                                    <a:rPr lang="en-US" sz="2000" b="0" i="1" noProof="0" smtClean="0">
                                      <a:solidFill>
                                        <a:schemeClr val="tx1"/>
                                      </a:solidFill>
                                      <a:latin typeface="Cambria Math" panose="02040503050406030204" pitchFamily="18" charset="0"/>
                                    </a:rPr>
                                    <m:t>𝑛</m:t>
                                  </m:r>
                                </m:e>
                                <m:sub>
                                  <m:r>
                                    <a:rPr lang="en-US" sz="2000" b="0" i="1" noProof="0" smtClean="0">
                                      <a:solidFill>
                                        <a:schemeClr val="tx1"/>
                                      </a:solidFill>
                                      <a:latin typeface="Cambria Math" panose="02040503050406030204" pitchFamily="18" charset="0"/>
                                    </a:rPr>
                                    <m:t>𝑗</m:t>
                                  </m:r>
                                </m:sub>
                              </m:sSub>
                            </m:e>
                          </m:nary>
                        </m:den>
                      </m:f>
                    </m:oMath>
                  </m:oMathPara>
                </a14:m>
                <a:endParaRPr lang="en-US" sz="2000" noProof="0" dirty="0">
                  <a:solidFill>
                    <a:schemeClr val="tx1"/>
                  </a:solidFill>
                </a:endParaRPr>
              </a:p>
              <a:p>
                <a:pPr marL="0" indent="0">
                  <a:buNone/>
                </a:pPr>
                <a:r>
                  <a:rPr lang="en-US" sz="2000" noProof="0" dirty="0"/>
                  <a:t>where the denominator is the sum of all groups that belong to the same category of group </a:t>
                </a:r>
                <a:r>
                  <a:rPr lang="en-US" sz="2000" i="1" noProof="0" dirty="0"/>
                  <a:t>k</a:t>
                </a:r>
                <a:endParaRPr lang="en-US" sz="2000" noProof="0" dirty="0">
                  <a:solidFill>
                    <a:schemeClr val="tx1"/>
                  </a:solidFill>
                </a:endParaRPr>
              </a:p>
              <a:p>
                <a:pPr marL="0" indent="0">
                  <a:buNone/>
                </a:pPr>
                <a:r>
                  <a:rPr lang="en-US" sz="2000" noProof="0" dirty="0">
                    <a:solidFill>
                      <a:schemeClr val="tx1"/>
                    </a:solidFill>
                  </a:rPr>
                  <a:t> </a:t>
                </a:r>
              </a:p>
              <a:p>
                <a:pPr marL="0" indent="0" algn="ctr">
                  <a:buNone/>
                </a:pPr>
                <a:r>
                  <a:rPr lang="en-US" sz="2000" i="1" noProof="0" dirty="0">
                    <a:solidFill>
                      <a:schemeClr val="tx1"/>
                    </a:solidFill>
                  </a:rPr>
                  <a:t>The contrast coefficients are: </a:t>
                </a:r>
                <a14:m>
                  <m:oMath xmlns:m="http://schemas.openxmlformats.org/officeDocument/2006/math">
                    <m:r>
                      <a:rPr lang="en-US" sz="2000" b="0" i="1" noProof="0">
                        <a:solidFill>
                          <a:schemeClr val="tx1"/>
                        </a:solidFill>
                        <a:latin typeface="Cambria Math" panose="02040503050406030204" pitchFamily="18" charset="0"/>
                      </a:rPr>
                      <m:t>𝑐</m:t>
                    </m:r>
                    <m:r>
                      <a:rPr lang="en-US" sz="2000" b="0" i="1" noProof="0">
                        <a:solidFill>
                          <a:schemeClr val="tx1"/>
                        </a:solidFill>
                        <a:latin typeface="Cambria Math" panose="02040503050406030204" pitchFamily="18" charset="0"/>
                      </a:rPr>
                      <m:t> = </m:t>
                    </m:r>
                    <m:d>
                      <m:dPr>
                        <m:ctrlPr>
                          <a:rPr lang="en-US" sz="2000" i="1" noProof="0">
                            <a:solidFill>
                              <a:schemeClr val="tx1"/>
                            </a:solidFill>
                            <a:latin typeface="Cambria Math" panose="02040503050406030204" pitchFamily="18" charset="0"/>
                          </a:rPr>
                        </m:ctrlPr>
                      </m:dPr>
                      <m:e>
                        <m:f>
                          <m:fPr>
                            <m:ctrlPr>
                              <a:rPr lang="en-US" sz="2000" i="1" noProof="0" smtClean="0">
                                <a:solidFill>
                                  <a:schemeClr val="tx1"/>
                                </a:solidFill>
                                <a:latin typeface="Cambria Math" panose="02040503050406030204" pitchFamily="18" charset="0"/>
                              </a:rPr>
                            </m:ctrlPr>
                          </m:fPr>
                          <m:num>
                            <m:r>
                              <a:rPr lang="en-US" sz="2000" b="0" i="1" noProof="0" smtClean="0">
                                <a:solidFill>
                                  <a:schemeClr val="tx1"/>
                                </a:solidFill>
                                <a:latin typeface="Cambria Math" panose="02040503050406030204" pitchFamily="18" charset="0"/>
                              </a:rPr>
                              <m:t>10</m:t>
                            </m:r>
                          </m:num>
                          <m:den>
                            <m:r>
                              <a:rPr lang="en-US" sz="2000" b="0" i="1" noProof="0" smtClean="0">
                                <a:solidFill>
                                  <a:schemeClr val="tx1"/>
                                </a:solidFill>
                                <a:latin typeface="Cambria Math" panose="02040503050406030204" pitchFamily="18" charset="0"/>
                              </a:rPr>
                              <m:t>30</m:t>
                            </m:r>
                          </m:den>
                        </m:f>
                        <m:r>
                          <a:rPr lang="en-US" sz="2000" i="1" noProof="0">
                            <a:solidFill>
                              <a:schemeClr val="tx1"/>
                            </a:solidFill>
                            <a:latin typeface="Cambria Math" panose="02040503050406030204" pitchFamily="18" charset="0"/>
                          </a:rPr>
                          <m:t>,</m:t>
                        </m:r>
                        <m:f>
                          <m:fPr>
                            <m:ctrlPr>
                              <a:rPr lang="en-US" sz="2000" i="1" noProof="0">
                                <a:solidFill>
                                  <a:schemeClr val="tx1"/>
                                </a:solidFill>
                                <a:latin typeface="Cambria Math" panose="02040503050406030204" pitchFamily="18" charset="0"/>
                              </a:rPr>
                            </m:ctrlPr>
                          </m:fPr>
                          <m:num>
                            <m:r>
                              <a:rPr lang="en-US" sz="2000" b="0" i="1" noProof="0" smtClean="0">
                                <a:solidFill>
                                  <a:schemeClr val="tx1"/>
                                </a:solidFill>
                                <a:latin typeface="Cambria Math" panose="02040503050406030204" pitchFamily="18" charset="0"/>
                              </a:rPr>
                              <m:t>2</m:t>
                            </m:r>
                            <m:r>
                              <a:rPr lang="en-US" sz="2000" i="1" noProof="0">
                                <a:solidFill>
                                  <a:schemeClr val="tx1"/>
                                </a:solidFill>
                                <a:latin typeface="Cambria Math" panose="02040503050406030204" pitchFamily="18" charset="0"/>
                              </a:rPr>
                              <m:t>0</m:t>
                            </m:r>
                          </m:num>
                          <m:den>
                            <m:r>
                              <a:rPr lang="en-US" sz="2000" b="0" i="1" noProof="0" smtClean="0">
                                <a:solidFill>
                                  <a:schemeClr val="tx1"/>
                                </a:solidFill>
                                <a:latin typeface="Cambria Math" panose="02040503050406030204" pitchFamily="18" charset="0"/>
                              </a:rPr>
                              <m:t>3</m:t>
                            </m:r>
                            <m:r>
                              <a:rPr lang="en-US" sz="2000" i="1" noProof="0">
                                <a:solidFill>
                                  <a:schemeClr val="tx1"/>
                                </a:solidFill>
                                <a:latin typeface="Cambria Math" panose="02040503050406030204" pitchFamily="18" charset="0"/>
                              </a:rPr>
                              <m:t>0</m:t>
                            </m:r>
                          </m:den>
                        </m:f>
                        <m:r>
                          <a:rPr lang="en-US" sz="2000" i="1" noProof="0">
                            <a:solidFill>
                              <a:schemeClr val="tx1"/>
                            </a:solidFill>
                            <a:latin typeface="Cambria Math" panose="02040503050406030204" pitchFamily="18" charset="0"/>
                          </a:rPr>
                          <m:t>,</m:t>
                        </m:r>
                        <m:r>
                          <a:rPr lang="en-US" sz="2000" b="0" i="1" noProof="0" smtClean="0">
                            <a:solidFill>
                              <a:schemeClr val="tx1"/>
                            </a:solidFill>
                            <a:latin typeface="Cambria Math" panose="02040503050406030204" pitchFamily="18" charset="0"/>
                          </a:rPr>
                          <m:t>−</m:t>
                        </m:r>
                        <m:f>
                          <m:fPr>
                            <m:ctrlPr>
                              <a:rPr lang="en-US" sz="2000" i="1" noProof="0">
                                <a:solidFill>
                                  <a:schemeClr val="tx1"/>
                                </a:solidFill>
                                <a:latin typeface="Cambria Math" panose="02040503050406030204" pitchFamily="18" charset="0"/>
                              </a:rPr>
                            </m:ctrlPr>
                          </m:fPr>
                          <m:num>
                            <m:r>
                              <a:rPr lang="en-US" sz="2000" i="1" noProof="0">
                                <a:solidFill>
                                  <a:schemeClr val="tx1"/>
                                </a:solidFill>
                                <a:latin typeface="Cambria Math" panose="02040503050406030204" pitchFamily="18" charset="0"/>
                              </a:rPr>
                              <m:t>20</m:t>
                            </m:r>
                          </m:num>
                          <m:den>
                            <m:r>
                              <a:rPr lang="en-US" sz="2000" b="0" i="1" noProof="0" smtClean="0">
                                <a:solidFill>
                                  <a:schemeClr val="tx1"/>
                                </a:solidFill>
                                <a:latin typeface="Cambria Math" panose="02040503050406030204" pitchFamily="18" charset="0"/>
                              </a:rPr>
                              <m:t>5</m:t>
                            </m:r>
                            <m:r>
                              <a:rPr lang="en-US" sz="2000" i="1" noProof="0">
                                <a:solidFill>
                                  <a:schemeClr val="tx1"/>
                                </a:solidFill>
                                <a:latin typeface="Cambria Math" panose="02040503050406030204" pitchFamily="18" charset="0"/>
                              </a:rPr>
                              <m:t>0</m:t>
                            </m:r>
                          </m:den>
                        </m:f>
                        <m:r>
                          <a:rPr lang="en-US" sz="2000" i="1" noProof="0">
                            <a:solidFill>
                              <a:schemeClr val="tx1"/>
                            </a:solidFill>
                            <a:latin typeface="Cambria Math" panose="02040503050406030204" pitchFamily="18" charset="0"/>
                          </a:rPr>
                          <m:t>, </m:t>
                        </m:r>
                        <m:r>
                          <a:rPr lang="en-US" sz="2000" b="0" i="1" noProof="0" smtClean="0">
                            <a:solidFill>
                              <a:schemeClr val="tx1"/>
                            </a:solidFill>
                            <a:latin typeface="Cambria Math" panose="02040503050406030204" pitchFamily="18" charset="0"/>
                          </a:rPr>
                          <m:t>−</m:t>
                        </m:r>
                        <m:f>
                          <m:fPr>
                            <m:ctrlPr>
                              <a:rPr lang="en-US" sz="2000" i="1" noProof="0">
                                <a:solidFill>
                                  <a:schemeClr val="tx1"/>
                                </a:solidFill>
                                <a:latin typeface="Cambria Math" panose="02040503050406030204" pitchFamily="18" charset="0"/>
                              </a:rPr>
                            </m:ctrlPr>
                          </m:fPr>
                          <m:num>
                            <m:r>
                              <a:rPr lang="en-US" sz="2000" b="0" i="1" noProof="0" smtClean="0">
                                <a:solidFill>
                                  <a:schemeClr val="tx1"/>
                                </a:solidFill>
                                <a:latin typeface="Cambria Math" panose="02040503050406030204" pitchFamily="18" charset="0"/>
                              </a:rPr>
                              <m:t>3</m:t>
                            </m:r>
                            <m:r>
                              <a:rPr lang="en-US" sz="2000" i="1" noProof="0">
                                <a:solidFill>
                                  <a:schemeClr val="tx1"/>
                                </a:solidFill>
                                <a:latin typeface="Cambria Math" panose="02040503050406030204" pitchFamily="18" charset="0"/>
                              </a:rPr>
                              <m:t>0</m:t>
                            </m:r>
                          </m:num>
                          <m:den>
                            <m:r>
                              <a:rPr lang="en-US" sz="2000" i="1" noProof="0">
                                <a:solidFill>
                                  <a:schemeClr val="tx1"/>
                                </a:solidFill>
                                <a:latin typeface="Cambria Math" panose="02040503050406030204" pitchFamily="18" charset="0"/>
                              </a:rPr>
                              <m:t>50</m:t>
                            </m:r>
                          </m:den>
                        </m:f>
                      </m:e>
                    </m:d>
                  </m:oMath>
                </a14:m>
                <a:endParaRPr lang="en-US" sz="2000" noProof="0"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92701" y="1168400"/>
                <a:ext cx="9875520" cy="4844683"/>
              </a:xfrm>
              <a:blipFill>
                <a:blip r:embed="rId3"/>
                <a:stretch>
                  <a:fillRect l="-617" t="-1385" b="-3526"/>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3850144951"/>
              </p:ext>
            </p:extLst>
          </p:nvPr>
        </p:nvGraphicFramePr>
        <p:xfrm>
          <a:off x="2266461" y="1981200"/>
          <a:ext cx="8128000" cy="811106"/>
        </p:xfrm>
        <a:graphic>
          <a:graphicData uri="http://schemas.openxmlformats.org/drawingml/2006/table">
            <a:tbl>
              <a:tblPr firstRow="1" bandRow="1">
                <a:tableStyleId>{C083E6E3-FA7D-4D7B-A595-EF9225AFEA82}</a:tableStyleId>
              </a:tblPr>
              <a:tblGrid>
                <a:gridCol w="2032000">
                  <a:extLst>
                    <a:ext uri="{9D8B030D-6E8A-4147-A177-3AD203B41FA5}">
                      <a16:colId xmlns:a16="http://schemas.microsoft.com/office/drawing/2014/main" val="2692248289"/>
                    </a:ext>
                  </a:extLst>
                </a:gridCol>
                <a:gridCol w="1524000">
                  <a:extLst>
                    <a:ext uri="{9D8B030D-6E8A-4147-A177-3AD203B41FA5}">
                      <a16:colId xmlns:a16="http://schemas.microsoft.com/office/drawing/2014/main" val="2633437966"/>
                    </a:ext>
                  </a:extLst>
                </a:gridCol>
                <a:gridCol w="1524000">
                  <a:extLst>
                    <a:ext uri="{9D8B030D-6E8A-4147-A177-3AD203B41FA5}">
                      <a16:colId xmlns:a16="http://schemas.microsoft.com/office/drawing/2014/main" val="1458470548"/>
                    </a:ext>
                  </a:extLst>
                </a:gridCol>
                <a:gridCol w="1524000">
                  <a:extLst>
                    <a:ext uri="{9D8B030D-6E8A-4147-A177-3AD203B41FA5}">
                      <a16:colId xmlns:a16="http://schemas.microsoft.com/office/drawing/2014/main" val="2227633865"/>
                    </a:ext>
                  </a:extLst>
                </a:gridCol>
                <a:gridCol w="1524000">
                  <a:extLst>
                    <a:ext uri="{9D8B030D-6E8A-4147-A177-3AD203B41FA5}">
                      <a16:colId xmlns:a16="http://schemas.microsoft.com/office/drawing/2014/main" val="1496545244"/>
                    </a:ext>
                  </a:extLst>
                </a:gridCol>
              </a:tblGrid>
              <a:tr h="414866">
                <a:tc>
                  <a:txBody>
                    <a:bodyPr/>
                    <a:lstStyle/>
                    <a:p>
                      <a:r>
                        <a:rPr lang="en-US" sz="2000" dirty="0"/>
                        <a:t>Group</a:t>
                      </a:r>
                    </a:p>
                  </a:txBody>
                  <a:tcPr/>
                </a:tc>
                <a:tc>
                  <a:txBody>
                    <a:bodyPr/>
                    <a:lstStyle/>
                    <a:p>
                      <a:pPr algn="ctr"/>
                      <a:r>
                        <a:rPr lang="en-US" sz="2000" dirty="0"/>
                        <a:t>1</a:t>
                      </a:r>
                    </a:p>
                  </a:txBody>
                  <a:tcPr/>
                </a:tc>
                <a:tc>
                  <a:txBody>
                    <a:bodyPr/>
                    <a:lstStyle/>
                    <a:p>
                      <a:pPr algn="ctr"/>
                      <a:r>
                        <a:rPr lang="en-US" sz="2000" dirty="0"/>
                        <a:t>2</a:t>
                      </a:r>
                    </a:p>
                  </a:txBody>
                  <a:tcPr/>
                </a:tc>
                <a:tc>
                  <a:txBody>
                    <a:bodyPr/>
                    <a:lstStyle/>
                    <a:p>
                      <a:pPr algn="ctr"/>
                      <a:r>
                        <a:rPr lang="en-US" sz="2000" dirty="0"/>
                        <a:t>3</a:t>
                      </a:r>
                    </a:p>
                  </a:txBody>
                  <a:tcPr/>
                </a:tc>
                <a:tc>
                  <a:txBody>
                    <a:bodyPr/>
                    <a:lstStyle/>
                    <a:p>
                      <a:pPr algn="ctr"/>
                      <a:r>
                        <a:rPr lang="en-US" sz="2000" dirty="0"/>
                        <a:t>4</a:t>
                      </a:r>
                    </a:p>
                  </a:txBody>
                  <a:tcPr/>
                </a:tc>
                <a:extLst>
                  <a:ext uri="{0D108BD9-81ED-4DB2-BD59-A6C34878D82A}">
                    <a16:rowId xmlns:a16="http://schemas.microsoft.com/office/drawing/2014/main" val="2944361664"/>
                  </a:ext>
                </a:extLst>
              </a:tr>
              <a:tr h="370840">
                <a:tc>
                  <a:txBody>
                    <a:bodyPr/>
                    <a:lstStyle/>
                    <a:p>
                      <a:r>
                        <a:rPr lang="en-US" sz="2000" dirty="0"/>
                        <a:t>Sample</a:t>
                      </a:r>
                      <a:r>
                        <a:rPr lang="en-US" sz="2000" baseline="0" dirty="0"/>
                        <a:t> size (</a:t>
                      </a:r>
                      <a:r>
                        <a:rPr lang="en-US" sz="2000" i="1" baseline="0" dirty="0"/>
                        <a:t>n</a:t>
                      </a:r>
                      <a:r>
                        <a:rPr lang="en-US" sz="2000" i="1" baseline="-25000" dirty="0"/>
                        <a:t>k</a:t>
                      </a:r>
                      <a:r>
                        <a:rPr lang="en-US" sz="2000" baseline="0" dirty="0"/>
                        <a:t>) </a:t>
                      </a:r>
                      <a:endParaRPr lang="en-US" sz="2000" baseline="-25000" dirty="0"/>
                    </a:p>
                  </a:txBody>
                  <a:tcPr/>
                </a:tc>
                <a:tc>
                  <a:txBody>
                    <a:bodyPr/>
                    <a:lstStyle/>
                    <a:p>
                      <a:pPr algn="ctr"/>
                      <a:r>
                        <a:rPr lang="en-US" sz="2000" dirty="0"/>
                        <a:t>10</a:t>
                      </a:r>
                    </a:p>
                  </a:txBody>
                  <a:tcPr/>
                </a:tc>
                <a:tc>
                  <a:txBody>
                    <a:bodyPr/>
                    <a:lstStyle/>
                    <a:p>
                      <a:pPr algn="ctr"/>
                      <a:r>
                        <a:rPr lang="en-US" sz="2000" dirty="0"/>
                        <a:t>20</a:t>
                      </a:r>
                    </a:p>
                  </a:txBody>
                  <a:tcPr/>
                </a:tc>
                <a:tc>
                  <a:txBody>
                    <a:bodyPr/>
                    <a:lstStyle/>
                    <a:p>
                      <a:pPr algn="ctr"/>
                      <a:r>
                        <a:rPr lang="en-US" sz="2000" dirty="0"/>
                        <a:t>20</a:t>
                      </a:r>
                    </a:p>
                  </a:txBody>
                  <a:tcPr/>
                </a:tc>
                <a:tc>
                  <a:txBody>
                    <a:bodyPr/>
                    <a:lstStyle/>
                    <a:p>
                      <a:pPr algn="ctr"/>
                      <a:r>
                        <a:rPr lang="en-US" sz="2000" dirty="0"/>
                        <a:t>30</a:t>
                      </a:r>
                    </a:p>
                  </a:txBody>
                  <a:tcPr/>
                </a:tc>
                <a:extLst>
                  <a:ext uri="{0D108BD9-81ED-4DB2-BD59-A6C34878D82A}">
                    <a16:rowId xmlns:a16="http://schemas.microsoft.com/office/drawing/2014/main" val="468608952"/>
                  </a:ext>
                </a:extLst>
              </a:tr>
            </a:tbl>
          </a:graphicData>
        </a:graphic>
      </p:graphicFrame>
      <p:sp>
        <p:nvSpPr>
          <p:cNvPr id="5" name="Footer Placeholder 4"/>
          <p:cNvSpPr>
            <a:spLocks noGrp="1"/>
          </p:cNvSpPr>
          <p:nvPr>
            <p:ph type="ftr" sz="quarter" idx="11"/>
          </p:nvPr>
        </p:nvSpPr>
        <p:spPr/>
        <p:txBody>
          <a:bodyPr/>
          <a:lstStyle/>
          <a:p>
            <a:r>
              <a:rPr lang="en-US" dirty="0"/>
              <a:t>Lecture 4, ERM, MTO</a:t>
            </a:r>
          </a:p>
        </p:txBody>
      </p:sp>
      <p:sp>
        <p:nvSpPr>
          <p:cNvPr id="7" name="Slide Number Placeholder 6"/>
          <p:cNvSpPr>
            <a:spLocks noGrp="1"/>
          </p:cNvSpPr>
          <p:nvPr>
            <p:ph type="sldNum" sz="quarter" idx="12"/>
          </p:nvPr>
        </p:nvSpPr>
        <p:spPr/>
        <p:txBody>
          <a:bodyPr/>
          <a:lstStyle/>
          <a:p>
            <a:fld id="{769E8580-8357-4286-A896-D8F0D06AAB1A}" type="slidenum">
              <a:rPr lang="en-US" smtClean="0"/>
              <a:t>21</a:t>
            </a:fld>
            <a:endParaRPr lang="en-US" dirty="0"/>
          </a:p>
        </p:txBody>
      </p:sp>
    </p:spTree>
    <p:extLst>
      <p:ext uri="{BB962C8B-B14F-4D97-AF65-F5344CB8AC3E}">
        <p14:creationId xmlns:p14="http://schemas.microsoft.com/office/powerpoint/2010/main" val="2218230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1" y="651204"/>
            <a:ext cx="10515598" cy="953849"/>
          </a:xfrm>
        </p:spPr>
        <p:txBody>
          <a:bodyPr>
            <a:normAutofit fontScale="90000"/>
          </a:bodyPr>
          <a:lstStyle/>
          <a:p>
            <a:pPr algn="ctr"/>
            <a:r>
              <a:rPr lang="en-US" sz="3200" noProof="0" dirty="0"/>
              <a:t>Procedure to determine contrast coefficients when </a:t>
            </a:r>
            <a:r>
              <a:rPr lang="en-US" sz="3200" i="1" noProof="0" dirty="0"/>
              <a:t>n</a:t>
            </a:r>
            <a:r>
              <a:rPr lang="en-US" sz="3200" i="1" baseline="-25000" noProof="0" dirty="0"/>
              <a:t>k</a:t>
            </a:r>
            <a:r>
              <a:rPr lang="en-US" sz="3200" noProof="0" dirty="0"/>
              <a:t> are </a:t>
            </a:r>
            <a:r>
              <a:rPr lang="en-US" sz="3200" i="1" u="sng" noProof="0" dirty="0"/>
              <a:t>un</a:t>
            </a:r>
            <a:r>
              <a:rPr lang="en-US" sz="3200" noProof="0" dirty="0"/>
              <a:t>equal </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555886" y="2032752"/>
                <a:ext cx="9965553" cy="3101983"/>
              </a:xfrm>
            </p:spPr>
            <p:txBody>
              <a:bodyPr>
                <a:noAutofit/>
              </a:bodyPr>
              <a:lstStyle/>
              <a:p>
                <a:pPr marL="457200" indent="-457200">
                  <a:buFont typeface="+mj-lt"/>
                  <a:buAutoNum type="arabicPeriod"/>
                </a:pPr>
                <a:r>
                  <a:rPr lang="en-US" sz="1900" noProof="0" dirty="0"/>
                  <a:t>Divide all </a:t>
                </a:r>
                <a:r>
                  <a:rPr lang="en-US" sz="1900" i="1" noProof="0" dirty="0"/>
                  <a:t>K</a:t>
                </a:r>
                <a:r>
                  <a:rPr lang="en-US" sz="1900" noProof="0" dirty="0"/>
                  <a:t> groups in three categories that correspond with H</a:t>
                </a:r>
                <a:r>
                  <a:rPr lang="en-US" sz="1900" baseline="-25000" noProof="0" dirty="0"/>
                  <a:t>0</a:t>
                </a:r>
              </a:p>
              <a:p>
                <a:pPr marL="457200" indent="-457200">
                  <a:buFont typeface="+mj-lt"/>
                  <a:buAutoNum type="arabicPeriod"/>
                </a:pPr>
                <a:endParaRPr lang="en-US" sz="1900" b="1" noProof="0" dirty="0"/>
              </a:p>
              <a:p>
                <a:pPr marL="457200" indent="-457200">
                  <a:buFont typeface="+mj-lt"/>
                  <a:buAutoNum type="arabicPeriod"/>
                </a:pPr>
                <a:r>
                  <a:rPr lang="en-US" sz="1900" noProof="0" dirty="0"/>
                  <a:t>For all groups that do not participate: </a:t>
                </a:r>
                <a14:m>
                  <m:oMath xmlns:m="http://schemas.openxmlformats.org/officeDocument/2006/math">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𝑐</m:t>
                        </m:r>
                      </m:e>
                      <m:sub>
                        <m:r>
                          <a:rPr lang="en-US" sz="2000" i="1" noProof="0">
                            <a:latin typeface="Cambria Math" panose="02040503050406030204" pitchFamily="18" charset="0"/>
                          </a:rPr>
                          <m:t>𝑘</m:t>
                        </m:r>
                      </m:sub>
                    </m:sSub>
                  </m:oMath>
                </a14:m>
                <a:r>
                  <a:rPr lang="en-US" sz="1900" noProof="0" dirty="0"/>
                  <a:t> = 0</a:t>
                </a:r>
              </a:p>
              <a:p>
                <a:pPr marL="457200" indent="-457200">
                  <a:buFont typeface="+mj-lt"/>
                  <a:buAutoNum type="arabicPeriod"/>
                </a:pPr>
                <a:endParaRPr lang="en-US" sz="1900" b="1" noProof="0" dirty="0"/>
              </a:p>
              <a:p>
                <a:pPr marL="457200" indent="-457200">
                  <a:buFont typeface="+mj-lt"/>
                  <a:buAutoNum type="arabicPeriod"/>
                </a:pPr>
                <a:r>
                  <a:rPr lang="en-US" sz="1900" noProof="0" dirty="0"/>
                  <a:t>For all groups on one side of the equation: </a:t>
                </a:r>
                <a14:m>
                  <m:oMath xmlns:m="http://schemas.openxmlformats.org/officeDocument/2006/math">
                    <m:sSub>
                      <m:sSubPr>
                        <m:ctrlPr>
                          <a:rPr lang="en-US" sz="1800" i="1" noProof="0">
                            <a:latin typeface="Cambria Math" panose="02040503050406030204" pitchFamily="18" charset="0"/>
                          </a:rPr>
                        </m:ctrlPr>
                      </m:sSubPr>
                      <m:e>
                        <m:r>
                          <a:rPr lang="en-US" sz="1800" i="1" noProof="0">
                            <a:latin typeface="Cambria Math" panose="02040503050406030204" pitchFamily="18" charset="0"/>
                          </a:rPr>
                          <m:t>𝑐</m:t>
                        </m:r>
                      </m:e>
                      <m:sub>
                        <m:r>
                          <a:rPr lang="en-US" sz="1800" i="1" noProof="0">
                            <a:latin typeface="Cambria Math" panose="02040503050406030204" pitchFamily="18" charset="0"/>
                          </a:rPr>
                          <m:t>𝑘</m:t>
                        </m:r>
                      </m:sub>
                    </m:sSub>
                    <m:r>
                      <a:rPr lang="en-US" sz="1800" i="1" noProof="0">
                        <a:latin typeface="Cambria Math" panose="02040503050406030204" pitchFamily="18" charset="0"/>
                      </a:rPr>
                      <m:t>=</m:t>
                    </m:r>
                    <m:f>
                      <m:fPr>
                        <m:ctrlPr>
                          <a:rPr lang="en-US" sz="1800" i="1" noProof="0">
                            <a:latin typeface="Cambria Math" panose="02040503050406030204" pitchFamily="18" charset="0"/>
                          </a:rPr>
                        </m:ctrlPr>
                      </m:fPr>
                      <m:num>
                        <m:sSub>
                          <m:sSubPr>
                            <m:ctrlPr>
                              <a:rPr lang="en-US" sz="1800" i="1" noProof="0">
                                <a:latin typeface="Cambria Math" panose="02040503050406030204" pitchFamily="18" charset="0"/>
                              </a:rPr>
                            </m:ctrlPr>
                          </m:sSubPr>
                          <m:e>
                            <m:r>
                              <a:rPr lang="en-US" sz="1800" i="1" noProof="0">
                                <a:latin typeface="Cambria Math" panose="02040503050406030204" pitchFamily="18" charset="0"/>
                              </a:rPr>
                              <m:t>𝑛</m:t>
                            </m:r>
                          </m:e>
                          <m:sub>
                            <m:r>
                              <a:rPr lang="en-US" sz="1800" i="1" noProof="0">
                                <a:latin typeface="Cambria Math" panose="02040503050406030204" pitchFamily="18" charset="0"/>
                              </a:rPr>
                              <m:t>𝑘</m:t>
                            </m:r>
                          </m:sub>
                        </m:sSub>
                      </m:num>
                      <m:den>
                        <m:nary>
                          <m:naryPr>
                            <m:chr m:val="∑"/>
                            <m:ctrlPr>
                              <a:rPr lang="en-US" sz="1800" i="1" noProof="0">
                                <a:latin typeface="Cambria Math" panose="02040503050406030204" pitchFamily="18" charset="0"/>
                              </a:rPr>
                            </m:ctrlPr>
                          </m:naryPr>
                          <m:sub>
                            <m:r>
                              <a:rPr lang="en-US" sz="1800" b="0" i="1" noProof="0" smtClean="0">
                                <a:latin typeface="Cambria Math" panose="02040503050406030204" pitchFamily="18" charset="0"/>
                              </a:rPr>
                              <m:t>𝑗</m:t>
                            </m:r>
                            <m:r>
                              <a:rPr lang="en-US" sz="1800" i="1" noProof="0">
                                <a:latin typeface="Cambria Math" panose="02040503050406030204" pitchFamily="18" charset="0"/>
                              </a:rPr>
                              <m:t>=1</m:t>
                            </m:r>
                          </m:sub>
                          <m:sup>
                            <m:r>
                              <a:rPr lang="en-US" sz="1800" i="1" noProof="0">
                                <a:latin typeface="Cambria Math" panose="02040503050406030204" pitchFamily="18" charset="0"/>
                              </a:rPr>
                              <m:t>𝑃</m:t>
                            </m:r>
                          </m:sup>
                          <m:e>
                            <m:sSub>
                              <m:sSubPr>
                                <m:ctrlPr>
                                  <a:rPr lang="en-US" sz="1800" i="1" noProof="0">
                                    <a:latin typeface="Cambria Math" panose="02040503050406030204" pitchFamily="18" charset="0"/>
                                  </a:rPr>
                                </m:ctrlPr>
                              </m:sSubPr>
                              <m:e>
                                <m:r>
                                  <a:rPr lang="en-US" sz="1800" i="1" noProof="0">
                                    <a:latin typeface="Cambria Math" panose="02040503050406030204" pitchFamily="18" charset="0"/>
                                  </a:rPr>
                                  <m:t>𝑛</m:t>
                                </m:r>
                              </m:e>
                              <m:sub>
                                <m:r>
                                  <a:rPr lang="en-US" sz="1800" b="0" i="1" noProof="0" smtClean="0">
                                    <a:latin typeface="Cambria Math" panose="02040503050406030204" pitchFamily="18" charset="0"/>
                                  </a:rPr>
                                  <m:t>𝑗</m:t>
                                </m:r>
                              </m:sub>
                            </m:sSub>
                          </m:e>
                        </m:nary>
                      </m:den>
                    </m:f>
                  </m:oMath>
                </a14:m>
                <a:r>
                  <a:rPr lang="en-US" sz="1900" noProof="0" dirty="0"/>
                  <a:t> where the denominator is the sum of group sample sizes on this side</a:t>
                </a:r>
              </a:p>
              <a:p>
                <a:pPr marL="457200" indent="-457200">
                  <a:buFont typeface="+mj-lt"/>
                  <a:buAutoNum type="arabicPeriod"/>
                </a:pPr>
                <a:endParaRPr lang="en-US" sz="1900" b="1" noProof="0" dirty="0"/>
              </a:p>
              <a:p>
                <a:pPr marL="457200" indent="-457200">
                  <a:buFont typeface="+mj-lt"/>
                  <a:buAutoNum type="arabicPeriod"/>
                </a:pPr>
                <a:r>
                  <a:rPr lang="en-US" sz="1900" dirty="0"/>
                  <a:t>For all groups on the other side of the equation: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𝑐</m:t>
                        </m:r>
                      </m:e>
                      <m:sub>
                        <m:r>
                          <a:rPr lang="en-US" sz="1800" i="1">
                            <a:latin typeface="Cambria Math" panose="02040503050406030204" pitchFamily="18" charset="0"/>
                          </a:rPr>
                          <m:t>𝑘</m:t>
                        </m:r>
                      </m:sub>
                    </m:sSub>
                    <m:r>
                      <a:rPr lang="en-US" sz="1800" i="1">
                        <a:latin typeface="Cambria Math" panose="02040503050406030204" pitchFamily="18" charset="0"/>
                      </a:rPr>
                      <m:t>=</m:t>
                    </m:r>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𝑛</m:t>
                            </m:r>
                          </m:e>
                          <m:sub>
                            <m:r>
                              <a:rPr lang="en-US" sz="1800" i="1">
                                <a:latin typeface="Cambria Math" panose="02040503050406030204" pitchFamily="18" charset="0"/>
                              </a:rPr>
                              <m:t>𝑘</m:t>
                            </m:r>
                          </m:sub>
                        </m:sSub>
                      </m:num>
                      <m:den>
                        <m:nary>
                          <m:naryPr>
                            <m:chr m:val="∑"/>
                            <m:ctrlPr>
                              <a:rPr lang="en-US" sz="1800" i="1">
                                <a:latin typeface="Cambria Math" panose="02040503050406030204" pitchFamily="18" charset="0"/>
                              </a:rPr>
                            </m:ctrlPr>
                          </m:naryPr>
                          <m:sub>
                            <m:r>
                              <a:rPr lang="en-US" sz="1800" i="1">
                                <a:latin typeface="Cambria Math" panose="02040503050406030204" pitchFamily="18" charset="0"/>
                              </a:rPr>
                              <m:t>𝑗</m:t>
                            </m:r>
                            <m:r>
                              <a:rPr lang="en-US" sz="1800" i="1">
                                <a:latin typeface="Cambria Math" panose="02040503050406030204" pitchFamily="18" charset="0"/>
                              </a:rPr>
                              <m:t>=1</m:t>
                            </m:r>
                          </m:sub>
                          <m:sup>
                            <m:r>
                              <a:rPr lang="en-US" sz="1800" i="1">
                                <a:latin typeface="Cambria Math" panose="02040503050406030204" pitchFamily="18" charset="0"/>
                              </a:rPr>
                              <m:t>𝑃</m:t>
                            </m:r>
                          </m:sup>
                          <m:e>
                            <m:sSub>
                              <m:sSubPr>
                                <m:ctrlPr>
                                  <a:rPr lang="en-US" sz="1800" i="1">
                                    <a:latin typeface="Cambria Math" panose="02040503050406030204" pitchFamily="18" charset="0"/>
                                  </a:rPr>
                                </m:ctrlPr>
                              </m:sSubPr>
                              <m:e>
                                <m:r>
                                  <a:rPr lang="en-US" sz="1800" i="1">
                                    <a:latin typeface="Cambria Math" panose="02040503050406030204" pitchFamily="18" charset="0"/>
                                  </a:rPr>
                                  <m:t>𝑛</m:t>
                                </m:r>
                              </m:e>
                              <m:sub>
                                <m:r>
                                  <a:rPr lang="en-US" sz="1800" i="1">
                                    <a:latin typeface="Cambria Math" panose="02040503050406030204" pitchFamily="18" charset="0"/>
                                  </a:rPr>
                                  <m:t>𝑗</m:t>
                                </m:r>
                              </m:sub>
                            </m:sSub>
                          </m:e>
                        </m:nary>
                      </m:den>
                    </m:f>
                  </m:oMath>
                </a14:m>
                <a:r>
                  <a:rPr lang="en-US" sz="1900" dirty="0"/>
                  <a:t> where the denominator is the sum of group sample sizes on the other side</a:t>
                </a:r>
              </a:p>
              <a:p>
                <a:pPr marL="457200" indent="-457200">
                  <a:buFont typeface="+mj-lt"/>
                  <a:buAutoNum type="arabicPeriod"/>
                </a:pPr>
                <a:endParaRPr lang="en-US" sz="1900" noProof="0" dirty="0"/>
              </a:p>
              <a:p>
                <a:pPr marL="0" indent="0">
                  <a:buNone/>
                </a:pPr>
                <a:endParaRPr lang="en-US" sz="2000" noProof="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555886" y="2032752"/>
                <a:ext cx="9965553" cy="3101983"/>
              </a:xfrm>
              <a:blipFill>
                <a:blip r:embed="rId3"/>
                <a:stretch>
                  <a:fillRect l="-612" t="-2161" r="-795" b="-19450"/>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en-US" dirty="0"/>
              <a:t>Lecture 4,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22</a:t>
            </a:fld>
            <a:endParaRPr lang="en-US" dirty="0"/>
          </a:p>
        </p:txBody>
      </p:sp>
    </p:spTree>
    <p:extLst>
      <p:ext uri="{BB962C8B-B14F-4D97-AF65-F5344CB8AC3E}">
        <p14:creationId xmlns:p14="http://schemas.microsoft.com/office/powerpoint/2010/main" val="3641935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1" y="651204"/>
            <a:ext cx="10515598" cy="953849"/>
          </a:xfrm>
        </p:spPr>
        <p:txBody>
          <a:bodyPr>
            <a:normAutofit/>
          </a:bodyPr>
          <a:lstStyle/>
          <a:p>
            <a:pPr algn="ctr"/>
            <a:r>
              <a:rPr lang="en-US" sz="3200" noProof="0" dirty="0"/>
              <a:t>Some examples to practice</a:t>
            </a:r>
          </a:p>
        </p:txBody>
      </p:sp>
      <p:sp>
        <p:nvSpPr>
          <p:cNvPr id="3" name="Content Placeholder 2"/>
          <p:cNvSpPr>
            <a:spLocks noGrp="1"/>
          </p:cNvSpPr>
          <p:nvPr>
            <p:ph idx="1"/>
          </p:nvPr>
        </p:nvSpPr>
        <p:spPr>
          <a:xfrm>
            <a:off x="1555886" y="1717792"/>
            <a:ext cx="9965553" cy="3101983"/>
          </a:xfrm>
        </p:spPr>
        <p:txBody>
          <a:bodyPr>
            <a:noAutofit/>
          </a:bodyPr>
          <a:lstStyle/>
          <a:p>
            <a:r>
              <a:rPr lang="en-US" sz="2000" noProof="0" dirty="0"/>
              <a:t>Take 6 populations (1-6) with the following sample sizes</a:t>
            </a:r>
          </a:p>
          <a:p>
            <a:pPr lvl="1"/>
            <a:r>
              <a:rPr lang="en-US" sz="1600" noProof="0" dirty="0"/>
              <a:t>30 for groups 1 and 3</a:t>
            </a:r>
          </a:p>
          <a:p>
            <a:pPr lvl="1"/>
            <a:r>
              <a:rPr lang="en-US" sz="1600" noProof="0" dirty="0"/>
              <a:t>20 for groups 2 and 4</a:t>
            </a:r>
          </a:p>
          <a:p>
            <a:pPr lvl="1"/>
            <a:r>
              <a:rPr lang="en-US" sz="1600" noProof="0" dirty="0"/>
              <a:t>10 for groups 5 and 6</a:t>
            </a:r>
          </a:p>
          <a:p>
            <a:pPr marL="0" indent="0">
              <a:buNone/>
            </a:pPr>
            <a:endParaRPr lang="en-US" sz="2000" noProof="0" dirty="0"/>
          </a:p>
          <a:p>
            <a:r>
              <a:rPr lang="en-US" sz="2000" noProof="0" dirty="0"/>
              <a:t>Set up the following contrasts:</a:t>
            </a:r>
          </a:p>
          <a:p>
            <a:pPr marL="800100" lvl="1" indent="-342900">
              <a:buFont typeface="+mj-lt"/>
              <a:buAutoNum type="arabicPeriod"/>
            </a:pPr>
            <a:r>
              <a:rPr lang="en-US" sz="1600" noProof="0" dirty="0"/>
              <a:t>Mean of population 1 is equal to the mean of population 6</a:t>
            </a:r>
          </a:p>
          <a:p>
            <a:pPr marL="800100" lvl="1" indent="-342900">
              <a:buFont typeface="+mj-lt"/>
              <a:buAutoNum type="arabicPeriod"/>
            </a:pPr>
            <a:r>
              <a:rPr lang="en-US" sz="1600" noProof="0" dirty="0"/>
              <a:t>Mean of population 1 is equal to the mean of populations 2 and 3 together</a:t>
            </a:r>
          </a:p>
          <a:p>
            <a:pPr marL="800100" lvl="1" indent="-342900">
              <a:buFont typeface="+mj-lt"/>
              <a:buAutoNum type="arabicPeriod"/>
            </a:pPr>
            <a:r>
              <a:rPr lang="en-US" sz="1600" noProof="0" dirty="0"/>
              <a:t>Mean of populations 1 and 2 together is equal to the mean of populations 3, 4 and 5 together </a:t>
            </a:r>
          </a:p>
          <a:p>
            <a:pPr marL="800100" lvl="1" indent="-342900">
              <a:buFont typeface="+mj-lt"/>
              <a:buAutoNum type="arabicPeriod"/>
            </a:pPr>
            <a:endParaRPr lang="en-US" sz="1600" noProof="0" dirty="0"/>
          </a:p>
          <a:p>
            <a:pPr marL="800100" lvl="1" indent="-342900">
              <a:buFont typeface="+mj-lt"/>
              <a:buAutoNum type="arabicPeriod"/>
            </a:pPr>
            <a:endParaRPr lang="en-US" sz="1600" noProof="0" dirty="0"/>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627867827"/>
                  </p:ext>
                </p:extLst>
              </p:nvPr>
            </p:nvGraphicFramePr>
            <p:xfrm>
              <a:off x="1727323" y="4932514"/>
              <a:ext cx="8341112" cy="1454658"/>
            </p:xfrm>
            <a:graphic>
              <a:graphicData uri="http://schemas.openxmlformats.org/drawingml/2006/table">
                <a:tbl>
                  <a:tblPr firstRow="1" firstCol="1" bandRow="1"/>
                  <a:tblGrid>
                    <a:gridCol w="1955408">
                      <a:extLst>
                        <a:ext uri="{9D8B030D-6E8A-4147-A177-3AD203B41FA5}">
                          <a16:colId xmlns:a16="http://schemas.microsoft.com/office/drawing/2014/main" val="20000"/>
                        </a:ext>
                      </a:extLst>
                    </a:gridCol>
                    <a:gridCol w="1064284">
                      <a:extLst>
                        <a:ext uri="{9D8B030D-6E8A-4147-A177-3AD203B41FA5}">
                          <a16:colId xmlns:a16="http://schemas.microsoft.com/office/drawing/2014/main" val="20001"/>
                        </a:ext>
                      </a:extLst>
                    </a:gridCol>
                    <a:gridCol w="1064284">
                      <a:extLst>
                        <a:ext uri="{9D8B030D-6E8A-4147-A177-3AD203B41FA5}">
                          <a16:colId xmlns:a16="http://schemas.microsoft.com/office/drawing/2014/main" val="20002"/>
                        </a:ext>
                      </a:extLst>
                    </a:gridCol>
                    <a:gridCol w="1064284">
                      <a:extLst>
                        <a:ext uri="{9D8B030D-6E8A-4147-A177-3AD203B41FA5}">
                          <a16:colId xmlns:a16="http://schemas.microsoft.com/office/drawing/2014/main" val="20003"/>
                        </a:ext>
                      </a:extLst>
                    </a:gridCol>
                    <a:gridCol w="1064284">
                      <a:extLst>
                        <a:ext uri="{9D8B030D-6E8A-4147-A177-3AD203B41FA5}">
                          <a16:colId xmlns:a16="http://schemas.microsoft.com/office/drawing/2014/main" val="20004"/>
                        </a:ext>
                      </a:extLst>
                    </a:gridCol>
                    <a:gridCol w="1064284">
                      <a:extLst>
                        <a:ext uri="{9D8B030D-6E8A-4147-A177-3AD203B41FA5}">
                          <a16:colId xmlns:a16="http://schemas.microsoft.com/office/drawing/2014/main" val="695247077"/>
                        </a:ext>
                      </a:extLst>
                    </a:gridCol>
                    <a:gridCol w="1064284">
                      <a:extLst>
                        <a:ext uri="{9D8B030D-6E8A-4147-A177-3AD203B41FA5}">
                          <a16:colId xmlns:a16="http://schemas.microsoft.com/office/drawing/2014/main" val="2699802904"/>
                        </a:ext>
                      </a:extLst>
                    </a:gridCol>
                  </a:tblGrid>
                  <a:tr h="280670">
                    <a:tc>
                      <a:txBody>
                        <a:bodyPr/>
                        <a:lstStyle/>
                        <a:p>
                          <a:pP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Contrast</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gridSpan="6">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Contrast coefficients</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nl-NL"/>
                        </a:p>
                      </a:txBody>
                      <a:tcPr/>
                    </a:tc>
                    <a:tc hMerge="1">
                      <a:txBody>
                        <a:bodyPr/>
                        <a:lstStyle/>
                        <a:p>
                          <a:endParaRPr lang="nl-NL"/>
                        </a:p>
                      </a:txBody>
                      <a:tcPr/>
                    </a:tc>
                    <a:tc hMerge="1">
                      <a:txBody>
                        <a:bodyPr/>
                        <a:lstStyle/>
                        <a:p>
                          <a:endParaRPr lang="nl-NL"/>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71780">
                    <a:tc>
                      <a:txBody>
                        <a:bodyPr/>
                        <a:lstStyle/>
                        <a:p>
                          <a:pP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𝑐</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Sub>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𝑐</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b>
                                </m:sSub>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𝑐</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3</m:t>
                                    </m:r>
                                  </m:sub>
                                </m:sSub>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𝑐</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4</m:t>
                                    </m:r>
                                  </m:sub>
                                </m:sSub>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𝑐</m:t>
                                    </m:r>
                                  </m:e>
                                  <m:sub>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5</m:t>
                                    </m:r>
                                  </m:sub>
                                </m:sSub>
                              </m:oMath>
                            </m:oMathPara>
                          </a14:m>
                          <a:endParaRPr lang="en-US" sz="1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𝑐</m:t>
                                    </m:r>
                                  </m:e>
                                  <m:sub>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6</m:t>
                                    </m:r>
                                  </m:sub>
                                </m:sSub>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067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𝜓</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Sub>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27178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𝜓</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b>
                                </m:sSub>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28067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𝜓</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3</m:t>
                                    </m:r>
                                  </m:sub>
                                </m:sSub>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627867827"/>
                  </p:ext>
                </p:extLst>
              </p:nvPr>
            </p:nvGraphicFramePr>
            <p:xfrm>
              <a:off x="1727323" y="4932514"/>
              <a:ext cx="8341112" cy="1467485"/>
            </p:xfrm>
            <a:graphic>
              <a:graphicData uri="http://schemas.openxmlformats.org/drawingml/2006/table">
                <a:tbl>
                  <a:tblPr firstRow="1" firstCol="1" bandRow="1"/>
                  <a:tblGrid>
                    <a:gridCol w="1955408">
                      <a:extLst>
                        <a:ext uri="{9D8B030D-6E8A-4147-A177-3AD203B41FA5}">
                          <a16:colId xmlns:a16="http://schemas.microsoft.com/office/drawing/2014/main" val="20000"/>
                        </a:ext>
                      </a:extLst>
                    </a:gridCol>
                    <a:gridCol w="1064284">
                      <a:extLst>
                        <a:ext uri="{9D8B030D-6E8A-4147-A177-3AD203B41FA5}">
                          <a16:colId xmlns:a16="http://schemas.microsoft.com/office/drawing/2014/main" val="20001"/>
                        </a:ext>
                      </a:extLst>
                    </a:gridCol>
                    <a:gridCol w="1064284">
                      <a:extLst>
                        <a:ext uri="{9D8B030D-6E8A-4147-A177-3AD203B41FA5}">
                          <a16:colId xmlns:a16="http://schemas.microsoft.com/office/drawing/2014/main" val="20002"/>
                        </a:ext>
                      </a:extLst>
                    </a:gridCol>
                    <a:gridCol w="1064284">
                      <a:extLst>
                        <a:ext uri="{9D8B030D-6E8A-4147-A177-3AD203B41FA5}">
                          <a16:colId xmlns:a16="http://schemas.microsoft.com/office/drawing/2014/main" val="20003"/>
                        </a:ext>
                      </a:extLst>
                    </a:gridCol>
                    <a:gridCol w="1064284">
                      <a:extLst>
                        <a:ext uri="{9D8B030D-6E8A-4147-A177-3AD203B41FA5}">
                          <a16:colId xmlns:a16="http://schemas.microsoft.com/office/drawing/2014/main" val="20004"/>
                        </a:ext>
                      </a:extLst>
                    </a:gridCol>
                    <a:gridCol w="1064284">
                      <a:extLst>
                        <a:ext uri="{9D8B030D-6E8A-4147-A177-3AD203B41FA5}">
                          <a16:colId xmlns:a16="http://schemas.microsoft.com/office/drawing/2014/main" val="695247077"/>
                        </a:ext>
                      </a:extLst>
                    </a:gridCol>
                    <a:gridCol w="1064284">
                      <a:extLst>
                        <a:ext uri="{9D8B030D-6E8A-4147-A177-3AD203B41FA5}">
                          <a16:colId xmlns:a16="http://schemas.microsoft.com/office/drawing/2014/main" val="2699802904"/>
                        </a:ext>
                      </a:extLst>
                    </a:gridCol>
                  </a:tblGrid>
                  <a:tr h="293497">
                    <a:tc>
                      <a:txBody>
                        <a:bodyPr/>
                        <a:lstStyle/>
                        <a:p>
                          <a:pP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Contrast</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gridSpan="6">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Contrast coefficients</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nl-NL"/>
                        </a:p>
                      </a:txBody>
                      <a:tcPr/>
                    </a:tc>
                    <a:tc hMerge="1">
                      <a:txBody>
                        <a:bodyPr/>
                        <a:lstStyle/>
                        <a:p>
                          <a:endParaRPr lang="nl-NL"/>
                        </a:p>
                      </a:txBody>
                      <a:tcPr/>
                    </a:tc>
                    <a:tc hMerge="1">
                      <a:txBody>
                        <a:bodyPr/>
                        <a:lstStyle/>
                        <a:p>
                          <a:endParaRPr lang="nl-NL"/>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93497">
                    <a:tc>
                      <a:txBody>
                        <a:bodyPr/>
                        <a:lstStyle/>
                        <a:p>
                          <a:pP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183429" t="-125000" r="-499429" b="-331250"/>
                          </a:stretch>
                        </a:blipFill>
                      </a:tcPr>
                    </a:tc>
                    <a:tc>
                      <a:txBody>
                        <a:bodyPr/>
                        <a:lstStyle/>
                        <a:p>
                          <a:endParaRPr lang="en-US"/>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285057" t="-125000" r="-402299" b="-331250"/>
                          </a:stretch>
                        </a:blipFill>
                      </a:tcPr>
                    </a:tc>
                    <a:tc>
                      <a:txBody>
                        <a:bodyPr/>
                        <a:lstStyle/>
                        <a:p>
                          <a:endParaRPr lang="en-US"/>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382857" t="-125000" r="-300000" b="-331250"/>
                          </a:stretch>
                        </a:blipFill>
                      </a:tcPr>
                    </a:tc>
                    <a:tc>
                      <a:txBody>
                        <a:bodyPr/>
                        <a:lstStyle/>
                        <a:p>
                          <a:endParaRPr lang="en-US"/>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482857" t="-125000" r="-200000" b="-331250"/>
                          </a:stretch>
                        </a:blipFill>
                      </a:tcPr>
                    </a:tc>
                    <a:tc>
                      <a:txBody>
                        <a:bodyPr/>
                        <a:lstStyle/>
                        <a:p>
                          <a:endParaRPr lang="en-US"/>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586207" t="-125000" r="-101149" b="-331250"/>
                          </a:stretch>
                        </a:blipFill>
                      </a:tcPr>
                    </a:tc>
                    <a:tc>
                      <a:txBody>
                        <a:bodyPr/>
                        <a:lstStyle/>
                        <a:p>
                          <a:endParaRPr lang="en-US"/>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682286" t="-125000" r="-571" b="-331250"/>
                          </a:stretch>
                        </a:blipFill>
                      </a:tcPr>
                    </a:tc>
                    <a:extLst>
                      <a:ext uri="{0D108BD9-81ED-4DB2-BD59-A6C34878D82A}">
                        <a16:rowId xmlns:a16="http://schemas.microsoft.com/office/drawing/2014/main" val="10001"/>
                      </a:ext>
                    </a:extLst>
                  </a:tr>
                  <a:tr h="293497">
                    <a:tc>
                      <a:txBody>
                        <a:bodyPr/>
                        <a:lstStyle/>
                        <a:p>
                          <a:endParaRPr lang="en-US"/>
                        </a:p>
                      </a:txBody>
                      <a:tcPr marL="68580" marR="68580" marT="0" marB="0">
                        <a:lnL>
                          <a:noFill/>
                        </a:lnL>
                        <a:lnR>
                          <a:noFill/>
                        </a:lnR>
                        <a:lnT w="12700" cap="flat" cmpd="sng" algn="ctr">
                          <a:solidFill>
                            <a:srgbClr val="000000"/>
                          </a:solidFill>
                          <a:prstDash val="solid"/>
                          <a:round/>
                          <a:headEnd type="none" w="med" len="med"/>
                          <a:tailEnd type="none" w="med" len="med"/>
                        </a:lnT>
                        <a:lnB>
                          <a:noFill/>
                        </a:lnB>
                        <a:blipFill>
                          <a:blip r:embed="rId3"/>
                          <a:stretch>
                            <a:fillRect t="-220408" r="-326791" b="-224490"/>
                          </a:stretch>
                        </a:blipFill>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293497">
                    <a:tc>
                      <a:txBody>
                        <a:bodyPr/>
                        <a:lstStyle/>
                        <a:p>
                          <a:endParaRPr lang="en-US"/>
                        </a:p>
                      </a:txBody>
                      <a:tcPr marL="68580" marR="68580" marT="0" marB="0">
                        <a:lnL>
                          <a:noFill/>
                        </a:lnL>
                        <a:lnR>
                          <a:noFill/>
                        </a:lnR>
                        <a:lnT>
                          <a:noFill/>
                        </a:lnT>
                        <a:lnB>
                          <a:noFill/>
                        </a:lnB>
                        <a:blipFill>
                          <a:blip r:embed="rId3"/>
                          <a:stretch>
                            <a:fillRect t="-327083" r="-326791" b="-129167"/>
                          </a:stretch>
                        </a:blipFill>
                      </a:tcPr>
                    </a:tc>
                    <a:tc>
                      <a:txBody>
                        <a:bodyPr/>
                        <a:lstStyle/>
                        <a:p>
                          <a:pPr algn="ctr">
                            <a:lnSpc>
                              <a:spcPct val="107000"/>
                            </a:lnSpc>
                            <a:spcAft>
                              <a:spcPts val="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293497">
                    <a:tc>
                      <a:txBody>
                        <a:bodyPr/>
                        <a:lstStyle/>
                        <a:p>
                          <a:endParaRPr lang="en-US"/>
                        </a:p>
                      </a:txBody>
                      <a:tcPr marL="68580" marR="68580" marT="0" marB="0">
                        <a:lnL>
                          <a:noFill/>
                        </a:lnL>
                        <a:lnR>
                          <a:noFill/>
                        </a:lnR>
                        <a:lnT>
                          <a:noFill/>
                        </a:lnT>
                        <a:lnB w="12700" cap="flat" cmpd="sng" algn="ctr">
                          <a:solidFill>
                            <a:srgbClr val="000000"/>
                          </a:solidFill>
                          <a:prstDash val="solid"/>
                          <a:round/>
                          <a:headEnd type="none" w="med" len="med"/>
                          <a:tailEnd type="none" w="med" len="med"/>
                        </a:lnB>
                        <a:blipFill>
                          <a:blip r:embed="rId3"/>
                          <a:stretch>
                            <a:fillRect t="-427083" r="-326791" b="-29167"/>
                          </a:stretch>
                        </a:blipFill>
                      </a:tcPr>
                    </a:tc>
                    <a:tc>
                      <a:txBody>
                        <a:bodyPr/>
                        <a:lstStyle/>
                        <a:p>
                          <a:pPr algn="ctr">
                            <a:lnSpc>
                              <a:spcPct val="107000"/>
                            </a:lnSpc>
                            <a:spcAft>
                              <a:spcPts val="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mc:Fallback>
      </mc:AlternateContent>
      <p:sp>
        <p:nvSpPr>
          <p:cNvPr id="6" name="Footer Placeholder 5"/>
          <p:cNvSpPr>
            <a:spLocks noGrp="1"/>
          </p:cNvSpPr>
          <p:nvPr>
            <p:ph type="ftr" sz="quarter" idx="11"/>
          </p:nvPr>
        </p:nvSpPr>
        <p:spPr/>
        <p:txBody>
          <a:bodyPr/>
          <a:lstStyle/>
          <a:p>
            <a:r>
              <a:rPr lang="en-US" dirty="0"/>
              <a:t>Lecture 4, ERM, MTO</a:t>
            </a:r>
          </a:p>
        </p:txBody>
      </p:sp>
      <p:sp>
        <p:nvSpPr>
          <p:cNvPr id="7" name="Slide Number Placeholder 6"/>
          <p:cNvSpPr>
            <a:spLocks noGrp="1"/>
          </p:cNvSpPr>
          <p:nvPr>
            <p:ph type="sldNum" sz="quarter" idx="12"/>
          </p:nvPr>
        </p:nvSpPr>
        <p:spPr/>
        <p:txBody>
          <a:bodyPr/>
          <a:lstStyle/>
          <a:p>
            <a:fld id="{769E8580-8357-4286-A896-D8F0D06AAB1A}" type="slidenum">
              <a:rPr lang="en-US" smtClean="0"/>
              <a:t>23</a:t>
            </a:fld>
            <a:endParaRPr lang="en-US" dirty="0"/>
          </a:p>
        </p:txBody>
      </p:sp>
    </p:spTree>
    <p:extLst>
      <p:ext uri="{BB962C8B-B14F-4D97-AF65-F5344CB8AC3E}">
        <p14:creationId xmlns:p14="http://schemas.microsoft.com/office/powerpoint/2010/main" val="2506651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1" y="651204"/>
            <a:ext cx="10515598" cy="953849"/>
          </a:xfrm>
        </p:spPr>
        <p:txBody>
          <a:bodyPr>
            <a:normAutofit/>
          </a:bodyPr>
          <a:lstStyle/>
          <a:p>
            <a:pPr algn="ctr"/>
            <a:r>
              <a:rPr lang="en-US" sz="3200" noProof="0" dirty="0"/>
              <a:t>Idea of planned contrasts</a:t>
            </a:r>
          </a:p>
        </p:txBody>
      </p:sp>
      <p:sp>
        <p:nvSpPr>
          <p:cNvPr id="3" name="Content Placeholder 2"/>
          <p:cNvSpPr>
            <a:spLocks noGrp="1"/>
          </p:cNvSpPr>
          <p:nvPr>
            <p:ph idx="1"/>
          </p:nvPr>
        </p:nvSpPr>
        <p:spPr>
          <a:xfrm>
            <a:off x="1555886" y="1717792"/>
            <a:ext cx="9965553" cy="3101983"/>
          </a:xfrm>
        </p:spPr>
        <p:txBody>
          <a:bodyPr>
            <a:noAutofit/>
          </a:bodyPr>
          <a:lstStyle/>
          <a:p>
            <a:r>
              <a:rPr lang="en-US" sz="2000" noProof="0" dirty="0"/>
              <a:t>Testing of contrast(s) (i) </a:t>
            </a:r>
            <a:r>
              <a:rPr lang="en-US" sz="2000" u="sng" noProof="0" dirty="0"/>
              <a:t>before</a:t>
            </a:r>
            <a:r>
              <a:rPr lang="en-US" sz="2000" noProof="0" dirty="0"/>
              <a:t> you have seen the data, and (ii) </a:t>
            </a:r>
            <a:r>
              <a:rPr lang="en-US" sz="2000" u="sng" noProof="0" dirty="0"/>
              <a:t>instead of ANOVA</a:t>
            </a:r>
            <a:r>
              <a:rPr lang="en-US" sz="2000" noProof="0" dirty="0"/>
              <a:t> and/or </a:t>
            </a:r>
            <a:r>
              <a:rPr lang="en-US" sz="2000" u="sng" noProof="0" dirty="0"/>
              <a:t>next to ANOVA</a:t>
            </a:r>
          </a:p>
          <a:p>
            <a:endParaRPr lang="en-US" sz="2000" b="1" u="sng" noProof="0" dirty="0"/>
          </a:p>
          <a:p>
            <a:pPr lvl="0"/>
            <a:r>
              <a:rPr lang="en-US" sz="2000" noProof="0" dirty="0"/>
              <a:t>Conducting planned contrasts after you have seen the data is a bad idea, just like any other data-dependent analysis decisions</a:t>
            </a:r>
          </a:p>
          <a:p>
            <a:pPr lvl="1"/>
            <a:r>
              <a:rPr lang="en-US" sz="1600" dirty="0"/>
              <a:t>If you test for difference between specific groups </a:t>
            </a:r>
            <a:r>
              <a:rPr lang="en-US" sz="1600" b="1" dirty="0"/>
              <a:t>because you noticed </a:t>
            </a:r>
            <a:r>
              <a:rPr lang="en-US" sz="1600" dirty="0"/>
              <a:t>that those groups are different,</a:t>
            </a:r>
            <a:br>
              <a:rPr lang="en-US" sz="1600" dirty="0"/>
            </a:br>
            <a:r>
              <a:rPr lang="en-US" sz="1600" dirty="0"/>
              <a:t>your p-value will be </a:t>
            </a:r>
            <a:r>
              <a:rPr lang="en-US" sz="1600" u="sng" dirty="0"/>
              <a:t>negatively biased</a:t>
            </a:r>
            <a:r>
              <a:rPr lang="en-US" sz="1600" dirty="0"/>
              <a:t> (i.e., more likely to be significant)</a:t>
            </a:r>
            <a:endParaRPr lang="en-US" sz="1600" noProof="0" dirty="0"/>
          </a:p>
          <a:p>
            <a:pPr lvl="0"/>
            <a:endParaRPr lang="en-US" sz="2000" b="1" noProof="0" dirty="0"/>
          </a:p>
          <a:p>
            <a:pPr lvl="0"/>
            <a:r>
              <a:rPr lang="en-US" sz="2000" noProof="0" dirty="0"/>
              <a:t>Number of planned contrasts is often small (smaller than the number of groups </a:t>
            </a:r>
            <a:r>
              <a:rPr lang="en-US" sz="2000" i="1" noProof="0" dirty="0"/>
              <a:t>K</a:t>
            </a:r>
            <a:r>
              <a:rPr lang="en-US" sz="2000" noProof="0" dirty="0"/>
              <a:t>)</a:t>
            </a:r>
          </a:p>
          <a:p>
            <a:pPr lvl="0"/>
            <a:endParaRPr lang="en-US" sz="2000" b="1" noProof="0" dirty="0"/>
          </a:p>
          <a:p>
            <a:r>
              <a:rPr lang="en-US" sz="2000" noProof="0" dirty="0"/>
              <a:t>When we do multiple tests we need to take care of the </a:t>
            </a:r>
            <a:r>
              <a:rPr lang="en-US" sz="2000" b="1" noProof="0" dirty="0"/>
              <a:t>Type I error rate</a:t>
            </a:r>
            <a:r>
              <a:rPr lang="en-US" sz="2000" noProof="0" dirty="0"/>
              <a:t> again!  Each time we perform a test, we run again a risk of making a Type I error (claiming the presence of an effect that does not exist)</a:t>
            </a:r>
          </a:p>
          <a:p>
            <a:pPr lvl="0"/>
            <a:endParaRPr lang="en-US" sz="2000" b="1" noProof="0" dirty="0"/>
          </a:p>
          <a:p>
            <a:endParaRPr lang="en-US" sz="2000" b="1" noProof="0" dirty="0"/>
          </a:p>
          <a:p>
            <a:pPr marL="800100" lvl="1" indent="-342900">
              <a:buFont typeface="+mj-lt"/>
              <a:buAutoNum type="arabicPeriod"/>
            </a:pPr>
            <a:endParaRPr lang="en-US" sz="2000" noProof="0" dirty="0"/>
          </a:p>
        </p:txBody>
      </p:sp>
      <p:sp>
        <p:nvSpPr>
          <p:cNvPr id="5" name="Footer Placeholder 4"/>
          <p:cNvSpPr>
            <a:spLocks noGrp="1"/>
          </p:cNvSpPr>
          <p:nvPr>
            <p:ph type="ftr" sz="quarter" idx="11"/>
          </p:nvPr>
        </p:nvSpPr>
        <p:spPr/>
        <p:txBody>
          <a:bodyPr/>
          <a:lstStyle/>
          <a:p>
            <a:r>
              <a:rPr lang="en-US" dirty="0"/>
              <a:t>Lecture 4, ERM, MTO</a:t>
            </a:r>
          </a:p>
        </p:txBody>
      </p:sp>
      <p:sp>
        <p:nvSpPr>
          <p:cNvPr id="6" name="Slide Number Placeholder 5"/>
          <p:cNvSpPr>
            <a:spLocks noGrp="1"/>
          </p:cNvSpPr>
          <p:nvPr>
            <p:ph type="sldNum" sz="quarter" idx="12"/>
          </p:nvPr>
        </p:nvSpPr>
        <p:spPr/>
        <p:txBody>
          <a:bodyPr/>
          <a:lstStyle/>
          <a:p>
            <a:fld id="{769E8580-8357-4286-A896-D8F0D06AAB1A}" type="slidenum">
              <a:rPr lang="en-US" smtClean="0"/>
              <a:t>24</a:t>
            </a:fld>
            <a:endParaRPr lang="en-US" dirty="0"/>
          </a:p>
        </p:txBody>
      </p:sp>
    </p:spTree>
    <p:extLst>
      <p:ext uri="{BB962C8B-B14F-4D97-AF65-F5344CB8AC3E}">
        <p14:creationId xmlns:p14="http://schemas.microsoft.com/office/powerpoint/2010/main" val="2138824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7462" y="523608"/>
            <a:ext cx="7729728" cy="883161"/>
          </a:xfrm>
        </p:spPr>
        <p:txBody>
          <a:bodyPr>
            <a:normAutofit/>
          </a:bodyPr>
          <a:lstStyle/>
          <a:p>
            <a:pPr algn="ctr"/>
            <a:r>
              <a:rPr lang="en-US" sz="3200" noProof="0" dirty="0"/>
              <a:t>Experiment-wise Type-I error rate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58129" y="1733637"/>
                <a:ext cx="10803988" cy="3390726"/>
              </a:xfrm>
            </p:spPr>
            <p:txBody>
              <a:bodyPr>
                <a:noAutofit/>
              </a:bodyPr>
              <a:lstStyle/>
              <a:p>
                <a:pPr>
                  <a:spcBef>
                    <a:spcPts val="400"/>
                  </a:spcBef>
                </a:pPr>
                <a:r>
                  <a:rPr lang="en-US" sz="2000" noProof="0" dirty="0"/>
                  <a:t>Suppose you want to test the effect of your “experiment” by means of several contrasts. An effect is found if </a:t>
                </a:r>
                <a:r>
                  <a:rPr lang="en-US" sz="2000" i="1" noProof="0" dirty="0"/>
                  <a:t>at least one</a:t>
                </a:r>
                <a:r>
                  <a:rPr lang="en-US" sz="2000" noProof="0" dirty="0"/>
                  <a:t> of the contrasts is significant (e.g., if at least one of the experimental methods shows an effect)</a:t>
                </a:r>
              </a:p>
              <a:p>
                <a:pPr marL="0" indent="0">
                  <a:spcBef>
                    <a:spcPts val="400"/>
                  </a:spcBef>
                  <a:buNone/>
                </a:pPr>
                <a:r>
                  <a:rPr lang="en-US" sz="2000" noProof="0" dirty="0"/>
                  <a:t> </a:t>
                </a:r>
              </a:p>
              <a:p>
                <a:pPr>
                  <a:spcBef>
                    <a:spcPts val="400"/>
                  </a:spcBef>
                </a:pPr>
                <a:r>
                  <a:rPr lang="en-US" sz="2000" noProof="0" dirty="0"/>
                  <a:t>However, if you test multiple contrasts, each using α=0.05, you have a higher than 0.05 chance of finding </a:t>
                </a:r>
                <a:r>
                  <a:rPr lang="en-US" sz="2000" i="1" noProof="0" dirty="0"/>
                  <a:t>at least one</a:t>
                </a:r>
                <a:r>
                  <a:rPr lang="en-US" sz="2000" noProof="0" dirty="0"/>
                  <a:t> significant result </a:t>
                </a:r>
                <a:r>
                  <a:rPr lang="en-US" sz="2000" dirty="0">
                    <a:sym typeface="Wingdings" panose="05000000000000000000" pitchFamily="2" charset="2"/>
                  </a:rPr>
                  <a:t></a:t>
                </a:r>
                <a:r>
                  <a:rPr lang="en-US" sz="2000" noProof="0" dirty="0"/>
                  <a:t> inflated Type I errors. But we want to keep the overall Type I error under control</a:t>
                </a:r>
              </a:p>
              <a:p>
                <a:pPr marL="0" indent="0">
                  <a:spcBef>
                    <a:spcPts val="400"/>
                  </a:spcBef>
                  <a:buNone/>
                </a:pPr>
                <a:r>
                  <a:rPr lang="en-US" sz="2000" b="1" noProof="0" dirty="0"/>
                  <a:t> </a:t>
                </a:r>
                <a:endParaRPr lang="en-US" sz="2000" noProof="0" dirty="0"/>
              </a:p>
              <a:p>
                <a:pPr>
                  <a:spcBef>
                    <a:spcPts val="400"/>
                  </a:spcBef>
                </a:pPr>
                <a:r>
                  <a:rPr lang="en-US" sz="2000" b="1" noProof="0" dirty="0"/>
                  <a:t>Experiment-wise Type I error level</a:t>
                </a:r>
                <a:r>
                  <a:rPr lang="en-US" sz="2000" noProof="0" dirty="0"/>
                  <a:t> </a:t>
                </a:r>
                <a:r>
                  <a:rPr lang="en-US" sz="2000" noProof="0" dirty="0">
                    <a:sym typeface="Wingdings" panose="05000000000000000000" pitchFamily="2" charset="2"/>
                  </a:rPr>
                  <a:t> </a:t>
                </a:r>
                <a:r>
                  <a:rPr lang="en-US" sz="2000" noProof="0" dirty="0"/>
                  <a:t>The probability of finding at least one Type I error</a:t>
                </a:r>
              </a:p>
              <a:p>
                <a:pPr marL="0" lvl="0" indent="0">
                  <a:spcBef>
                    <a:spcPts val="400"/>
                  </a:spcBef>
                  <a:buNone/>
                </a:pPr>
                <a:endParaRPr lang="en-US" sz="2000" noProof="0" dirty="0"/>
              </a:p>
              <a:p>
                <a:pPr>
                  <a:spcBef>
                    <a:spcPts val="400"/>
                  </a:spcBef>
                </a:pPr>
                <a:r>
                  <a:rPr lang="en-US" sz="2000" noProof="0" dirty="0"/>
                  <a:t>To control the experiment-wise Type I error level, one needs to use a smaller </a:t>
                </a:r>
                <a14:m>
                  <m:oMath xmlns:m="http://schemas.openxmlformats.org/officeDocument/2006/math">
                    <m:r>
                      <a:rPr lang="en-US" sz="2000" i="1" noProof="0">
                        <a:latin typeface="Cambria Math" panose="02040503050406030204" pitchFamily="18" charset="0"/>
                      </a:rPr>
                      <m:t>𝛼</m:t>
                    </m:r>
                  </m:oMath>
                </a14:m>
                <a:r>
                  <a:rPr lang="en-US" sz="2000" noProof="0" dirty="0"/>
                  <a:t> for each tested contrast. To set the </a:t>
                </a:r>
                <a14:m>
                  <m:oMath xmlns:m="http://schemas.openxmlformats.org/officeDocument/2006/math">
                    <m:r>
                      <a:rPr lang="en-US" sz="2000" i="1" noProof="0">
                        <a:latin typeface="Cambria Math" panose="02040503050406030204" pitchFamily="18" charset="0"/>
                      </a:rPr>
                      <m:t>𝛼</m:t>
                    </m:r>
                  </m:oMath>
                </a14:m>
                <a:r>
                  <a:rPr lang="en-US" sz="2000" noProof="0" dirty="0"/>
                  <a:t> per contrast we can use the </a:t>
                </a:r>
                <a:r>
                  <a:rPr lang="en-US" sz="2000" b="1" noProof="0" dirty="0"/>
                  <a:t>Bonferroni Correction:</a:t>
                </a:r>
                <a:br>
                  <a:rPr lang="en-US" sz="2000" b="1" noProof="0" dirty="0"/>
                </a:br>
                <a:endParaRPr lang="en-US" sz="2000" b="1" noProof="0" dirty="0"/>
              </a:p>
              <a:p>
                <a:pPr marL="0" indent="0" algn="ctr">
                  <a:spcBef>
                    <a:spcPts val="400"/>
                  </a:spcBef>
                  <a:buNone/>
                </a:pPr>
                <a14:m>
                  <m:oMathPara xmlns:m="http://schemas.openxmlformats.org/officeDocument/2006/math">
                    <m:oMathParaPr>
                      <m:jc m:val="centerGroup"/>
                    </m:oMathParaPr>
                    <m:oMath xmlns:m="http://schemas.openxmlformats.org/officeDocument/2006/math">
                      <m:sSub>
                        <m:sSubPr>
                          <m:ctrlPr>
                            <a:rPr lang="en-US" sz="2000" b="0" i="1" noProof="0" smtClean="0">
                              <a:latin typeface="Cambria Math" panose="02040503050406030204" pitchFamily="18" charset="0"/>
                              <a:ea typeface="Cambria Math" panose="02040503050406030204" pitchFamily="18" charset="0"/>
                              <a:sym typeface="Wingdings" panose="05000000000000000000" pitchFamily="2" charset="2"/>
                            </a:rPr>
                          </m:ctrlPr>
                        </m:sSubPr>
                        <m:e>
                          <m:r>
                            <a:rPr lang="en-US" sz="2000" i="1" noProof="0" smtClean="0">
                              <a:latin typeface="Cambria Math" panose="02040503050406030204" pitchFamily="18" charset="0"/>
                              <a:ea typeface="Cambria Math" panose="02040503050406030204" pitchFamily="18" charset="0"/>
                              <a:sym typeface="Wingdings" panose="05000000000000000000" pitchFamily="2" charset="2"/>
                            </a:rPr>
                            <m:t>𝛼</m:t>
                          </m:r>
                        </m:e>
                        <m:sub>
                          <m:r>
                            <a:rPr lang="en-US" sz="2000" b="0" i="1" noProof="0" smtClean="0">
                              <a:latin typeface="Cambria Math" panose="02040503050406030204" pitchFamily="18" charset="0"/>
                              <a:ea typeface="Cambria Math" panose="02040503050406030204" pitchFamily="18" charset="0"/>
                              <a:sym typeface="Wingdings" panose="05000000000000000000" pitchFamily="2" charset="2"/>
                            </a:rPr>
                            <m:t>𝑐𝑜𝑛𝑡𝑟𝑎𝑠𝑡</m:t>
                          </m:r>
                        </m:sub>
                      </m:sSub>
                      <m:r>
                        <a:rPr lang="en-US" sz="2000" b="0" i="1" noProof="0" smtClean="0">
                          <a:latin typeface="Cambria Math" panose="02040503050406030204" pitchFamily="18" charset="0"/>
                          <a:ea typeface="Cambria Math" panose="02040503050406030204" pitchFamily="18" charset="0"/>
                          <a:sym typeface="Wingdings" panose="05000000000000000000" pitchFamily="2" charset="2"/>
                        </a:rPr>
                        <m:t>= </m:t>
                      </m:r>
                      <m:r>
                        <a:rPr lang="en-US" sz="2000" b="0" i="1" noProof="0" smtClean="0">
                          <a:latin typeface="Cambria Math" panose="02040503050406030204" pitchFamily="18" charset="0"/>
                          <a:ea typeface="Cambria Math" panose="02040503050406030204" pitchFamily="18" charset="0"/>
                          <a:sym typeface="Wingdings" panose="05000000000000000000" pitchFamily="2" charset="2"/>
                        </a:rPr>
                        <m:t>𝛼</m:t>
                      </m:r>
                      <m:r>
                        <a:rPr lang="en-US" sz="2000" b="0" i="1" noProof="0" smtClean="0">
                          <a:latin typeface="Cambria Math" panose="02040503050406030204" pitchFamily="18" charset="0"/>
                          <a:ea typeface="Cambria Math" panose="02040503050406030204" pitchFamily="18" charset="0"/>
                          <a:sym typeface="Wingdings" panose="05000000000000000000" pitchFamily="2" charset="2"/>
                        </a:rPr>
                        <m:t>/</m:t>
                      </m:r>
                      <m:r>
                        <a:rPr lang="en-US" sz="2000" b="0" i="1" noProof="0" smtClean="0">
                          <a:latin typeface="Cambria Math" panose="02040503050406030204" pitchFamily="18" charset="0"/>
                          <a:ea typeface="Cambria Math" panose="02040503050406030204" pitchFamily="18" charset="0"/>
                          <a:sym typeface="Wingdings" panose="05000000000000000000" pitchFamily="2" charset="2"/>
                        </a:rPr>
                        <m:t>𝐶</m:t>
                      </m:r>
                    </m:oMath>
                  </m:oMathPara>
                </a14:m>
                <a:endParaRPr lang="en-US" sz="2000" noProof="0" dirty="0"/>
              </a:p>
              <a:p>
                <a:pPr marL="0" indent="0">
                  <a:spcBef>
                    <a:spcPts val="400"/>
                  </a:spcBef>
                  <a:buNone/>
                </a:pPr>
                <a:r>
                  <a:rPr lang="en-US" sz="2000" noProof="0" dirty="0"/>
                  <a:t>where </a:t>
                </a:r>
                <a:r>
                  <a:rPr lang="en-US" sz="2000" i="1" noProof="0" dirty="0"/>
                  <a:t>C</a:t>
                </a:r>
                <a:r>
                  <a:rPr lang="en-US" sz="2000" noProof="0" dirty="0"/>
                  <a:t> is the number of contrasts you are going to test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58129" y="1733637"/>
                <a:ext cx="10803988" cy="3390726"/>
              </a:xfrm>
              <a:blipFill>
                <a:blip r:embed="rId3"/>
                <a:stretch>
                  <a:fillRect l="-621" t="-1795" r="-113" b="-3752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en-US" dirty="0"/>
              <a:t>Lecture 4,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25</a:t>
            </a:fld>
            <a:endParaRPr lang="en-US" dirty="0"/>
          </a:p>
        </p:txBody>
      </p:sp>
    </p:spTree>
    <p:extLst>
      <p:ext uri="{BB962C8B-B14F-4D97-AF65-F5344CB8AC3E}">
        <p14:creationId xmlns:p14="http://schemas.microsoft.com/office/powerpoint/2010/main" val="135476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7462" y="523608"/>
            <a:ext cx="7729728" cy="883161"/>
          </a:xfrm>
        </p:spPr>
        <p:txBody>
          <a:bodyPr>
            <a:normAutofit/>
          </a:bodyPr>
          <a:lstStyle/>
          <a:p>
            <a:pPr algn="ctr"/>
            <a:r>
              <a:rPr lang="en-US" sz="3200" noProof="0" dirty="0"/>
              <a:t>Testing a contrast for our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58129" y="1469477"/>
                <a:ext cx="10803988" cy="3390726"/>
              </a:xfrm>
            </p:spPr>
            <p:txBody>
              <a:bodyPr>
                <a:noAutofit/>
              </a:bodyPr>
              <a:lstStyle/>
              <a:p>
                <a:r>
                  <a:rPr lang="en-US" sz="2000" u="sng" noProof="0" dirty="0"/>
                  <a:t>RQ:</a:t>
                </a:r>
                <a:r>
                  <a:rPr lang="en-US" sz="2000" noProof="0" dirty="0"/>
                  <a:t> Suppose we did not yet see the data and instead of ANOVA, we wanted to test whether there is a difference in mean anxiety scores after Rogerian therapy (I) and after behavioral therapies (II) and (III)</a:t>
                </a:r>
                <a:endParaRPr lang="en-US" sz="2000" b="1" noProof="0" dirty="0"/>
              </a:p>
              <a:p>
                <a:pPr marL="0" indent="0">
                  <a:spcBef>
                    <a:spcPts val="400"/>
                  </a:spcBef>
                  <a:buNone/>
                </a:pPr>
                <a:r>
                  <a:rPr lang="en-US" sz="2000" noProof="0" dirty="0"/>
                  <a:t> </a:t>
                </a:r>
              </a:p>
              <a:p>
                <a:pPr>
                  <a:spcBef>
                    <a:spcPts val="400"/>
                  </a:spcBef>
                </a:pPr>
                <a:r>
                  <a:rPr lang="en-US" sz="2000" noProof="0" dirty="0"/>
                  <a:t>Test procedure:</a:t>
                </a:r>
              </a:p>
              <a:p>
                <a:pPr marL="0" indent="0">
                  <a:spcBef>
                    <a:spcPts val="400"/>
                  </a:spcBef>
                  <a:buNone/>
                </a:pPr>
                <a:r>
                  <a:rPr lang="en-US" sz="2000" u="sng" noProof="0" dirty="0"/>
                  <a:t>Step 1:</a:t>
                </a:r>
                <a:r>
                  <a:rPr lang="en-US" sz="2000" noProof="0" dirty="0"/>
                  <a:t> Formulating hypotheses </a:t>
                </a:r>
              </a:p>
              <a:p>
                <a:pPr marL="0" indent="0" algn="ctr">
                  <a:spcBef>
                    <a:spcPts val="400"/>
                  </a:spcBef>
                  <a:buNone/>
                </a:pPr>
                <a:r>
                  <a:rPr lang="en-US" sz="2000" noProof="0" dirty="0"/>
                  <a:t>H</a:t>
                </a:r>
                <a:r>
                  <a:rPr lang="en-US" sz="2000" baseline="-25000" noProof="0" dirty="0"/>
                  <a:t>0</a:t>
                </a:r>
                <a:r>
                  <a:rPr lang="en-US" sz="2000" noProof="0" dirty="0"/>
                  <a:t>: </a:t>
                </a:r>
                <a14:m>
                  <m:oMath xmlns:m="http://schemas.openxmlformats.org/officeDocument/2006/math">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𝜇</m:t>
                        </m:r>
                      </m:e>
                      <m:sub>
                        <m:r>
                          <a:rPr lang="en-US" sz="2000" i="1" noProof="0">
                            <a:latin typeface="Cambria Math" panose="02040503050406030204" pitchFamily="18" charset="0"/>
                          </a:rPr>
                          <m:t>1</m:t>
                        </m:r>
                      </m:sub>
                    </m:sSub>
                    <m:r>
                      <a:rPr lang="en-US" sz="2000" i="1" noProof="0">
                        <a:latin typeface="Cambria Math" panose="02040503050406030204" pitchFamily="18" charset="0"/>
                      </a:rPr>
                      <m:t>=</m:t>
                    </m:r>
                    <m:f>
                      <m:fPr>
                        <m:ctrlPr>
                          <a:rPr lang="en-US" sz="2000" i="1" noProof="0">
                            <a:latin typeface="Cambria Math" panose="02040503050406030204" pitchFamily="18" charset="0"/>
                          </a:rPr>
                        </m:ctrlPr>
                      </m:fPr>
                      <m:num>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𝜇</m:t>
                            </m:r>
                          </m:e>
                          <m:sub>
                            <m:r>
                              <a:rPr lang="en-US" sz="2000" i="1" noProof="0">
                                <a:latin typeface="Cambria Math" panose="02040503050406030204" pitchFamily="18" charset="0"/>
                              </a:rPr>
                              <m:t>2</m:t>
                            </m:r>
                          </m:sub>
                        </m:sSub>
                        <m:r>
                          <a:rPr lang="en-US" sz="2000" i="1" noProof="0">
                            <a:latin typeface="Cambria Math" panose="02040503050406030204" pitchFamily="18" charset="0"/>
                          </a:rPr>
                          <m:t>+</m:t>
                        </m:r>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𝜇</m:t>
                            </m:r>
                          </m:e>
                          <m:sub>
                            <m:r>
                              <a:rPr lang="en-US" sz="2000" i="1" noProof="0">
                                <a:latin typeface="Cambria Math" panose="02040503050406030204" pitchFamily="18" charset="0"/>
                              </a:rPr>
                              <m:t>3</m:t>
                            </m:r>
                          </m:sub>
                        </m:sSub>
                      </m:num>
                      <m:den>
                        <m:r>
                          <a:rPr lang="en-US" sz="2000" i="1" noProof="0">
                            <a:latin typeface="Cambria Math" panose="02040503050406030204" pitchFamily="18" charset="0"/>
                          </a:rPr>
                          <m:t>2</m:t>
                        </m:r>
                      </m:den>
                    </m:f>
                  </m:oMath>
                </a14:m>
                <a:r>
                  <a:rPr lang="en-US" sz="2000" noProof="0" dirty="0"/>
                  <a:t> and H</a:t>
                </a:r>
                <a:r>
                  <a:rPr lang="en-US" sz="2000" baseline="-25000" noProof="0" dirty="0"/>
                  <a:t>1</a:t>
                </a:r>
                <a:r>
                  <a:rPr lang="en-US" sz="2000" noProof="0" dirty="0"/>
                  <a:t>: </a:t>
                </a:r>
                <a14:m>
                  <m:oMath xmlns:m="http://schemas.openxmlformats.org/officeDocument/2006/math">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𝜇</m:t>
                        </m:r>
                      </m:e>
                      <m:sub>
                        <m:r>
                          <a:rPr lang="en-US" sz="2000" i="1" noProof="0">
                            <a:latin typeface="Cambria Math" panose="02040503050406030204" pitchFamily="18" charset="0"/>
                          </a:rPr>
                          <m:t>1</m:t>
                        </m:r>
                      </m:sub>
                    </m:sSub>
                    <m:r>
                      <a:rPr lang="en-US" sz="2000" i="1" noProof="0" smtClean="0">
                        <a:latin typeface="Cambria Math" panose="02040503050406030204" pitchFamily="18" charset="0"/>
                        <a:ea typeface="Cambria Math" panose="02040503050406030204" pitchFamily="18" charset="0"/>
                      </a:rPr>
                      <m:t>≠</m:t>
                    </m:r>
                    <m:f>
                      <m:fPr>
                        <m:ctrlPr>
                          <a:rPr lang="en-US" sz="2000" i="1" noProof="0">
                            <a:latin typeface="Cambria Math" panose="02040503050406030204" pitchFamily="18" charset="0"/>
                          </a:rPr>
                        </m:ctrlPr>
                      </m:fPr>
                      <m:num>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𝜇</m:t>
                            </m:r>
                          </m:e>
                          <m:sub>
                            <m:r>
                              <a:rPr lang="en-US" sz="2000" i="1" noProof="0">
                                <a:latin typeface="Cambria Math" panose="02040503050406030204" pitchFamily="18" charset="0"/>
                              </a:rPr>
                              <m:t>2</m:t>
                            </m:r>
                          </m:sub>
                        </m:sSub>
                        <m:r>
                          <a:rPr lang="en-US" sz="2000" i="1" noProof="0">
                            <a:latin typeface="Cambria Math" panose="02040503050406030204" pitchFamily="18" charset="0"/>
                          </a:rPr>
                          <m:t>+</m:t>
                        </m:r>
                        <m:sSub>
                          <m:sSubPr>
                            <m:ctrlPr>
                              <a:rPr lang="en-US" sz="2000" i="1" noProof="0">
                                <a:latin typeface="Cambria Math" panose="02040503050406030204" pitchFamily="18" charset="0"/>
                              </a:rPr>
                            </m:ctrlPr>
                          </m:sSubPr>
                          <m:e>
                            <m:r>
                              <a:rPr lang="en-US" sz="2000" i="1" noProof="0">
                                <a:latin typeface="Cambria Math" panose="02040503050406030204" pitchFamily="18" charset="0"/>
                              </a:rPr>
                              <m:t>𝜇</m:t>
                            </m:r>
                          </m:e>
                          <m:sub>
                            <m:r>
                              <a:rPr lang="en-US" sz="2000" i="1" noProof="0">
                                <a:latin typeface="Cambria Math" panose="02040503050406030204" pitchFamily="18" charset="0"/>
                              </a:rPr>
                              <m:t>3</m:t>
                            </m:r>
                          </m:sub>
                        </m:sSub>
                      </m:num>
                      <m:den>
                        <m:r>
                          <a:rPr lang="en-US" sz="2000" i="1" noProof="0">
                            <a:latin typeface="Cambria Math" panose="02040503050406030204" pitchFamily="18" charset="0"/>
                          </a:rPr>
                          <m:t>2</m:t>
                        </m:r>
                      </m:den>
                    </m:f>
                  </m:oMath>
                </a14:m>
                <a:endParaRPr lang="en-US" sz="2000" noProof="0" dirty="0"/>
              </a:p>
              <a:p>
                <a:pPr marL="0" indent="0">
                  <a:spcBef>
                    <a:spcPts val="400"/>
                  </a:spcBef>
                  <a:buNone/>
                </a:pPr>
                <a:br>
                  <a:rPr lang="en-US" sz="2000" u="sng" noProof="0" dirty="0"/>
                </a:br>
                <a:r>
                  <a:rPr lang="en-US" sz="2000" u="sng" noProof="0" dirty="0"/>
                  <a:t>Step 2:</a:t>
                </a:r>
                <a:r>
                  <a:rPr lang="en-US" sz="2000" noProof="0" dirty="0"/>
                  <a:t> Determine critical value and decision rule</a:t>
                </a:r>
              </a:p>
              <a:p>
                <a:pPr marL="0" indent="0" algn="ctr">
                  <a:spcBef>
                    <a:spcPts val="400"/>
                  </a:spcBef>
                  <a:buNone/>
                </a:pPr>
                <a:r>
                  <a:rPr lang="en-US" sz="2000" noProof="0" dirty="0"/>
                  <a:t>If </a:t>
                </a:r>
                <a:r>
                  <a:rPr lang="en-US" sz="2000" i="1" noProof="0" dirty="0"/>
                  <a:t>p</a:t>
                </a:r>
                <a:r>
                  <a:rPr lang="en-US" sz="2000" noProof="0" dirty="0"/>
                  <a:t>-value &lt; </a:t>
                </a:r>
                <a14:m>
                  <m:oMath xmlns:m="http://schemas.openxmlformats.org/officeDocument/2006/math">
                    <m:sSub>
                      <m:sSubPr>
                        <m:ctrlPr>
                          <a:rPr lang="en-US" sz="2000" i="1" noProof="0">
                            <a:latin typeface="Cambria Math" panose="02040503050406030204" pitchFamily="18" charset="0"/>
                            <a:ea typeface="Cambria Math" panose="02040503050406030204" pitchFamily="18" charset="0"/>
                            <a:sym typeface="Wingdings" panose="05000000000000000000" pitchFamily="2" charset="2"/>
                          </a:rPr>
                        </m:ctrlPr>
                      </m:sSubPr>
                      <m:e>
                        <m:r>
                          <a:rPr lang="en-US" sz="2000" i="1" noProof="0">
                            <a:latin typeface="Cambria Math" panose="02040503050406030204" pitchFamily="18" charset="0"/>
                            <a:ea typeface="Cambria Math" panose="02040503050406030204" pitchFamily="18" charset="0"/>
                            <a:sym typeface="Wingdings" panose="05000000000000000000" pitchFamily="2" charset="2"/>
                          </a:rPr>
                          <m:t>𝛼</m:t>
                        </m:r>
                      </m:e>
                      <m:sub>
                        <m:r>
                          <a:rPr lang="en-US" sz="2000" i="1" noProof="0">
                            <a:latin typeface="Cambria Math" panose="02040503050406030204" pitchFamily="18" charset="0"/>
                            <a:ea typeface="Cambria Math" panose="02040503050406030204" pitchFamily="18" charset="0"/>
                            <a:sym typeface="Wingdings" panose="05000000000000000000" pitchFamily="2" charset="2"/>
                          </a:rPr>
                          <m:t>𝑐𝑜𝑛𝑡𝑟𝑎𝑠𝑡</m:t>
                        </m:r>
                      </m:sub>
                    </m:sSub>
                    <m:r>
                      <a:rPr lang="en-US" sz="2000" i="1" noProof="0">
                        <a:latin typeface="Cambria Math" panose="02040503050406030204" pitchFamily="18" charset="0"/>
                        <a:ea typeface="Cambria Math" panose="02040503050406030204" pitchFamily="18" charset="0"/>
                        <a:sym typeface="Wingdings" panose="05000000000000000000" pitchFamily="2" charset="2"/>
                      </a:rPr>
                      <m:t>= </m:t>
                    </m:r>
                    <m:r>
                      <a:rPr lang="en-US" sz="2000" i="1" noProof="0">
                        <a:latin typeface="Cambria Math" panose="02040503050406030204" pitchFamily="18" charset="0"/>
                        <a:ea typeface="Cambria Math" panose="02040503050406030204" pitchFamily="18" charset="0"/>
                        <a:sym typeface="Wingdings" panose="05000000000000000000" pitchFamily="2" charset="2"/>
                      </a:rPr>
                      <m:t>𝛼</m:t>
                    </m:r>
                    <m:r>
                      <a:rPr lang="en-US" sz="2000" i="1" noProof="0">
                        <a:latin typeface="Cambria Math" panose="02040503050406030204" pitchFamily="18" charset="0"/>
                        <a:ea typeface="Cambria Math" panose="02040503050406030204" pitchFamily="18" charset="0"/>
                        <a:sym typeface="Wingdings" panose="05000000000000000000" pitchFamily="2" charset="2"/>
                      </a:rPr>
                      <m:t>/</m:t>
                    </m:r>
                    <m:r>
                      <a:rPr lang="en-US" sz="2000" i="1" noProof="0">
                        <a:latin typeface="Cambria Math" panose="02040503050406030204" pitchFamily="18" charset="0"/>
                        <a:ea typeface="Cambria Math" panose="02040503050406030204" pitchFamily="18" charset="0"/>
                        <a:sym typeface="Wingdings" panose="05000000000000000000" pitchFamily="2" charset="2"/>
                      </a:rPr>
                      <m:t>𝐶</m:t>
                    </m:r>
                  </m:oMath>
                </a14:m>
                <a:r>
                  <a:rPr lang="en-US" sz="2000" noProof="0" dirty="0"/>
                  <a:t> then reject H</a:t>
                </a:r>
                <a:r>
                  <a:rPr lang="en-US" sz="2000" baseline="-25000" noProof="0" dirty="0"/>
                  <a:t>0</a:t>
                </a:r>
                <a:r>
                  <a:rPr lang="en-US" sz="2000" noProof="0" dirty="0"/>
                  <a:t> </a:t>
                </a:r>
                <a:r>
                  <a:rPr lang="en-US" sz="2000" noProof="0" dirty="0">
                    <a:sym typeface="Wingdings" panose="05000000000000000000" pitchFamily="2" charset="2"/>
                  </a:rPr>
                  <a:t> </a:t>
                </a:r>
                <a14:m>
                  <m:oMath xmlns:m="http://schemas.openxmlformats.org/officeDocument/2006/math">
                    <m:sSub>
                      <m:sSubPr>
                        <m:ctrlPr>
                          <a:rPr lang="en-US" sz="2000" i="1" noProof="0">
                            <a:latin typeface="Cambria Math" panose="02040503050406030204" pitchFamily="18" charset="0"/>
                            <a:ea typeface="Cambria Math" panose="02040503050406030204" pitchFamily="18" charset="0"/>
                            <a:sym typeface="Wingdings" panose="05000000000000000000" pitchFamily="2" charset="2"/>
                          </a:rPr>
                        </m:ctrlPr>
                      </m:sSubPr>
                      <m:e>
                        <m:r>
                          <a:rPr lang="en-US" sz="2000" i="1" noProof="0">
                            <a:latin typeface="Cambria Math" panose="02040503050406030204" pitchFamily="18" charset="0"/>
                            <a:ea typeface="Cambria Math" panose="02040503050406030204" pitchFamily="18" charset="0"/>
                            <a:sym typeface="Wingdings" panose="05000000000000000000" pitchFamily="2" charset="2"/>
                          </a:rPr>
                          <m:t>𝛼</m:t>
                        </m:r>
                      </m:e>
                      <m:sub>
                        <m:r>
                          <a:rPr lang="en-US" sz="2000" i="1" noProof="0">
                            <a:latin typeface="Cambria Math" panose="02040503050406030204" pitchFamily="18" charset="0"/>
                            <a:ea typeface="Cambria Math" panose="02040503050406030204" pitchFamily="18" charset="0"/>
                            <a:sym typeface="Wingdings" panose="05000000000000000000" pitchFamily="2" charset="2"/>
                          </a:rPr>
                          <m:t>𝑐𝑜𝑛𝑡𝑟𝑎𝑠𝑡</m:t>
                        </m:r>
                      </m:sub>
                    </m:sSub>
                  </m:oMath>
                </a14:m>
                <a:r>
                  <a:rPr lang="en-US" sz="2000" noProof="0" dirty="0"/>
                  <a:t> = </a:t>
                </a:r>
                <a14:m>
                  <m:oMath xmlns:m="http://schemas.openxmlformats.org/officeDocument/2006/math">
                    <m:r>
                      <a:rPr lang="en-US" sz="2000" i="1" noProof="0">
                        <a:latin typeface="Cambria Math" panose="02040503050406030204" pitchFamily="18" charset="0"/>
                        <a:ea typeface="Cambria Math" panose="02040503050406030204" pitchFamily="18" charset="0"/>
                        <a:sym typeface="Wingdings" panose="05000000000000000000" pitchFamily="2" charset="2"/>
                      </a:rPr>
                      <m:t>𝛼</m:t>
                    </m:r>
                    <m:r>
                      <a:rPr lang="en-US" sz="2000" i="1" noProof="0">
                        <a:latin typeface="Cambria Math" panose="02040503050406030204" pitchFamily="18" charset="0"/>
                        <a:ea typeface="Cambria Math" panose="02040503050406030204" pitchFamily="18" charset="0"/>
                        <a:sym typeface="Wingdings" panose="05000000000000000000" pitchFamily="2" charset="2"/>
                      </a:rPr>
                      <m:t>/</m:t>
                    </m:r>
                  </m:oMath>
                </a14:m>
                <a:r>
                  <a:rPr lang="en-US" sz="2000" noProof="0" dirty="0"/>
                  <a:t>1 = 0.05</a:t>
                </a:r>
              </a:p>
              <a:p>
                <a:pPr marL="0" indent="0">
                  <a:spcBef>
                    <a:spcPts val="400"/>
                  </a:spcBef>
                  <a:buNone/>
                </a:pPr>
                <a:br>
                  <a:rPr lang="en-US" sz="2000" noProof="0" dirty="0"/>
                </a:br>
                <a:r>
                  <a:rPr lang="en-US" sz="2000" u="sng" noProof="0" dirty="0"/>
                  <a:t>Step 3:</a:t>
                </a:r>
                <a:r>
                  <a:rPr lang="en-US" sz="2000" noProof="0" dirty="0"/>
                  <a:t> Determine </a:t>
                </a:r>
                <a:r>
                  <a:rPr lang="en-US" sz="2000" i="1" noProof="0" dirty="0"/>
                  <a:t>p</a:t>
                </a:r>
                <a:r>
                  <a:rPr lang="en-US" sz="2000" noProof="0" dirty="0"/>
                  <a:t>-value using SPSS </a:t>
                </a:r>
                <a:r>
                  <a:rPr lang="en-US" sz="2000" noProof="0" dirty="0">
                    <a:sym typeface="Wingdings" panose="05000000000000000000" pitchFamily="2" charset="2"/>
                  </a:rPr>
                  <a:t> use decision tree of lecture 1 to get a one-sided </a:t>
                </a:r>
                <a:r>
                  <a:rPr lang="en-US" sz="2000" i="1" noProof="0" dirty="0">
                    <a:sym typeface="Wingdings" panose="05000000000000000000" pitchFamily="2" charset="2"/>
                  </a:rPr>
                  <a:t>p</a:t>
                </a:r>
                <a:r>
                  <a:rPr lang="en-US" sz="2000" noProof="0" dirty="0">
                    <a:sym typeface="Wingdings" panose="05000000000000000000" pitchFamily="2" charset="2"/>
                  </a:rPr>
                  <a:t>-value if needed(!)</a:t>
                </a:r>
              </a:p>
              <a:p>
                <a:pPr marL="0" indent="0">
                  <a:spcBef>
                    <a:spcPts val="400"/>
                  </a:spcBef>
                  <a:buNone/>
                </a:pPr>
                <a:endParaRPr lang="en-US" sz="2000" u="sng" noProof="0" dirty="0">
                  <a:sym typeface="Wingdings" panose="05000000000000000000" pitchFamily="2" charset="2"/>
                </a:endParaRPr>
              </a:p>
              <a:p>
                <a:pPr marL="0" indent="0">
                  <a:spcBef>
                    <a:spcPts val="400"/>
                  </a:spcBef>
                  <a:buNone/>
                </a:pPr>
                <a:r>
                  <a:rPr lang="en-US" sz="2000" u="sng" noProof="0" dirty="0">
                    <a:sym typeface="Wingdings" panose="05000000000000000000" pitchFamily="2" charset="2"/>
                  </a:rPr>
                  <a:t>Step 4:</a:t>
                </a:r>
                <a:r>
                  <a:rPr lang="en-US" sz="2000" noProof="0" dirty="0">
                    <a:sym typeface="Wingdings" panose="05000000000000000000" pitchFamily="2" charset="2"/>
                  </a:rPr>
                  <a:t> Take a decision about statistical significance and formulate a conclusion</a:t>
                </a:r>
                <a:endParaRPr lang="en-US" sz="2000" noProof="0" dirty="0"/>
              </a:p>
              <a:p>
                <a:pPr marL="0" indent="0">
                  <a:spcBef>
                    <a:spcPts val="400"/>
                  </a:spcBef>
                  <a:buNone/>
                </a:pPr>
                <a:endParaRPr lang="en-US" sz="2000" noProof="0" dirty="0"/>
              </a:p>
              <a:p>
                <a:pPr marL="0" indent="0">
                  <a:spcBef>
                    <a:spcPts val="400"/>
                  </a:spcBef>
                  <a:buNone/>
                </a:pPr>
                <a:endParaRPr lang="en-US" sz="2000" noProof="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58129" y="1469477"/>
                <a:ext cx="10803988" cy="3390726"/>
              </a:xfrm>
              <a:blipFill>
                <a:blip r:embed="rId3"/>
                <a:stretch>
                  <a:fillRect l="-621" t="-1799" b="-43885"/>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dirty="0"/>
              <a:t>Lecture 4,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26</a:t>
            </a:fld>
            <a:endParaRPr lang="en-US" dirty="0"/>
          </a:p>
        </p:txBody>
      </p:sp>
    </p:spTree>
    <p:extLst>
      <p:ext uri="{BB962C8B-B14F-4D97-AF65-F5344CB8AC3E}">
        <p14:creationId xmlns:p14="http://schemas.microsoft.com/office/powerpoint/2010/main" val="2327131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7462" y="523608"/>
            <a:ext cx="7729728" cy="883161"/>
          </a:xfrm>
        </p:spPr>
        <p:txBody>
          <a:bodyPr>
            <a:normAutofit/>
          </a:bodyPr>
          <a:lstStyle/>
          <a:p>
            <a:pPr algn="ctr"/>
            <a:r>
              <a:rPr lang="en-US" sz="3200" noProof="0" dirty="0"/>
              <a:t>Testing a contrast for our example: SPSS</a:t>
            </a:r>
          </a:p>
        </p:txBody>
      </p:sp>
      <p:sp>
        <p:nvSpPr>
          <p:cNvPr id="3" name="Content Placeholder 2"/>
          <p:cNvSpPr>
            <a:spLocks noGrp="1"/>
          </p:cNvSpPr>
          <p:nvPr>
            <p:ph idx="1"/>
          </p:nvPr>
        </p:nvSpPr>
        <p:spPr>
          <a:xfrm>
            <a:off x="858129" y="1469477"/>
            <a:ext cx="10803988" cy="3390726"/>
          </a:xfrm>
        </p:spPr>
        <p:txBody>
          <a:bodyPr>
            <a:noAutofit/>
          </a:bodyPr>
          <a:lstStyle/>
          <a:p>
            <a:pPr>
              <a:spcBef>
                <a:spcPts val="400"/>
              </a:spcBef>
            </a:pPr>
            <a:r>
              <a:rPr lang="en-US" sz="2000" noProof="0" dirty="0"/>
              <a:t>A planned contrast can only be obtained by modifying the syntax when the </a:t>
            </a:r>
            <a:r>
              <a:rPr lang="en-US" sz="2000" i="1" noProof="0" dirty="0"/>
              <a:t>General Linear Model/Univariate </a:t>
            </a:r>
            <a:r>
              <a:rPr lang="en-US" sz="2000" noProof="0" dirty="0"/>
              <a:t>procedure is used:</a:t>
            </a:r>
          </a:p>
          <a:p>
            <a:pPr marL="0" indent="0">
              <a:spcBef>
                <a:spcPts val="400"/>
              </a:spcBef>
              <a:buNone/>
            </a:pPr>
            <a:endParaRPr lang="en-US" sz="2000" noProof="0" dirty="0"/>
          </a:p>
          <a:p>
            <a:pPr marL="0" indent="0">
              <a:spcBef>
                <a:spcPts val="400"/>
              </a:spcBef>
              <a:buNone/>
            </a:pPr>
            <a:r>
              <a:rPr lang="en-US" sz="2000" noProof="0" dirty="0"/>
              <a:t>UNIANOVA Y BY Therapy</a:t>
            </a:r>
          </a:p>
          <a:p>
            <a:pPr marL="0" indent="0">
              <a:spcBef>
                <a:spcPts val="400"/>
              </a:spcBef>
              <a:buNone/>
            </a:pPr>
            <a:r>
              <a:rPr lang="en-US" sz="2000" noProof="0" dirty="0"/>
              <a:t>  </a:t>
            </a:r>
            <a:r>
              <a:rPr lang="en-US" sz="2000" noProof="0" dirty="0">
                <a:solidFill>
                  <a:srgbClr val="FF0000"/>
                </a:solidFill>
              </a:rPr>
              <a:t>/CONTRAST (Therapy)=Special (2 -1 -1)</a:t>
            </a:r>
          </a:p>
          <a:p>
            <a:pPr marL="0" indent="0">
              <a:spcBef>
                <a:spcPts val="400"/>
              </a:spcBef>
              <a:buNone/>
            </a:pPr>
            <a:r>
              <a:rPr lang="en-US" sz="2000" noProof="0" dirty="0"/>
              <a:t>  /METHOD=SSTYPE(3)</a:t>
            </a:r>
          </a:p>
          <a:p>
            <a:pPr marL="0" indent="0">
              <a:spcBef>
                <a:spcPts val="400"/>
              </a:spcBef>
              <a:buNone/>
            </a:pPr>
            <a:r>
              <a:rPr lang="en-US" sz="2000" noProof="0" dirty="0"/>
              <a:t>  /INTERCEPT=INCLUDE</a:t>
            </a:r>
          </a:p>
          <a:p>
            <a:pPr marL="0" indent="0">
              <a:spcBef>
                <a:spcPts val="400"/>
              </a:spcBef>
              <a:buNone/>
            </a:pPr>
            <a:r>
              <a:rPr lang="en-US" sz="2000" noProof="0" dirty="0"/>
              <a:t>  /CRITERIA=ALPHA(0.05)</a:t>
            </a:r>
          </a:p>
          <a:p>
            <a:pPr marL="0" indent="0">
              <a:spcBef>
                <a:spcPts val="400"/>
              </a:spcBef>
              <a:buNone/>
            </a:pPr>
            <a:r>
              <a:rPr lang="en-US" sz="2000" noProof="0" dirty="0"/>
              <a:t>  /DESIGN=Therapy.</a:t>
            </a:r>
          </a:p>
          <a:p>
            <a:pPr marL="0" indent="0">
              <a:spcBef>
                <a:spcPts val="400"/>
              </a:spcBef>
              <a:buNone/>
            </a:pPr>
            <a:endParaRPr lang="en-US" sz="2000" noProof="0" dirty="0"/>
          </a:p>
          <a:p>
            <a:pPr marL="0" indent="0">
              <a:spcBef>
                <a:spcPts val="400"/>
              </a:spcBef>
              <a:buNone/>
            </a:pPr>
            <a:endParaRPr lang="en-US" sz="2000" noProof="0" dirty="0"/>
          </a:p>
          <a:p>
            <a:pPr marL="0" indent="0">
              <a:spcBef>
                <a:spcPts val="400"/>
              </a:spcBef>
              <a:buNone/>
            </a:pPr>
            <a:endParaRPr lang="en-US" sz="2000" noProof="0" dirty="0"/>
          </a:p>
          <a:p>
            <a:pPr>
              <a:spcBef>
                <a:spcPts val="400"/>
              </a:spcBef>
            </a:pPr>
            <a:r>
              <a:rPr lang="en-US" sz="2000" noProof="0" dirty="0"/>
              <a:t>Conclusion?!</a:t>
            </a:r>
          </a:p>
          <a:p>
            <a:pPr marL="0" indent="0">
              <a:spcBef>
                <a:spcPts val="400"/>
              </a:spcBef>
              <a:buNone/>
            </a:pPr>
            <a:endParaRPr lang="en-US" sz="2000" noProof="0" dirty="0"/>
          </a:p>
        </p:txBody>
      </p:sp>
      <p:pic>
        <p:nvPicPr>
          <p:cNvPr id="4" name="Picture 3"/>
          <p:cNvPicPr>
            <a:picLocks noChangeAspect="1"/>
          </p:cNvPicPr>
          <p:nvPr/>
        </p:nvPicPr>
        <p:blipFill>
          <a:blip r:embed="rId3"/>
          <a:stretch>
            <a:fillRect/>
          </a:stretch>
        </p:blipFill>
        <p:spPr>
          <a:xfrm>
            <a:off x="5317197" y="2147569"/>
            <a:ext cx="6344920" cy="3701203"/>
          </a:xfrm>
          <a:prstGeom prst="rect">
            <a:avLst/>
          </a:prstGeom>
        </p:spPr>
      </p:pic>
      <p:sp>
        <p:nvSpPr>
          <p:cNvPr id="5" name="Footer Placeholder 4"/>
          <p:cNvSpPr>
            <a:spLocks noGrp="1"/>
          </p:cNvSpPr>
          <p:nvPr>
            <p:ph type="ftr" sz="quarter" idx="11"/>
          </p:nvPr>
        </p:nvSpPr>
        <p:spPr/>
        <p:txBody>
          <a:bodyPr/>
          <a:lstStyle/>
          <a:p>
            <a:r>
              <a:rPr lang="en-US" dirty="0"/>
              <a:t>Lecture 4, ERM, MTO</a:t>
            </a:r>
          </a:p>
        </p:txBody>
      </p:sp>
      <p:sp>
        <p:nvSpPr>
          <p:cNvPr id="6" name="Slide Number Placeholder 5"/>
          <p:cNvSpPr>
            <a:spLocks noGrp="1"/>
          </p:cNvSpPr>
          <p:nvPr>
            <p:ph type="sldNum" sz="quarter" idx="12"/>
          </p:nvPr>
        </p:nvSpPr>
        <p:spPr/>
        <p:txBody>
          <a:bodyPr/>
          <a:lstStyle/>
          <a:p>
            <a:fld id="{769E8580-8357-4286-A896-D8F0D06AAB1A}" type="slidenum">
              <a:rPr lang="en-US" smtClean="0"/>
              <a:t>27</a:t>
            </a:fld>
            <a:endParaRPr lang="en-US" dirty="0"/>
          </a:p>
        </p:txBody>
      </p:sp>
    </p:spTree>
    <p:extLst>
      <p:ext uri="{BB962C8B-B14F-4D97-AF65-F5344CB8AC3E}">
        <p14:creationId xmlns:p14="http://schemas.microsoft.com/office/powerpoint/2010/main" val="436592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886700" cy="499398"/>
          </a:xfrm>
        </p:spPr>
        <p:txBody>
          <a:bodyPr>
            <a:normAutofit/>
          </a:bodyPr>
          <a:lstStyle/>
          <a:p>
            <a:r>
              <a:rPr lang="en-US" sz="2900" noProof="0" dirty="0"/>
              <a:t>Literature:</a:t>
            </a:r>
          </a:p>
        </p:txBody>
      </p:sp>
      <p:sp>
        <p:nvSpPr>
          <p:cNvPr id="3" name="Content Placeholder 2"/>
          <p:cNvSpPr>
            <a:spLocks noGrp="1"/>
          </p:cNvSpPr>
          <p:nvPr>
            <p:ph idx="1"/>
          </p:nvPr>
        </p:nvSpPr>
        <p:spPr>
          <a:xfrm>
            <a:off x="2152650" y="1186307"/>
            <a:ext cx="7886700" cy="5467350"/>
          </a:xfrm>
        </p:spPr>
        <p:txBody>
          <a:bodyPr>
            <a:noAutofit/>
          </a:bodyPr>
          <a:lstStyle/>
          <a:p>
            <a:r>
              <a:rPr lang="nl-NL" sz="1900" noProof="0" dirty="0"/>
              <a:t>Warner I: </a:t>
            </a:r>
            <a:r>
              <a:rPr lang="nl-NL" sz="1900" noProof="0"/>
              <a:t>13.4 and </a:t>
            </a:r>
            <a:r>
              <a:rPr lang="nl-NL" sz="1900" noProof="0" dirty="0"/>
              <a:t>13.10</a:t>
            </a:r>
          </a:p>
          <a:p>
            <a:endParaRPr lang="en-US" sz="1900" noProof="0" dirty="0"/>
          </a:p>
          <a:p>
            <a:endParaRPr lang="en-US" sz="1900" noProof="0" dirty="0"/>
          </a:p>
          <a:p>
            <a:endParaRPr lang="en-US" sz="1900" noProof="0" dirty="0"/>
          </a:p>
          <a:p>
            <a:endParaRPr lang="en-US" sz="1900" noProof="0" dirty="0"/>
          </a:p>
          <a:p>
            <a:endParaRPr lang="en-US" sz="1900" noProof="0" dirty="0"/>
          </a:p>
          <a:p>
            <a:endParaRPr lang="en-US" sz="1900" noProof="0" dirty="0"/>
          </a:p>
          <a:p>
            <a:r>
              <a:rPr lang="en-US" sz="1900" noProof="0" dirty="0"/>
              <a:t>Other a priori contrasts (trend analysis and Helmert contrasts)</a:t>
            </a:r>
          </a:p>
          <a:p>
            <a:endParaRPr lang="en-US" sz="1900" noProof="0" dirty="0"/>
          </a:p>
          <a:p>
            <a:r>
              <a:rPr lang="en-US" sz="1900" noProof="0" dirty="0"/>
              <a:t>Post-hoc contrasts (Tukey and Scheffé) </a:t>
            </a:r>
          </a:p>
        </p:txBody>
      </p:sp>
      <p:sp>
        <p:nvSpPr>
          <p:cNvPr id="4" name="Footer Placeholder 3"/>
          <p:cNvSpPr>
            <a:spLocks noGrp="1"/>
          </p:cNvSpPr>
          <p:nvPr>
            <p:ph type="ftr" sz="quarter" idx="11"/>
          </p:nvPr>
        </p:nvSpPr>
        <p:spPr/>
        <p:txBody>
          <a:bodyPr/>
          <a:lstStyle/>
          <a:p>
            <a:r>
              <a:rPr lang="en-US" dirty="0"/>
              <a:t>Lecture 4,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28</a:t>
            </a:fld>
            <a:endParaRPr lang="en-US" dirty="0"/>
          </a:p>
        </p:txBody>
      </p:sp>
      <p:sp>
        <p:nvSpPr>
          <p:cNvPr id="9" name="Rectangle 8"/>
          <p:cNvSpPr/>
          <p:nvPr/>
        </p:nvSpPr>
        <p:spPr>
          <a:xfrm>
            <a:off x="7184968" y="3009207"/>
            <a:ext cx="454083" cy="1330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txBox="1">
            <a:spLocks/>
          </p:cNvSpPr>
          <p:nvPr/>
        </p:nvSpPr>
        <p:spPr>
          <a:xfrm>
            <a:off x="2152650" y="2889784"/>
            <a:ext cx="7886700" cy="4993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sz="2900" dirty="0"/>
              <a:t>Next week…</a:t>
            </a:r>
            <a:endParaRPr lang="en-US" sz="2900" dirty="0"/>
          </a:p>
        </p:txBody>
      </p:sp>
    </p:spTree>
    <p:extLst>
      <p:ext uri="{BB962C8B-B14F-4D97-AF65-F5344CB8AC3E}">
        <p14:creationId xmlns:p14="http://schemas.microsoft.com/office/powerpoint/2010/main" val="2365645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164" y="512516"/>
            <a:ext cx="10821672" cy="826521"/>
          </a:xfrm>
        </p:spPr>
        <p:txBody>
          <a:bodyPr>
            <a:normAutofit/>
          </a:bodyPr>
          <a:lstStyle/>
          <a:p>
            <a:r>
              <a:rPr lang="en-US" noProof="0" dirty="0"/>
              <a:t>Assumptions of a statistical test</a:t>
            </a:r>
          </a:p>
        </p:txBody>
      </p:sp>
      <p:sp>
        <p:nvSpPr>
          <p:cNvPr id="3" name="Content Placeholder 2"/>
          <p:cNvSpPr>
            <a:spLocks noGrp="1"/>
          </p:cNvSpPr>
          <p:nvPr>
            <p:ph idx="1"/>
          </p:nvPr>
        </p:nvSpPr>
        <p:spPr>
          <a:xfrm>
            <a:off x="824367" y="1542774"/>
            <a:ext cx="10821672" cy="3101983"/>
          </a:xfrm>
        </p:spPr>
        <p:txBody>
          <a:bodyPr>
            <a:noAutofit/>
          </a:bodyPr>
          <a:lstStyle/>
          <a:p>
            <a:pPr>
              <a:spcBef>
                <a:spcPts val="400"/>
              </a:spcBef>
            </a:pPr>
            <a:r>
              <a:rPr lang="en-US" sz="1900" noProof="0" dirty="0"/>
              <a:t>Tests have assumptions</a:t>
            </a:r>
          </a:p>
          <a:p>
            <a:pPr>
              <a:spcBef>
                <a:spcPts val="400"/>
              </a:spcBef>
            </a:pPr>
            <a:endParaRPr lang="en-US" sz="1900" dirty="0"/>
          </a:p>
          <a:p>
            <a:pPr>
              <a:spcBef>
                <a:spcPts val="400"/>
              </a:spcBef>
            </a:pPr>
            <a:r>
              <a:rPr lang="en-US" sz="1900" noProof="0" dirty="0"/>
              <a:t>The result of a statistical test is valid if all assumptions of the test are met</a:t>
            </a:r>
          </a:p>
          <a:p>
            <a:pPr>
              <a:spcBef>
                <a:spcPts val="400"/>
              </a:spcBef>
            </a:pPr>
            <a:endParaRPr lang="en-US" sz="1900" noProof="0" dirty="0"/>
          </a:p>
          <a:p>
            <a:pPr>
              <a:spcBef>
                <a:spcPts val="400"/>
              </a:spcBef>
            </a:pPr>
            <a:r>
              <a:rPr lang="en-US" sz="1900" noProof="0" dirty="0"/>
              <a:t>There are variants of some tests that are </a:t>
            </a:r>
            <a:r>
              <a:rPr lang="en-US" sz="1900" i="1" noProof="0" dirty="0"/>
              <a:t>robust</a:t>
            </a:r>
            <a:r>
              <a:rPr lang="en-US" sz="1900" noProof="0" dirty="0"/>
              <a:t> to a violation of specific assumptions</a:t>
            </a:r>
          </a:p>
          <a:p>
            <a:pPr>
              <a:spcBef>
                <a:spcPts val="400"/>
              </a:spcBef>
            </a:pPr>
            <a:endParaRPr lang="en-US" sz="1900" noProof="0" dirty="0"/>
          </a:p>
          <a:p>
            <a:pPr>
              <a:spcBef>
                <a:spcPts val="400"/>
              </a:spcBef>
            </a:pPr>
            <a:r>
              <a:rPr lang="en-US" sz="1900" noProof="0" dirty="0"/>
              <a:t>A test is </a:t>
            </a:r>
            <a:r>
              <a:rPr lang="en-US" sz="1900" i="1" noProof="0" dirty="0"/>
              <a:t>robust</a:t>
            </a:r>
            <a:r>
              <a:rPr lang="en-US" sz="1900" noProof="0" dirty="0"/>
              <a:t> to the violation if the reported </a:t>
            </a:r>
            <a:r>
              <a:rPr lang="en-US" sz="1900" i="1" noProof="0" dirty="0"/>
              <a:t>p</a:t>
            </a:r>
            <a:r>
              <a:rPr lang="en-US" sz="1900" noProof="0" dirty="0"/>
              <a:t>-value (in SPSS)</a:t>
            </a:r>
            <a:r>
              <a:rPr lang="en-US" sz="1900" dirty="0"/>
              <a:t> is approximately equal to the</a:t>
            </a:r>
            <a:r>
              <a:rPr lang="en-US" sz="1900" noProof="0" dirty="0"/>
              <a:t> </a:t>
            </a:r>
            <a:r>
              <a:rPr lang="en-US" sz="1900" dirty="0"/>
              <a:t>true </a:t>
            </a:r>
            <a:r>
              <a:rPr lang="en-US" sz="1900" i="1" dirty="0"/>
              <a:t>p</a:t>
            </a:r>
            <a:r>
              <a:rPr lang="en-US" sz="1900" dirty="0"/>
              <a:t>-value</a:t>
            </a:r>
            <a:endParaRPr lang="en-US" sz="1900" noProof="0" dirty="0"/>
          </a:p>
          <a:p>
            <a:pPr>
              <a:spcBef>
                <a:spcPts val="400"/>
              </a:spcBef>
            </a:pPr>
            <a:endParaRPr lang="en-US" sz="1900" noProof="0" dirty="0"/>
          </a:p>
          <a:p>
            <a:pPr>
              <a:spcBef>
                <a:spcPts val="400"/>
              </a:spcBef>
            </a:pPr>
            <a:r>
              <a:rPr lang="en-US" sz="1900" noProof="0" dirty="0"/>
              <a:t>A test is </a:t>
            </a:r>
            <a:r>
              <a:rPr lang="en-US" sz="1900" i="1" noProof="0" dirty="0"/>
              <a:t>not robust </a:t>
            </a:r>
            <a:r>
              <a:rPr lang="en-US" sz="1900" noProof="0" dirty="0"/>
              <a:t>if the reported </a:t>
            </a:r>
            <a:r>
              <a:rPr lang="en-US" sz="1900" i="1" noProof="0" dirty="0"/>
              <a:t>p</a:t>
            </a:r>
            <a:r>
              <a:rPr lang="en-US" sz="1900" noProof="0" dirty="0"/>
              <a:t>-value</a:t>
            </a:r>
            <a:r>
              <a:rPr lang="en-US" sz="1900" dirty="0"/>
              <a:t> not equal to the true </a:t>
            </a:r>
            <a:r>
              <a:rPr lang="en-US" sz="1900" i="1" dirty="0"/>
              <a:t>p</a:t>
            </a:r>
            <a:r>
              <a:rPr lang="en-US" sz="1900" dirty="0"/>
              <a:t>-value</a:t>
            </a:r>
          </a:p>
          <a:p>
            <a:pPr lvl="1">
              <a:spcBef>
                <a:spcPts val="400"/>
              </a:spcBef>
            </a:pPr>
            <a:r>
              <a:rPr lang="en-US" sz="1500" noProof="0" dirty="0"/>
              <a:t>For example: IQ differences between population sample and sample of Chess masters.</a:t>
            </a:r>
            <a:br>
              <a:rPr lang="en-US" sz="1500" noProof="0" dirty="0"/>
            </a:br>
            <a:r>
              <a:rPr lang="en-US" sz="1500" dirty="0"/>
              <a:t>In this case, assuming equal variances would make the test significant sooner (i.e., greater risk of Type I error)</a:t>
            </a:r>
            <a:endParaRPr lang="en-US" sz="1500" noProof="0" dirty="0"/>
          </a:p>
          <a:p>
            <a:pPr>
              <a:spcBef>
                <a:spcPts val="400"/>
              </a:spcBef>
            </a:pPr>
            <a:endParaRPr lang="en-US" sz="1900" noProof="0" dirty="0"/>
          </a:p>
          <a:p>
            <a:pPr lvl="0"/>
            <a:r>
              <a:rPr lang="en-US" sz="1900" noProof="0" dirty="0"/>
              <a:t>If (i) the test is robust to the violation, then the results of the test (the reported </a:t>
            </a:r>
            <a:r>
              <a:rPr lang="en-US" sz="1900" i="1" noProof="0" dirty="0"/>
              <a:t>p-</a:t>
            </a:r>
            <a:r>
              <a:rPr lang="en-US" sz="1900" noProof="0" dirty="0"/>
              <a:t>value) is still considered to be valid</a:t>
            </a:r>
          </a:p>
          <a:p>
            <a:endParaRPr lang="en-US" sz="1900" noProof="0" dirty="0"/>
          </a:p>
          <a:p>
            <a:r>
              <a:rPr lang="en-US" sz="1900" noProof="0" dirty="0"/>
              <a:t>If (ii) the test is not robust to the violation, the results of the test (the reported </a:t>
            </a:r>
            <a:r>
              <a:rPr lang="en-US" sz="1900" i="1" noProof="0" dirty="0"/>
              <a:t>p-</a:t>
            </a:r>
            <a:r>
              <a:rPr lang="en-US" sz="1900" noProof="0" dirty="0"/>
              <a:t>value) is not valid </a:t>
            </a:r>
            <a:r>
              <a:rPr lang="en-US" sz="1900" noProof="0" dirty="0">
                <a:sym typeface="Wingdings" panose="05000000000000000000" pitchFamily="2" charset="2"/>
              </a:rPr>
              <a:t> use a different test</a:t>
            </a:r>
            <a:endParaRPr lang="en-US" sz="1900" b="1" noProof="0" dirty="0"/>
          </a:p>
        </p:txBody>
      </p:sp>
      <p:sp>
        <p:nvSpPr>
          <p:cNvPr id="5" name="Footer Placeholder 4"/>
          <p:cNvSpPr>
            <a:spLocks noGrp="1"/>
          </p:cNvSpPr>
          <p:nvPr>
            <p:ph type="ftr" sz="quarter" idx="11"/>
          </p:nvPr>
        </p:nvSpPr>
        <p:spPr/>
        <p:txBody>
          <a:bodyPr/>
          <a:lstStyle/>
          <a:p>
            <a:r>
              <a:rPr lang="en-US" dirty="0"/>
              <a:t>Lecture 4, ERM, MTO</a:t>
            </a:r>
          </a:p>
        </p:txBody>
      </p:sp>
      <p:sp>
        <p:nvSpPr>
          <p:cNvPr id="6" name="Slide Number Placeholder 5"/>
          <p:cNvSpPr>
            <a:spLocks noGrp="1"/>
          </p:cNvSpPr>
          <p:nvPr>
            <p:ph type="sldNum" sz="quarter" idx="12"/>
          </p:nvPr>
        </p:nvSpPr>
        <p:spPr/>
        <p:txBody>
          <a:bodyPr/>
          <a:lstStyle/>
          <a:p>
            <a:fld id="{769E8580-8357-4286-A896-D8F0D06AAB1A}" type="slidenum">
              <a:rPr lang="en-US" smtClean="0"/>
              <a:t>3</a:t>
            </a:fld>
            <a:endParaRPr lang="en-US" dirty="0"/>
          </a:p>
        </p:txBody>
      </p:sp>
    </p:spTree>
    <p:extLst>
      <p:ext uri="{BB962C8B-B14F-4D97-AF65-F5344CB8AC3E}">
        <p14:creationId xmlns:p14="http://schemas.microsoft.com/office/powerpoint/2010/main" val="3063723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37102" y="1969482"/>
                <a:ext cx="10058400" cy="4632267"/>
              </a:xfrm>
            </p:spPr>
            <p:txBody>
              <a:bodyPr>
                <a:normAutofit/>
              </a:bodyPr>
              <a:lstStyle/>
              <a:p>
                <a:pPr marL="0" lvl="0" indent="0">
                  <a:buNone/>
                </a:pPr>
                <a:r>
                  <a:rPr lang="en-US" sz="1900" u="sng" noProof="0" dirty="0"/>
                  <a:t>Assumptions ANOVA:</a:t>
                </a:r>
                <a:endParaRPr lang="en-US" sz="1900" b="1" noProof="0" dirty="0"/>
              </a:p>
              <a:p>
                <a:pPr marL="457200" lvl="0" indent="-457200">
                  <a:buAutoNum type="arabicPeriod"/>
                </a:pPr>
                <a:r>
                  <a:rPr lang="en-US" sz="1900" b="1" noProof="0" dirty="0"/>
                  <a:t>Independent observations</a:t>
                </a:r>
                <a:r>
                  <a:rPr lang="en-US" sz="1900" noProof="0" dirty="0"/>
                  <a:t> (methodological assumption)</a:t>
                </a:r>
              </a:p>
              <a:p>
                <a:pPr lvl="1"/>
                <a:r>
                  <a:rPr lang="en-US" sz="1500" noProof="0" dirty="0"/>
                  <a:t>Violated in case of repeated measures of the same person</a:t>
                </a:r>
              </a:p>
              <a:p>
                <a:pPr lvl="1"/>
                <a:r>
                  <a:rPr lang="en-US" sz="1500" noProof="0" dirty="0"/>
                  <a:t>ANOVA </a:t>
                </a:r>
                <a:r>
                  <a:rPr lang="en-US" sz="1500" i="1" noProof="0" dirty="0"/>
                  <a:t>not robust</a:t>
                </a:r>
                <a:r>
                  <a:rPr lang="en-US" sz="1500" noProof="0" dirty="0"/>
                  <a:t> to violation! </a:t>
                </a:r>
                <a:r>
                  <a:rPr lang="en-US" sz="1500" noProof="0" dirty="0">
                    <a:sym typeface="Wingdings" panose="05000000000000000000" pitchFamily="2" charset="2"/>
                  </a:rPr>
                  <a:t> use Repeated Measures ANOVA as a different test</a:t>
                </a:r>
                <a:endParaRPr lang="en-US" sz="1500" noProof="0" dirty="0"/>
              </a:p>
              <a:p>
                <a:pPr lvl="1"/>
                <a:endParaRPr lang="en-US" sz="1500" noProof="0" dirty="0"/>
              </a:p>
              <a:p>
                <a:pPr marL="457200" lvl="0" indent="-457200">
                  <a:buFont typeface="+mj-lt"/>
                  <a:buAutoNum type="arabicPeriod"/>
                </a:pPr>
                <a:r>
                  <a:rPr lang="en-US" sz="1900" b="1" noProof="0" dirty="0"/>
                  <a:t>Residuals</a:t>
                </a:r>
                <a:r>
                  <a:rPr lang="en-US" sz="1900" noProof="0" dirty="0"/>
                  <a:t> are </a:t>
                </a:r>
                <a:r>
                  <a:rPr lang="en-US" sz="1900" b="1" noProof="0" dirty="0"/>
                  <a:t>normally distributed</a:t>
                </a:r>
                <a:r>
                  <a:rPr lang="en-US" sz="1900" noProof="0" dirty="0"/>
                  <a:t> for each group</a:t>
                </a:r>
              </a:p>
              <a:p>
                <a:pPr lvl="1"/>
                <a:r>
                  <a:rPr lang="en-US" sz="1500" noProof="0" dirty="0"/>
                  <a:t>ANOVA </a:t>
                </a:r>
                <a:r>
                  <a:rPr lang="en-US" sz="1500" i="1" noProof="0" dirty="0"/>
                  <a:t>robust</a:t>
                </a:r>
                <a:r>
                  <a:rPr lang="en-US" sz="1500" noProof="0" dirty="0"/>
                  <a:t> to violation if sample size per group </a:t>
                </a:r>
                <a14:m>
                  <m:oMath xmlns:m="http://schemas.openxmlformats.org/officeDocument/2006/math">
                    <m:sSub>
                      <m:sSubPr>
                        <m:ctrlPr>
                          <a:rPr lang="en-US" sz="1500" i="1" noProof="0">
                            <a:latin typeface="Cambria Math" panose="02040503050406030204" pitchFamily="18" charset="0"/>
                          </a:rPr>
                        </m:ctrlPr>
                      </m:sSubPr>
                      <m:e>
                        <m:r>
                          <a:rPr lang="en-US" sz="1500" i="1" noProof="0">
                            <a:latin typeface="Cambria Math" panose="02040503050406030204" pitchFamily="18" charset="0"/>
                          </a:rPr>
                          <m:t>𝑛</m:t>
                        </m:r>
                      </m:e>
                      <m:sub>
                        <m:r>
                          <a:rPr lang="en-US" sz="1500" i="1" noProof="0">
                            <a:latin typeface="Cambria Math" panose="02040503050406030204" pitchFamily="18" charset="0"/>
                          </a:rPr>
                          <m:t>𝑘</m:t>
                        </m:r>
                      </m:sub>
                    </m:sSub>
                    <m:r>
                      <a:rPr lang="en-US" sz="1500" i="1" noProof="0">
                        <a:latin typeface="Cambria Math" panose="02040503050406030204" pitchFamily="18" charset="0"/>
                      </a:rPr>
                      <m:t>≥30</m:t>
                    </m:r>
                  </m:oMath>
                </a14:m>
                <a:endParaRPr lang="en-US" sz="1500" noProof="0" dirty="0"/>
              </a:p>
              <a:p>
                <a:pPr lvl="1"/>
                <a:r>
                  <a:rPr lang="en-US" sz="1500" noProof="0" dirty="0"/>
                  <a:t>If </a:t>
                </a:r>
                <a14:m>
                  <m:oMath xmlns:m="http://schemas.openxmlformats.org/officeDocument/2006/math">
                    <m:sSub>
                      <m:sSubPr>
                        <m:ctrlPr>
                          <a:rPr lang="en-US" sz="1500" i="1" noProof="0">
                            <a:latin typeface="Cambria Math" panose="02040503050406030204" pitchFamily="18" charset="0"/>
                          </a:rPr>
                        </m:ctrlPr>
                      </m:sSubPr>
                      <m:e>
                        <m:r>
                          <a:rPr lang="en-US" sz="1500" i="1" noProof="0">
                            <a:latin typeface="Cambria Math" panose="02040503050406030204" pitchFamily="18" charset="0"/>
                          </a:rPr>
                          <m:t>𝑛</m:t>
                        </m:r>
                      </m:e>
                      <m:sub>
                        <m:r>
                          <a:rPr lang="en-US" sz="1500" i="1" noProof="0">
                            <a:latin typeface="Cambria Math" panose="02040503050406030204" pitchFamily="18" charset="0"/>
                          </a:rPr>
                          <m:t>𝑘</m:t>
                        </m:r>
                      </m:sub>
                    </m:sSub>
                    <m:r>
                      <a:rPr lang="en-US" sz="1500" b="0" i="1" noProof="0" smtClean="0">
                        <a:latin typeface="Cambria Math" panose="02040503050406030204" pitchFamily="18" charset="0"/>
                        <a:ea typeface="Cambria Math" panose="02040503050406030204" pitchFamily="18" charset="0"/>
                      </a:rPr>
                      <m:t>&lt;</m:t>
                    </m:r>
                    <m:r>
                      <a:rPr lang="en-US" sz="1500" i="1" noProof="0">
                        <a:latin typeface="Cambria Math" panose="02040503050406030204" pitchFamily="18" charset="0"/>
                      </a:rPr>
                      <m:t>30</m:t>
                    </m:r>
                  </m:oMath>
                </a14:m>
                <a:r>
                  <a:rPr lang="en-US" sz="1500" noProof="0" dirty="0"/>
                  <a:t> </a:t>
                </a:r>
                <a:r>
                  <a:rPr lang="en-US" sz="1500" noProof="0" dirty="0">
                    <a:sym typeface="Wingdings" panose="05000000000000000000" pitchFamily="2" charset="2"/>
                  </a:rPr>
                  <a:t> use different test that is not discussed in this course (Kruskal-Wallis test)</a:t>
                </a:r>
              </a:p>
              <a:p>
                <a:pPr lvl="1"/>
                <a:endParaRPr lang="en-US" sz="1500" noProof="0" dirty="0">
                  <a:sym typeface="Wingdings" panose="05000000000000000000" pitchFamily="2" charset="2"/>
                </a:endParaRPr>
              </a:p>
              <a:p>
                <a:pPr marL="457200" indent="-457200">
                  <a:buFont typeface="+mj-lt"/>
                  <a:buAutoNum type="arabicPeriod"/>
                </a:pPr>
                <a:r>
                  <a:rPr lang="en-US" sz="1900" noProof="0" dirty="0"/>
                  <a:t>The variance of the residuals is the same across groups: </a:t>
                </a:r>
                <a:r>
                  <a:rPr lang="en-US" sz="1900" b="1" noProof="0" dirty="0"/>
                  <a:t>homogeneity of variance</a:t>
                </a:r>
                <a:r>
                  <a:rPr lang="en-US" sz="1900" dirty="0"/>
                  <a:t>, or </a:t>
                </a:r>
                <a:r>
                  <a:rPr lang="en-US" sz="1900" b="1" dirty="0"/>
                  <a:t>homoscedasticity</a:t>
                </a:r>
                <a:endParaRPr lang="en-US" sz="1900" b="1" noProof="0" dirty="0"/>
              </a:p>
              <a:p>
                <a:pPr lvl="1"/>
                <a:r>
                  <a:rPr lang="en-US" sz="1500" noProof="0" dirty="0"/>
                  <a:t>Tested using the Levene’s test in SPSS</a:t>
                </a:r>
              </a:p>
              <a:p>
                <a:pPr lvl="1"/>
                <a:r>
                  <a:rPr lang="en-US" sz="1500" noProof="0" dirty="0"/>
                  <a:t>ANOVA </a:t>
                </a:r>
                <a:r>
                  <a:rPr lang="en-US" sz="1500" i="1" noProof="0" dirty="0"/>
                  <a:t>robust</a:t>
                </a:r>
                <a:r>
                  <a:rPr lang="en-US" sz="1500" noProof="0" dirty="0"/>
                  <a:t> to violation if the highest </a:t>
                </a:r>
                <a14:m>
                  <m:oMath xmlns:m="http://schemas.openxmlformats.org/officeDocument/2006/math">
                    <m:sSub>
                      <m:sSubPr>
                        <m:ctrlPr>
                          <a:rPr lang="en-US" sz="1500" i="1" noProof="0">
                            <a:latin typeface="Cambria Math" panose="02040503050406030204" pitchFamily="18" charset="0"/>
                          </a:rPr>
                        </m:ctrlPr>
                      </m:sSubPr>
                      <m:e>
                        <m:r>
                          <a:rPr lang="en-US" sz="1500" i="1" noProof="0">
                            <a:latin typeface="Cambria Math" panose="02040503050406030204" pitchFamily="18" charset="0"/>
                          </a:rPr>
                          <m:t>𝑛</m:t>
                        </m:r>
                      </m:e>
                      <m:sub>
                        <m:r>
                          <a:rPr lang="en-US" sz="1500" i="1" noProof="0">
                            <a:latin typeface="Cambria Math" panose="02040503050406030204" pitchFamily="18" charset="0"/>
                          </a:rPr>
                          <m:t>𝑘</m:t>
                        </m:r>
                      </m:sub>
                    </m:sSub>
                  </m:oMath>
                </a14:m>
                <a:r>
                  <a:rPr lang="en-US" sz="1500" noProof="0" dirty="0"/>
                  <a:t> is not more than 1.5 times as high as the lowest </a:t>
                </a:r>
                <a14:m>
                  <m:oMath xmlns:m="http://schemas.openxmlformats.org/officeDocument/2006/math">
                    <m:sSub>
                      <m:sSubPr>
                        <m:ctrlPr>
                          <a:rPr lang="en-US" sz="1500" i="1" noProof="0">
                            <a:latin typeface="Cambria Math" panose="02040503050406030204" pitchFamily="18" charset="0"/>
                          </a:rPr>
                        </m:ctrlPr>
                      </m:sSubPr>
                      <m:e>
                        <m:r>
                          <a:rPr lang="en-US" sz="1500" i="1" noProof="0">
                            <a:latin typeface="Cambria Math" panose="02040503050406030204" pitchFamily="18" charset="0"/>
                          </a:rPr>
                          <m:t>𝑛</m:t>
                        </m:r>
                      </m:e>
                      <m:sub>
                        <m:r>
                          <a:rPr lang="en-US" sz="1500" i="1" noProof="0">
                            <a:latin typeface="Cambria Math" panose="02040503050406030204" pitchFamily="18" charset="0"/>
                          </a:rPr>
                          <m:t>𝑘</m:t>
                        </m:r>
                      </m:sub>
                    </m:sSub>
                  </m:oMath>
                </a14:m>
                <a:endParaRPr lang="en-US" sz="1500" noProof="0" dirty="0"/>
              </a:p>
              <a:p>
                <a:pPr lvl="1"/>
                <a:r>
                  <a:rPr lang="en-US" sz="1500" noProof="0" dirty="0"/>
                  <a:t>If variances within groups are unequal and highest </a:t>
                </a:r>
                <a14:m>
                  <m:oMath xmlns:m="http://schemas.openxmlformats.org/officeDocument/2006/math">
                    <m:sSub>
                      <m:sSubPr>
                        <m:ctrlPr>
                          <a:rPr lang="en-US" sz="1500" i="1" noProof="0">
                            <a:latin typeface="Cambria Math" panose="02040503050406030204" pitchFamily="18" charset="0"/>
                          </a:rPr>
                        </m:ctrlPr>
                      </m:sSubPr>
                      <m:e>
                        <m:r>
                          <a:rPr lang="en-US" sz="1500" i="1" noProof="0">
                            <a:latin typeface="Cambria Math" panose="02040503050406030204" pitchFamily="18" charset="0"/>
                          </a:rPr>
                          <m:t>𝑛</m:t>
                        </m:r>
                      </m:e>
                      <m:sub>
                        <m:r>
                          <a:rPr lang="en-US" sz="1500" i="1" noProof="0">
                            <a:latin typeface="Cambria Math" panose="02040503050406030204" pitchFamily="18" charset="0"/>
                          </a:rPr>
                          <m:t>𝑘</m:t>
                        </m:r>
                      </m:sub>
                    </m:sSub>
                  </m:oMath>
                </a14:m>
                <a:r>
                  <a:rPr lang="en-US" sz="1500" noProof="0" dirty="0"/>
                  <a:t> is more than 1.5 times as high as the lowest </a:t>
                </a:r>
                <a14:m>
                  <m:oMath xmlns:m="http://schemas.openxmlformats.org/officeDocument/2006/math">
                    <m:sSub>
                      <m:sSubPr>
                        <m:ctrlPr>
                          <a:rPr lang="en-US" sz="1500" i="1" noProof="0">
                            <a:latin typeface="Cambria Math" panose="02040503050406030204" pitchFamily="18" charset="0"/>
                          </a:rPr>
                        </m:ctrlPr>
                      </m:sSubPr>
                      <m:e>
                        <m:r>
                          <a:rPr lang="en-US" sz="1500" i="1" noProof="0">
                            <a:latin typeface="Cambria Math" panose="02040503050406030204" pitchFamily="18" charset="0"/>
                          </a:rPr>
                          <m:t>𝑛</m:t>
                        </m:r>
                      </m:e>
                      <m:sub>
                        <m:r>
                          <a:rPr lang="en-US" sz="1500" i="1" noProof="0">
                            <a:latin typeface="Cambria Math" panose="02040503050406030204" pitchFamily="18" charset="0"/>
                          </a:rPr>
                          <m:t>𝑘</m:t>
                        </m:r>
                      </m:sub>
                    </m:sSub>
                  </m:oMath>
                </a14:m>
                <a:r>
                  <a:rPr lang="en-US" sz="1500" noProof="0" dirty="0"/>
                  <a:t>  </a:t>
                </a:r>
                <a:r>
                  <a:rPr lang="en-US" sz="1500" noProof="0" dirty="0">
                    <a:sym typeface="Wingdings" panose="05000000000000000000" pitchFamily="2" charset="2"/>
                  </a:rPr>
                  <a:t> you can a robust test that is not discussed in this course (Welch’s ANOVA)</a:t>
                </a:r>
              </a:p>
              <a:p>
                <a:pPr lvl="1"/>
                <a:endParaRPr lang="en-US" sz="1500" noProof="0" dirty="0"/>
              </a:p>
              <a:p>
                <a:pPr marL="457200" lvl="1" indent="0">
                  <a:buNone/>
                </a:pPr>
                <a:endParaRPr lang="en-US" sz="1500" noProof="0" dirty="0"/>
              </a:p>
              <a:p>
                <a:pPr lvl="1"/>
                <a:endParaRPr lang="en-US" sz="1500" noProof="0" dirty="0"/>
              </a:p>
              <a:p>
                <a:pPr lvl="1"/>
                <a:endParaRPr lang="en-US" sz="1500" noProof="0" dirty="0"/>
              </a:p>
              <a:p>
                <a:pPr marL="457200" indent="-457200">
                  <a:buFont typeface="+mj-lt"/>
                  <a:buAutoNum type="arabicPeriod"/>
                </a:pPr>
                <a:endParaRPr lang="en-US" sz="1900" noProof="0" dirty="0"/>
              </a:p>
              <a:p>
                <a:pPr marL="0" indent="0">
                  <a:buNone/>
                </a:pPr>
                <a:endParaRPr lang="en-US" sz="1900" noProof="0" dirty="0"/>
              </a:p>
              <a:p>
                <a:endParaRPr lang="en-US" sz="1900" noProof="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37102" y="1969482"/>
                <a:ext cx="10058400" cy="4632267"/>
              </a:xfrm>
              <a:blipFill>
                <a:blip r:embed="rId3"/>
                <a:stretch>
                  <a:fillRect l="-606" t="-1316"/>
                </a:stretch>
              </a:blipFill>
            </p:spPr>
            <p:txBody>
              <a:bodyPr/>
              <a:lstStyle/>
              <a:p>
                <a:r>
                  <a:rPr lang="nl-NL">
                    <a:noFill/>
                  </a:rPr>
                  <a:t> </a:t>
                </a:r>
              </a:p>
            </p:txBody>
          </p:sp>
        </mc:Fallback>
      </mc:AlternateContent>
      <p:sp>
        <p:nvSpPr>
          <p:cNvPr id="7" name="Title 1">
            <a:extLst>
              <a:ext uri="{FF2B5EF4-FFF2-40B4-BE49-F238E27FC236}">
                <a16:creationId xmlns:a16="http://schemas.microsoft.com/office/drawing/2014/main" id="{3CD0AC03-29A2-3E4F-804F-52D6FEF6F1CE}"/>
              </a:ext>
            </a:extLst>
          </p:cNvPr>
          <p:cNvSpPr>
            <a:spLocks noGrp="1"/>
          </p:cNvSpPr>
          <p:nvPr>
            <p:ph type="title"/>
          </p:nvPr>
        </p:nvSpPr>
        <p:spPr>
          <a:xfrm>
            <a:off x="650240" y="658728"/>
            <a:ext cx="9356846" cy="761786"/>
          </a:xfrm>
        </p:spPr>
        <p:txBody>
          <a:bodyPr/>
          <a:lstStyle/>
          <a:p>
            <a:r>
              <a:rPr lang="en-US" noProof="0" dirty="0"/>
              <a:t>Assumptions ANOVA</a:t>
            </a:r>
          </a:p>
        </p:txBody>
      </p:sp>
      <p:pic>
        <p:nvPicPr>
          <p:cNvPr id="8" name="Content Placeholder 4">
            <a:extLst>
              <a:ext uri="{FF2B5EF4-FFF2-40B4-BE49-F238E27FC236}">
                <a16:creationId xmlns:a16="http://schemas.microsoft.com/office/drawing/2014/main" id="{42A95B5F-D4C9-7E4C-B754-BD663C784CA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27778" y="0"/>
            <a:ext cx="6364222" cy="2651760"/>
          </a:xfrm>
          <a:prstGeom prst="rect">
            <a:avLst/>
          </a:prstGeom>
        </p:spPr>
      </p:pic>
      <p:sp>
        <p:nvSpPr>
          <p:cNvPr id="2" name="Footer Placeholder 1"/>
          <p:cNvSpPr>
            <a:spLocks noGrp="1"/>
          </p:cNvSpPr>
          <p:nvPr>
            <p:ph type="ftr" sz="quarter" idx="11"/>
          </p:nvPr>
        </p:nvSpPr>
        <p:spPr/>
        <p:txBody>
          <a:bodyPr/>
          <a:lstStyle/>
          <a:p>
            <a:r>
              <a:rPr lang="en-US" dirty="0"/>
              <a:t>Lecture 4, ERM, MTO</a:t>
            </a:r>
          </a:p>
        </p:txBody>
      </p:sp>
      <p:sp>
        <p:nvSpPr>
          <p:cNvPr id="4" name="Slide Number Placeholder 3"/>
          <p:cNvSpPr>
            <a:spLocks noGrp="1"/>
          </p:cNvSpPr>
          <p:nvPr>
            <p:ph type="sldNum" sz="quarter" idx="12"/>
          </p:nvPr>
        </p:nvSpPr>
        <p:spPr/>
        <p:txBody>
          <a:bodyPr/>
          <a:lstStyle/>
          <a:p>
            <a:fld id="{769E8580-8357-4286-A896-D8F0D06AAB1A}" type="slidenum">
              <a:rPr lang="en-US" smtClean="0"/>
              <a:t>4</a:t>
            </a:fld>
            <a:endParaRPr lang="en-US" dirty="0"/>
          </a:p>
        </p:txBody>
      </p:sp>
    </p:spTree>
    <p:extLst>
      <p:ext uri="{BB962C8B-B14F-4D97-AF65-F5344CB8AC3E}">
        <p14:creationId xmlns:p14="http://schemas.microsoft.com/office/powerpoint/2010/main" val="2593126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7422" y="1516842"/>
            <a:ext cx="10058400" cy="4632267"/>
          </a:xfrm>
        </p:spPr>
        <p:txBody>
          <a:bodyPr>
            <a:noAutofit/>
          </a:bodyPr>
          <a:lstStyle/>
          <a:p>
            <a:r>
              <a:rPr lang="en-US" sz="2400" noProof="0" dirty="0"/>
              <a:t>Tests with fewer assumptions also have disadvantages </a:t>
            </a:r>
            <a:br>
              <a:rPr lang="en-US" sz="2400" noProof="0" dirty="0"/>
            </a:br>
            <a:r>
              <a:rPr lang="en-US" sz="2400" noProof="0" dirty="0">
                <a:sym typeface="Wingdings" panose="05000000000000000000" pitchFamily="2" charset="2"/>
              </a:rPr>
              <a:t></a:t>
            </a:r>
            <a:r>
              <a:rPr lang="en-US" sz="2400" noProof="0" dirty="0"/>
              <a:t> if assumptions are met, regular ANOVA has more power</a:t>
            </a:r>
          </a:p>
          <a:p>
            <a:pPr lvl="0"/>
            <a:endParaRPr lang="en-US" sz="2400" noProof="0" dirty="0"/>
          </a:p>
          <a:p>
            <a:pPr lvl="0"/>
            <a:r>
              <a:rPr lang="en-US" sz="2400" noProof="0" dirty="0"/>
              <a:t>We will return to these assumptions in the techniques that will be discussed later</a:t>
            </a:r>
          </a:p>
          <a:p>
            <a:pPr lvl="0"/>
            <a:endParaRPr lang="en-US" sz="2400" dirty="0"/>
          </a:p>
          <a:p>
            <a:pPr lvl="0"/>
            <a:r>
              <a:rPr lang="en-US" sz="2400" noProof="0" dirty="0"/>
              <a:t>Assumptions are discussed in 13.4 and 12.3 (in the context of an independent samples </a:t>
            </a:r>
            <a:r>
              <a:rPr lang="en-US" sz="2400" i="1" noProof="0" dirty="0"/>
              <a:t>t</a:t>
            </a:r>
            <a:r>
              <a:rPr lang="en-US" sz="2400" noProof="0" dirty="0"/>
              <a:t>-test) of Warner I</a:t>
            </a:r>
          </a:p>
          <a:p>
            <a:pPr lvl="0"/>
            <a:endParaRPr lang="en-US" sz="2400" dirty="0"/>
          </a:p>
          <a:p>
            <a:pPr lvl="0"/>
            <a:r>
              <a:rPr lang="en-US" sz="2400" noProof="0" dirty="0"/>
              <a:t>Warner I includes as extra “assumptions”:</a:t>
            </a:r>
          </a:p>
          <a:p>
            <a:pPr lvl="1"/>
            <a:r>
              <a:rPr lang="en-US" dirty="0"/>
              <a:t>Scores on the DV are quantitative </a:t>
            </a:r>
          </a:p>
          <a:p>
            <a:pPr lvl="1"/>
            <a:r>
              <a:rPr lang="en-US" noProof="0" dirty="0"/>
              <a:t>No outliers (= already covered by assumptions of normal- and homoscedastic residuals)</a:t>
            </a:r>
          </a:p>
          <a:p>
            <a:pPr lvl="0"/>
            <a:endParaRPr lang="en-US" sz="2400" noProof="0" dirty="0"/>
          </a:p>
          <a:p>
            <a:pPr lvl="0"/>
            <a:endParaRPr lang="en-US" sz="2400" noProof="0" dirty="0"/>
          </a:p>
          <a:p>
            <a:pPr lvl="0"/>
            <a:endParaRPr lang="en-US" sz="2400" noProof="0" dirty="0"/>
          </a:p>
          <a:p>
            <a:pPr lvl="0"/>
            <a:endParaRPr lang="en-US" sz="2400" noProof="0" dirty="0"/>
          </a:p>
        </p:txBody>
      </p:sp>
      <p:sp>
        <p:nvSpPr>
          <p:cNvPr id="7" name="Title 1">
            <a:extLst>
              <a:ext uri="{FF2B5EF4-FFF2-40B4-BE49-F238E27FC236}">
                <a16:creationId xmlns:a16="http://schemas.microsoft.com/office/drawing/2014/main" id="{3CD0AC03-29A2-3E4F-804F-52D6FEF6F1CE}"/>
              </a:ext>
            </a:extLst>
          </p:cNvPr>
          <p:cNvSpPr>
            <a:spLocks noGrp="1"/>
          </p:cNvSpPr>
          <p:nvPr>
            <p:ph type="title"/>
          </p:nvPr>
        </p:nvSpPr>
        <p:spPr>
          <a:xfrm>
            <a:off x="650240" y="658728"/>
            <a:ext cx="9356846" cy="761786"/>
          </a:xfrm>
        </p:spPr>
        <p:txBody>
          <a:bodyPr/>
          <a:lstStyle/>
          <a:p>
            <a:r>
              <a:rPr lang="en-US" noProof="0" dirty="0"/>
              <a:t>Assumptions ANOVA</a:t>
            </a:r>
          </a:p>
        </p:txBody>
      </p:sp>
      <p:sp>
        <p:nvSpPr>
          <p:cNvPr id="2" name="Footer Placeholder 1"/>
          <p:cNvSpPr>
            <a:spLocks noGrp="1"/>
          </p:cNvSpPr>
          <p:nvPr>
            <p:ph type="ftr" sz="quarter" idx="11"/>
          </p:nvPr>
        </p:nvSpPr>
        <p:spPr/>
        <p:txBody>
          <a:bodyPr/>
          <a:lstStyle/>
          <a:p>
            <a:r>
              <a:rPr lang="en-US" dirty="0"/>
              <a:t>Lecture 4, ERM, MTO</a:t>
            </a:r>
          </a:p>
        </p:txBody>
      </p:sp>
      <p:sp>
        <p:nvSpPr>
          <p:cNvPr id="4" name="Slide Number Placeholder 3"/>
          <p:cNvSpPr>
            <a:spLocks noGrp="1"/>
          </p:cNvSpPr>
          <p:nvPr>
            <p:ph type="sldNum" sz="quarter" idx="12"/>
          </p:nvPr>
        </p:nvSpPr>
        <p:spPr/>
        <p:txBody>
          <a:bodyPr/>
          <a:lstStyle/>
          <a:p>
            <a:fld id="{769E8580-8357-4286-A896-D8F0D06AAB1A}" type="slidenum">
              <a:rPr lang="en-US" smtClean="0"/>
              <a:t>5</a:t>
            </a:fld>
            <a:endParaRPr lang="en-US" dirty="0"/>
          </a:p>
        </p:txBody>
      </p:sp>
    </p:spTree>
    <p:extLst>
      <p:ext uri="{BB962C8B-B14F-4D97-AF65-F5344CB8AC3E}">
        <p14:creationId xmlns:p14="http://schemas.microsoft.com/office/powerpoint/2010/main" val="2420176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25687" y="182880"/>
            <a:ext cx="4900156" cy="6530400"/>
          </a:xfrm>
          <a:prstGeom prst="rect">
            <a:avLst/>
          </a:prstGeom>
        </p:spPr>
      </p:pic>
      <p:sp>
        <p:nvSpPr>
          <p:cNvPr id="3" name="Content Placeholder 2"/>
          <p:cNvSpPr>
            <a:spLocks noGrp="1"/>
          </p:cNvSpPr>
          <p:nvPr>
            <p:ph idx="1"/>
          </p:nvPr>
        </p:nvSpPr>
        <p:spPr>
          <a:xfrm>
            <a:off x="757422" y="1516842"/>
            <a:ext cx="10058400" cy="4632267"/>
          </a:xfrm>
        </p:spPr>
        <p:txBody>
          <a:bodyPr>
            <a:normAutofit/>
          </a:bodyPr>
          <a:lstStyle/>
          <a:p>
            <a:pPr lvl="0"/>
            <a:endParaRPr lang="en-US" sz="1900" noProof="0" dirty="0"/>
          </a:p>
          <a:p>
            <a:pPr lvl="0"/>
            <a:endParaRPr lang="en-US" sz="1900" noProof="0" dirty="0"/>
          </a:p>
          <a:p>
            <a:pPr lvl="0"/>
            <a:endParaRPr lang="en-US" sz="1900" noProof="0" dirty="0"/>
          </a:p>
          <a:p>
            <a:pPr lvl="0"/>
            <a:endParaRPr lang="en-US" sz="1900" noProof="0" dirty="0"/>
          </a:p>
          <a:p>
            <a:pPr lvl="0"/>
            <a:endParaRPr lang="en-US" sz="1900" noProof="0" dirty="0"/>
          </a:p>
        </p:txBody>
      </p:sp>
      <p:sp>
        <p:nvSpPr>
          <p:cNvPr id="2" name="Footer Placeholder 1"/>
          <p:cNvSpPr>
            <a:spLocks noGrp="1"/>
          </p:cNvSpPr>
          <p:nvPr>
            <p:ph type="ftr" sz="quarter" idx="11"/>
          </p:nvPr>
        </p:nvSpPr>
        <p:spPr/>
        <p:txBody>
          <a:bodyPr/>
          <a:lstStyle/>
          <a:p>
            <a:r>
              <a:rPr lang="en-US" dirty="0"/>
              <a:t>Lecture 4, ERM, MTO</a:t>
            </a:r>
          </a:p>
        </p:txBody>
      </p:sp>
      <p:sp>
        <p:nvSpPr>
          <p:cNvPr id="4" name="Slide Number Placeholder 3"/>
          <p:cNvSpPr>
            <a:spLocks noGrp="1"/>
          </p:cNvSpPr>
          <p:nvPr>
            <p:ph type="sldNum" sz="quarter" idx="12"/>
          </p:nvPr>
        </p:nvSpPr>
        <p:spPr/>
        <p:txBody>
          <a:bodyPr/>
          <a:lstStyle/>
          <a:p>
            <a:fld id="{769E8580-8357-4286-A896-D8F0D06AAB1A}" type="slidenum">
              <a:rPr lang="en-US" smtClean="0"/>
              <a:t>6</a:t>
            </a:fld>
            <a:endParaRPr lang="en-US" dirty="0"/>
          </a:p>
        </p:txBody>
      </p:sp>
      <p:sp>
        <p:nvSpPr>
          <p:cNvPr id="12" name="TextBox 11"/>
          <p:cNvSpPr txBox="1"/>
          <p:nvPr/>
        </p:nvSpPr>
        <p:spPr>
          <a:xfrm>
            <a:off x="6979920" y="216257"/>
            <a:ext cx="4470400" cy="369332"/>
          </a:xfrm>
          <a:prstGeom prst="rect">
            <a:avLst/>
          </a:prstGeom>
          <a:noFill/>
        </p:spPr>
        <p:txBody>
          <a:bodyPr wrap="square" rtlCol="0">
            <a:spAutoFit/>
          </a:bodyPr>
          <a:lstStyle/>
          <a:p>
            <a:r>
              <a:rPr lang="en-US" u="sng" dirty="0"/>
              <a:t>Assumption 1:</a:t>
            </a:r>
            <a:r>
              <a:rPr lang="en-US" dirty="0"/>
              <a:t> Independence of observations</a:t>
            </a:r>
          </a:p>
        </p:txBody>
      </p:sp>
      <p:sp>
        <p:nvSpPr>
          <p:cNvPr id="16" name="TextBox 15"/>
          <p:cNvSpPr txBox="1"/>
          <p:nvPr/>
        </p:nvSpPr>
        <p:spPr>
          <a:xfrm>
            <a:off x="6898640" y="2204045"/>
            <a:ext cx="4470400" cy="369332"/>
          </a:xfrm>
          <a:prstGeom prst="rect">
            <a:avLst/>
          </a:prstGeom>
          <a:noFill/>
        </p:spPr>
        <p:txBody>
          <a:bodyPr wrap="square" rtlCol="0">
            <a:spAutoFit/>
          </a:bodyPr>
          <a:lstStyle/>
          <a:p>
            <a:r>
              <a:rPr lang="en-US" u="sng" dirty="0"/>
              <a:t>Assumption 3:</a:t>
            </a:r>
            <a:r>
              <a:rPr lang="en-US" dirty="0"/>
              <a:t> Homogeneity of variances</a:t>
            </a:r>
          </a:p>
        </p:txBody>
      </p:sp>
      <p:sp>
        <p:nvSpPr>
          <p:cNvPr id="20" name="TextBox 19"/>
          <p:cNvSpPr txBox="1"/>
          <p:nvPr/>
        </p:nvSpPr>
        <p:spPr>
          <a:xfrm>
            <a:off x="6979920" y="1192179"/>
            <a:ext cx="4470400" cy="369332"/>
          </a:xfrm>
          <a:prstGeom prst="rect">
            <a:avLst/>
          </a:prstGeom>
          <a:noFill/>
        </p:spPr>
        <p:txBody>
          <a:bodyPr wrap="square" rtlCol="0">
            <a:spAutoFit/>
          </a:bodyPr>
          <a:lstStyle/>
          <a:p>
            <a:r>
              <a:rPr lang="en-US" u="sng" dirty="0"/>
              <a:t>Assumption 2:</a:t>
            </a:r>
            <a:r>
              <a:rPr lang="en-US" dirty="0"/>
              <a:t> Normally distributed residuals</a:t>
            </a:r>
          </a:p>
        </p:txBody>
      </p:sp>
      <p:sp>
        <p:nvSpPr>
          <p:cNvPr id="19" name="Rectangle 18"/>
          <p:cNvSpPr/>
          <p:nvPr/>
        </p:nvSpPr>
        <p:spPr>
          <a:xfrm>
            <a:off x="1483360" y="182880"/>
            <a:ext cx="2722880" cy="34480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Arrow Connector 20"/>
          <p:cNvCxnSpPr>
            <a:stCxn id="19" idx="3"/>
          </p:cNvCxnSpPr>
          <p:nvPr/>
        </p:nvCxnSpPr>
        <p:spPr>
          <a:xfrm>
            <a:off x="4206240" y="355282"/>
            <a:ext cx="2677160" cy="5841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828831" y="2292410"/>
            <a:ext cx="2743200" cy="3860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Arrow Connector 22"/>
          <p:cNvCxnSpPr>
            <a:stCxn id="22" idx="3"/>
          </p:cNvCxnSpPr>
          <p:nvPr/>
        </p:nvCxnSpPr>
        <p:spPr>
          <a:xfrm flipV="1">
            <a:off x="5572031" y="2413416"/>
            <a:ext cx="1173543" cy="7203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751672" y="741614"/>
            <a:ext cx="982888" cy="27431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Arrow Connector 24"/>
          <p:cNvCxnSpPr>
            <a:stCxn id="24" idx="3"/>
            <a:endCxn id="20" idx="1"/>
          </p:cNvCxnSpPr>
          <p:nvPr/>
        </p:nvCxnSpPr>
        <p:spPr>
          <a:xfrm>
            <a:off x="4734560" y="878773"/>
            <a:ext cx="2245360" cy="4980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641600" y="4027718"/>
            <a:ext cx="2397760" cy="59508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Arrow Connector 26"/>
          <p:cNvCxnSpPr/>
          <p:nvPr/>
        </p:nvCxnSpPr>
        <p:spPr>
          <a:xfrm flipV="1">
            <a:off x="5039360" y="2589070"/>
            <a:ext cx="1884178" cy="173239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27B9944-C0F6-419F-F903-48DB1200453D}"/>
              </a:ext>
            </a:extLst>
          </p:cNvPr>
          <p:cNvSpPr txBox="1"/>
          <p:nvPr/>
        </p:nvSpPr>
        <p:spPr>
          <a:xfrm>
            <a:off x="6745574" y="4418885"/>
            <a:ext cx="6096000" cy="646331"/>
          </a:xfrm>
          <a:prstGeom prst="rect">
            <a:avLst/>
          </a:prstGeom>
          <a:noFill/>
        </p:spPr>
        <p:txBody>
          <a:bodyPr wrap="square">
            <a:spAutoFit/>
          </a:bodyPr>
          <a:lstStyle/>
          <a:p>
            <a:r>
              <a:rPr lang="en-US" sz="1800" i="1" noProof="0" dirty="0"/>
              <a:t>For this course: Use this decision tree.</a:t>
            </a:r>
          </a:p>
          <a:p>
            <a:r>
              <a:rPr lang="en-US" b="1" i="1" dirty="0"/>
              <a:t>In real life: </a:t>
            </a:r>
            <a:r>
              <a:rPr lang="en-US" sz="1800" b="1" i="1" noProof="0" dirty="0"/>
              <a:t>Be careful of data-driven analysis decisions</a:t>
            </a:r>
          </a:p>
        </p:txBody>
      </p:sp>
    </p:spTree>
    <p:extLst>
      <p:ext uri="{BB962C8B-B14F-4D97-AF65-F5344CB8AC3E}">
        <p14:creationId xmlns:p14="http://schemas.microsoft.com/office/powerpoint/2010/main" val="3930217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9869" y="627068"/>
            <a:ext cx="4493221" cy="737499"/>
          </a:xfrm>
        </p:spPr>
        <p:txBody>
          <a:bodyPr>
            <a:normAutofit/>
          </a:bodyPr>
          <a:lstStyle/>
          <a:p>
            <a:pPr algn="ctr"/>
            <a:r>
              <a:rPr lang="en-US" noProof="0" dirty="0"/>
              <a:t>Recap ANOVA</a:t>
            </a:r>
          </a:p>
        </p:txBody>
      </p:sp>
      <p:sp>
        <p:nvSpPr>
          <p:cNvPr id="3" name="Content Placeholder 2"/>
          <p:cNvSpPr>
            <a:spLocks noGrp="1"/>
          </p:cNvSpPr>
          <p:nvPr>
            <p:ph idx="1"/>
          </p:nvPr>
        </p:nvSpPr>
        <p:spPr>
          <a:xfrm>
            <a:off x="1097279" y="1733192"/>
            <a:ext cx="10058400" cy="4614051"/>
          </a:xfrm>
        </p:spPr>
        <p:txBody>
          <a:bodyPr>
            <a:normAutofit/>
          </a:bodyPr>
          <a:lstStyle/>
          <a:p>
            <a:r>
              <a:rPr lang="en-US" sz="2000" noProof="0" dirty="0"/>
              <a:t>Used to compare multiple group means with one omnibus test</a:t>
            </a:r>
          </a:p>
          <a:p>
            <a:pPr marL="0" indent="0">
              <a:buNone/>
            </a:pPr>
            <a:endParaRPr lang="en-US" sz="2000" noProof="0" dirty="0"/>
          </a:p>
          <a:p>
            <a:r>
              <a:rPr lang="en-US" sz="2000" noProof="0" dirty="0"/>
              <a:t>Tests the following null hypothesis:</a:t>
            </a:r>
            <a:br>
              <a:rPr lang="en-US" sz="2000" noProof="0" dirty="0"/>
            </a:br>
            <a:r>
              <a:rPr lang="en-US" sz="2000" noProof="0" dirty="0"/>
              <a:t>	H</a:t>
            </a:r>
            <a:r>
              <a:rPr lang="en-US" sz="2000" baseline="-25000" noProof="0" dirty="0"/>
              <a:t>0</a:t>
            </a:r>
            <a:r>
              <a:rPr lang="en-US" sz="2000" noProof="0" dirty="0"/>
              <a:t>:  “all </a:t>
            </a:r>
            <a:r>
              <a:rPr lang="en-US" sz="2000" i="1" noProof="0" dirty="0"/>
              <a:t>K </a:t>
            </a:r>
            <a:r>
              <a:rPr lang="en-US" sz="2000" noProof="0" dirty="0"/>
              <a:t>means are the same”</a:t>
            </a:r>
            <a:br>
              <a:rPr lang="en-US" sz="2000" noProof="0" dirty="0"/>
            </a:br>
            <a:r>
              <a:rPr lang="en-US" sz="2000" noProof="0" dirty="0"/>
              <a:t>	H</a:t>
            </a:r>
            <a:r>
              <a:rPr lang="en-US" sz="2000" baseline="-25000" noProof="0" dirty="0"/>
              <a:t>1</a:t>
            </a:r>
            <a:r>
              <a:rPr lang="en-US" sz="2000" noProof="0" dirty="0"/>
              <a:t>: not H</a:t>
            </a:r>
            <a:r>
              <a:rPr lang="en-US" sz="2000" baseline="-25000" noProof="0" dirty="0"/>
              <a:t>0</a:t>
            </a:r>
            <a:endParaRPr lang="en-US" sz="2000" noProof="0" dirty="0"/>
          </a:p>
          <a:p>
            <a:pPr marL="0" indent="0">
              <a:buNone/>
            </a:pPr>
            <a:endParaRPr lang="en-US" sz="2000" noProof="0" dirty="0"/>
          </a:p>
          <a:p>
            <a:r>
              <a:rPr lang="en-US" sz="2000" noProof="0" dirty="0"/>
              <a:t>In ANOVA, we can split the </a:t>
            </a:r>
            <a:r>
              <a:rPr lang="en-US" sz="2000" b="1" noProof="0" dirty="0"/>
              <a:t>total </a:t>
            </a:r>
            <a:r>
              <a:rPr lang="en-US" sz="2000" noProof="0" dirty="0"/>
              <a:t>Sum of squares (SS</a:t>
            </a:r>
            <a:r>
              <a:rPr lang="en-US" sz="2000" baseline="-25000" noProof="0" dirty="0"/>
              <a:t>T</a:t>
            </a:r>
            <a:r>
              <a:rPr lang="en-US" sz="2000" noProof="0" dirty="0"/>
              <a:t>) into the Sums of squares </a:t>
            </a:r>
            <a:r>
              <a:rPr lang="en-US" sz="2000" b="1" noProof="0" dirty="0"/>
              <a:t>between</a:t>
            </a:r>
            <a:r>
              <a:rPr lang="en-US" sz="2000" noProof="0" dirty="0"/>
              <a:t> (SS</a:t>
            </a:r>
            <a:r>
              <a:rPr lang="en-US" sz="2000" baseline="-25000" noProof="0" dirty="0"/>
              <a:t>B</a:t>
            </a:r>
            <a:r>
              <a:rPr lang="en-US" sz="2000" noProof="0" dirty="0"/>
              <a:t>) and the Sums of squares </a:t>
            </a:r>
            <a:r>
              <a:rPr lang="en-US" sz="2000" b="1" noProof="0" dirty="0"/>
              <a:t>within</a:t>
            </a:r>
            <a:r>
              <a:rPr lang="en-US" sz="2000" noProof="0" dirty="0"/>
              <a:t> (SS</a:t>
            </a:r>
            <a:r>
              <a:rPr lang="en-US" sz="2000" baseline="-25000" noProof="0" dirty="0"/>
              <a:t>W</a:t>
            </a:r>
            <a:r>
              <a:rPr lang="en-US" sz="2000" noProof="0" dirty="0"/>
              <a:t>)</a:t>
            </a:r>
          </a:p>
          <a:p>
            <a:pPr marL="0" indent="0">
              <a:buNone/>
            </a:pPr>
            <a:endParaRPr lang="en-US" sz="2000" noProof="0" dirty="0"/>
          </a:p>
          <a:p>
            <a:r>
              <a:rPr lang="en-US" sz="2000" noProof="0" dirty="0"/>
              <a:t>We can calculate the </a:t>
            </a:r>
            <a:r>
              <a:rPr lang="en-US" sz="2000" i="1" noProof="0" dirty="0"/>
              <a:t>F</a:t>
            </a:r>
            <a:r>
              <a:rPr lang="en-US" sz="2000" noProof="0" dirty="0"/>
              <a:t>-statistic using the Mean squares </a:t>
            </a:r>
            <a:r>
              <a:rPr lang="en-US" sz="2000" b="1" noProof="0" dirty="0"/>
              <a:t>between</a:t>
            </a:r>
            <a:r>
              <a:rPr lang="en-US" sz="2000" noProof="0" dirty="0"/>
              <a:t> (MS</a:t>
            </a:r>
            <a:r>
              <a:rPr lang="en-US" sz="2000" baseline="-25000" noProof="0" dirty="0"/>
              <a:t>B</a:t>
            </a:r>
            <a:r>
              <a:rPr lang="en-US" sz="2000" noProof="0" dirty="0"/>
              <a:t>) and the Mean squares </a:t>
            </a:r>
            <a:r>
              <a:rPr lang="en-US" sz="2000" b="1" noProof="0" dirty="0"/>
              <a:t>within </a:t>
            </a:r>
            <a:r>
              <a:rPr lang="en-US" sz="2000" noProof="0" dirty="0"/>
              <a:t>(MS</a:t>
            </a:r>
            <a:r>
              <a:rPr lang="en-US" sz="2000" baseline="-25000" noProof="0" dirty="0"/>
              <a:t>W</a:t>
            </a:r>
            <a:r>
              <a:rPr lang="en-US" sz="2000" noProof="0" dirty="0"/>
              <a:t>)</a:t>
            </a:r>
          </a:p>
        </p:txBody>
      </p:sp>
      <p:pic>
        <p:nvPicPr>
          <p:cNvPr id="4" name="Picture 3" descr="20 Best Statistics images | statistics, statistics humor, math humor">
            <a:extLst>
              <a:ext uri="{FF2B5EF4-FFF2-40B4-BE49-F238E27FC236}">
                <a16:creationId xmlns:a16="http://schemas.microsoft.com/office/drawing/2014/main" id="{CE397494-C51F-A94E-97E2-26F5013A8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6288" y="781791"/>
            <a:ext cx="2855312" cy="2468152"/>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r>
              <a:rPr lang="en-US" dirty="0"/>
              <a:t>Lecture 4, ERM, MTO</a:t>
            </a:r>
          </a:p>
        </p:txBody>
      </p:sp>
      <p:sp>
        <p:nvSpPr>
          <p:cNvPr id="6" name="Slide Number Placeholder 5"/>
          <p:cNvSpPr>
            <a:spLocks noGrp="1"/>
          </p:cNvSpPr>
          <p:nvPr>
            <p:ph type="sldNum" sz="quarter" idx="12"/>
          </p:nvPr>
        </p:nvSpPr>
        <p:spPr/>
        <p:txBody>
          <a:bodyPr/>
          <a:lstStyle/>
          <a:p>
            <a:fld id="{769E8580-8357-4286-A896-D8F0D06AAB1A}" type="slidenum">
              <a:rPr lang="en-US" smtClean="0"/>
              <a:t>7</a:t>
            </a:fld>
            <a:endParaRPr lang="en-US" dirty="0"/>
          </a:p>
        </p:txBody>
      </p:sp>
    </p:spTree>
    <p:extLst>
      <p:ext uri="{BB962C8B-B14F-4D97-AF65-F5344CB8AC3E}">
        <p14:creationId xmlns:p14="http://schemas.microsoft.com/office/powerpoint/2010/main" val="1267809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7422" y="1394922"/>
            <a:ext cx="10058400" cy="4632267"/>
          </a:xfrm>
        </p:spPr>
        <p:txBody>
          <a:bodyPr>
            <a:normAutofit/>
          </a:bodyPr>
          <a:lstStyle/>
          <a:p>
            <a:pPr lvl="0"/>
            <a:r>
              <a:rPr lang="en-US" sz="1900" u="sng" noProof="0" dirty="0"/>
              <a:t>RQ:</a:t>
            </a:r>
            <a:r>
              <a:rPr lang="en-US" sz="1900" noProof="0" dirty="0"/>
              <a:t> Is there a difference in the mean anxiety score after Rogerian therapy (I), behavioral therapy A (II), and behavioral therapy B (III)?</a:t>
            </a:r>
          </a:p>
          <a:p>
            <a:pPr lvl="0"/>
            <a:endParaRPr lang="en-US" sz="1900" noProof="0" dirty="0"/>
          </a:p>
          <a:p>
            <a:pPr lvl="0"/>
            <a:r>
              <a:rPr lang="en-US" sz="1900" u="sng" noProof="0" dirty="0"/>
              <a:t>Variables:</a:t>
            </a:r>
          </a:p>
          <a:p>
            <a:pPr lvl="1"/>
            <a:r>
              <a:rPr lang="en-US" sz="1900" noProof="0" dirty="0"/>
              <a:t>Independent variable/factor is therapy </a:t>
            </a:r>
            <a:r>
              <a:rPr lang="en-US" sz="1900" noProof="0" dirty="0">
                <a:sym typeface="Wingdings" panose="05000000000000000000" pitchFamily="2" charset="2"/>
              </a:rPr>
              <a:t> 3 levels (I, II, III)</a:t>
            </a:r>
          </a:p>
          <a:p>
            <a:pPr lvl="1"/>
            <a:r>
              <a:rPr lang="en-US" sz="1900" noProof="0" dirty="0">
                <a:sym typeface="Wingdings" panose="05000000000000000000" pitchFamily="2" charset="2"/>
              </a:rPr>
              <a:t>Dependent variable (Y) is anxiety</a:t>
            </a:r>
          </a:p>
          <a:p>
            <a:pPr lvl="0"/>
            <a:endParaRPr lang="en-US" sz="1900" noProof="0" dirty="0">
              <a:sym typeface="Wingdings" panose="05000000000000000000" pitchFamily="2" charset="2"/>
            </a:endParaRPr>
          </a:p>
          <a:p>
            <a:pPr lvl="0"/>
            <a:r>
              <a:rPr lang="en-US" sz="1900" u="sng" noProof="0" dirty="0">
                <a:sym typeface="Wingdings" panose="05000000000000000000" pitchFamily="2" charset="2"/>
              </a:rPr>
              <a:t>Hypotheses:</a:t>
            </a:r>
            <a:r>
              <a:rPr lang="en-US" sz="1900" noProof="0" dirty="0">
                <a:sym typeface="Wingdings" panose="05000000000000000000" pitchFamily="2" charset="2"/>
              </a:rPr>
              <a:t> H</a:t>
            </a:r>
            <a:r>
              <a:rPr lang="en-US" sz="1900" baseline="-25000" noProof="0" dirty="0">
                <a:sym typeface="Wingdings" panose="05000000000000000000" pitchFamily="2" charset="2"/>
              </a:rPr>
              <a:t>0</a:t>
            </a:r>
            <a:r>
              <a:rPr lang="en-US" sz="1900" noProof="0" dirty="0">
                <a:sym typeface="Wingdings" panose="05000000000000000000" pitchFamily="2" charset="2"/>
              </a:rPr>
              <a:t>: µ</a:t>
            </a:r>
            <a:r>
              <a:rPr lang="en-US" sz="1900" baseline="-25000" noProof="0" dirty="0">
                <a:sym typeface="Wingdings" panose="05000000000000000000" pitchFamily="2" charset="2"/>
              </a:rPr>
              <a:t>I</a:t>
            </a:r>
            <a:r>
              <a:rPr lang="en-US" sz="1900" noProof="0" dirty="0">
                <a:sym typeface="Wingdings" panose="05000000000000000000" pitchFamily="2" charset="2"/>
              </a:rPr>
              <a:t> = µ</a:t>
            </a:r>
            <a:r>
              <a:rPr lang="en-US" sz="1900" baseline="-25000" noProof="0" dirty="0">
                <a:sym typeface="Wingdings" panose="05000000000000000000" pitchFamily="2" charset="2"/>
              </a:rPr>
              <a:t>II</a:t>
            </a:r>
            <a:r>
              <a:rPr lang="en-US" sz="1900" noProof="0" dirty="0">
                <a:sym typeface="Wingdings" panose="05000000000000000000" pitchFamily="2" charset="2"/>
              </a:rPr>
              <a:t> = µ</a:t>
            </a:r>
            <a:r>
              <a:rPr lang="en-US" sz="1900" baseline="-25000" noProof="0" dirty="0">
                <a:sym typeface="Wingdings" panose="05000000000000000000" pitchFamily="2" charset="2"/>
              </a:rPr>
              <a:t>III	</a:t>
            </a:r>
            <a:r>
              <a:rPr lang="en-US" sz="1900" noProof="0" dirty="0">
                <a:sym typeface="Wingdings" panose="05000000000000000000" pitchFamily="2" charset="2"/>
              </a:rPr>
              <a:t>H</a:t>
            </a:r>
            <a:r>
              <a:rPr lang="en-US" sz="1900" baseline="-25000" noProof="0" dirty="0">
                <a:sym typeface="Wingdings" panose="05000000000000000000" pitchFamily="2" charset="2"/>
              </a:rPr>
              <a:t>1</a:t>
            </a:r>
            <a:r>
              <a:rPr lang="en-US" sz="1900" noProof="0" dirty="0">
                <a:sym typeface="Wingdings" panose="05000000000000000000" pitchFamily="2" charset="2"/>
              </a:rPr>
              <a:t>: not H</a:t>
            </a:r>
            <a:r>
              <a:rPr lang="en-US" sz="1900" baseline="-25000" noProof="0" dirty="0">
                <a:sym typeface="Wingdings" panose="05000000000000000000" pitchFamily="2" charset="2"/>
              </a:rPr>
              <a:t>0</a:t>
            </a:r>
          </a:p>
          <a:p>
            <a:pPr lvl="0"/>
            <a:endParaRPr lang="en-US" sz="1900" u="sng" baseline="-25000" noProof="0" dirty="0">
              <a:sym typeface="Wingdings" panose="05000000000000000000" pitchFamily="2" charset="2"/>
            </a:endParaRPr>
          </a:p>
          <a:p>
            <a:pPr lvl="0"/>
            <a:r>
              <a:rPr lang="en-US" sz="1900" u="sng" noProof="0" dirty="0">
                <a:sym typeface="Wingdings" panose="05000000000000000000" pitchFamily="2" charset="2"/>
              </a:rPr>
              <a:t>Data:</a:t>
            </a:r>
          </a:p>
          <a:p>
            <a:pPr marL="0" lvl="0" indent="0">
              <a:buNone/>
            </a:pPr>
            <a:endParaRPr lang="en-US" sz="1900" noProof="0" dirty="0"/>
          </a:p>
          <a:p>
            <a:pPr lvl="0"/>
            <a:endParaRPr lang="en-US" sz="1900" noProof="0" dirty="0"/>
          </a:p>
          <a:p>
            <a:pPr lvl="0"/>
            <a:endParaRPr lang="en-US" sz="1900" noProof="0" dirty="0"/>
          </a:p>
          <a:p>
            <a:pPr lvl="0"/>
            <a:endParaRPr lang="en-US" sz="1900" noProof="0" dirty="0"/>
          </a:p>
        </p:txBody>
      </p:sp>
      <p:sp>
        <p:nvSpPr>
          <p:cNvPr id="7" name="Title 1">
            <a:extLst>
              <a:ext uri="{FF2B5EF4-FFF2-40B4-BE49-F238E27FC236}">
                <a16:creationId xmlns:a16="http://schemas.microsoft.com/office/drawing/2014/main" id="{3CD0AC03-29A2-3E4F-804F-52D6FEF6F1CE}"/>
              </a:ext>
            </a:extLst>
          </p:cNvPr>
          <p:cNvSpPr>
            <a:spLocks noGrp="1"/>
          </p:cNvSpPr>
          <p:nvPr>
            <p:ph type="title"/>
          </p:nvPr>
        </p:nvSpPr>
        <p:spPr>
          <a:xfrm>
            <a:off x="650240" y="658728"/>
            <a:ext cx="10703560" cy="761786"/>
          </a:xfrm>
        </p:spPr>
        <p:txBody>
          <a:bodyPr/>
          <a:lstStyle/>
          <a:p>
            <a:pPr algn="ctr"/>
            <a:r>
              <a:rPr lang="en-US" noProof="0" dirty="0"/>
              <a:t>Recurring example</a:t>
            </a:r>
          </a:p>
        </p:txBody>
      </p:sp>
      <p:sp>
        <p:nvSpPr>
          <p:cNvPr id="2" name="Footer Placeholder 1"/>
          <p:cNvSpPr>
            <a:spLocks noGrp="1"/>
          </p:cNvSpPr>
          <p:nvPr>
            <p:ph type="ftr" sz="quarter" idx="11"/>
          </p:nvPr>
        </p:nvSpPr>
        <p:spPr/>
        <p:txBody>
          <a:bodyPr/>
          <a:lstStyle/>
          <a:p>
            <a:r>
              <a:rPr lang="en-US" dirty="0"/>
              <a:t>Lecture 4, ERM, MTO</a:t>
            </a:r>
          </a:p>
        </p:txBody>
      </p:sp>
      <p:sp>
        <p:nvSpPr>
          <p:cNvPr id="4" name="Slide Number Placeholder 3"/>
          <p:cNvSpPr>
            <a:spLocks noGrp="1"/>
          </p:cNvSpPr>
          <p:nvPr>
            <p:ph type="sldNum" sz="quarter" idx="12"/>
          </p:nvPr>
        </p:nvSpPr>
        <p:spPr/>
        <p:txBody>
          <a:bodyPr/>
          <a:lstStyle/>
          <a:p>
            <a:fld id="{769E8580-8357-4286-A896-D8F0D06AAB1A}" type="slidenum">
              <a:rPr lang="en-US" smtClean="0"/>
              <a:t>8</a:t>
            </a:fld>
            <a:endParaRPr lang="en-US" dirty="0"/>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679767290"/>
                  </p:ext>
                </p:extLst>
              </p:nvPr>
            </p:nvGraphicFramePr>
            <p:xfrm>
              <a:off x="3390265" y="4375150"/>
              <a:ext cx="5411470" cy="1981200"/>
            </p:xfrm>
            <a:graphic>
              <a:graphicData uri="http://schemas.openxmlformats.org/drawingml/2006/table">
                <a:tbl>
                  <a:tblPr>
                    <a:tableStyleId>{616DA210-FB5B-4158-B5E0-FEB733F419BA}</a:tableStyleId>
                  </a:tblPr>
                  <a:tblGrid>
                    <a:gridCol w="1803400">
                      <a:extLst>
                        <a:ext uri="{9D8B030D-6E8A-4147-A177-3AD203B41FA5}">
                          <a16:colId xmlns:a16="http://schemas.microsoft.com/office/drawing/2014/main" val="2063693016"/>
                        </a:ext>
                      </a:extLst>
                    </a:gridCol>
                    <a:gridCol w="1804035">
                      <a:extLst>
                        <a:ext uri="{9D8B030D-6E8A-4147-A177-3AD203B41FA5}">
                          <a16:colId xmlns:a16="http://schemas.microsoft.com/office/drawing/2014/main" val="2596466589"/>
                        </a:ext>
                      </a:extLst>
                    </a:gridCol>
                    <a:gridCol w="1804035">
                      <a:extLst>
                        <a:ext uri="{9D8B030D-6E8A-4147-A177-3AD203B41FA5}">
                          <a16:colId xmlns:a16="http://schemas.microsoft.com/office/drawing/2014/main" val="3999007680"/>
                        </a:ext>
                      </a:extLst>
                    </a:gridCol>
                  </a:tblGrid>
                  <a:tr h="0">
                    <a:tc gridSpan="3">
                      <a:txBody>
                        <a:bodyPr/>
                        <a:lstStyle/>
                        <a:p>
                          <a:pPr algn="ctr">
                            <a:spcBef>
                              <a:spcPts val="600"/>
                            </a:spcBef>
                            <a:spcAft>
                              <a:spcPts val="0"/>
                            </a:spcAft>
                          </a:pPr>
                          <a:r>
                            <a:rPr lang="en-US" sz="2000" dirty="0">
                              <a:effectLst/>
                            </a:rPr>
                            <a:t>Therapy</a:t>
                          </a:r>
                          <a:endParaRPr lang="en-US" sz="2800" b="1" dirty="0">
                            <a:effectLst/>
                            <a:latin typeface="Arial" panose="020B0604020202020204" pitchFamily="34" charset="0"/>
                            <a:ea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27180351"/>
                      </a:ext>
                    </a:extLst>
                  </a:tr>
                  <a:tr h="0">
                    <a:tc>
                      <a:txBody>
                        <a:bodyPr/>
                        <a:lstStyle/>
                        <a:p>
                          <a:pPr algn="ctr">
                            <a:spcBef>
                              <a:spcPts val="600"/>
                            </a:spcBef>
                            <a:spcAft>
                              <a:spcPts val="0"/>
                            </a:spcAft>
                          </a:pPr>
                          <a:r>
                            <a:rPr lang="en-US" sz="2000" dirty="0">
                              <a:effectLst/>
                            </a:rPr>
                            <a:t>(I)</a:t>
                          </a:r>
                          <a:endParaRPr lang="en-US" sz="2800" b="1" dirty="0">
                            <a:effectLst/>
                            <a:latin typeface="Arial" panose="020B0604020202020204" pitchFamily="34" charset="0"/>
                            <a:ea typeface="Times New Roman" panose="02020603050405020304" pitchFamily="18" charset="0"/>
                          </a:endParaRPr>
                        </a:p>
                      </a:txBody>
                      <a:tcPr marL="68580" marR="68580" marT="0" marB="0"/>
                    </a:tc>
                    <a:tc>
                      <a:txBody>
                        <a:bodyPr/>
                        <a:lstStyle/>
                        <a:p>
                          <a:pPr algn="ctr">
                            <a:spcBef>
                              <a:spcPts val="600"/>
                            </a:spcBef>
                            <a:spcAft>
                              <a:spcPts val="0"/>
                            </a:spcAft>
                          </a:pPr>
                          <a:r>
                            <a:rPr lang="en-US" sz="2000" dirty="0">
                              <a:effectLst/>
                            </a:rPr>
                            <a:t>(II)</a:t>
                          </a:r>
                          <a:endParaRPr lang="en-US" sz="2800" b="1" dirty="0">
                            <a:effectLst/>
                            <a:latin typeface="Arial" panose="020B0604020202020204" pitchFamily="34" charset="0"/>
                            <a:ea typeface="Times New Roman" panose="02020603050405020304" pitchFamily="18" charset="0"/>
                          </a:endParaRPr>
                        </a:p>
                      </a:txBody>
                      <a:tcPr marL="68580" marR="68580" marT="0" marB="0"/>
                    </a:tc>
                    <a:tc>
                      <a:txBody>
                        <a:bodyPr/>
                        <a:lstStyle/>
                        <a:p>
                          <a:pPr algn="ctr">
                            <a:spcBef>
                              <a:spcPts val="600"/>
                            </a:spcBef>
                            <a:spcAft>
                              <a:spcPts val="0"/>
                            </a:spcAft>
                          </a:pPr>
                          <a:r>
                            <a:rPr lang="en-US" sz="2000" dirty="0">
                              <a:effectLst/>
                            </a:rPr>
                            <a:t>(III)</a:t>
                          </a:r>
                          <a:endParaRPr lang="en-US" sz="2800" b="1" dirty="0">
                            <a:effectLst/>
                            <a:latin typeface="Arial" panose="020B06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165776231"/>
                      </a:ext>
                    </a:extLst>
                  </a:tr>
                  <a:tr h="0">
                    <a:tc>
                      <a:txBody>
                        <a:bodyPr/>
                        <a:lstStyle/>
                        <a:p>
                          <a:pPr algn="ctr">
                            <a:spcBef>
                              <a:spcPts val="600"/>
                            </a:spcBef>
                            <a:spcAft>
                              <a:spcPts val="0"/>
                            </a:spcAft>
                          </a:pPr>
                          <a:r>
                            <a:rPr lang="en-US" sz="2000" dirty="0">
                              <a:effectLst/>
                            </a:rPr>
                            <a:t>6</a:t>
                          </a:r>
                          <a:endParaRPr lang="en-US" sz="2800" dirty="0">
                            <a:effectLst/>
                          </a:endParaRPr>
                        </a:p>
                        <a:p>
                          <a:pPr algn="ctr">
                            <a:spcBef>
                              <a:spcPts val="600"/>
                            </a:spcBef>
                            <a:spcAft>
                              <a:spcPts val="0"/>
                            </a:spcAft>
                          </a:pPr>
                          <a:r>
                            <a:rPr lang="en-US" sz="2000" dirty="0">
                              <a:effectLst/>
                            </a:rPr>
                            <a:t>7</a:t>
                          </a:r>
                          <a:endParaRPr lang="en-US" sz="2800" dirty="0">
                            <a:effectLst/>
                          </a:endParaRPr>
                        </a:p>
                        <a:p>
                          <a:pPr algn="ctr">
                            <a:spcBef>
                              <a:spcPts val="600"/>
                            </a:spcBef>
                            <a:spcAft>
                              <a:spcPts val="0"/>
                            </a:spcAft>
                          </a:pPr>
                          <a:r>
                            <a:rPr lang="en-US" sz="2000" dirty="0">
                              <a:effectLst/>
                            </a:rPr>
                            <a:t>8</a:t>
                          </a:r>
                          <a:endParaRPr lang="en-US" sz="2800" b="1" dirty="0">
                            <a:effectLst/>
                            <a:latin typeface="Arial" panose="020B0604020202020204" pitchFamily="34" charset="0"/>
                            <a:ea typeface="Times New Roman" panose="02020603050405020304" pitchFamily="18" charset="0"/>
                          </a:endParaRPr>
                        </a:p>
                      </a:txBody>
                      <a:tcPr marL="68580" marR="68580" marT="0" marB="0"/>
                    </a:tc>
                    <a:tc>
                      <a:txBody>
                        <a:bodyPr/>
                        <a:lstStyle/>
                        <a:p>
                          <a:pPr algn="ctr">
                            <a:spcBef>
                              <a:spcPts val="600"/>
                            </a:spcBef>
                            <a:spcAft>
                              <a:spcPts val="0"/>
                            </a:spcAft>
                          </a:pPr>
                          <a:r>
                            <a:rPr lang="en-US" sz="2000" dirty="0">
                              <a:effectLst/>
                            </a:rPr>
                            <a:t>5</a:t>
                          </a:r>
                          <a:endParaRPr lang="en-US" sz="2800" dirty="0">
                            <a:effectLst/>
                          </a:endParaRPr>
                        </a:p>
                        <a:p>
                          <a:pPr algn="ctr">
                            <a:spcBef>
                              <a:spcPts val="600"/>
                            </a:spcBef>
                            <a:spcAft>
                              <a:spcPts val="0"/>
                            </a:spcAft>
                          </a:pPr>
                          <a:r>
                            <a:rPr lang="en-US" sz="2000" dirty="0">
                              <a:effectLst/>
                            </a:rPr>
                            <a:t>4</a:t>
                          </a:r>
                          <a:endParaRPr lang="en-US" sz="2800" dirty="0">
                            <a:effectLst/>
                          </a:endParaRPr>
                        </a:p>
                        <a:p>
                          <a:pPr algn="ctr">
                            <a:spcBef>
                              <a:spcPts val="600"/>
                            </a:spcBef>
                            <a:spcAft>
                              <a:spcPts val="0"/>
                            </a:spcAft>
                          </a:pPr>
                          <a:r>
                            <a:rPr lang="en-US" sz="2000" dirty="0">
                              <a:effectLst/>
                            </a:rPr>
                            <a:t>3</a:t>
                          </a:r>
                          <a:endParaRPr lang="en-US" sz="2800" b="1" dirty="0">
                            <a:effectLst/>
                            <a:latin typeface="Arial" panose="020B0604020202020204" pitchFamily="34" charset="0"/>
                            <a:ea typeface="Times New Roman" panose="02020603050405020304" pitchFamily="18" charset="0"/>
                          </a:endParaRPr>
                        </a:p>
                      </a:txBody>
                      <a:tcPr marL="68580" marR="68580" marT="0" marB="0"/>
                    </a:tc>
                    <a:tc>
                      <a:txBody>
                        <a:bodyPr/>
                        <a:lstStyle/>
                        <a:p>
                          <a:pPr algn="ctr">
                            <a:spcBef>
                              <a:spcPts val="600"/>
                            </a:spcBef>
                            <a:spcAft>
                              <a:spcPts val="0"/>
                            </a:spcAft>
                          </a:pPr>
                          <a:r>
                            <a:rPr lang="en-US" sz="2000" dirty="0">
                              <a:effectLst/>
                            </a:rPr>
                            <a:t>3</a:t>
                          </a:r>
                          <a:endParaRPr lang="en-US" sz="2800" dirty="0">
                            <a:effectLst/>
                          </a:endParaRPr>
                        </a:p>
                        <a:p>
                          <a:pPr algn="ctr">
                            <a:spcBef>
                              <a:spcPts val="600"/>
                            </a:spcBef>
                            <a:spcAft>
                              <a:spcPts val="0"/>
                            </a:spcAft>
                          </a:pPr>
                          <a:r>
                            <a:rPr lang="en-US" sz="2000" dirty="0">
                              <a:effectLst/>
                            </a:rPr>
                            <a:t>4</a:t>
                          </a:r>
                          <a:endParaRPr lang="en-US" sz="2800" dirty="0">
                            <a:effectLst/>
                          </a:endParaRPr>
                        </a:p>
                        <a:p>
                          <a:pPr algn="ctr">
                            <a:spcBef>
                              <a:spcPts val="600"/>
                            </a:spcBef>
                            <a:spcAft>
                              <a:spcPts val="0"/>
                            </a:spcAft>
                          </a:pPr>
                          <a:r>
                            <a:rPr lang="en-US" sz="2000" dirty="0">
                              <a:effectLst/>
                            </a:rPr>
                            <a:t>5</a:t>
                          </a:r>
                          <a:endParaRPr lang="en-US" sz="2800" b="1" dirty="0">
                            <a:effectLst/>
                            <a:latin typeface="Arial" panose="020B06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48634113"/>
                      </a:ext>
                    </a:extLst>
                  </a:tr>
                  <a:tr h="0">
                    <a:tc>
                      <a:txBody>
                        <a:bodyPr/>
                        <a:lstStyle/>
                        <a:p>
                          <a:pPr algn="ctr">
                            <a:spcBef>
                              <a:spcPts val="600"/>
                            </a:spcBef>
                            <a:spcAft>
                              <a:spcPts val="0"/>
                            </a:spcAft>
                          </a:pPr>
                          <a14:m>
                            <m:oMathPara xmlns:m="http://schemas.openxmlformats.org/officeDocument/2006/math">
                              <m:oMathParaPr>
                                <m:jc m:val="centerGroup"/>
                              </m:oMathParaPr>
                              <m:oMath xmlns:m="http://schemas.openxmlformats.org/officeDocument/2006/math">
                                <m:sSub>
                                  <m:sSubPr>
                                    <m:ctrlPr>
                                      <a:rPr lang="en-US" sz="2000" b="0" i="1" smtClean="0">
                                        <a:effectLst/>
                                        <a:latin typeface="Cambria Math" panose="02040503050406030204" pitchFamily="18" charset="0"/>
                                      </a:rPr>
                                    </m:ctrlPr>
                                  </m:sSubPr>
                                  <m:e>
                                    <m:acc>
                                      <m:accPr>
                                        <m:chr m:val="̅"/>
                                        <m:ctrlPr>
                                          <a:rPr lang="en-US" sz="2000" b="0" i="1" smtClean="0">
                                            <a:effectLst/>
                                            <a:latin typeface="Cambria Math" panose="02040503050406030204" pitchFamily="18" charset="0"/>
                                          </a:rPr>
                                        </m:ctrlPr>
                                      </m:accPr>
                                      <m:e>
                                        <m:r>
                                          <a:rPr lang="en-US" sz="2000" b="0" i="1" smtClean="0">
                                            <a:effectLst/>
                                            <a:latin typeface="Cambria Math" panose="02040503050406030204" pitchFamily="18" charset="0"/>
                                          </a:rPr>
                                          <m:t>𝑌</m:t>
                                        </m:r>
                                      </m:e>
                                    </m:acc>
                                  </m:e>
                                  <m:sub>
                                    <m:r>
                                      <a:rPr lang="en-US" sz="2000" b="0" i="1" smtClean="0">
                                        <a:effectLst/>
                                        <a:latin typeface="Cambria Math" panose="02040503050406030204" pitchFamily="18" charset="0"/>
                                      </a:rPr>
                                      <m:t>1</m:t>
                                    </m:r>
                                  </m:sub>
                                </m:sSub>
                                <m:r>
                                  <a:rPr lang="en-US" sz="2000" b="0" i="1" smtClean="0">
                                    <a:effectLst/>
                                    <a:latin typeface="Cambria Math" panose="02040503050406030204" pitchFamily="18" charset="0"/>
                                  </a:rPr>
                                  <m:t>=7</m:t>
                                </m:r>
                              </m:oMath>
                            </m:oMathPara>
                          </a14:m>
                          <a:endParaRPr lang="en-US" sz="2000" b="0" dirty="0">
                            <a:effectLst/>
                            <a:latin typeface="Arial" panose="020B0604020202020204" pitchFamily="34" charset="0"/>
                            <a:ea typeface="Times New Roman" panose="02020603050405020304" pitchFamily="18" charset="0"/>
                          </a:endParaRPr>
                        </a:p>
                      </a:txBody>
                      <a:tcPr marL="68580" marR="68580" marT="0" marB="0"/>
                    </a:tc>
                    <a:tc>
                      <a:txBody>
                        <a:bodyPr/>
                        <a:lstStyle/>
                        <a:p>
                          <a:pPr algn="ctr">
                            <a:spcBef>
                              <a:spcPts val="600"/>
                            </a:spcBef>
                            <a:spcAft>
                              <a:spcPts val="0"/>
                            </a:spcAft>
                          </a:pPr>
                          <a14:m>
                            <m:oMathPara xmlns:m="http://schemas.openxmlformats.org/officeDocument/2006/math">
                              <m:oMathParaPr>
                                <m:jc m:val="centerGroup"/>
                              </m:oMathParaPr>
                              <m:oMath xmlns:m="http://schemas.openxmlformats.org/officeDocument/2006/math">
                                <m:sSub>
                                  <m:sSubPr>
                                    <m:ctrlPr>
                                      <a:rPr lang="en-US" sz="2000" b="0" i="1" smtClean="0">
                                        <a:effectLst/>
                                        <a:latin typeface="Cambria Math" panose="02040503050406030204" pitchFamily="18" charset="0"/>
                                      </a:rPr>
                                    </m:ctrlPr>
                                  </m:sSubPr>
                                  <m:e>
                                    <m:acc>
                                      <m:accPr>
                                        <m:chr m:val="̅"/>
                                        <m:ctrlPr>
                                          <a:rPr lang="en-US" sz="2000" b="0" i="1" smtClean="0">
                                            <a:effectLst/>
                                            <a:latin typeface="Cambria Math" panose="02040503050406030204" pitchFamily="18" charset="0"/>
                                          </a:rPr>
                                        </m:ctrlPr>
                                      </m:accPr>
                                      <m:e>
                                        <m:r>
                                          <a:rPr lang="en-US" sz="2000" b="0" i="1" smtClean="0">
                                            <a:effectLst/>
                                            <a:latin typeface="Cambria Math" panose="02040503050406030204" pitchFamily="18" charset="0"/>
                                          </a:rPr>
                                          <m:t>𝑌</m:t>
                                        </m:r>
                                      </m:e>
                                    </m:acc>
                                  </m:e>
                                  <m:sub>
                                    <m:r>
                                      <a:rPr lang="en-US" sz="2000" b="0" i="1" smtClean="0">
                                        <a:effectLst/>
                                        <a:latin typeface="Cambria Math" panose="02040503050406030204" pitchFamily="18" charset="0"/>
                                      </a:rPr>
                                      <m:t>2</m:t>
                                    </m:r>
                                  </m:sub>
                                </m:sSub>
                                <m:r>
                                  <a:rPr lang="en-US" sz="2000" b="0" i="1" smtClean="0">
                                    <a:effectLst/>
                                    <a:latin typeface="Cambria Math" panose="02040503050406030204" pitchFamily="18" charset="0"/>
                                  </a:rPr>
                                  <m:t>=4</m:t>
                                </m:r>
                              </m:oMath>
                            </m:oMathPara>
                          </a14:m>
                          <a:endParaRPr lang="en-US" sz="2000" b="0" dirty="0">
                            <a:effectLst/>
                            <a:latin typeface="Arial" panose="020B0604020202020204" pitchFamily="34" charset="0"/>
                            <a:ea typeface="Times New Roman" panose="02020603050405020304" pitchFamily="18" charset="0"/>
                          </a:endParaRPr>
                        </a:p>
                      </a:txBody>
                      <a:tcPr marL="68580" marR="68580" marT="0" marB="0"/>
                    </a:tc>
                    <a:tc>
                      <a:txBody>
                        <a:bodyPr/>
                        <a:lstStyle/>
                        <a:p>
                          <a:pPr algn="ctr">
                            <a:spcBef>
                              <a:spcPts val="600"/>
                            </a:spcBef>
                            <a:spcAft>
                              <a:spcPts val="0"/>
                            </a:spcAft>
                          </a:pPr>
                          <a14:m>
                            <m:oMath xmlns:m="http://schemas.openxmlformats.org/officeDocument/2006/math">
                              <m:sSub>
                                <m:sSubPr>
                                  <m:ctrlPr>
                                    <a:rPr lang="en-US" sz="2000" b="0" i="1" smtClean="0">
                                      <a:effectLst/>
                                      <a:latin typeface="Cambria Math" panose="02040503050406030204" pitchFamily="18" charset="0"/>
                                    </a:rPr>
                                  </m:ctrlPr>
                                </m:sSubPr>
                                <m:e>
                                  <m:acc>
                                    <m:accPr>
                                      <m:chr m:val="̅"/>
                                      <m:ctrlPr>
                                        <a:rPr lang="en-US" sz="2000" b="0" i="1" smtClean="0">
                                          <a:effectLst/>
                                          <a:latin typeface="Cambria Math" panose="02040503050406030204" pitchFamily="18" charset="0"/>
                                        </a:rPr>
                                      </m:ctrlPr>
                                    </m:accPr>
                                    <m:e>
                                      <m:r>
                                        <a:rPr lang="en-US" sz="2000" b="0" i="1" smtClean="0">
                                          <a:effectLst/>
                                          <a:latin typeface="Cambria Math" panose="02040503050406030204" pitchFamily="18" charset="0"/>
                                        </a:rPr>
                                        <m:t>𝑌</m:t>
                                      </m:r>
                                    </m:e>
                                  </m:acc>
                                </m:e>
                                <m:sub>
                                  <m:r>
                                    <a:rPr lang="en-US" sz="2000" b="0" i="1" smtClean="0">
                                      <a:effectLst/>
                                      <a:latin typeface="Cambria Math" panose="02040503050406030204" pitchFamily="18" charset="0"/>
                                    </a:rPr>
                                    <m:t>3</m:t>
                                  </m:r>
                                </m:sub>
                              </m:sSub>
                              <m:r>
                                <a:rPr lang="en-US" sz="2000" b="0" i="1" smtClean="0">
                                  <a:effectLst/>
                                  <a:latin typeface="Cambria Math" panose="02040503050406030204" pitchFamily="18" charset="0"/>
                                </a:rPr>
                                <m:t>=</m:t>
                              </m:r>
                            </m:oMath>
                          </a14:m>
                          <a:r>
                            <a:rPr lang="en-US" sz="2000" b="0" dirty="0">
                              <a:effectLst/>
                              <a:latin typeface="Arial" panose="020B0604020202020204" pitchFamily="34" charset="0"/>
                              <a:ea typeface="Times New Roman" panose="02020603050405020304" pitchFamily="18" charset="0"/>
                            </a:rPr>
                            <a:t> 4</a:t>
                          </a:r>
                        </a:p>
                      </a:txBody>
                      <a:tcPr marL="68580" marR="68580" marT="0" marB="0"/>
                    </a:tc>
                    <a:extLst>
                      <a:ext uri="{0D108BD9-81ED-4DB2-BD59-A6C34878D82A}">
                        <a16:rowId xmlns:a16="http://schemas.microsoft.com/office/drawing/2014/main" val="464812561"/>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679767290"/>
                  </p:ext>
                </p:extLst>
              </p:nvPr>
            </p:nvGraphicFramePr>
            <p:xfrm>
              <a:off x="3390265" y="4375150"/>
              <a:ext cx="5411470" cy="1981200"/>
            </p:xfrm>
            <a:graphic>
              <a:graphicData uri="http://schemas.openxmlformats.org/drawingml/2006/table">
                <a:tbl>
                  <a:tblPr>
                    <a:tableStyleId>{616DA210-FB5B-4158-B5E0-FEB733F419BA}</a:tableStyleId>
                  </a:tblPr>
                  <a:tblGrid>
                    <a:gridCol w="1803400">
                      <a:extLst>
                        <a:ext uri="{9D8B030D-6E8A-4147-A177-3AD203B41FA5}">
                          <a16:colId xmlns:a16="http://schemas.microsoft.com/office/drawing/2014/main" val="2063693016"/>
                        </a:ext>
                      </a:extLst>
                    </a:gridCol>
                    <a:gridCol w="1804035">
                      <a:extLst>
                        <a:ext uri="{9D8B030D-6E8A-4147-A177-3AD203B41FA5}">
                          <a16:colId xmlns:a16="http://schemas.microsoft.com/office/drawing/2014/main" val="2596466589"/>
                        </a:ext>
                      </a:extLst>
                    </a:gridCol>
                    <a:gridCol w="1804035">
                      <a:extLst>
                        <a:ext uri="{9D8B030D-6E8A-4147-A177-3AD203B41FA5}">
                          <a16:colId xmlns:a16="http://schemas.microsoft.com/office/drawing/2014/main" val="3999007680"/>
                        </a:ext>
                      </a:extLst>
                    </a:gridCol>
                  </a:tblGrid>
                  <a:tr h="304800">
                    <a:tc gridSpan="3">
                      <a:txBody>
                        <a:bodyPr/>
                        <a:lstStyle/>
                        <a:p>
                          <a:pPr algn="ctr">
                            <a:spcBef>
                              <a:spcPts val="600"/>
                            </a:spcBef>
                            <a:spcAft>
                              <a:spcPts val="0"/>
                            </a:spcAft>
                          </a:pPr>
                          <a:r>
                            <a:rPr lang="en-US" sz="2000" dirty="0">
                              <a:effectLst/>
                            </a:rPr>
                            <a:t>Therapy</a:t>
                          </a:r>
                          <a:endParaRPr lang="en-US" sz="2800" b="1" dirty="0">
                            <a:effectLst/>
                            <a:latin typeface="Arial" panose="020B0604020202020204" pitchFamily="34" charset="0"/>
                            <a:ea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27180351"/>
                      </a:ext>
                    </a:extLst>
                  </a:tr>
                  <a:tr h="304800">
                    <a:tc>
                      <a:txBody>
                        <a:bodyPr/>
                        <a:lstStyle/>
                        <a:p>
                          <a:pPr algn="ctr">
                            <a:spcBef>
                              <a:spcPts val="600"/>
                            </a:spcBef>
                            <a:spcAft>
                              <a:spcPts val="0"/>
                            </a:spcAft>
                          </a:pPr>
                          <a:r>
                            <a:rPr lang="en-US" sz="2000" dirty="0">
                              <a:effectLst/>
                            </a:rPr>
                            <a:t>(I)</a:t>
                          </a:r>
                          <a:endParaRPr lang="en-US" sz="2800" b="1" dirty="0">
                            <a:effectLst/>
                            <a:latin typeface="Arial" panose="020B0604020202020204" pitchFamily="34" charset="0"/>
                            <a:ea typeface="Times New Roman" panose="02020603050405020304" pitchFamily="18" charset="0"/>
                          </a:endParaRPr>
                        </a:p>
                      </a:txBody>
                      <a:tcPr marL="68580" marR="68580" marT="0" marB="0"/>
                    </a:tc>
                    <a:tc>
                      <a:txBody>
                        <a:bodyPr/>
                        <a:lstStyle/>
                        <a:p>
                          <a:pPr algn="ctr">
                            <a:spcBef>
                              <a:spcPts val="600"/>
                            </a:spcBef>
                            <a:spcAft>
                              <a:spcPts val="0"/>
                            </a:spcAft>
                          </a:pPr>
                          <a:r>
                            <a:rPr lang="en-US" sz="2000" dirty="0">
                              <a:effectLst/>
                            </a:rPr>
                            <a:t>(II)</a:t>
                          </a:r>
                          <a:endParaRPr lang="en-US" sz="2800" b="1" dirty="0">
                            <a:effectLst/>
                            <a:latin typeface="Arial" panose="020B0604020202020204" pitchFamily="34" charset="0"/>
                            <a:ea typeface="Times New Roman" panose="02020603050405020304" pitchFamily="18" charset="0"/>
                          </a:endParaRPr>
                        </a:p>
                      </a:txBody>
                      <a:tcPr marL="68580" marR="68580" marT="0" marB="0"/>
                    </a:tc>
                    <a:tc>
                      <a:txBody>
                        <a:bodyPr/>
                        <a:lstStyle/>
                        <a:p>
                          <a:pPr algn="ctr">
                            <a:spcBef>
                              <a:spcPts val="600"/>
                            </a:spcBef>
                            <a:spcAft>
                              <a:spcPts val="0"/>
                            </a:spcAft>
                          </a:pPr>
                          <a:r>
                            <a:rPr lang="en-US" sz="2000" dirty="0">
                              <a:effectLst/>
                            </a:rPr>
                            <a:t>(III)</a:t>
                          </a:r>
                          <a:endParaRPr lang="en-US" sz="2800" b="1" dirty="0">
                            <a:effectLst/>
                            <a:latin typeface="Arial" panose="020B06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165776231"/>
                      </a:ext>
                    </a:extLst>
                  </a:tr>
                  <a:tr h="1066800">
                    <a:tc>
                      <a:txBody>
                        <a:bodyPr/>
                        <a:lstStyle/>
                        <a:p>
                          <a:pPr algn="ctr">
                            <a:spcBef>
                              <a:spcPts val="600"/>
                            </a:spcBef>
                            <a:spcAft>
                              <a:spcPts val="0"/>
                            </a:spcAft>
                          </a:pPr>
                          <a:r>
                            <a:rPr lang="en-US" sz="2000" dirty="0">
                              <a:effectLst/>
                            </a:rPr>
                            <a:t>6</a:t>
                          </a:r>
                          <a:endParaRPr lang="en-US" sz="2800" dirty="0">
                            <a:effectLst/>
                          </a:endParaRPr>
                        </a:p>
                        <a:p>
                          <a:pPr algn="ctr">
                            <a:spcBef>
                              <a:spcPts val="600"/>
                            </a:spcBef>
                            <a:spcAft>
                              <a:spcPts val="0"/>
                            </a:spcAft>
                          </a:pPr>
                          <a:r>
                            <a:rPr lang="en-US" sz="2000" dirty="0">
                              <a:effectLst/>
                            </a:rPr>
                            <a:t>7</a:t>
                          </a:r>
                          <a:endParaRPr lang="en-US" sz="2800" dirty="0">
                            <a:effectLst/>
                          </a:endParaRPr>
                        </a:p>
                        <a:p>
                          <a:pPr algn="ctr">
                            <a:spcBef>
                              <a:spcPts val="600"/>
                            </a:spcBef>
                            <a:spcAft>
                              <a:spcPts val="0"/>
                            </a:spcAft>
                          </a:pPr>
                          <a:r>
                            <a:rPr lang="en-US" sz="2000" dirty="0">
                              <a:effectLst/>
                            </a:rPr>
                            <a:t>8</a:t>
                          </a:r>
                          <a:endParaRPr lang="en-US" sz="2800" b="1" dirty="0">
                            <a:effectLst/>
                            <a:latin typeface="Arial" panose="020B0604020202020204" pitchFamily="34" charset="0"/>
                            <a:ea typeface="Times New Roman" panose="02020603050405020304" pitchFamily="18" charset="0"/>
                          </a:endParaRPr>
                        </a:p>
                      </a:txBody>
                      <a:tcPr marL="68580" marR="68580" marT="0" marB="0"/>
                    </a:tc>
                    <a:tc>
                      <a:txBody>
                        <a:bodyPr/>
                        <a:lstStyle/>
                        <a:p>
                          <a:pPr algn="ctr">
                            <a:spcBef>
                              <a:spcPts val="600"/>
                            </a:spcBef>
                            <a:spcAft>
                              <a:spcPts val="0"/>
                            </a:spcAft>
                          </a:pPr>
                          <a:r>
                            <a:rPr lang="en-US" sz="2000" dirty="0">
                              <a:effectLst/>
                            </a:rPr>
                            <a:t>5</a:t>
                          </a:r>
                          <a:endParaRPr lang="en-US" sz="2800" dirty="0">
                            <a:effectLst/>
                          </a:endParaRPr>
                        </a:p>
                        <a:p>
                          <a:pPr algn="ctr">
                            <a:spcBef>
                              <a:spcPts val="600"/>
                            </a:spcBef>
                            <a:spcAft>
                              <a:spcPts val="0"/>
                            </a:spcAft>
                          </a:pPr>
                          <a:r>
                            <a:rPr lang="en-US" sz="2000" dirty="0">
                              <a:effectLst/>
                            </a:rPr>
                            <a:t>4</a:t>
                          </a:r>
                          <a:endParaRPr lang="en-US" sz="2800" dirty="0">
                            <a:effectLst/>
                          </a:endParaRPr>
                        </a:p>
                        <a:p>
                          <a:pPr algn="ctr">
                            <a:spcBef>
                              <a:spcPts val="600"/>
                            </a:spcBef>
                            <a:spcAft>
                              <a:spcPts val="0"/>
                            </a:spcAft>
                          </a:pPr>
                          <a:r>
                            <a:rPr lang="en-US" sz="2000" dirty="0">
                              <a:effectLst/>
                            </a:rPr>
                            <a:t>3</a:t>
                          </a:r>
                          <a:endParaRPr lang="en-US" sz="2800" b="1" dirty="0">
                            <a:effectLst/>
                            <a:latin typeface="Arial" panose="020B0604020202020204" pitchFamily="34" charset="0"/>
                            <a:ea typeface="Times New Roman" panose="02020603050405020304" pitchFamily="18" charset="0"/>
                          </a:endParaRPr>
                        </a:p>
                      </a:txBody>
                      <a:tcPr marL="68580" marR="68580" marT="0" marB="0"/>
                    </a:tc>
                    <a:tc>
                      <a:txBody>
                        <a:bodyPr/>
                        <a:lstStyle/>
                        <a:p>
                          <a:pPr algn="ctr">
                            <a:spcBef>
                              <a:spcPts val="600"/>
                            </a:spcBef>
                            <a:spcAft>
                              <a:spcPts val="0"/>
                            </a:spcAft>
                          </a:pPr>
                          <a:r>
                            <a:rPr lang="en-US" sz="2000" dirty="0">
                              <a:effectLst/>
                            </a:rPr>
                            <a:t>3</a:t>
                          </a:r>
                          <a:endParaRPr lang="en-US" sz="2800" dirty="0">
                            <a:effectLst/>
                          </a:endParaRPr>
                        </a:p>
                        <a:p>
                          <a:pPr algn="ctr">
                            <a:spcBef>
                              <a:spcPts val="600"/>
                            </a:spcBef>
                            <a:spcAft>
                              <a:spcPts val="0"/>
                            </a:spcAft>
                          </a:pPr>
                          <a:r>
                            <a:rPr lang="en-US" sz="2000" dirty="0">
                              <a:effectLst/>
                            </a:rPr>
                            <a:t>4</a:t>
                          </a:r>
                          <a:endParaRPr lang="en-US" sz="2800" dirty="0">
                            <a:effectLst/>
                          </a:endParaRPr>
                        </a:p>
                        <a:p>
                          <a:pPr algn="ctr">
                            <a:spcBef>
                              <a:spcPts val="600"/>
                            </a:spcBef>
                            <a:spcAft>
                              <a:spcPts val="0"/>
                            </a:spcAft>
                          </a:pPr>
                          <a:r>
                            <a:rPr lang="en-US" sz="2000" dirty="0">
                              <a:effectLst/>
                            </a:rPr>
                            <a:t>5</a:t>
                          </a:r>
                          <a:endParaRPr lang="en-US" sz="2800" b="1" dirty="0">
                            <a:effectLst/>
                            <a:latin typeface="Arial" panose="020B06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48634113"/>
                      </a:ext>
                    </a:extLst>
                  </a:tr>
                  <a:tr h="304800">
                    <a:tc>
                      <a:txBody>
                        <a:bodyPr/>
                        <a:lstStyle/>
                        <a:p>
                          <a:endParaRPr lang="nl-NL"/>
                        </a:p>
                      </a:txBody>
                      <a:tcPr marL="68580" marR="68580" marT="0" marB="0">
                        <a:blipFill>
                          <a:blip r:embed="rId3"/>
                          <a:stretch>
                            <a:fillRect l="-338" t="-576000" r="-200676" b="-52000"/>
                          </a:stretch>
                        </a:blipFill>
                      </a:tcPr>
                    </a:tc>
                    <a:tc>
                      <a:txBody>
                        <a:bodyPr/>
                        <a:lstStyle/>
                        <a:p>
                          <a:endParaRPr lang="nl-NL"/>
                        </a:p>
                      </a:txBody>
                      <a:tcPr marL="68580" marR="68580" marT="0" marB="0">
                        <a:blipFill>
                          <a:blip r:embed="rId3"/>
                          <a:stretch>
                            <a:fillRect l="-100338" t="-576000" r="-100676" b="-52000"/>
                          </a:stretch>
                        </a:blipFill>
                      </a:tcPr>
                    </a:tc>
                    <a:tc>
                      <a:txBody>
                        <a:bodyPr/>
                        <a:lstStyle/>
                        <a:p>
                          <a:endParaRPr lang="nl-NL"/>
                        </a:p>
                      </a:txBody>
                      <a:tcPr marL="68580" marR="68580" marT="0" marB="0">
                        <a:blipFill>
                          <a:blip r:embed="rId3"/>
                          <a:stretch>
                            <a:fillRect l="-200338" t="-576000" r="-676" b="-52000"/>
                          </a:stretch>
                        </a:blipFill>
                      </a:tcPr>
                    </a:tc>
                    <a:extLst>
                      <a:ext uri="{0D108BD9-81ED-4DB2-BD59-A6C34878D82A}">
                        <a16:rowId xmlns:a16="http://schemas.microsoft.com/office/drawing/2014/main" val="464812561"/>
                      </a:ext>
                    </a:extLst>
                  </a:tr>
                </a:tbl>
              </a:graphicData>
            </a:graphic>
          </p:graphicFrame>
        </mc:Fallback>
      </mc:AlternateContent>
    </p:spTree>
    <p:extLst>
      <p:ext uri="{BB962C8B-B14F-4D97-AF65-F5344CB8AC3E}">
        <p14:creationId xmlns:p14="http://schemas.microsoft.com/office/powerpoint/2010/main" val="4071103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noProof="0" dirty="0"/>
              <a:t>Line plot (including confidence intervals):</a:t>
            </a:r>
          </a:p>
        </p:txBody>
      </p:sp>
      <p:sp>
        <p:nvSpPr>
          <p:cNvPr id="3" name="Content Placeholder 2"/>
          <p:cNvSpPr>
            <a:spLocks noGrp="1"/>
          </p:cNvSpPr>
          <p:nvPr>
            <p:ph idx="1"/>
          </p:nvPr>
        </p:nvSpPr>
        <p:spPr>
          <a:xfrm>
            <a:off x="7589520" y="2999581"/>
            <a:ext cx="3764280" cy="2047876"/>
          </a:xfrm>
        </p:spPr>
        <p:txBody>
          <a:bodyPr>
            <a:normAutofit/>
          </a:bodyPr>
          <a:lstStyle/>
          <a:p>
            <a:pPr marL="0" indent="0">
              <a:buNone/>
            </a:pPr>
            <a:r>
              <a:rPr lang="en-US" sz="1900" noProof="0" dirty="0"/>
              <a:t>What is your first impression?</a:t>
            </a:r>
          </a:p>
        </p:txBody>
      </p:sp>
      <p:sp>
        <p:nvSpPr>
          <p:cNvPr id="4" name="Footer Placeholder 3"/>
          <p:cNvSpPr>
            <a:spLocks noGrp="1"/>
          </p:cNvSpPr>
          <p:nvPr>
            <p:ph type="ftr" sz="quarter" idx="11"/>
          </p:nvPr>
        </p:nvSpPr>
        <p:spPr/>
        <p:txBody>
          <a:bodyPr/>
          <a:lstStyle/>
          <a:p>
            <a:r>
              <a:rPr lang="en-US" dirty="0"/>
              <a:t>Lecture 4,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9</a:t>
            </a:fld>
            <a:endParaRPr lang="en-US" dirty="0"/>
          </a:p>
        </p:txBody>
      </p:sp>
      <p:pic>
        <p:nvPicPr>
          <p:cNvPr id="6" name="Picture 5"/>
          <p:cNvPicPr>
            <a:picLocks noChangeAspect="1"/>
          </p:cNvPicPr>
          <p:nvPr/>
        </p:nvPicPr>
        <p:blipFill>
          <a:blip r:embed="rId2"/>
          <a:stretch>
            <a:fillRect/>
          </a:stretch>
        </p:blipFill>
        <p:spPr>
          <a:xfrm>
            <a:off x="585787" y="1555750"/>
            <a:ext cx="5991225" cy="4800600"/>
          </a:xfrm>
          <a:prstGeom prst="rect">
            <a:avLst/>
          </a:prstGeom>
        </p:spPr>
      </p:pic>
    </p:spTree>
    <p:extLst>
      <p:ext uri="{BB962C8B-B14F-4D97-AF65-F5344CB8AC3E}">
        <p14:creationId xmlns:p14="http://schemas.microsoft.com/office/powerpoint/2010/main" val="39435596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6232</TotalTime>
  <Words>3966</Words>
  <Application>Microsoft Office PowerPoint</Application>
  <PresentationFormat>Widescreen</PresentationFormat>
  <Paragraphs>468</Paragraphs>
  <Slides>28</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Cambria Math</vt:lpstr>
      <vt:lpstr>Wingdings</vt:lpstr>
      <vt:lpstr>Office Theme</vt:lpstr>
      <vt:lpstr>    Experimental Research Methods   Lecture 4</vt:lpstr>
      <vt:lpstr>Lecture goals lecture 4</vt:lpstr>
      <vt:lpstr>Assumptions of a statistical test</vt:lpstr>
      <vt:lpstr>Assumptions ANOVA</vt:lpstr>
      <vt:lpstr>Assumptions ANOVA</vt:lpstr>
      <vt:lpstr>PowerPoint Presentation</vt:lpstr>
      <vt:lpstr>Recap ANOVA</vt:lpstr>
      <vt:lpstr>Recurring example</vt:lpstr>
      <vt:lpstr>Line plot (including confidence intervals):</vt:lpstr>
      <vt:lpstr>SPSS output ANOVA</vt:lpstr>
      <vt:lpstr>On the Nature of Differences among Group Means</vt:lpstr>
      <vt:lpstr>Testing contrasts</vt:lpstr>
      <vt:lpstr>Simple versus Complex Comparisons</vt:lpstr>
      <vt:lpstr>Testing contrasts</vt:lpstr>
      <vt:lpstr>Testing contrasts</vt:lpstr>
      <vt:lpstr>General idea: Specifying contrasts</vt:lpstr>
      <vt:lpstr>General idea: Examples of specifying contrasts </vt:lpstr>
      <vt:lpstr>Procedure to determine contrast coefficients when nk are equal </vt:lpstr>
      <vt:lpstr>General idea: Remark</vt:lpstr>
      <vt:lpstr>Some examples to practice</vt:lpstr>
      <vt:lpstr>General idea: Specifying contrasts with unequal sample sizes</vt:lpstr>
      <vt:lpstr>Procedure to determine contrast coefficients when nk are unequal </vt:lpstr>
      <vt:lpstr>Some examples to practice</vt:lpstr>
      <vt:lpstr>Idea of planned contrasts</vt:lpstr>
      <vt:lpstr>Experiment-wise Type-I error rate</vt:lpstr>
      <vt:lpstr>Testing a contrast for our example</vt:lpstr>
      <vt:lpstr>Testing a contrast for our example: SPSS</vt:lpstr>
      <vt:lpstr>Literature:</vt:lpstr>
    </vt:vector>
  </TitlesOfParts>
  <Company>Tilburg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Bestuurskundig Onderzoek 3: Kwantitatieve methoden  2017/2018          Hoorcollege 10</dc:title>
  <dc:creator>R.C.M. van Aert</dc:creator>
  <cp:lastModifiedBy>Caspar van Lissa</cp:lastModifiedBy>
  <cp:revision>410</cp:revision>
  <cp:lastPrinted>2019-05-10T11:53:19Z</cp:lastPrinted>
  <dcterms:created xsi:type="dcterms:W3CDTF">2018-05-09T11:51:46Z</dcterms:created>
  <dcterms:modified xsi:type="dcterms:W3CDTF">2025-02-17T11:31:31Z</dcterms:modified>
</cp:coreProperties>
</file>