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handoutMasterIdLst>
    <p:handoutMasterId r:id="rId40"/>
  </p:handoutMasterIdLst>
  <p:sldIdLst>
    <p:sldId id="308" r:id="rId2"/>
    <p:sldId id="366" r:id="rId3"/>
    <p:sldId id="501" r:id="rId4"/>
    <p:sldId id="507" r:id="rId5"/>
    <p:sldId id="508" r:id="rId6"/>
    <p:sldId id="512" r:id="rId7"/>
    <p:sldId id="513" r:id="rId8"/>
    <p:sldId id="519" r:id="rId9"/>
    <p:sldId id="511" r:id="rId10"/>
    <p:sldId id="514" r:id="rId11"/>
    <p:sldId id="518" r:id="rId12"/>
    <p:sldId id="515" r:id="rId13"/>
    <p:sldId id="516" r:id="rId14"/>
    <p:sldId id="520" r:id="rId15"/>
    <p:sldId id="510" r:id="rId16"/>
    <p:sldId id="517" r:id="rId17"/>
    <p:sldId id="521" r:id="rId18"/>
    <p:sldId id="522" r:id="rId19"/>
    <p:sldId id="523" r:id="rId20"/>
    <p:sldId id="524" r:id="rId21"/>
    <p:sldId id="525" r:id="rId22"/>
    <p:sldId id="526" r:id="rId23"/>
    <p:sldId id="541" r:id="rId24"/>
    <p:sldId id="542" r:id="rId25"/>
    <p:sldId id="529" r:id="rId26"/>
    <p:sldId id="531" r:id="rId27"/>
    <p:sldId id="532" r:id="rId28"/>
    <p:sldId id="530" r:id="rId29"/>
    <p:sldId id="534" r:id="rId30"/>
    <p:sldId id="533" r:id="rId31"/>
    <p:sldId id="535" r:id="rId32"/>
    <p:sldId id="536" r:id="rId33"/>
    <p:sldId id="540" r:id="rId34"/>
    <p:sldId id="537" r:id="rId35"/>
    <p:sldId id="538" r:id="rId36"/>
    <p:sldId id="539" r:id="rId37"/>
    <p:sldId id="467" r:id="rId38"/>
  </p:sldIdLst>
  <p:sldSz cx="12192000" cy="6858000"/>
  <p:notesSz cx="6669088" cy="9753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.C.M. van Aert" initials="RvA" lastIdx="32" clrIdx="0">
    <p:extLst>
      <p:ext uri="{19B8F6BF-5375-455C-9EA6-DF929625EA0E}">
        <p15:presenceInfo xmlns:p15="http://schemas.microsoft.com/office/powerpoint/2012/main" userId="S-1-5-21-3009188405-4059014094-2327816963-2081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81744" autoAdjust="0"/>
  </p:normalViewPr>
  <p:slideViewPr>
    <p:cSldViewPr snapToGrid="0">
      <p:cViewPr varScale="1">
        <p:scale>
          <a:sx n="90" d="100"/>
          <a:sy n="90" d="100"/>
        </p:scale>
        <p:origin x="528" y="78"/>
      </p:cViewPr>
      <p:guideLst/>
    </p:cSldViewPr>
  </p:slideViewPr>
  <p:outlineViewPr>
    <p:cViewPr>
      <p:scale>
        <a:sx n="33" d="100"/>
        <a:sy n="33" d="100"/>
      </p:scale>
      <p:origin x="0" y="-687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Effect</a:t>
            </a:r>
            <a:r>
              <a:rPr lang="en-US" baseline="0" dirty="0"/>
              <a:t> of food type (Factor A) and Condiment type (Factor B) on enjoyment of the meal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Mustard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Sheet1!$A$2:$A$5</c:f>
              <c:strCache>
                <c:ptCount val="2"/>
                <c:pt idx="0">
                  <c:v>Hot dog</c:v>
                </c:pt>
                <c:pt idx="1">
                  <c:v>Ice cream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4.3</c:v>
                </c:pt>
                <c:pt idx="1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94-4B54-9A54-B177EF2FBD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Chocolate sauce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Sheet1!$A$2:$A$5</c:f>
              <c:strCache>
                <c:ptCount val="2"/>
                <c:pt idx="0">
                  <c:v>Hot dog</c:v>
                </c:pt>
                <c:pt idx="1">
                  <c:v>Ice cream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2"/>
                <c:pt idx="0">
                  <c:v>1.3</c:v>
                </c:pt>
                <c:pt idx="1">
                  <c:v>4.4000000000000004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94-4B54-9A54-B177EF2FB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40675200"/>
        <c:axId val="340676840"/>
      </c:lineChart>
      <c:catAx>
        <c:axId val="34067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40676840"/>
        <c:crosses val="autoZero"/>
        <c:auto val="1"/>
        <c:lblAlgn val="ctr"/>
        <c:lblOffset val="100"/>
        <c:noMultiLvlLbl val="0"/>
      </c:catAx>
      <c:valAx>
        <c:axId val="340676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3406752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1-12T15:39:00.269" idx="29">
    <p:pos x="1738" y="1808"/>
    <p:text>Zoom question: Is this a ordinal or disordinal interaction?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94BC4-5B77-4BEA-AE10-D37FB4958CB3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7006-D0CD-4FA7-8545-ABFDCE319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16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893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57A1C-535D-42DB-8B7E-CBD05FB93862}" type="datetimeFigureOut">
              <a:rPr lang="en-US" smtClean="0"/>
              <a:t>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1219200"/>
            <a:ext cx="5853112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693920"/>
            <a:ext cx="5335270" cy="38404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264228"/>
            <a:ext cx="2889938" cy="4893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17809-2922-4189-8AFF-BC2E07D30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9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7988" y="1219200"/>
            <a:ext cx="5853112" cy="32924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B956B-9FA7-462E-A61C-CFA10349F43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078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8816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9796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8373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92151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7271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5028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2074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841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7794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5932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879552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5753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	33	39</a:t>
            </a:r>
          </a:p>
          <a:p>
            <a:r>
              <a:rPr lang="en-US" baseline="0" dirty="0">
                <a:sym typeface="Wingdings" pitchFamily="2" charset="2"/>
              </a:rPr>
              <a:t>	29	35</a:t>
            </a:r>
          </a:p>
          <a:p>
            <a:r>
              <a:rPr lang="en-US" baseline="0" dirty="0">
                <a:sym typeface="Wingdings" pitchFamily="2" charset="2"/>
              </a:rPr>
              <a:t>	37	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10055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	40	32</a:t>
            </a:r>
          </a:p>
          <a:p>
            <a:r>
              <a:rPr lang="en-US" baseline="0" dirty="0">
                <a:sym typeface="Wingdings" pitchFamily="2" charset="2"/>
              </a:rPr>
              <a:t>	29	35	</a:t>
            </a:r>
          </a:p>
          <a:p>
            <a:r>
              <a:rPr lang="en-US" baseline="0" dirty="0">
                <a:sym typeface="Wingdings" pitchFamily="2" charset="2"/>
              </a:rPr>
              <a:t>	30	50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71292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Interaction effects 	0	0</a:t>
            </a:r>
          </a:p>
          <a:p>
            <a:r>
              <a:rPr lang="en-US" baseline="0" dirty="0">
                <a:sym typeface="Wingdings" pitchFamily="2" charset="2"/>
              </a:rPr>
              <a:t>		4	-4</a:t>
            </a:r>
          </a:p>
          <a:p>
            <a:r>
              <a:rPr lang="en-US" baseline="0" dirty="0">
                <a:sym typeface="Wingdings" pitchFamily="2" charset="2"/>
              </a:rPr>
              <a:t>		-4	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77729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829490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00722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48804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9595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81978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1606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8971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50845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7350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380364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50329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76866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36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9041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80677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93628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657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80628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9853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>
                <a:sym typeface="Wingdings" pitchFamily="2" charset="2"/>
              </a:rPr>
              <a:t>Robbie: Laten </a:t>
            </a:r>
            <a:r>
              <a:rPr lang="en-US" baseline="0" dirty="0" err="1">
                <a:sym typeface="Wingdings" pitchFamily="2" charset="2"/>
              </a:rPr>
              <a:t>zien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dat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er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een</a:t>
            </a:r>
            <a:r>
              <a:rPr lang="en-US" baseline="0" dirty="0">
                <a:sym typeface="Wingdings" pitchFamily="2" charset="2"/>
              </a:rPr>
              <a:t> effect van patient is effect depress 8-10=-2 </a:t>
            </a:r>
            <a:r>
              <a:rPr lang="en-US" baseline="0" dirty="0" err="1">
                <a:sym typeface="Wingdings" pitchFamily="2" charset="2"/>
              </a:rPr>
              <a:t>en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schizo</a:t>
            </a:r>
            <a:r>
              <a:rPr lang="en-US" baseline="0" dirty="0">
                <a:sym typeface="Wingdings" pitchFamily="2" charset="2"/>
              </a:rPr>
              <a:t> 12-10 = 2 </a:t>
            </a:r>
            <a:r>
              <a:rPr lang="en-US" baseline="0" dirty="0" err="1">
                <a:sym typeface="Wingdings" pitchFamily="2" charset="2"/>
              </a:rPr>
              <a:t>en</a:t>
            </a:r>
            <a:r>
              <a:rPr lang="en-US" baseline="0" dirty="0">
                <a:sym typeface="Wingdings" pitchFamily="2" charset="2"/>
              </a:rPr>
              <a:t> </a:t>
            </a:r>
            <a:r>
              <a:rPr lang="en-US" baseline="0" dirty="0" err="1">
                <a:sym typeface="Wingdings" pitchFamily="2" charset="2"/>
              </a:rPr>
              <a:t>niet</a:t>
            </a:r>
            <a:r>
              <a:rPr lang="en-US" baseline="0" dirty="0">
                <a:sym typeface="Wingdings" pitchFamily="2" charset="2"/>
              </a:rPr>
              <a:t> van drug.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D7B632-1023-4B23-839C-F4EE98A23C2A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7778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48A5B-434E-47C7-92A0-51BA4A5B87A2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BBCEB-0B67-46A6-86B5-B5BA9B30E0BF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8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BD0A-9FCC-4280-BFF3-05C8187C7100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8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2CADB-186E-41A6-9C27-16E3BC0F4791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0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ADFEE-5A11-4F5F-9673-DF6888D84DBB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0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1CE4-723B-4B91-893C-BEB1B3160221}" type="datetime1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89F07-5B09-4162-8E66-06682E5015B0}" type="datetime1">
              <a:rPr lang="en-US" smtClean="0"/>
              <a:t>2/24/2023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AB277-8F31-452E-A9FA-148B2FE3DB95}" type="datetime1">
              <a:rPr lang="en-US" smtClean="0"/>
              <a:t>2/24/2023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3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59311-0C14-47E5-B4E5-6F58A95AAB82}" type="datetime1">
              <a:rPr lang="en-US" smtClean="0"/>
              <a:t>2/24/2023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21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5342-82C9-484B-BC6F-BA51953E4DDD}" type="datetime1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7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73CE8-FC63-4816-A08E-32DC165E152C}" type="datetime1">
              <a:rPr lang="en-US" smtClean="0"/>
              <a:t>2/24/2023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91FB8-D6BA-49C5-B8D0-0E70B224F4AE}" type="datetime1">
              <a:rPr lang="en-US" smtClean="0"/>
              <a:t>2/24/2023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 6, ERM, MTO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E8580-8357-4286-A896-D8F0D06AA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96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2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67000" y="1570019"/>
            <a:ext cx="6858000" cy="2599961"/>
          </a:xfrm>
        </p:spPr>
        <p:txBody>
          <a:bodyPr>
            <a:noAutofit/>
          </a:bodyPr>
          <a:lstStyle/>
          <a:p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Experimental Research Methods</a:t>
            </a:r>
            <a:br>
              <a:rPr lang="en-US" sz="2400" b="1" noProof="0" dirty="0"/>
            </a:br>
            <a:br>
              <a:rPr lang="en-US" sz="2400" b="1" noProof="0" dirty="0"/>
            </a:br>
            <a:br>
              <a:rPr lang="en-US" sz="2400" b="1" noProof="0" dirty="0"/>
            </a:br>
            <a:r>
              <a:rPr lang="en-US" sz="2400" b="1" noProof="0" dirty="0"/>
              <a:t>Lecture 6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6, ERM, MTO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37962-0E5D-4310-891B-DC679DA7A3C3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21132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Hypothesis 2:</a:t>
                </a:r>
                <a:endParaRPr lang="en-US" sz="1900" noProof="0" dirty="0"/>
              </a:p>
              <a:p>
                <a:r>
                  <a:rPr lang="en-US" sz="1900" noProof="0" dirty="0"/>
                  <a:t>Is there a main effect of type of patient?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Do the two population means for patients with depression and schizophrenia differ from each other?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i="1" noProof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19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US" sz="1900" noProof="0" dirty="0"/>
              </a:p>
              <a:p>
                <a:endParaRPr lang="en-US" sz="1900" noProof="0" dirty="0"/>
              </a:p>
              <a:p>
                <a:pPr marL="0" indent="0">
                  <a:buNone/>
                </a:pPr>
                <a:r>
                  <a:rPr lang="en-US" sz="1900" u="sng" noProof="0" dirty="0"/>
                  <a:t>Population means:</a:t>
                </a:r>
                <a:r>
                  <a:rPr lang="en-US" sz="1900" noProof="0" dirty="0"/>
                  <a:t> Main effect of patient</a:t>
                </a:r>
                <a:endParaRPr lang="en-US" sz="1900" u="sng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  <a:blipFill>
                <a:blip r:embed="rId3"/>
                <a:stretch>
                  <a:fillRect l="-54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76297"/>
              </p:ext>
            </p:extLst>
          </p:nvPr>
        </p:nvGraphicFramePr>
        <p:xfrm>
          <a:off x="888197" y="3711055"/>
          <a:ext cx="9796849" cy="1721931"/>
        </p:xfrm>
        <a:graphic>
          <a:graphicData uri="http://schemas.openxmlformats.org/drawingml/2006/table">
            <a:tbl>
              <a:tblPr firstRow="1" firstCol="1" bandRow="1"/>
              <a:tblGrid>
                <a:gridCol w="142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335">
                  <a:extLst>
                    <a:ext uri="{9D8B030D-6E8A-4147-A177-3AD203B41FA5}">
                      <a16:colId xmlns:a16="http://schemas.microsoft.com/office/drawing/2014/main" val="2251404343"/>
                    </a:ext>
                  </a:extLst>
                </a:gridCol>
                <a:gridCol w="1547335">
                  <a:extLst>
                    <a:ext uri="{9D8B030D-6E8A-4147-A177-3AD203B41FA5}">
                      <a16:colId xmlns:a16="http://schemas.microsoft.com/office/drawing/2014/main" val="200390845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drug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Marginal mean of patient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 A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patient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Depression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Schizophrenia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 grid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Marginal mean of drug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84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50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015" y="2285991"/>
            <a:ext cx="4572009" cy="4572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Hypothesis 2:</a:t>
                </a:r>
                <a:endParaRPr lang="en-US" sz="1900" noProof="0" dirty="0"/>
              </a:p>
              <a:p>
                <a:r>
                  <a:rPr lang="en-US" sz="1900" noProof="0" dirty="0"/>
                  <a:t>Is there a main effect of type of patient?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Do the two population means for patients with depression and schizophrenia differ from each other?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i="1" noProof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19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US" sz="1900" noProof="0" dirty="0"/>
              </a:p>
              <a:p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  <a:blipFill>
                <a:blip r:embed="rId4"/>
                <a:stretch>
                  <a:fillRect l="-54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741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3830" y="1466042"/>
                <a:ext cx="10596378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u="sng" noProof="0" dirty="0"/>
                  <a:t>Hypothesis 3:</a:t>
                </a:r>
              </a:p>
              <a:p>
                <a:r>
                  <a:rPr lang="en-US" sz="1800" noProof="0" dirty="0"/>
                  <a:t>Is there a main effect of type of drug?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Do the three population means of the types of drug differ from each other?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noProof="0" dirty="0"/>
              </a:p>
              <a:p>
                <a:endParaRPr lang="en-US" sz="18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830" y="1466042"/>
                <a:ext cx="10596378" cy="4632267"/>
              </a:xfrm>
              <a:blipFill>
                <a:blip r:embed="rId3"/>
                <a:stretch>
                  <a:fillRect l="-460" t="-1184" r="-92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39" y="59776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583989"/>
                  </p:ext>
                </p:extLst>
              </p:nvPr>
            </p:nvGraphicFramePr>
            <p:xfrm>
              <a:off x="1103594" y="3782175"/>
              <a:ext cx="9796849" cy="17479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400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50583989"/>
                  </p:ext>
                </p:extLst>
              </p:nvPr>
            </p:nvGraphicFramePr>
            <p:xfrm>
              <a:off x="1103594" y="3782175"/>
              <a:ext cx="9796849" cy="176098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93497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6994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3497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33071" t="-327083" r="-3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33071" t="-327083" r="-2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433071" t="-327083" r="-1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533071" t="-327083" r="-394" b="-2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3497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418367" r="-3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418367" r="-2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418367" r="-1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418367" r="-394" b="-140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3497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529167" r="-3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529167" r="-2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529167" r="-1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529167" r="-394" b="-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80571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3830" y="1466042"/>
                <a:ext cx="10596378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u="sng" noProof="0" dirty="0"/>
                  <a:t>Hypothesis 3:</a:t>
                </a:r>
              </a:p>
              <a:p>
                <a:r>
                  <a:rPr lang="en-US" sz="1800" noProof="0" dirty="0"/>
                  <a:t>Is there a main effect of type of drug?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Do the three population means of the types of drug differ from each other?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noProof="0" dirty="0"/>
              </a:p>
              <a:p>
                <a:endParaRPr lang="en-US" sz="1800" noProof="0" dirty="0"/>
              </a:p>
              <a:p>
                <a:pPr marL="0" indent="0">
                  <a:buNone/>
                </a:pPr>
                <a:r>
                  <a:rPr lang="en-US" sz="1800" u="sng" noProof="0" dirty="0"/>
                  <a:t>Population means:</a:t>
                </a:r>
                <a:r>
                  <a:rPr lang="en-US" sz="1800" noProof="0" dirty="0"/>
                  <a:t> Main effect of drug</a:t>
                </a:r>
                <a:endParaRPr lang="en-US" sz="1800" u="sng" noProof="0" dirty="0"/>
              </a:p>
              <a:p>
                <a:endParaRPr lang="en-US" sz="18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830" y="1466042"/>
                <a:ext cx="10596378" cy="4632267"/>
              </a:xfrm>
              <a:blipFill>
                <a:blip r:embed="rId3"/>
                <a:stretch>
                  <a:fillRect l="-460" t="-1184" r="-92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39" y="59776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5924155"/>
                  </p:ext>
                </p:extLst>
              </p:nvPr>
            </p:nvGraphicFramePr>
            <p:xfrm>
              <a:off x="1103594" y="3782175"/>
              <a:ext cx="9796849" cy="17479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400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35924155"/>
                  </p:ext>
                </p:extLst>
              </p:nvPr>
            </p:nvGraphicFramePr>
            <p:xfrm>
              <a:off x="1103594" y="3782175"/>
              <a:ext cx="9796849" cy="176098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93497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6994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3497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33071" t="-327083" r="-3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33071" t="-327083" r="-2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433071" t="-327083" r="-1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533071" t="-327083" r="-394" b="-2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3497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418367" r="-3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418367" r="-2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418367" r="-1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418367" r="-394" b="-140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3497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529167" r="-3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529167" r="-2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529167" r="-1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529167" r="-394" b="-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87941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03830" y="1466042"/>
                <a:ext cx="10596378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u="sng" noProof="0" dirty="0"/>
                  <a:t>Hypothesis 3:</a:t>
                </a:r>
              </a:p>
              <a:p>
                <a:r>
                  <a:rPr lang="en-US" sz="1800" noProof="0" dirty="0"/>
                  <a:t>Is there a main effect of type of drug?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Do the three population means of the types of drug differ from each other?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1800" noProof="0" dirty="0"/>
              </a:p>
              <a:p>
                <a:endParaRPr lang="en-US" sz="1800" noProof="0" dirty="0"/>
              </a:p>
              <a:p>
                <a:endParaRPr lang="en-US" sz="18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3830" y="1466042"/>
                <a:ext cx="10596378" cy="4632267"/>
              </a:xfrm>
              <a:blipFill>
                <a:blip r:embed="rId3"/>
                <a:stretch>
                  <a:fillRect l="-460" t="-1184" r="-920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39" y="59776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014" y="2285991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16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1" y="1313642"/>
                <a:ext cx="10596378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u="sng" noProof="0" dirty="0"/>
                  <a:t>Hypothesis 4:</a:t>
                </a:r>
              </a:p>
              <a:p>
                <a:r>
                  <a:rPr lang="en-US" sz="1800" noProof="0" dirty="0"/>
                  <a:t>Is there an interaction effect of type of patient and drug?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Does the effect of a factor depend on the level of the other factor?</a:t>
                </a:r>
              </a:p>
              <a:p>
                <a:r>
                  <a:rPr lang="en-US" sz="1800" noProof="0" dirty="0">
                    <a:sym typeface="Wingdings" panose="05000000000000000000" pitchFamily="2" charset="2"/>
                  </a:rPr>
                  <a:t>Is the effect of patient type different for the three drug types?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noProof="0" dirty="0">
                    <a:sym typeface="Wingdings" panose="05000000000000000000" pitchFamily="2" charset="2"/>
                  </a:rPr>
                  <a:t>: No interaction between factors </a:t>
                </a:r>
              </a:p>
              <a:p>
                <a:r>
                  <a:rPr lang="en-US" sz="1800" noProof="0" dirty="0">
                    <a:sym typeface="Wingdings" panose="05000000000000000000" pitchFamily="2" charset="2"/>
                  </a:rPr>
                  <a:t>Is the effect of drug type different for the two patient types?</a:t>
                </a:r>
                <a:endParaRPr lang="en-US" sz="18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1" y="1313642"/>
                <a:ext cx="10596378" cy="4632267"/>
              </a:xfrm>
              <a:blipFill>
                <a:blip r:embed="rId3"/>
                <a:stretch>
                  <a:fillRect l="-460" t="-1184" r="-97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43520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526903"/>
                  </p:ext>
                </p:extLst>
              </p:nvPr>
            </p:nvGraphicFramePr>
            <p:xfrm>
              <a:off x="1157186" y="3951247"/>
              <a:ext cx="9796849" cy="17479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400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9526903"/>
                  </p:ext>
                </p:extLst>
              </p:nvPr>
            </p:nvGraphicFramePr>
            <p:xfrm>
              <a:off x="1157186" y="3951247"/>
              <a:ext cx="9796849" cy="176098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93497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6994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3497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33071" t="-327083" r="-300394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33071" t="-327083" r="-200394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433071" t="-327083" r="-100394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533071" t="-327083" r="-394" b="-2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3497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418367" r="-300394" b="-1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418367" r="-200394" b="-1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418367" r="-100394" b="-1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418367" r="-394" b="-138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3497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529167" r="-300394" b="-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529167" r="-200394" b="-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529167" r="-100394" b="-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529167" r="-394" b="-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5409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1" y="1313642"/>
                <a:ext cx="10596378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u="sng" noProof="0" dirty="0"/>
                  <a:t>Hypothesis 4:</a:t>
                </a:r>
              </a:p>
              <a:p>
                <a:r>
                  <a:rPr lang="en-US" sz="1800" noProof="0" dirty="0"/>
                  <a:t>Is there an interaction effect of type of patient and drug? 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 Does the effect of a factor depend on the level of the other factor?</a:t>
                </a:r>
              </a:p>
              <a:p>
                <a:r>
                  <a:rPr lang="en-US" sz="1800" noProof="0" dirty="0">
                    <a:sym typeface="Wingdings" panose="05000000000000000000" pitchFamily="2" charset="2"/>
                  </a:rPr>
                  <a:t>Is the effect of patient type different for the three drug types? 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sym typeface="Wingdings" panose="05000000000000000000" pitchFamily="2" charset="2"/>
                  </a:rPr>
                  <a:t>: No interaction between factors </a:t>
                </a:r>
              </a:p>
              <a:p>
                <a:r>
                  <a:rPr lang="en-US" sz="1800" dirty="0">
                    <a:sym typeface="Wingdings" panose="05000000000000000000" pitchFamily="2" charset="2"/>
                  </a:rPr>
                  <a:t>Is the effect of drug type different for the two patient types?</a:t>
                </a:r>
                <a:endParaRPr lang="en-US" sz="1800" dirty="0"/>
              </a:p>
              <a:p>
                <a:endParaRPr lang="en-US" sz="1800" i="1" noProof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sz="1800" u="sng" noProof="0" dirty="0">
                    <a:sym typeface="Wingdings" panose="05000000000000000000" pitchFamily="2" charset="2"/>
                  </a:rPr>
                  <a:t>Population means:</a:t>
                </a:r>
                <a:r>
                  <a:rPr lang="en-US" sz="1800" noProof="0" dirty="0">
                    <a:sym typeface="Wingdings" panose="05000000000000000000" pitchFamily="2" charset="2"/>
                  </a:rPr>
                  <a:t> An interaction effect between type of patient and drug</a:t>
                </a:r>
                <a:endParaRPr lang="en-US" sz="1800" u="sng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1" y="1313642"/>
                <a:ext cx="10596378" cy="4632267"/>
              </a:xfrm>
              <a:blipFill>
                <a:blip r:embed="rId3"/>
                <a:stretch>
                  <a:fillRect l="-460" t="-1184" r="-97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43520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315524"/>
                  </p:ext>
                </p:extLst>
              </p:nvPr>
            </p:nvGraphicFramePr>
            <p:xfrm>
              <a:off x="1157186" y="3951247"/>
              <a:ext cx="9796849" cy="17479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400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5315524"/>
                  </p:ext>
                </p:extLst>
              </p:nvPr>
            </p:nvGraphicFramePr>
            <p:xfrm>
              <a:off x="1157186" y="3951247"/>
              <a:ext cx="9796849" cy="176098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93497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6994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3497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33071" t="-327083" r="-300394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33071" t="-327083" r="-200394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433071" t="-327083" r="-100394" b="-2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533071" t="-327083" r="-394" b="-2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3497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418367" r="-300394" b="-1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418367" r="-200394" b="-1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418367" r="-100394" b="-1387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418367" r="-394" b="-1387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3497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529167" r="-300394" b="-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529167" r="-200394" b="-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529167" r="-100394" b="-4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529167" r="-394" b="-4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6714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1" y="1516842"/>
            <a:ext cx="10596378" cy="4632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u="sng" noProof="0" dirty="0"/>
              <a:t>Hypothesis 4:</a:t>
            </a:r>
          </a:p>
          <a:p>
            <a:r>
              <a:rPr lang="en-US" sz="1800" noProof="0" dirty="0"/>
              <a:t>Is there an interaction effect of type of patient and drug? </a:t>
            </a:r>
            <a:r>
              <a:rPr lang="en-US" sz="1800" noProof="0" dirty="0">
                <a:sym typeface="Wingdings" panose="05000000000000000000" pitchFamily="2" charset="2"/>
              </a:rPr>
              <a:t> Does the effect of a factor depend on the level of the other factor?</a:t>
            </a:r>
          </a:p>
          <a:p>
            <a:endParaRPr lang="en-US" sz="1800" i="1" noProof="0" dirty="0">
              <a:sym typeface="Wingdings" panose="05000000000000000000" pitchFamily="2" charset="2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48600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015" y="2285991"/>
            <a:ext cx="4572009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44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r>
              <a:rPr lang="en-US" sz="1900" noProof="0" dirty="0"/>
              <a:t>The concept of interaction is crucial in science in general, and statistics in particular (not just in ANOVA, but also in regression)</a:t>
            </a:r>
          </a:p>
          <a:p>
            <a:endParaRPr lang="en-US" sz="1900" noProof="0" dirty="0"/>
          </a:p>
          <a:p>
            <a:r>
              <a:rPr lang="en-US" sz="1900" noProof="0" dirty="0"/>
              <a:t>The concept of interaction can be explained in three equivalent ways: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b="1" noProof="0" dirty="0"/>
              <a:t>In words: </a:t>
            </a:r>
            <a:r>
              <a:rPr lang="en-US" sz="1900" noProof="0" dirty="0"/>
              <a:t>The effect of factor A depends on the level of factor B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b="1" noProof="0" dirty="0"/>
              <a:t>With numbers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900" b="1" noProof="0" dirty="0"/>
              <a:t>Using a figure: </a:t>
            </a:r>
            <a:r>
              <a:rPr lang="en-US" sz="1900" noProof="0" dirty="0"/>
              <a:t>There is an interaction when the lines are not parallel</a:t>
            </a:r>
          </a:p>
          <a:p>
            <a:pPr marL="800100" lvl="1" indent="-342900">
              <a:buFont typeface="+mj-lt"/>
              <a:buAutoNum type="arabicPeriod"/>
            </a:pPr>
            <a:endParaRPr lang="en-US" sz="1900" b="1" noProof="0" dirty="0"/>
          </a:p>
          <a:p>
            <a:r>
              <a:rPr lang="en-US" sz="1900" noProof="0" dirty="0"/>
              <a:t>Another very intuitive example…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Interaction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11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Enjoy your meal!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900" u="sng" noProof="0" dirty="0"/>
              <a:t>DV: </a:t>
            </a:r>
            <a:r>
              <a:rPr lang="en-US" sz="1900" noProof="0" dirty="0"/>
              <a:t>		How much did you enjoy your meal? (range: 0-5)</a:t>
            </a:r>
            <a:br>
              <a:rPr lang="en-US" sz="1900" noProof="0" dirty="0"/>
            </a:br>
            <a:br>
              <a:rPr lang="en-US" sz="1900" noProof="0" dirty="0"/>
            </a:br>
            <a:endParaRPr lang="en-US" sz="1900" noProof="0" dirty="0"/>
          </a:p>
          <a:p>
            <a:r>
              <a:rPr lang="en-US" sz="1900" u="sng" noProof="0" dirty="0"/>
              <a:t>Factor A:</a:t>
            </a:r>
            <a:r>
              <a:rPr lang="en-US" sz="1900" noProof="0" dirty="0"/>
              <a:t>	Type of food</a:t>
            </a:r>
          </a:p>
          <a:p>
            <a:pPr marL="0" indent="0">
              <a:buNone/>
            </a:pPr>
            <a:r>
              <a:rPr lang="en-US" sz="1900" noProof="0" dirty="0"/>
              <a:t> 		</a:t>
            </a:r>
          </a:p>
          <a:p>
            <a:pPr marL="0" indent="0">
              <a:buNone/>
            </a:pPr>
            <a:endParaRPr lang="en-US" sz="1900" i="1" noProof="0" dirty="0"/>
          </a:p>
          <a:p>
            <a:pPr marL="0" indent="0">
              <a:buNone/>
            </a:pPr>
            <a:r>
              <a:rPr lang="en-US" sz="1900" i="1" noProof="0" dirty="0"/>
              <a:t>				            Hotdog		          Ice cream</a:t>
            </a:r>
          </a:p>
          <a:p>
            <a:pPr marL="0" indent="0">
              <a:buNone/>
            </a:pPr>
            <a:r>
              <a:rPr lang="en-US" sz="1900" noProof="0" dirty="0"/>
              <a:t> 		</a:t>
            </a:r>
          </a:p>
          <a:p>
            <a:pPr marL="0" indent="0">
              <a:buNone/>
            </a:pPr>
            <a:r>
              <a:rPr lang="en-US" sz="1900" i="1" noProof="0" dirty="0"/>
              <a:t> 	</a:t>
            </a:r>
          </a:p>
          <a:p>
            <a:r>
              <a:rPr lang="en-US" sz="1900" u="sng" noProof="0" dirty="0"/>
              <a:t>Factor B: </a:t>
            </a:r>
            <a:r>
              <a:rPr lang="en-US" sz="1900" noProof="0" dirty="0"/>
              <a:t>	Type of sauce</a:t>
            </a:r>
          </a:p>
          <a:p>
            <a:pPr marL="0" indent="0">
              <a:buNone/>
            </a:pPr>
            <a:r>
              <a:rPr lang="en-US" sz="1900" noProof="0" dirty="0"/>
              <a:t>		</a:t>
            </a:r>
          </a:p>
          <a:p>
            <a:pPr marL="0" indent="0">
              <a:buNone/>
            </a:pPr>
            <a:r>
              <a:rPr lang="en-US" sz="1900" i="1" noProof="0" dirty="0"/>
              <a:t>				           Mustard		      Chocolate sauce</a:t>
            </a:r>
          </a:p>
          <a:p>
            <a:pPr marL="0" indent="0">
              <a:buNone/>
            </a:pPr>
            <a:endParaRPr lang="en-US" sz="1900" i="1" noProof="0" dirty="0"/>
          </a:p>
          <a:p>
            <a:pPr marL="0" indent="0">
              <a:buNone/>
            </a:pPr>
            <a:r>
              <a:rPr lang="en-US" sz="1900" i="1" noProof="0" dirty="0"/>
              <a:t>		</a:t>
            </a:r>
            <a:endParaRPr lang="en-US" sz="19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  <a:endParaRPr lang="nl-N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626" y="2767668"/>
            <a:ext cx="1758266" cy="989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580" y="2767375"/>
            <a:ext cx="1758266" cy="9893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5626" y="4347384"/>
            <a:ext cx="1755552" cy="13166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1242" y="4347384"/>
            <a:ext cx="2284316" cy="131666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0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540961"/>
          </a:xfrm>
        </p:spPr>
        <p:txBody>
          <a:bodyPr>
            <a:normAutofit/>
          </a:bodyPr>
          <a:lstStyle/>
          <a:p>
            <a:r>
              <a:rPr lang="en-US" sz="3200" noProof="0" dirty="0"/>
              <a:t>Lecture goals lecture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noProof="0" dirty="0"/>
              <a:t>After this lecture and studying the materials, students are able to:</a:t>
            </a:r>
          </a:p>
          <a:p>
            <a:pPr marL="0" indent="0">
              <a:buNone/>
            </a:pPr>
            <a:endParaRPr lang="en-US" sz="1900" noProof="0" dirty="0"/>
          </a:p>
          <a:p>
            <a:r>
              <a:rPr lang="en-US" sz="1900" noProof="0" dirty="0"/>
              <a:t>Explain how a one-way ANOVA is different from a two-way ANOVA</a:t>
            </a:r>
          </a:p>
          <a:p>
            <a:endParaRPr lang="en-US" sz="1900" noProof="0" dirty="0"/>
          </a:p>
          <a:p>
            <a:r>
              <a:rPr lang="en-US" sz="1900" noProof="0" dirty="0"/>
              <a:t>Define a main effect and an interaction and identify the patterns of data that produce main effects and interactions</a:t>
            </a:r>
          </a:p>
          <a:p>
            <a:endParaRPr lang="en-US" sz="1900" noProof="0" dirty="0"/>
          </a:p>
          <a:p>
            <a:r>
              <a:rPr lang="en-US" sz="1900" noProof="0" dirty="0"/>
              <a:t>Interpret the SPSS output of a two-way ANOVA</a:t>
            </a:r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1600" noProof="0" dirty="0"/>
          </a:p>
          <a:p>
            <a:endParaRPr lang="en-US" sz="2000" noProof="0" dirty="0"/>
          </a:p>
          <a:p>
            <a:endParaRPr lang="en-US" sz="1600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6, ERM, MTO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87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noProof="0" dirty="0"/>
              <a:t>Intuitive example interaction effect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  <a:endParaRPr lang="nl-NL"/>
          </a:p>
        </p:txBody>
      </p:sp>
      <p:graphicFrame>
        <p:nvGraphicFramePr>
          <p:cNvPr id="7" name="Chart 6"/>
          <p:cNvGraphicFramePr/>
          <p:nvPr/>
        </p:nvGraphicFramePr>
        <p:xfrm>
          <a:off x="1097280" y="2078257"/>
          <a:ext cx="6476989" cy="40772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084" y="2767668"/>
            <a:ext cx="1758266" cy="9890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413" y="2767668"/>
            <a:ext cx="1758266" cy="9893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98" y="4347384"/>
            <a:ext cx="1755552" cy="13166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2350" y="4347384"/>
            <a:ext cx="2284316" cy="131666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16200000">
            <a:off x="-615230" y="3231078"/>
            <a:ext cx="301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Mean enjoyment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3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222" y="2577875"/>
            <a:ext cx="4143600" cy="4143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8395" y="2577875"/>
            <a:ext cx="4143600" cy="41436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249680"/>
            <a:ext cx="10058400" cy="4777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u="sng" noProof="0" dirty="0"/>
              <a:t>Important terminology:</a:t>
            </a:r>
          </a:p>
          <a:p>
            <a:r>
              <a:rPr lang="en-US" sz="1900" noProof="0" dirty="0"/>
              <a:t>Ordinal interaction </a:t>
            </a:r>
            <a:r>
              <a:rPr lang="en-US" sz="1900" noProof="0" dirty="0">
                <a:sym typeface="Wingdings" panose="05000000000000000000" pitchFamily="2" charset="2"/>
              </a:rPr>
              <a:t> order of the groups is the same for each level of the other factor, lines do not intersect</a:t>
            </a:r>
          </a:p>
          <a:p>
            <a:r>
              <a:rPr lang="en-US" sz="1900" noProof="0" dirty="0">
                <a:sym typeface="Wingdings" panose="05000000000000000000" pitchFamily="2" charset="2"/>
              </a:rPr>
              <a:t>Disordinal interaction  order of the groups is </a:t>
            </a:r>
            <a:r>
              <a:rPr lang="en-US" sz="1900" u="sng" noProof="0" dirty="0">
                <a:sym typeface="Wingdings" panose="05000000000000000000" pitchFamily="2" charset="2"/>
              </a:rPr>
              <a:t>not</a:t>
            </a:r>
            <a:r>
              <a:rPr lang="en-US" sz="1900" noProof="0" dirty="0">
                <a:sym typeface="Wingdings" panose="05000000000000000000" pitchFamily="2" charset="2"/>
              </a:rPr>
              <a:t> the same for each level of the other factor, lines intersect</a:t>
            </a:r>
            <a:endParaRPr lang="en-US" sz="19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Interaction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819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Assignment:</a:t>
            </a:r>
            <a:r>
              <a:rPr lang="en-US" sz="1900" noProof="0" dirty="0"/>
              <a:t> Complete the table with population means such that there is no interaction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Practice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845238"/>
              </p:ext>
            </p:extLst>
          </p:nvPr>
        </p:nvGraphicFramePr>
        <p:xfrm>
          <a:off x="1938020" y="3219026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569280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12816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3504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01543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76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 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8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8119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426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0731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2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83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76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u="sng" noProof="0" dirty="0"/>
          </a:p>
          <a:p>
            <a:pPr marL="0" indent="0">
              <a:buNone/>
            </a:pPr>
            <a:r>
              <a:rPr lang="en-US" sz="1900" u="sng" noProof="0" dirty="0"/>
              <a:t>Assignment:</a:t>
            </a:r>
            <a:r>
              <a:rPr lang="en-US" sz="1900" noProof="0" dirty="0"/>
              <a:t> Create the population means in such a way that there is an overall interaction effect, but the interaction effect in cell A2B1 = 0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Practice: DIY at home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7, </a:t>
            </a:r>
            <a:r>
              <a:rPr lang="en-US" dirty="0"/>
              <a:t>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38020" y="2611331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65692805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112816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350461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015433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05768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 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886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8119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Factor 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04261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107312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02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583778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827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079962"/>
            <a:ext cx="10058400" cy="4632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u="sng" dirty="0"/>
          </a:p>
          <a:p>
            <a:pPr marL="0" indent="0">
              <a:buNone/>
            </a:pPr>
            <a:r>
              <a:rPr lang="en-US" sz="1900" u="sng" dirty="0"/>
              <a:t>Assignment:</a:t>
            </a:r>
            <a:r>
              <a:rPr lang="en-US" sz="1900" dirty="0"/>
              <a:t> What is the interaction effect in cell A2B1?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31328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Practice: DIY at home</a:t>
            </a:r>
            <a:endParaRPr lang="nl-NL" sz="32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7,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453520"/>
                  </p:ext>
                </p:extLst>
              </p:nvPr>
            </p:nvGraphicFramePr>
            <p:xfrm>
              <a:off x="2639812" y="2603192"/>
              <a:ext cx="629361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2136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826522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47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40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39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..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= 36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453520"/>
                  </p:ext>
                </p:extLst>
              </p:nvPr>
            </p:nvGraphicFramePr>
            <p:xfrm>
              <a:off x="2639812" y="2603192"/>
              <a:ext cx="629361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42136">
                      <a:extLst>
                        <a:ext uri="{9D8B030D-6E8A-4147-A177-3AD203B41FA5}">
                          <a16:colId xmlns:a16="http://schemas.microsoft.com/office/drawing/2014/main" val="1656928058"/>
                        </a:ext>
                      </a:extLst>
                    </a:gridCol>
                    <a:gridCol w="826522">
                      <a:extLst>
                        <a:ext uri="{9D8B030D-6E8A-4147-A177-3AD203B41FA5}">
                          <a16:colId xmlns:a16="http://schemas.microsoft.com/office/drawing/2014/main" val="121128167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2593504610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801543339"/>
                        </a:ext>
                      </a:extLst>
                    </a:gridCol>
                    <a:gridCol w="1374987">
                      <a:extLst>
                        <a:ext uri="{9D8B030D-6E8A-4147-A177-3AD203B41FA5}">
                          <a16:colId xmlns:a16="http://schemas.microsoft.com/office/drawing/2014/main" val="30057681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498865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9181192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Factor A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522" t="-208197" r="-200000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667" t="-208197" r="-10088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7080" t="-208197" r="-442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704261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522" t="-308197" r="-200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667" t="-308197" r="-10088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7080" t="-308197" r="-442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107312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57522" t="-408197" r="-200000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58667" t="-408197" r="-10088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7080" t="-408197" r="-442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540284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57522" t="-508197" r="-200000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58667" t="-508197" r="-10088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57080" t="-508197" r="-442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83778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83530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398258" cy="4632267"/>
          </a:xfrm>
        </p:spPr>
        <p:txBody>
          <a:bodyPr>
            <a:normAutofit/>
          </a:bodyPr>
          <a:lstStyle/>
          <a:p>
            <a:r>
              <a:rPr lang="en-US" sz="1900" noProof="0" dirty="0"/>
              <a:t>Idea is the same as the idea of one-way ANOVA:</a:t>
            </a:r>
            <a:endParaRPr lang="en-US" sz="1900" b="1" noProof="0" dirty="0"/>
          </a:p>
          <a:p>
            <a:pPr marL="0" indent="0">
              <a:buNone/>
            </a:pPr>
            <a:r>
              <a:rPr lang="en-US" sz="1900" b="1" noProof="0" dirty="0"/>
              <a:t>	</a:t>
            </a:r>
            <a:r>
              <a:rPr lang="en-US" sz="1900" noProof="0" dirty="0"/>
              <a:t>Is the variance of the group means (variance </a:t>
            </a:r>
            <a:r>
              <a:rPr lang="en-US" sz="1900" i="1" noProof="0" dirty="0"/>
              <a:t>between </a:t>
            </a:r>
            <a:r>
              <a:rPr lang="en-US" sz="1900" noProof="0" dirty="0"/>
              <a:t>groups) larger than the variance 	</a:t>
            </a:r>
            <a:r>
              <a:rPr lang="en-US" sz="1900" i="1" noProof="0" dirty="0"/>
              <a:t>within </a:t>
            </a:r>
            <a:r>
              <a:rPr lang="en-US" sz="1900" noProof="0" dirty="0"/>
              <a:t>groups?</a:t>
            </a:r>
            <a:endParaRPr lang="en-US" sz="1900" b="1" noProof="0" dirty="0"/>
          </a:p>
          <a:p>
            <a:endParaRPr lang="en-US" sz="1900" b="1" noProof="0" dirty="0"/>
          </a:p>
          <a:p>
            <a:pPr lvl="0"/>
            <a:r>
              <a:rPr lang="en-US" sz="1900" noProof="0" dirty="0"/>
              <a:t>We now have </a:t>
            </a:r>
            <a:r>
              <a:rPr lang="en-US" sz="1900" u="sng" noProof="0" dirty="0"/>
              <a:t>four</a:t>
            </a:r>
            <a:r>
              <a:rPr lang="en-US" sz="1900" noProof="0" dirty="0"/>
              <a:t> instead of </a:t>
            </a:r>
            <a:r>
              <a:rPr lang="en-US" sz="1900" u="sng" noProof="0" dirty="0"/>
              <a:t>one</a:t>
            </a:r>
            <a:r>
              <a:rPr lang="en-US" sz="1900" noProof="0" dirty="0"/>
              <a:t> between group variances/effects:</a:t>
            </a:r>
          </a:p>
          <a:p>
            <a:pPr marL="0" lvl="0" indent="0">
              <a:buNone/>
            </a:pPr>
            <a:endParaRPr lang="en-US" sz="1900" noProof="0" dirty="0"/>
          </a:p>
          <a:p>
            <a:pPr marL="914400" lvl="1" indent="-457200">
              <a:buFont typeface="+mj-lt"/>
              <a:buAutoNum type="arabicPeriod"/>
            </a:pPr>
            <a:r>
              <a:rPr lang="en-US" sz="1900" noProof="0" dirty="0"/>
              <a:t>Total effect </a:t>
            </a:r>
            <a:r>
              <a:rPr lang="en-US" sz="1900" noProof="0" dirty="0">
                <a:sym typeface="Wingdings" panose="05000000000000000000" pitchFamily="2" charset="2"/>
              </a:rPr>
              <a:t> Hypothesis 1: Is there an effect?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Effect of factor A  Hypothesis 2: Is there a main effect of factor A?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Effect of factor B  Hypothesis 3: Is there a main effect of factor B?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Interaction effect  Hypothesis 4: Does the effect of factor A depend on the level of factor B? </a:t>
            </a:r>
          </a:p>
          <a:p>
            <a:pPr marL="914400" lvl="1" indent="-457200">
              <a:buFont typeface="+mj-lt"/>
              <a:buAutoNum type="arabicPeriod"/>
            </a:pPr>
            <a:endParaRPr lang="en-US" sz="1900" noProof="0" dirty="0">
              <a:sym typeface="Wingdings" panose="05000000000000000000" pitchFamily="2" charset="2"/>
            </a:endParaRPr>
          </a:p>
          <a:p>
            <a:r>
              <a:rPr lang="en-US" sz="1900" noProof="0" dirty="0">
                <a:sym typeface="Wingdings" panose="05000000000000000000" pitchFamily="2" charset="2"/>
              </a:rPr>
              <a:t>Note that the assumptions of a two-way ANOVA are identical to those of a one-way ANOVA  see lecture 4 for the assumptions</a:t>
            </a:r>
            <a:endParaRPr lang="en-US" sz="1900" noProof="0" dirty="0"/>
          </a:p>
          <a:p>
            <a:pPr marL="914400" lvl="1" indent="-457200">
              <a:buFont typeface="+mj-lt"/>
              <a:buAutoNum type="arabicPeriod"/>
            </a:pPr>
            <a:endParaRPr lang="en-US" sz="1900" noProof="0" dirty="0"/>
          </a:p>
          <a:p>
            <a:pPr marL="800100" lvl="1" indent="-342900">
              <a:buFont typeface="+mj-lt"/>
              <a:buAutoNum type="arabicPeriod"/>
            </a:pPr>
            <a:endParaRPr lang="en-US" sz="1900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Idea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48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398258" cy="463226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100" u="sng" noProof="0" dirty="0"/>
              <a:t>Variance within groups:</a:t>
            </a:r>
          </a:p>
          <a:p>
            <a:pPr marL="0" indent="0">
              <a:buNone/>
            </a:pPr>
            <a:endParaRPr lang="en-US" sz="2100" b="1" u="sng" noProof="0" dirty="0"/>
          </a:p>
          <a:p>
            <a:r>
              <a:rPr lang="en-US" sz="2100" noProof="0" dirty="0"/>
              <a:t>People in the same group have the same treatment: differences between people are random and </a:t>
            </a:r>
            <a:r>
              <a:rPr lang="en-US" sz="2100" u="sng" noProof="0" dirty="0"/>
              <a:t>not </a:t>
            </a:r>
            <a:r>
              <a:rPr lang="en-US" sz="2100" noProof="0" dirty="0"/>
              <a:t>related to treatment </a:t>
            </a:r>
          </a:p>
          <a:p>
            <a:r>
              <a:rPr lang="en-US" sz="2100" noProof="0" dirty="0"/>
              <a:t>Variance within groups reflects random differences between subjects</a:t>
            </a:r>
            <a:endParaRPr lang="en-US" sz="2100" b="1" noProof="0" dirty="0"/>
          </a:p>
          <a:p>
            <a:r>
              <a:rPr lang="en-US" sz="2100" noProof="0" dirty="0"/>
              <a:t>Because variance is the result of random differences, the within-group variance in the population is referred to as </a:t>
            </a:r>
            <a:r>
              <a:rPr lang="en-US" sz="2100" i="1" noProof="0" dirty="0"/>
              <a:t>error variance</a:t>
            </a:r>
          </a:p>
          <a:p>
            <a:endParaRPr lang="en-US" sz="2100" b="1" i="1" noProof="0" dirty="0"/>
          </a:p>
          <a:p>
            <a:pPr marL="0" indent="0">
              <a:buNone/>
            </a:pPr>
            <a:r>
              <a:rPr lang="en-US" sz="2100" u="sng" noProof="0" dirty="0"/>
              <a:t>Variance between groups:</a:t>
            </a:r>
          </a:p>
          <a:p>
            <a:pPr marL="0" indent="0">
              <a:buNone/>
            </a:pPr>
            <a:endParaRPr lang="en-US" sz="2100" u="sng" noProof="0" dirty="0"/>
          </a:p>
          <a:p>
            <a:r>
              <a:rPr lang="en-US" sz="2100" noProof="0" dirty="0"/>
              <a:t>Two people in different groups differ because they are different persons </a:t>
            </a:r>
            <a:r>
              <a:rPr lang="en-US" sz="2100" i="1" noProof="0" dirty="0"/>
              <a:t>and</a:t>
            </a:r>
            <a:r>
              <a:rPr lang="en-US" sz="2100" noProof="0" dirty="0"/>
              <a:t> because </a:t>
            </a:r>
            <a:r>
              <a:rPr lang="en-US" sz="2100" noProof="0"/>
              <a:t>they received a </a:t>
            </a:r>
            <a:r>
              <a:rPr lang="en-US" sz="2100" noProof="0" dirty="0"/>
              <a:t>different treatment</a:t>
            </a:r>
          </a:p>
          <a:p>
            <a:r>
              <a:rPr lang="en-US" sz="2100" noProof="0" dirty="0"/>
              <a:t>Variance between groups reflects random differences between subjects </a:t>
            </a:r>
            <a:r>
              <a:rPr lang="en-US" sz="2100" i="1" noProof="0" dirty="0"/>
              <a:t>and</a:t>
            </a:r>
            <a:r>
              <a:rPr lang="en-US" sz="2100" noProof="0" dirty="0"/>
              <a:t> </a:t>
            </a:r>
            <a:r>
              <a:rPr lang="en-US" sz="2100" u="sng" noProof="0" dirty="0"/>
              <a:t>possibly</a:t>
            </a:r>
            <a:r>
              <a:rPr lang="en-US" sz="2100" noProof="0" dirty="0"/>
              <a:t> difference in the treatment effect</a:t>
            </a:r>
          </a:p>
          <a:p>
            <a:endParaRPr lang="en-US" sz="1900" b="1" u="sng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Idea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52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398258" cy="4632267"/>
              </a:xfrm>
            </p:spPr>
            <p:txBody>
              <a:bodyPr>
                <a:normAutofit/>
              </a:bodyPr>
              <a:lstStyle/>
              <a:p>
                <a:r>
                  <a:rPr lang="en-US" sz="2100" noProof="0" dirty="0"/>
                  <a:t>For each effect, we again compute the Sums of Squares and Mean Squares (see 16.7 of Warner I for details)</a:t>
                </a:r>
              </a:p>
              <a:p>
                <a:pPr marL="0" indent="0">
                  <a:buNone/>
                </a:pPr>
                <a:endParaRPr lang="en-US" sz="2100" u="sng" noProof="0" dirty="0"/>
              </a:p>
              <a:p>
                <a:pPr marL="0" indent="0">
                  <a:buNone/>
                </a:pPr>
                <a:r>
                  <a:rPr lang="en-US" sz="2100" u="sng" noProof="0" dirty="0"/>
                  <a:t>Two possibilities:</a:t>
                </a:r>
              </a:p>
              <a:p>
                <a:pPr marL="0" indent="0">
                  <a:buNone/>
                </a:pPr>
                <a:endParaRPr lang="en-US" sz="2100" u="sng" noProof="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900" noProof="0" dirty="0"/>
                  <a:t>H</a:t>
                </a:r>
                <a:r>
                  <a:rPr lang="en-US" sz="1900" baseline="-25000" noProof="0" dirty="0"/>
                  <a:t>0</a:t>
                </a:r>
                <a:r>
                  <a:rPr lang="en-US" sz="1900" noProof="0" dirty="0"/>
                  <a:t> is true and the treatment has no effect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MS</a:t>
                </a:r>
                <a:r>
                  <a:rPr lang="en-US" sz="1900" baseline="-25000" noProof="0" dirty="0">
                    <a:sym typeface="Wingdings" panose="05000000000000000000" pitchFamily="2" charset="2"/>
                  </a:rPr>
                  <a:t>effect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 reflects only random differences between subjects in the different groups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1900" noProof="0" dirty="0">
                  <a:sym typeface="Wingdings" panose="05000000000000000000" pitchFamily="2" charset="2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1900" noProof="0" dirty="0">
                    <a:sym typeface="Wingdings" panose="05000000000000000000" pitchFamily="2" charset="2"/>
                  </a:rPr>
                  <a:t>H</a:t>
                </a:r>
                <a:r>
                  <a:rPr lang="en-US" sz="1900" baseline="-25000" noProof="0" dirty="0">
                    <a:sym typeface="Wingdings" panose="05000000000000000000" pitchFamily="2" charset="2"/>
                  </a:rPr>
                  <a:t>1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 is true and the treatment has an effect  MS</a:t>
                </a:r>
                <a:r>
                  <a:rPr lang="en-US" sz="1900" baseline="-25000" noProof="0" dirty="0">
                    <a:sym typeface="Wingdings" panose="05000000000000000000" pitchFamily="2" charset="2"/>
                  </a:rPr>
                  <a:t>effect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 reflects not just (i) random differences between subjects in the different groups, but also (ii) differences between means in the population</a:t>
                </a:r>
              </a:p>
              <a:p>
                <a:pPr marL="0" indent="0">
                  <a:buNone/>
                </a:pPr>
                <a:endParaRPr lang="en-US" sz="1900" noProof="0" dirty="0">
                  <a:sym typeface="Wingdings" panose="05000000000000000000" pitchFamily="2" charset="2"/>
                </a:endParaRPr>
              </a:p>
              <a:p>
                <a:r>
                  <a:rPr lang="en-US" sz="1900" noProof="0" dirty="0">
                    <a:sym typeface="Wingdings" panose="05000000000000000000" pitchFamily="2" charset="2"/>
                  </a:rPr>
                  <a:t>We again test the null hypothesis using </a:t>
                </a:r>
                <a14:m>
                  <m:oMath xmlns:m="http://schemas.openxmlformats.org/officeDocument/2006/math">
                    <m:r>
                      <a:rPr lang="en-US" sz="19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𝐹</m:t>
                    </m:r>
                    <m:r>
                      <a:rPr lang="en-US" sz="1900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 </m:t>
                    </m:r>
                    <m:f>
                      <m:fPr>
                        <m:ctrlPr>
                          <a:rPr lang="en-US" sz="19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sz="19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sSub>
                          <m:sSubPr>
                            <m:ctrlPr>
                              <a:rPr lang="en-US" sz="19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9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9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𝑒𝑓𝑓𝑒𝑐𝑡</m:t>
                            </m:r>
                          </m:sub>
                        </m:sSub>
                      </m:num>
                      <m:den>
                        <m:r>
                          <a:rPr lang="en-US" sz="1900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</m:t>
                        </m:r>
                        <m:sSub>
                          <m:sSubPr>
                            <m:ctrlPr>
                              <a:rPr lang="en-US" sz="19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sz="19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900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900" noProof="0" dirty="0">
                    <a:sym typeface="Wingdings" panose="05000000000000000000" pitchFamily="2" charset="2"/>
                  </a:rPr>
                  <a:t> for each effect and reject H</a:t>
                </a:r>
                <a:r>
                  <a:rPr lang="en-US" sz="1900" baseline="-25000" noProof="0" dirty="0">
                    <a:sym typeface="Wingdings" panose="05000000000000000000" pitchFamily="2" charset="2"/>
                  </a:rPr>
                  <a:t>0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 if </a:t>
                </a:r>
                <a:r>
                  <a:rPr lang="en-US" sz="1900" i="1" noProof="0" dirty="0">
                    <a:sym typeface="Wingdings" panose="05000000000000000000" pitchFamily="2" charset="2"/>
                  </a:rPr>
                  <a:t>F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&gt; </a:t>
                </a:r>
                <a:r>
                  <a:rPr lang="en-US" sz="1900" i="1" noProof="0" dirty="0">
                    <a:sym typeface="Wingdings" panose="05000000000000000000" pitchFamily="2" charset="2"/>
                  </a:rPr>
                  <a:t>F</a:t>
                </a:r>
                <a:r>
                  <a:rPr lang="en-US" sz="1900" baseline="-25000" noProof="0" dirty="0">
                    <a:sym typeface="Wingdings" panose="05000000000000000000" pitchFamily="2" charset="2"/>
                  </a:rPr>
                  <a:t>cv</a:t>
                </a:r>
                <a:endParaRPr lang="en-US" sz="1900" noProof="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1900" noProof="0" dirty="0"/>
              </a:p>
              <a:p>
                <a:pPr marL="0" indent="0">
                  <a:buNone/>
                </a:pPr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398258" cy="4632267"/>
              </a:xfrm>
              <a:blipFill>
                <a:blip r:embed="rId3"/>
                <a:stretch>
                  <a:fillRect l="-703" t="-144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Idea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460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r>
              <a:rPr lang="en-US" sz="1900" u="sng" noProof="0" dirty="0"/>
              <a:t>RQ:</a:t>
            </a:r>
            <a:r>
              <a:rPr lang="en-US" sz="1900" noProof="0" dirty="0"/>
              <a:t> A researcher is interested in the effects of three types of drugs on behavioral improvements of both patients with a depression and schizophrenia</a:t>
            </a:r>
            <a:endParaRPr lang="en-US" sz="1900" b="1" noProof="0" dirty="0"/>
          </a:p>
          <a:p>
            <a:endParaRPr lang="en-US" sz="1900" b="1" noProof="0" dirty="0"/>
          </a:p>
          <a:p>
            <a:r>
              <a:rPr lang="en-US" sz="1900" u="sng" noProof="0" dirty="0"/>
              <a:t>Independent variables:</a:t>
            </a:r>
            <a:endParaRPr lang="en-US" sz="1900" noProof="0" dirty="0"/>
          </a:p>
          <a:p>
            <a:pPr lvl="1"/>
            <a:r>
              <a:rPr lang="en-US" sz="1900" noProof="0" dirty="0"/>
              <a:t>Type of patient </a:t>
            </a:r>
            <a:r>
              <a:rPr lang="en-US" sz="1900" noProof="0" dirty="0">
                <a:sym typeface="Wingdings" panose="05000000000000000000" pitchFamily="2" charset="2"/>
              </a:rPr>
              <a:t> levels = Depression and schizophrenia</a:t>
            </a:r>
          </a:p>
          <a:p>
            <a:pPr lvl="1"/>
            <a:r>
              <a:rPr lang="en-US" sz="1900" noProof="0" dirty="0">
                <a:sym typeface="Wingdings" panose="05000000000000000000" pitchFamily="2" charset="2"/>
              </a:rPr>
              <a:t>Type of drug  levels = Drug A, B, and C</a:t>
            </a:r>
            <a:endParaRPr lang="en-US" sz="1900" noProof="0" dirty="0"/>
          </a:p>
          <a:p>
            <a:pPr lvl="0"/>
            <a:endParaRPr lang="en-US" sz="1900" noProof="0" dirty="0"/>
          </a:p>
          <a:p>
            <a:pPr lvl="0"/>
            <a:r>
              <a:rPr lang="en-US" sz="1900" u="sng" noProof="0" dirty="0"/>
              <a:t>Data:</a:t>
            </a:r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Using SPSS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83063"/>
              </p:ext>
            </p:extLst>
          </p:nvPr>
        </p:nvGraphicFramePr>
        <p:xfrm>
          <a:off x="1960434" y="4329188"/>
          <a:ext cx="7652375" cy="1134937"/>
        </p:xfrm>
        <a:graphic>
          <a:graphicData uri="http://schemas.openxmlformats.org/drawingml/2006/table">
            <a:tbl>
              <a:tblPr firstRow="1" firstCol="1" bandRow="1"/>
              <a:tblGrid>
                <a:gridCol w="131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25140434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drug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 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patient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4;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10; 8;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6; 4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Schizophrenia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14;10;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4; 2;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15;12; 9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09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Using SPSS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29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60434" y="3963428"/>
          <a:ext cx="7652375" cy="1134937"/>
        </p:xfrm>
        <a:graphic>
          <a:graphicData uri="http://schemas.openxmlformats.org/drawingml/2006/table">
            <a:tbl>
              <a:tblPr firstRow="1" firstCol="1" bandRow="1"/>
              <a:tblGrid>
                <a:gridCol w="131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25140434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drug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 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patient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4;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10; 8;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6; 4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Schizophrenia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14;10;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4; 2;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15;12; 9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915" y="1492208"/>
            <a:ext cx="8564170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13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pPr lvl="0"/>
            <a:r>
              <a:rPr lang="en-US" sz="1900" noProof="0" dirty="0">
                <a:sym typeface="Wingdings" panose="05000000000000000000" pitchFamily="2" charset="2"/>
              </a:rPr>
              <a:t>Our focus so far has been on </a:t>
            </a:r>
            <a:r>
              <a:rPr lang="en-US" sz="1900" b="1" noProof="0" dirty="0">
                <a:sym typeface="Wingdings" panose="05000000000000000000" pitchFamily="2" charset="2"/>
              </a:rPr>
              <a:t>one-way ANOVA</a:t>
            </a:r>
            <a:r>
              <a:rPr lang="en-US" sz="1900" noProof="0" dirty="0">
                <a:sym typeface="Wingdings" panose="05000000000000000000" pitchFamily="2" charset="2"/>
              </a:rPr>
              <a:t>  one independent variable/factor</a:t>
            </a:r>
          </a:p>
          <a:p>
            <a:pPr lvl="0"/>
            <a:endParaRPr lang="en-US" sz="1900" noProof="0" dirty="0">
              <a:sym typeface="Wingdings" panose="05000000000000000000" pitchFamily="2" charset="2"/>
            </a:endParaRPr>
          </a:p>
          <a:p>
            <a:pPr lvl="0"/>
            <a:r>
              <a:rPr lang="en-US" sz="1900" noProof="0" dirty="0">
                <a:sym typeface="Wingdings" panose="05000000000000000000" pitchFamily="2" charset="2"/>
              </a:rPr>
              <a:t>For example, studying whether different psychological treatments have a positive influence on patients’ health</a:t>
            </a:r>
          </a:p>
          <a:p>
            <a:pPr lvl="0"/>
            <a:endParaRPr lang="en-US" sz="1900" noProof="0" dirty="0">
              <a:sym typeface="Wingdings" panose="05000000000000000000" pitchFamily="2" charset="2"/>
            </a:endParaRPr>
          </a:p>
          <a:p>
            <a:pPr lvl="0"/>
            <a:r>
              <a:rPr lang="en-US" sz="1900" noProof="0" dirty="0">
                <a:sym typeface="Wingdings" panose="05000000000000000000" pitchFamily="2" charset="2"/>
              </a:rPr>
              <a:t>We can, however, also add another independent variable  </a:t>
            </a:r>
            <a:r>
              <a:rPr lang="en-US" sz="1900" b="1" noProof="0" dirty="0">
                <a:sym typeface="Wingdings" panose="05000000000000000000" pitchFamily="2" charset="2"/>
              </a:rPr>
              <a:t>two-way ANOVA</a:t>
            </a:r>
          </a:p>
          <a:p>
            <a:pPr lvl="0"/>
            <a:endParaRPr lang="en-US" sz="1900" b="1" noProof="0" dirty="0">
              <a:sym typeface="Wingdings" panose="05000000000000000000" pitchFamily="2" charset="2"/>
            </a:endParaRPr>
          </a:p>
          <a:p>
            <a:pPr lvl="0"/>
            <a:r>
              <a:rPr lang="en-US" sz="1900" noProof="0" dirty="0">
                <a:sym typeface="Wingdings" panose="05000000000000000000" pitchFamily="2" charset="2"/>
              </a:rPr>
              <a:t>For example, studying whether the treatments have a positive influence on patients’ health </a:t>
            </a:r>
            <a:r>
              <a:rPr lang="en-US" sz="1900" b="1" noProof="0" dirty="0">
                <a:sym typeface="Wingdings" panose="05000000000000000000" pitchFamily="2" charset="2"/>
              </a:rPr>
              <a:t>and</a:t>
            </a:r>
            <a:r>
              <a:rPr lang="en-US" sz="1900" noProof="0" dirty="0">
                <a:sym typeface="Wingdings" panose="05000000000000000000" pitchFamily="2" charset="2"/>
              </a:rPr>
              <a:t> whether the efficacy of a treatment is different for men and women  gender as factor</a:t>
            </a:r>
          </a:p>
          <a:p>
            <a:pPr lvl="0"/>
            <a:endParaRPr lang="en-US" sz="1900" b="1" noProof="0" dirty="0">
              <a:sym typeface="Wingdings" panose="05000000000000000000" pitchFamily="2" charset="2"/>
            </a:endParaRPr>
          </a:p>
          <a:p>
            <a:pPr lvl="0"/>
            <a:r>
              <a:rPr lang="en-US" sz="1900" noProof="0" dirty="0">
                <a:sym typeface="Wingdings" panose="05000000000000000000" pitchFamily="2" charset="2"/>
              </a:rPr>
              <a:t>You could even add a third and more independent variables!</a:t>
            </a:r>
          </a:p>
          <a:p>
            <a:pPr lvl="0"/>
            <a:endParaRPr lang="en-US" sz="1900" noProof="0" dirty="0">
              <a:sym typeface="Wingdings" panose="05000000000000000000" pitchFamily="2" charset="2"/>
            </a:endParaRPr>
          </a:p>
          <a:p>
            <a:pPr lvl="0"/>
            <a:endParaRPr lang="en-US" sz="1900" noProof="0" dirty="0"/>
          </a:p>
          <a:p>
            <a:pPr lvl="0"/>
            <a:endParaRPr lang="en-US" sz="19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58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937721"/>
            <a:ext cx="10398258" cy="4961428"/>
          </a:xfrm>
        </p:spPr>
        <p:txBody>
          <a:bodyPr>
            <a:normAutofit fontScale="92500" lnSpcReduction="10000"/>
          </a:bodyPr>
          <a:lstStyle/>
          <a:p>
            <a:r>
              <a:rPr lang="en-US" sz="2100" noProof="0" dirty="0"/>
              <a:t>Two-way ANOVA can be done in SPSS using the </a:t>
            </a:r>
            <a:r>
              <a:rPr lang="en-US" sz="2100" i="1" noProof="0" dirty="0"/>
              <a:t>General Linear Model/Univariate </a:t>
            </a:r>
            <a:r>
              <a:rPr lang="en-US" sz="2100" noProof="0" dirty="0"/>
              <a:t>procedure</a:t>
            </a:r>
          </a:p>
          <a:p>
            <a:endParaRPr lang="en-US" sz="2100" noProof="0" dirty="0"/>
          </a:p>
          <a:p>
            <a:pPr marL="0" indent="0">
              <a:buNone/>
            </a:pPr>
            <a:r>
              <a:rPr lang="en-US" sz="2100" u="sng" noProof="0" dirty="0"/>
              <a:t>Steps in SPSS:</a:t>
            </a:r>
          </a:p>
          <a:p>
            <a:r>
              <a:rPr lang="en-US" sz="2100" noProof="0" dirty="0"/>
              <a:t>We include “improve” as </a:t>
            </a:r>
            <a:r>
              <a:rPr lang="en-US" sz="2100" i="1" noProof="0" dirty="0"/>
              <a:t>Dependent Variable</a:t>
            </a:r>
            <a:r>
              <a:rPr lang="en-US" sz="2100" noProof="0" dirty="0"/>
              <a:t> and “patient” and “drug” as </a:t>
            </a:r>
            <a:r>
              <a:rPr lang="en-US" sz="2100" i="1" noProof="0" dirty="0"/>
              <a:t>Fixed Factor(s)</a:t>
            </a:r>
          </a:p>
          <a:p>
            <a:r>
              <a:rPr lang="en-US" sz="2100" noProof="0" dirty="0"/>
              <a:t>We need to enable </a:t>
            </a:r>
            <a:r>
              <a:rPr lang="en-US" sz="2100" i="1" noProof="0" dirty="0"/>
              <a:t>estimates of effect size </a:t>
            </a:r>
            <a:r>
              <a:rPr lang="en-US" sz="2100" noProof="0" dirty="0"/>
              <a:t>(ETASQ) to get effect size estimates</a:t>
            </a:r>
          </a:p>
          <a:p>
            <a:r>
              <a:rPr lang="en-US" sz="2100" noProof="0" dirty="0"/>
              <a:t>Creating a plot of the means (/PLOT) facilitates the interpretation especially in case of an interaction</a:t>
            </a:r>
          </a:p>
          <a:p>
            <a:endParaRPr lang="en-US" sz="2100" noProof="0" dirty="0"/>
          </a:p>
          <a:p>
            <a:pPr marL="0" indent="0">
              <a:buNone/>
            </a:pPr>
            <a:r>
              <a:rPr lang="en-US" sz="2100" u="sng" noProof="0" dirty="0"/>
              <a:t>Syntax:</a:t>
            </a:r>
          </a:p>
          <a:p>
            <a:pPr marL="0" indent="0">
              <a:buNone/>
            </a:pPr>
            <a:endParaRPr lang="en-US" sz="2100" u="sng" noProof="0" dirty="0"/>
          </a:p>
          <a:p>
            <a:pPr marL="0" indent="0">
              <a:buNone/>
            </a:pPr>
            <a:r>
              <a:rPr lang="en-US" sz="2100" noProof="0" dirty="0"/>
              <a:t>UNIANOVA </a:t>
            </a:r>
            <a:r>
              <a:rPr lang="en-US" sz="2100" noProof="0" dirty="0">
                <a:solidFill>
                  <a:srgbClr val="FF0000"/>
                </a:solidFill>
              </a:rPr>
              <a:t>improve BY patient drug</a:t>
            </a:r>
            <a:br>
              <a:rPr lang="en-US" sz="2100" noProof="0" dirty="0"/>
            </a:br>
            <a:r>
              <a:rPr lang="en-US" sz="2100" noProof="0" dirty="0"/>
              <a:t>  /METHOD=SSTYPE(3)</a:t>
            </a:r>
            <a:br>
              <a:rPr lang="en-US" sz="2100" noProof="0" dirty="0"/>
            </a:br>
            <a:r>
              <a:rPr lang="en-US" sz="2100" noProof="0" dirty="0"/>
              <a:t>  /INTERCEPT=INCLUDE</a:t>
            </a:r>
            <a:br>
              <a:rPr lang="en-US" sz="2100" noProof="0" dirty="0"/>
            </a:br>
            <a:r>
              <a:rPr lang="en-US" sz="2100" noProof="0" dirty="0"/>
              <a:t>  </a:t>
            </a:r>
            <a:r>
              <a:rPr lang="en-US" sz="2100" noProof="0" dirty="0">
                <a:solidFill>
                  <a:srgbClr val="FF0000"/>
                </a:solidFill>
              </a:rPr>
              <a:t>/PLOT=PROFILE(drug*patient)</a:t>
            </a:r>
            <a:br>
              <a:rPr lang="en-US" sz="2100" noProof="0" dirty="0">
                <a:solidFill>
                  <a:srgbClr val="FF0000"/>
                </a:solidFill>
              </a:rPr>
            </a:br>
            <a:r>
              <a:rPr lang="en-US" sz="2100" noProof="0" dirty="0"/>
              <a:t>  /PRINT=</a:t>
            </a:r>
            <a:r>
              <a:rPr lang="en-US" sz="2100" noProof="0" dirty="0">
                <a:solidFill>
                  <a:srgbClr val="FF0000"/>
                </a:solidFill>
              </a:rPr>
              <a:t>ETASQ</a:t>
            </a:r>
            <a:r>
              <a:rPr lang="en-US" sz="2100" noProof="0" dirty="0"/>
              <a:t> DESCRIPTIVE HOMOGENEITY</a:t>
            </a:r>
            <a:br>
              <a:rPr lang="en-US" sz="2100" noProof="0" dirty="0"/>
            </a:br>
            <a:r>
              <a:rPr lang="en-US" sz="2100" noProof="0" dirty="0"/>
              <a:t>  /CRITERIA=ALPHA(.05)</a:t>
            </a:r>
            <a:br>
              <a:rPr lang="en-US" sz="2100" noProof="0" dirty="0"/>
            </a:br>
            <a:r>
              <a:rPr lang="en-US" sz="2100" noProof="0" dirty="0"/>
              <a:t>  /DESIGN=patient drug patient*drug.</a:t>
            </a:r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157984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Using SPSS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4253B8-9F5D-4C06-B11E-AA94EB150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940" y="3182838"/>
            <a:ext cx="3931486" cy="345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187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Using SPSS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2020" y="1553219"/>
            <a:ext cx="5210358" cy="4670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0262" y="1283024"/>
            <a:ext cx="3592117" cy="23990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180" y="4094819"/>
            <a:ext cx="3505199" cy="258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90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Using SPSS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" y="1627717"/>
            <a:ext cx="6883717" cy="33681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0C287F-88B0-7744-8F80-2BA50EACAA9F}"/>
              </a:ext>
            </a:extLst>
          </p:cNvPr>
          <p:cNvSpPr txBox="1"/>
          <p:nvPr/>
        </p:nvSpPr>
        <p:spPr>
          <a:xfrm>
            <a:off x="7086600" y="2571382"/>
            <a:ext cx="3296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Hypothesis 1: Is there an effect?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0C287F-88B0-7744-8F80-2BA50EACAA9F}"/>
              </a:ext>
            </a:extLst>
          </p:cNvPr>
          <p:cNvSpPr txBox="1"/>
          <p:nvPr/>
        </p:nvSpPr>
        <p:spPr>
          <a:xfrm>
            <a:off x="7086600" y="3066960"/>
            <a:ext cx="43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Hypothesis 2: Main effect of patient?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0C287F-88B0-7744-8F80-2BA50EACAA9F}"/>
              </a:ext>
            </a:extLst>
          </p:cNvPr>
          <p:cNvSpPr txBox="1"/>
          <p:nvPr/>
        </p:nvSpPr>
        <p:spPr>
          <a:xfrm>
            <a:off x="7086600" y="3351167"/>
            <a:ext cx="43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Hypothesis 3: Main effect of drug?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0C287F-88B0-7744-8F80-2BA50EACAA9F}"/>
              </a:ext>
            </a:extLst>
          </p:cNvPr>
          <p:cNvSpPr txBox="1"/>
          <p:nvPr/>
        </p:nvSpPr>
        <p:spPr>
          <a:xfrm>
            <a:off x="7086600" y="3615054"/>
            <a:ext cx="435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Hypothesis 4: Interaction effect?</a:t>
            </a:r>
            <a:endParaRPr lang="en-NL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8800" y="5191760"/>
            <a:ext cx="9916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First</a:t>
            </a:r>
            <a:r>
              <a:rPr lang="en-US" dirty="0"/>
              <a:t>, test whether the interaction effect is significant. If it is, </a:t>
            </a:r>
            <a:r>
              <a:rPr lang="en-US" b="1" dirty="0"/>
              <a:t>do </a:t>
            </a:r>
            <a:r>
              <a:rPr lang="en-US" b="1" u="sng" dirty="0"/>
              <a:t>NOT</a:t>
            </a:r>
            <a:r>
              <a:rPr lang="en-US" b="1" dirty="0"/>
              <a:t> interpret main effects</a:t>
            </a:r>
            <a:r>
              <a:rPr lang="en-US" dirty="0"/>
              <a:t>, they </a:t>
            </a:r>
          </a:p>
          <a:p>
            <a:r>
              <a:rPr lang="en-US" dirty="0"/>
              <a:t>are meaningless (and very deceiving) </a:t>
            </a:r>
            <a:r>
              <a:rPr lang="en-US" dirty="0">
                <a:sym typeface="Wingdings" panose="05000000000000000000" pitchFamily="2" charset="2"/>
              </a:rPr>
              <a:t> effect of drug depends on patient!</a:t>
            </a:r>
          </a:p>
          <a:p>
            <a:endParaRPr lang="en-US" b="1" u="sng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More about this and how to solve it next week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99440" y="5191760"/>
            <a:ext cx="9418320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1077" y="3720499"/>
            <a:ext cx="2500923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28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398258" cy="496142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900" i="1" noProof="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sz="1900" i="1" noProof="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sz="1900" i="1" noProof="0" dirty="0">
                <a:sym typeface="Wingdings" panose="05000000000000000000" pitchFamily="2" charset="2"/>
              </a:rPr>
              <a:t>How much of the variance can be explained by group membership?  </a:t>
            </a:r>
            <a:r>
              <a:rPr lang="en-US" sz="1900" i="1" u="sng" noProof="0" dirty="0">
                <a:sym typeface="Wingdings" panose="05000000000000000000" pitchFamily="2" charset="2"/>
              </a:rPr>
              <a:t>Explained variance</a:t>
            </a:r>
          </a:p>
          <a:p>
            <a:pPr marL="0" indent="0" algn="ctr">
              <a:buNone/>
            </a:pPr>
            <a:endParaRPr lang="en-US" sz="1900" i="1" u="sng" noProof="0" dirty="0">
              <a:sym typeface="Wingdings" panose="05000000000000000000" pitchFamily="2" charset="2"/>
            </a:endParaRPr>
          </a:p>
          <a:p>
            <a:pPr marL="0" lvl="0" indent="0">
              <a:buNone/>
            </a:pPr>
            <a:endParaRPr lang="en-US" sz="1900" noProof="0" dirty="0"/>
          </a:p>
          <a:p>
            <a:pPr marL="0" lvl="0" indent="0">
              <a:buNone/>
            </a:pPr>
            <a:r>
              <a:rPr lang="en-US" sz="1900" noProof="0" dirty="0"/>
              <a:t>Explained variance now of </a:t>
            </a:r>
            <a:r>
              <a:rPr lang="en-US" sz="1900" u="sng" noProof="0" dirty="0"/>
              <a:t>four</a:t>
            </a:r>
            <a:r>
              <a:rPr lang="en-US" sz="1900" noProof="0" dirty="0"/>
              <a:t> effects: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noProof="0" dirty="0"/>
              <a:t>Total effect </a:t>
            </a:r>
            <a:r>
              <a:rPr lang="en-US" sz="1900" noProof="0" dirty="0">
                <a:sym typeface="Wingdings" panose="05000000000000000000" pitchFamily="2" charset="2"/>
              </a:rPr>
              <a:t> Hypothesis 1: Is there an effect?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Effect of factor A  Hypothesis 2: Is there a main effect of factor A?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Effect of factor B  Hypothesis 3: Is there a main effect of factor B?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900" noProof="0" dirty="0">
                <a:sym typeface="Wingdings" panose="05000000000000000000" pitchFamily="2" charset="2"/>
              </a:rPr>
              <a:t>Interaction effect  Hypothesis 4: Does the effect of factor A depend on the level of factor B?</a:t>
            </a:r>
            <a:endParaRPr lang="en-US" sz="1900" noProof="0" dirty="0"/>
          </a:p>
          <a:p>
            <a:pPr marL="0" indent="0" algn="ctr">
              <a:buNone/>
            </a:pPr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endParaRPr lang="en-US" sz="1900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Effect size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69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Using SPSS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0" y="1881717"/>
            <a:ext cx="6883717" cy="33681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360" y="1455319"/>
            <a:ext cx="991616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900" dirty="0"/>
              <a:t>Is the effect practically important?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0240" y="4915431"/>
            <a:ext cx="1274266" cy="27923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6CCFF9-EA6A-B34A-9BB2-1A261F360569}"/>
              </a:ext>
            </a:extLst>
          </p:cNvPr>
          <p:cNvCxnSpPr>
            <a:cxnSpLocks/>
          </p:cNvCxnSpPr>
          <p:nvPr/>
        </p:nvCxnSpPr>
        <p:spPr>
          <a:xfrm>
            <a:off x="1281260" y="5193525"/>
            <a:ext cx="6113" cy="624166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0" y="5783923"/>
                <a:ext cx="6096000" cy="109683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lvl="0"/>
                <a:r>
                  <a:rPr lang="en-US" dirty="0"/>
                  <a:t>How much of the </a:t>
                </a:r>
                <a:r>
                  <a:rPr lang="en-US" b="1" dirty="0"/>
                  <a:t>total </a:t>
                </a:r>
                <a:r>
                  <a:rPr lang="en-US" dirty="0"/>
                  <a:t>variation in the dependent variable (improve) can be explained by </a:t>
                </a:r>
                <a:r>
                  <a:rPr lang="en-US" b="1" dirty="0"/>
                  <a:t>patient</a:t>
                </a:r>
                <a:r>
                  <a:rPr lang="en-US" dirty="0"/>
                  <a:t>, </a:t>
                </a:r>
                <a:r>
                  <a:rPr lang="en-US" b="1" dirty="0"/>
                  <a:t>drug</a:t>
                </a:r>
                <a:r>
                  <a:rPr lang="en-US" dirty="0"/>
                  <a:t>, and </a:t>
                </a:r>
                <a:r>
                  <a:rPr lang="en-US" b="1" dirty="0"/>
                  <a:t>interaction?</a:t>
                </a:r>
                <a:endParaRPr lang="en-US" dirty="0"/>
              </a:p>
              <a:p>
                <a:pPr lvl="0"/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𝑒𝑓𝑓𝑒𝑐𝑡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316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  (66.5%)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83923"/>
                <a:ext cx="6096000" cy="1096839"/>
              </a:xfrm>
              <a:prstGeom prst="rect">
                <a:avLst/>
              </a:prstGeom>
              <a:blipFill>
                <a:blip r:embed="rId4"/>
                <a:stretch>
                  <a:fillRect l="-800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/>
          <p:cNvSpPr/>
          <p:nvPr/>
        </p:nvSpPr>
        <p:spPr>
          <a:xfrm>
            <a:off x="1918392" y="4922709"/>
            <a:ext cx="1881447" cy="27923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6CCFF9-EA6A-B34A-9BB2-1A261F360569}"/>
              </a:ext>
            </a:extLst>
          </p:cNvPr>
          <p:cNvCxnSpPr>
            <a:cxnSpLocks/>
          </p:cNvCxnSpPr>
          <p:nvPr/>
        </p:nvCxnSpPr>
        <p:spPr>
          <a:xfrm>
            <a:off x="3799839" y="5062326"/>
            <a:ext cx="2519681" cy="428697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308641" y="5193525"/>
            <a:ext cx="5344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Explained variance corrected for the number of groups and independent variables in the model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87067" y="2426132"/>
            <a:ext cx="1094454" cy="177086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6CCFF9-EA6A-B34A-9BB2-1A261F360569}"/>
              </a:ext>
            </a:extLst>
          </p:cNvPr>
          <p:cNvCxnSpPr>
            <a:cxnSpLocks/>
          </p:cNvCxnSpPr>
          <p:nvPr/>
        </p:nvCxnSpPr>
        <p:spPr>
          <a:xfrm flipV="1">
            <a:off x="7081521" y="2093211"/>
            <a:ext cx="751839" cy="300073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833360" y="1669339"/>
            <a:ext cx="40642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What part of the variance, that is not yet explained by the </a:t>
            </a:r>
            <a:r>
              <a:rPr lang="en-US" i="1" dirty="0"/>
              <a:t>other </a:t>
            </a:r>
            <a:r>
              <a:rPr lang="en-US" dirty="0"/>
              <a:t>variables, is explained by </a:t>
            </a:r>
            <a:r>
              <a:rPr lang="en-US" i="1" dirty="0"/>
              <a:t>this </a:t>
            </a:r>
            <a:r>
              <a:rPr lang="en-US" dirty="0"/>
              <a:t>variable?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B6CCFF9-EA6A-B34A-9BB2-1A261F360569}"/>
              </a:ext>
            </a:extLst>
          </p:cNvPr>
          <p:cNvCxnSpPr>
            <a:cxnSpLocks/>
          </p:cNvCxnSpPr>
          <p:nvPr/>
        </p:nvCxnSpPr>
        <p:spPr>
          <a:xfrm flipV="1">
            <a:off x="7081520" y="3743060"/>
            <a:ext cx="751840" cy="49558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833359" y="3446648"/>
                <a:ext cx="4178532" cy="5690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/>
                  <a:t>Partial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𝑑𝑟𝑢𝑔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𝑑𝑟𝑢𝑔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48+106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3359" y="3446648"/>
                <a:ext cx="4178532" cy="569002"/>
              </a:xfrm>
              <a:prstGeom prst="rect">
                <a:avLst/>
              </a:prstGeom>
              <a:blipFill>
                <a:blip r:embed="rId5"/>
                <a:stretch>
                  <a:fillRect l="-1168"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70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Using SPSS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907" y="1488132"/>
            <a:ext cx="59912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082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Conclusion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398258" cy="4961428"/>
              </a:xfrm>
            </p:spPr>
            <p:txBody>
              <a:bodyPr>
                <a:normAutofit/>
              </a:bodyPr>
              <a:lstStyle/>
              <a:p>
                <a:r>
                  <a:rPr lang="en-US" sz="2100" noProof="0" dirty="0"/>
                  <a:t>At least one of the group means differ from the others</a:t>
                </a:r>
                <a:r>
                  <a:rPr lang="en-US" sz="2100" noProof="0" dirty="0">
                    <a:sym typeface="Wingdings" panose="05000000000000000000" pitchFamily="2" charset="2"/>
                  </a:rPr>
                  <a:t> </a:t>
                </a:r>
                <a:r>
                  <a:rPr lang="en-US" sz="2100" i="1" noProof="0" dirty="0"/>
                  <a:t>F</a:t>
                </a:r>
                <a:r>
                  <a:rPr lang="en-US" sz="2100" noProof="0" dirty="0"/>
                  <a:t>(5,12) = 4.755, </a:t>
                </a:r>
                <a:r>
                  <a:rPr lang="en-US" sz="2100" i="1" noProof="0" dirty="0"/>
                  <a:t>p =</a:t>
                </a:r>
                <a:r>
                  <a:rPr lang="en-US" sz="2100" noProof="0" dirty="0"/>
                  <a:t> .013</a:t>
                </a:r>
              </a:p>
              <a:p>
                <a:endParaRPr lang="en-US" sz="2100" noProof="0" dirty="0"/>
              </a:p>
              <a:p>
                <a:r>
                  <a:rPr lang="en-US" sz="1900" noProof="0" dirty="0"/>
                  <a:t>66.5% of the total variation in behavioral improvement can be explained by patient type, drug type, and the interaction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900" noProof="0" dirty="0"/>
                  <a:t> 0.665)</a:t>
                </a:r>
              </a:p>
              <a:p>
                <a:endParaRPr lang="en-US" sz="1900" noProof="0" dirty="0"/>
              </a:p>
              <a:p>
                <a:r>
                  <a:rPr lang="en-US" sz="1900" noProof="0" dirty="0"/>
                  <a:t>However, there is also a significant interaction effect (</a:t>
                </a:r>
                <a:r>
                  <a:rPr lang="en-US" sz="1900" i="1" noProof="0" dirty="0"/>
                  <a:t>F</a:t>
                </a:r>
                <a:r>
                  <a:rPr lang="en-US" sz="1900" noProof="0" dirty="0"/>
                  <a:t>(2,12) = 8.151, </a:t>
                </a:r>
                <a:r>
                  <a:rPr lang="en-US" sz="1900" i="1" noProof="0" dirty="0"/>
                  <a:t>p</a:t>
                </a:r>
                <a:r>
                  <a:rPr lang="en-US" sz="1900" noProof="0" dirty="0"/>
                  <a:t> = .006), so interpreting the main effects of type of patient and drug is deceiving</a:t>
                </a:r>
              </a:p>
              <a:p>
                <a:endParaRPr lang="en-US" sz="1900" noProof="0" dirty="0"/>
              </a:p>
              <a:p>
                <a:r>
                  <a:rPr lang="en-US" sz="1900" noProof="0" dirty="0"/>
                  <a:t>Next week, we will see how to proceed if the interaction effect is significant!</a:t>
                </a:r>
              </a:p>
              <a:p>
                <a:endParaRPr lang="en-US" sz="1900" noProof="0" dirty="0"/>
              </a:p>
              <a:p>
                <a:pPr marL="0" indent="0">
                  <a:buNone/>
                </a:pPr>
                <a:endParaRPr lang="en-US" sz="1900" noProof="0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398258" cy="4961428"/>
              </a:xfrm>
              <a:blipFill>
                <a:blip r:embed="rId3"/>
                <a:stretch>
                  <a:fillRect l="-586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317894"/>
              </p:ext>
            </p:extLst>
          </p:nvPr>
        </p:nvGraphicFramePr>
        <p:xfrm>
          <a:off x="8718916" y="5144052"/>
          <a:ext cx="2737302" cy="1097280"/>
        </p:xfrm>
        <a:graphic>
          <a:graphicData uri="http://schemas.openxmlformats.org/drawingml/2006/table">
            <a:tbl>
              <a:tblPr/>
              <a:tblGrid>
                <a:gridCol w="1368651">
                  <a:extLst>
                    <a:ext uri="{9D8B030D-6E8A-4147-A177-3AD203B41FA5}">
                      <a16:colId xmlns:a16="http://schemas.microsoft.com/office/drawing/2014/main" val="1988332841"/>
                    </a:ext>
                  </a:extLst>
                </a:gridCol>
                <a:gridCol w="1368651">
                  <a:extLst>
                    <a:ext uri="{9D8B030D-6E8A-4147-A177-3AD203B41FA5}">
                      <a16:colId xmlns:a16="http://schemas.microsoft.com/office/drawing/2014/main" val="371931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129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Medium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4987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Large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37988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689421" y="4720533"/>
                <a:ext cx="3255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Interpretation: rules of thumb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421" y="4720533"/>
                <a:ext cx="3255919" cy="369332"/>
              </a:xfrm>
              <a:prstGeom prst="rect">
                <a:avLst/>
              </a:prstGeom>
              <a:blipFill>
                <a:blip r:embed="rId4"/>
                <a:stretch>
                  <a:fillRect l="-149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8689421" y="4720533"/>
            <a:ext cx="3135505" cy="1520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9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499398"/>
          </a:xfrm>
        </p:spPr>
        <p:txBody>
          <a:bodyPr>
            <a:normAutofit/>
          </a:bodyPr>
          <a:lstStyle/>
          <a:p>
            <a:r>
              <a:rPr lang="en-US" sz="2900" noProof="0" dirty="0"/>
              <a:t>Literature: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186307"/>
            <a:ext cx="7886700" cy="5467350"/>
          </a:xfrm>
        </p:spPr>
        <p:txBody>
          <a:bodyPr>
            <a:noAutofit/>
          </a:bodyPr>
          <a:lstStyle/>
          <a:p>
            <a:r>
              <a:rPr lang="en-US" sz="1900" noProof="0" dirty="0"/>
              <a:t>Warner I</a:t>
            </a:r>
            <a:r>
              <a:rPr lang="en-US" sz="1900" noProof="0"/>
              <a:t>: 16.1-16.7</a:t>
            </a:r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endParaRPr lang="en-US" sz="1900" noProof="0" dirty="0"/>
          </a:p>
          <a:p>
            <a:pPr marL="0" indent="0">
              <a:buNone/>
            </a:pPr>
            <a:r>
              <a:rPr lang="en-US" sz="1900" u="sng" noProof="0" dirty="0"/>
              <a:t>Two-way ANOVA part II:</a:t>
            </a:r>
          </a:p>
          <a:p>
            <a:r>
              <a:rPr lang="en-US" sz="1900" noProof="0" dirty="0"/>
              <a:t>Simple effects</a:t>
            </a:r>
          </a:p>
          <a:p>
            <a:r>
              <a:rPr lang="en-US" sz="1900" noProof="0" dirty="0"/>
              <a:t>Balanced and unbalanced designs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 6, ERM, MTO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37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184968" y="3009207"/>
            <a:ext cx="454083" cy="133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152650" y="2889784"/>
            <a:ext cx="7886700" cy="49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2900" dirty="0"/>
              <a:t>Next week…</a:t>
            </a:r>
            <a:endParaRPr lang="en-US" sz="2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491280"/>
            <a:ext cx="2324424" cy="3010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520" y="3666357"/>
            <a:ext cx="2562583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645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</p:spPr>
            <p:txBody>
              <a:bodyPr>
                <a:normAutofit/>
              </a:bodyPr>
              <a:lstStyle/>
              <a:p>
                <a:r>
                  <a:rPr lang="en-US" sz="1900" noProof="0" dirty="0"/>
                  <a:t>Groups are defined by </a:t>
                </a:r>
                <a:r>
                  <a:rPr lang="en-US" sz="1900" b="1" noProof="0" dirty="0"/>
                  <a:t>two factors</a:t>
                </a:r>
                <a:r>
                  <a:rPr lang="en-US" sz="1900" noProof="0" dirty="0"/>
                  <a:t>; factors can be experimental conditions, or “naturally occurring” groups (e.g., gender). Factors are denoted </a:t>
                </a:r>
                <a:r>
                  <a:rPr lang="en-US" sz="1900" i="1" noProof="0" dirty="0"/>
                  <a:t>A</a:t>
                </a:r>
                <a:r>
                  <a:rPr lang="en-US" sz="1900" noProof="0" dirty="0"/>
                  <a:t> and </a:t>
                </a:r>
                <a:r>
                  <a:rPr lang="en-US" sz="1900" i="1" noProof="0" dirty="0"/>
                  <a:t>B</a:t>
                </a:r>
                <a:r>
                  <a:rPr lang="en-US" sz="1900" noProof="0" dirty="0"/>
                  <a:t>. The number of groups per factor are the </a:t>
                </a:r>
                <a:r>
                  <a:rPr lang="en-US" sz="1900" b="1" noProof="0" dirty="0"/>
                  <a:t>levels.</a:t>
                </a:r>
              </a:p>
              <a:p>
                <a:endParaRPr lang="en-US" sz="1900" b="1" noProof="0" dirty="0"/>
              </a:p>
              <a:p>
                <a:r>
                  <a:rPr lang="en-US" sz="1900" noProof="0" dirty="0">
                    <a:sym typeface="Wingdings" panose="05000000000000000000" pitchFamily="2" charset="2"/>
                  </a:rPr>
                  <a:t>A study that involves more than one factor is also called a </a:t>
                </a:r>
                <a:r>
                  <a:rPr lang="en-US" sz="1900" b="1" noProof="0" dirty="0">
                    <a:sym typeface="Wingdings" panose="05000000000000000000" pitchFamily="2" charset="2"/>
                  </a:rPr>
                  <a:t>factorial design</a:t>
                </a:r>
                <a:endParaRPr lang="en-US" sz="1900" noProof="0" dirty="0">
                  <a:sym typeface="Wingdings" panose="05000000000000000000" pitchFamily="2" charset="2"/>
                </a:endParaRPr>
              </a:p>
              <a:p>
                <a:endParaRPr lang="en-US" sz="1900" noProof="0" dirty="0"/>
              </a:p>
              <a:p>
                <a:r>
                  <a:rPr lang="en-US" sz="1900" b="1" noProof="0" dirty="0"/>
                  <a:t>Fully crossed</a:t>
                </a:r>
                <a:r>
                  <a:rPr lang="en-US" sz="1900" noProof="0" dirty="0"/>
                  <a:t> design: </a:t>
                </a:r>
                <a14:m>
                  <m:oMath xmlns:m="http://schemas.openxmlformats.org/officeDocument/2006/math">
                    <m:r>
                      <a:rPr lang="en-US" sz="1900" i="1" noProof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900" i="1" noProof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900" i="1" noProof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900" noProof="0" dirty="0"/>
                  <a:t>, each level of </a:t>
                </a:r>
                <a14:m>
                  <m:oMath xmlns:m="http://schemas.openxmlformats.org/officeDocument/2006/math">
                    <m:r>
                      <a:rPr lang="en-US" sz="1900" i="1" noProof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900" noProof="0" dirty="0"/>
                  <a:t> is paired with each level of </a:t>
                </a:r>
                <a14:m>
                  <m:oMath xmlns:m="http://schemas.openxmlformats.org/officeDocument/2006/math">
                    <m:r>
                      <a:rPr lang="en-US" sz="1900" i="1" noProof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1900" noProof="0" dirty="0"/>
                  <a:t>: each cell contains randomly chosen respondents</a:t>
                </a:r>
              </a:p>
              <a:p>
                <a:pPr lvl="0"/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  <a:blipFill>
                <a:blip r:embed="rId3"/>
                <a:stretch>
                  <a:fillRect l="-424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83044"/>
              </p:ext>
            </p:extLst>
          </p:nvPr>
        </p:nvGraphicFramePr>
        <p:xfrm>
          <a:off x="2678100" y="4603508"/>
          <a:ext cx="6217044" cy="1121920"/>
        </p:xfrm>
        <a:graphic>
          <a:graphicData uri="http://schemas.openxmlformats.org/drawingml/2006/table">
            <a:tbl>
              <a:tblPr firstRow="1" firstCol="1" bandRow="1"/>
              <a:tblGrid>
                <a:gridCol w="1382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Factor B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B1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B2</a:t>
                      </a:r>
                      <a:endParaRPr lang="en-US" sz="1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Factor A</a:t>
                      </a:r>
                      <a:endParaRPr lang="en-US" sz="1800" b="1" baseline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422" y="1394922"/>
            <a:ext cx="10058400" cy="4632267"/>
          </a:xfrm>
        </p:spPr>
        <p:txBody>
          <a:bodyPr>
            <a:normAutofit/>
          </a:bodyPr>
          <a:lstStyle/>
          <a:p>
            <a:r>
              <a:rPr lang="en-US" sz="1900" u="sng" noProof="0" dirty="0"/>
              <a:t>RQ:</a:t>
            </a:r>
            <a:r>
              <a:rPr lang="en-US" sz="1900" noProof="0" dirty="0"/>
              <a:t> A researcher is interested in the effects of three types of drugs on behavioral improvements of both patients with a depression and schizophrenia</a:t>
            </a:r>
            <a:endParaRPr lang="en-US" sz="1900" b="1" noProof="0" dirty="0"/>
          </a:p>
          <a:p>
            <a:endParaRPr lang="en-US" sz="1900" b="1" noProof="0" dirty="0"/>
          </a:p>
          <a:p>
            <a:r>
              <a:rPr lang="en-US" sz="1900" u="sng" noProof="0" dirty="0"/>
              <a:t>Independent variables/factors:</a:t>
            </a:r>
            <a:endParaRPr lang="en-US" sz="1900" noProof="0" dirty="0"/>
          </a:p>
          <a:p>
            <a:pPr lvl="1"/>
            <a:r>
              <a:rPr lang="en-US" sz="1900" noProof="0" dirty="0"/>
              <a:t>Type of patient </a:t>
            </a:r>
            <a:r>
              <a:rPr lang="en-US" sz="1900" noProof="0" dirty="0">
                <a:sym typeface="Wingdings" panose="05000000000000000000" pitchFamily="2" charset="2"/>
              </a:rPr>
              <a:t> levels = Depression and schizophrenia</a:t>
            </a:r>
          </a:p>
          <a:p>
            <a:pPr lvl="1"/>
            <a:r>
              <a:rPr lang="en-US" sz="1900" noProof="0" dirty="0">
                <a:sym typeface="Wingdings" panose="05000000000000000000" pitchFamily="2" charset="2"/>
              </a:rPr>
              <a:t>Type of drug  levels = Drug A, B, and C</a:t>
            </a:r>
            <a:endParaRPr lang="en-US" sz="1900" noProof="0" dirty="0"/>
          </a:p>
          <a:p>
            <a:pPr lvl="0"/>
            <a:endParaRPr lang="en-US" sz="1900" noProof="0" dirty="0"/>
          </a:p>
          <a:p>
            <a:pPr lvl="0"/>
            <a:r>
              <a:rPr lang="en-US" sz="1900" u="sng" noProof="0" dirty="0"/>
              <a:t>Data:</a:t>
            </a:r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  <a:p>
            <a:pPr lvl="0"/>
            <a:endParaRPr lang="en-US" sz="1900" u="sng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06010"/>
              </p:ext>
            </p:extLst>
          </p:nvPr>
        </p:nvGraphicFramePr>
        <p:xfrm>
          <a:off x="1960434" y="4329188"/>
          <a:ext cx="7652375" cy="1134937"/>
        </p:xfrm>
        <a:graphic>
          <a:graphicData uri="http://schemas.openxmlformats.org/drawingml/2006/table">
            <a:tbl>
              <a:tblPr firstRow="1" firstCol="1" bandRow="1"/>
              <a:tblGrid>
                <a:gridCol w="131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5331">
                  <a:extLst>
                    <a:ext uri="{9D8B030D-6E8A-4147-A177-3AD203B41FA5}">
                      <a16:colId xmlns:a16="http://schemas.microsoft.com/office/drawing/2014/main" val="2251404343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drug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 A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0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800" b="1" baseline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patient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Depression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4;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10; 8;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8; 6; 4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Schizophrenia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14;10; 6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4; 2; 0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15;12; 9</a:t>
                      </a:r>
                      <a:endParaRPr lang="en-US" sz="1800" b="1" dirty="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12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Hypothesis 1:</a:t>
                </a:r>
              </a:p>
              <a:p>
                <a:r>
                  <a:rPr lang="en-US" sz="1900" noProof="0" dirty="0"/>
                  <a:t>Is there an effect?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Do the population means differ from each other?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sz="1900" noProof="0" dirty="0"/>
              </a:p>
              <a:p>
                <a:endParaRPr lang="en-US" sz="1900" noProof="0" dirty="0"/>
              </a:p>
              <a:p>
                <a:pPr marL="0" indent="0">
                  <a:buNone/>
                </a:pPr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  <a:blipFill>
                <a:blip r:embed="rId3"/>
                <a:stretch>
                  <a:fillRect l="-54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116048"/>
                  </p:ext>
                </p:extLst>
              </p:nvPr>
            </p:nvGraphicFramePr>
            <p:xfrm>
              <a:off x="1103595" y="3569822"/>
              <a:ext cx="9796849" cy="17479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400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4116048"/>
                  </p:ext>
                </p:extLst>
              </p:nvPr>
            </p:nvGraphicFramePr>
            <p:xfrm>
              <a:off x="1103595" y="3569822"/>
              <a:ext cx="9796849" cy="176098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93497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6994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3497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33071" t="-325000" r="-3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33071" t="-325000" r="-2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433071" t="-325000" r="-1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533071" t="-325000" r="-394" b="-2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3497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416327" r="-3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416327" r="-2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416327" r="-1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416327" r="-394" b="-140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3497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527083" r="-3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527083" r="-2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527083" r="-1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527083" r="-394" b="-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522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Hypothesis 1:</a:t>
                </a:r>
              </a:p>
              <a:p>
                <a:r>
                  <a:rPr lang="en-US" sz="1900" noProof="0" dirty="0"/>
                  <a:t>Is there an effect?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Do the population means differ from each other?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sz="1900" noProof="0" dirty="0"/>
              </a:p>
              <a:p>
                <a:endParaRPr lang="en-US" sz="1900" noProof="0" dirty="0"/>
              </a:p>
              <a:p>
                <a:pPr marL="0" indent="0">
                  <a:buNone/>
                </a:pPr>
                <a:r>
                  <a:rPr lang="en-US" sz="1900" u="sng" noProof="0" dirty="0"/>
                  <a:t>Population means:</a:t>
                </a:r>
                <a:r>
                  <a:rPr lang="en-US" sz="1900" noProof="0" dirty="0"/>
                  <a:t> No effect</a:t>
                </a:r>
                <a:endParaRPr lang="en-US" sz="1900" u="sng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  <a:blipFill>
                <a:blip r:embed="rId3"/>
                <a:stretch>
                  <a:fillRect l="-54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252492"/>
              </p:ext>
            </p:extLst>
          </p:nvPr>
        </p:nvGraphicFramePr>
        <p:xfrm>
          <a:off x="1103595" y="3569822"/>
          <a:ext cx="9796849" cy="1721931"/>
        </p:xfrm>
        <a:graphic>
          <a:graphicData uri="http://schemas.openxmlformats.org/drawingml/2006/table">
            <a:tbl>
              <a:tblPr firstRow="1" firstCol="1" bandRow="1"/>
              <a:tblGrid>
                <a:gridCol w="1420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6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73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73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7335">
                  <a:extLst>
                    <a:ext uri="{9D8B030D-6E8A-4147-A177-3AD203B41FA5}">
                      <a16:colId xmlns:a16="http://schemas.microsoft.com/office/drawing/2014/main" val="2251404343"/>
                    </a:ext>
                  </a:extLst>
                </a:gridCol>
                <a:gridCol w="1547335">
                  <a:extLst>
                    <a:ext uri="{9D8B030D-6E8A-4147-A177-3AD203B41FA5}">
                      <a16:colId xmlns:a16="http://schemas.microsoft.com/office/drawing/2014/main" val="200390845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 of drug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N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Marginal mean of patient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605"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 A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Drug</a:t>
                      </a:r>
                      <a:r>
                        <a:rPr lang="en-US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</a:t>
                      </a: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400">
                <a:tc row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Type</a:t>
                      </a:r>
                      <a:r>
                        <a:rPr lang="en-US" sz="1800" b="1" baseline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of patient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Depression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400">
                <a:tc v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Schizophrenia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 gridSpan="2"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Marginal mean of drug</a:t>
                      </a: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45720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84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31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015" y="2149466"/>
            <a:ext cx="4572009" cy="45720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Hypothesis 1:</a:t>
                </a:r>
              </a:p>
              <a:p>
                <a:r>
                  <a:rPr lang="en-US" sz="1900" noProof="0" dirty="0"/>
                  <a:t>Is there an effect?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Do the population means differ from each other?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US" sz="19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endParaRPr lang="en-US" sz="1900" noProof="0" dirty="0"/>
              </a:p>
              <a:p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  <a:blipFill>
                <a:blip r:embed="rId4"/>
                <a:stretch>
                  <a:fillRect l="-54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3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900" u="sng" noProof="0" dirty="0"/>
                  <a:t>Hypothesis 2:</a:t>
                </a:r>
                <a:endParaRPr lang="en-US" sz="1900" noProof="0" dirty="0"/>
              </a:p>
              <a:p>
                <a:r>
                  <a:rPr lang="en-US" sz="1900" noProof="0" dirty="0"/>
                  <a:t>Is there a main effect of type of patient? </a:t>
                </a:r>
                <a:r>
                  <a:rPr lang="en-US" sz="1900" noProof="0" dirty="0">
                    <a:sym typeface="Wingdings" panose="05000000000000000000" pitchFamily="2" charset="2"/>
                  </a:rPr>
                  <a:t> Do the two population means for patients with depression and schizophrenia differ from each other?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900" i="1" noProof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  <m:r>
                      <a:rPr lang="en-US" sz="19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9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19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sub>
                    </m:sSub>
                  </m:oMath>
                </a14:m>
                <a:endParaRPr lang="en-US" sz="1900" noProof="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7422" y="1394922"/>
                <a:ext cx="10058400" cy="4632267"/>
              </a:xfrm>
              <a:blipFill>
                <a:blip r:embed="rId3"/>
                <a:stretch>
                  <a:fillRect l="-545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3CD0AC03-29A2-3E4F-804F-52D6FEF6F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658728"/>
            <a:ext cx="10703560" cy="761786"/>
          </a:xfrm>
        </p:spPr>
        <p:txBody>
          <a:bodyPr>
            <a:normAutofit/>
          </a:bodyPr>
          <a:lstStyle/>
          <a:p>
            <a:pPr algn="ctr"/>
            <a:r>
              <a:rPr lang="en-US" sz="3200" noProof="0" dirty="0"/>
              <a:t>Two-way ANOVA: Hypotheses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 6, ERM, MTO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E8580-8357-4286-A896-D8F0D06AAB1A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67203"/>
                  </p:ext>
                </p:extLst>
              </p:nvPr>
            </p:nvGraphicFramePr>
            <p:xfrm>
              <a:off x="888197" y="3711055"/>
              <a:ext cx="9796849" cy="1747965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79400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68605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9400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9400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9400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5567203"/>
                  </p:ext>
                </p:extLst>
              </p:nvPr>
            </p:nvGraphicFramePr>
            <p:xfrm>
              <a:off x="888197" y="3711055"/>
              <a:ext cx="9796849" cy="1760982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14209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8657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251404343"/>
                        </a:ext>
                      </a:extLst>
                    </a:gridCol>
                    <a:gridCol w="1547335">
                      <a:extLst>
                        <a:ext uri="{9D8B030D-6E8A-4147-A177-3AD203B41FA5}">
                          <a16:colId xmlns:a16="http://schemas.microsoft.com/office/drawing/2014/main" val="200390845"/>
                        </a:ext>
                      </a:extLst>
                    </a:gridCol>
                  </a:tblGrid>
                  <a:tr h="293497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 gridSpan="3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 of drug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nl-NL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patient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86994"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 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B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Drug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C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marL="457200" marR="0" lvl="0" indent="0" algn="ctr" defTabSz="914400" rtl="0" eaLnBrk="1" fontAlgn="auto" latinLnBrk="0" hangingPunct="1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93497">
                    <a:tc row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Type</a:t>
                          </a:r>
                          <a:r>
                            <a:rPr lang="en-US" sz="1800" b="1" baseline="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 of patient</a:t>
                          </a: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Depression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233071" t="-325000" r="-3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333071" t="-325000" r="-2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433071" t="-325000" r="-100394" b="-245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blipFill>
                          <a:blip r:embed="rId4"/>
                          <a:stretch>
                            <a:fillRect l="-533071" t="-325000" r="-394" b="-245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93497">
                    <a:tc v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Schizophrenia</a:t>
                          </a: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416327" r="-3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416327" r="-2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416327" r="-100394" b="-1408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416327" r="-394" b="-1408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93497">
                    <a:tc gridSpan="2">
                      <a:txBody>
                        <a:bodyPr/>
                        <a:lstStyle/>
                        <a:p>
                          <a:pPr marL="457200" algn="l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b="1" dirty="0" smtClean="0">
                              <a:effectLst/>
                              <a:latin typeface="+mn-lt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a:t>Marginal mean of drug</a:t>
                          </a:r>
                          <a:endParaRPr lang="en-US" sz="1800" b="1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marL="457200"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endParaRPr lang="en-US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33071" t="-527083" r="-3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3071" t="-527083" r="-2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33071" t="-527083" r="-100394" b="-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33071" t="-527083" r="-394" b="-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84438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13013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4560</TotalTime>
  <Words>2932</Words>
  <Application>Microsoft Office PowerPoint</Application>
  <PresentationFormat>Widescreen</PresentationFormat>
  <Paragraphs>682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Office Theme</vt:lpstr>
      <vt:lpstr>    Experimental Research Methods   Lecture 6</vt:lpstr>
      <vt:lpstr>Lecture goals lecture 6</vt:lpstr>
      <vt:lpstr>Two-way ANOVA</vt:lpstr>
      <vt:lpstr>Two-way ANOVA</vt:lpstr>
      <vt:lpstr>Two-way ANOVA: Example</vt:lpstr>
      <vt:lpstr>Two-way ANOVA: Hypotheses</vt:lpstr>
      <vt:lpstr>Two-way ANOVA: Hypotheses</vt:lpstr>
      <vt:lpstr>Two-way ANOVA: Hypotheses</vt:lpstr>
      <vt:lpstr>Two-way ANOVA: Hypotheses</vt:lpstr>
      <vt:lpstr>Two-way ANOVA: Hypotheses</vt:lpstr>
      <vt:lpstr>Two-way ANOVA: Hypotheses</vt:lpstr>
      <vt:lpstr>Two-way ANOVA: Hypotheses</vt:lpstr>
      <vt:lpstr>Two-way ANOVA: Hypotheses</vt:lpstr>
      <vt:lpstr>Two-way ANOVA: Hypotheses</vt:lpstr>
      <vt:lpstr>Two-way ANOVA: Hypotheses</vt:lpstr>
      <vt:lpstr>Two-way ANOVA: Hypotheses</vt:lpstr>
      <vt:lpstr>Two-way ANOVA: Hypotheses</vt:lpstr>
      <vt:lpstr>Two-way ANOVA: Interaction</vt:lpstr>
      <vt:lpstr>Enjoy your meal!</vt:lpstr>
      <vt:lpstr>Intuitive example interaction effect</vt:lpstr>
      <vt:lpstr>Two-way ANOVA: Interaction</vt:lpstr>
      <vt:lpstr>Practice</vt:lpstr>
      <vt:lpstr>Practice: DIY at home</vt:lpstr>
      <vt:lpstr>Practice: DIY at home</vt:lpstr>
      <vt:lpstr>Two-way ANOVA: Idea</vt:lpstr>
      <vt:lpstr>Two-way ANOVA: Idea</vt:lpstr>
      <vt:lpstr>Two-way ANOVA: Idea</vt:lpstr>
      <vt:lpstr>Two-way ANOVA: Using SPSS</vt:lpstr>
      <vt:lpstr>Two-way ANOVA: Using SPSS</vt:lpstr>
      <vt:lpstr>Two-way ANOVA: Using SPSS</vt:lpstr>
      <vt:lpstr>Two-way ANOVA: Using SPSS</vt:lpstr>
      <vt:lpstr>Two-way ANOVA: Using SPSS</vt:lpstr>
      <vt:lpstr>Two-way ANOVA: Effect size</vt:lpstr>
      <vt:lpstr>Two-way ANOVA: Using SPSS</vt:lpstr>
      <vt:lpstr>Two-way ANOVA: Using SPSS</vt:lpstr>
      <vt:lpstr>Conclusion</vt:lpstr>
      <vt:lpstr>Literature: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Bestuurskundig Onderzoek 3: Kwantitatieve methoden  2017/2018          Hoorcollege 10</dc:title>
  <dc:creator>R.C.M. van Aert</dc:creator>
  <cp:lastModifiedBy>Robbie van Aert</cp:lastModifiedBy>
  <cp:revision>522</cp:revision>
  <cp:lastPrinted>2019-05-10T11:53:19Z</cp:lastPrinted>
  <dcterms:created xsi:type="dcterms:W3CDTF">2018-05-09T11:51:46Z</dcterms:created>
  <dcterms:modified xsi:type="dcterms:W3CDTF">2023-02-24T13:56:22Z</dcterms:modified>
</cp:coreProperties>
</file>