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8" r:id="rId2"/>
    <p:sldId id="366" r:id="rId3"/>
    <p:sldId id="501" r:id="rId4"/>
    <p:sldId id="528" r:id="rId5"/>
    <p:sldId id="540" r:id="rId6"/>
    <p:sldId id="529" r:id="rId7"/>
    <p:sldId id="530" r:id="rId8"/>
    <p:sldId id="536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59" r:id="rId28"/>
    <p:sldId id="560" r:id="rId29"/>
    <p:sldId id="561" r:id="rId30"/>
    <p:sldId id="562" r:id="rId31"/>
    <p:sldId id="467" r:id="rId32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5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1744" autoAdjust="0"/>
  </p:normalViewPr>
  <p:slideViewPr>
    <p:cSldViewPr snapToGrid="0">
      <p:cViewPr varScale="1">
        <p:scale>
          <a:sx n="93" d="100"/>
          <a:sy n="93" d="100"/>
        </p:scale>
        <p:origin x="984" y="84"/>
      </p:cViewPr>
      <p:guideLst/>
    </p:cSldViewPr>
  </p:slideViewPr>
  <p:outlineViewPr>
    <p:cViewPr>
      <p:scale>
        <a:sx n="33" d="100"/>
        <a:sy n="33" d="100"/>
      </p:scale>
      <p:origin x="0" y="-11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0:57:06.065" idx="32">
    <p:pos x="1085" y="2941"/>
    <p:text>Maybe Zoom question: If you show it for A1B2, then ask what the main effect is for another level?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3T12:24:44.432" idx="34">
    <p:pos x="5053" y="3152"/>
    <p:text>Zoom question: Do we need to conduct post-hoc tests?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4T08:16:15.586" idx="35">
    <p:pos x="5085" y="2666"/>
    <p:text>Zoom question: To what test is this p-value of 0.724 referring to?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144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2663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7211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46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5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1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954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Refer to independence test in MTO-B. Row total * column total /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446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4389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57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811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Laten zien dat het unbalanced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382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72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922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417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3515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606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855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812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5227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40	32</a:t>
            </a:r>
          </a:p>
          <a:p>
            <a:r>
              <a:rPr lang="en-US" baseline="0" dirty="0">
                <a:sym typeface="Wingdings" pitchFamily="2" charset="2"/>
              </a:rPr>
              <a:t>	29	35	</a:t>
            </a:r>
          </a:p>
          <a:p>
            <a:r>
              <a:rPr lang="en-US" baseline="0" dirty="0">
                <a:sym typeface="Wingdings" pitchFamily="2" charset="2"/>
              </a:rPr>
              <a:t>	30	50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2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Interaction effects 	0	0</a:t>
            </a:r>
          </a:p>
          <a:p>
            <a:r>
              <a:rPr lang="en-US" baseline="0" dirty="0">
                <a:sym typeface="Wingdings" pitchFamily="2" charset="2"/>
              </a:rPr>
              <a:t>		4	-4</a:t>
            </a:r>
          </a:p>
          <a:p>
            <a:r>
              <a:rPr lang="en-US" baseline="0" dirty="0">
                <a:sym typeface="Wingdings" pitchFamily="2" charset="2"/>
              </a:rPr>
              <a:t>		-4	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7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49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59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73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67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7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3696-A684-4C1B-BD90-E41607A569A1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80DD-227E-410E-B255-3E21E7A4B2CC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70C7-0E6D-49F2-85E7-AB97AD3F01FB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E94F-7A95-4E6F-AECB-4F14353F2ACE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4FF-2912-40B8-9883-614648211243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4E129-AC18-40CE-9D15-BB792C8D9A6C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A3EA-96AC-409B-A107-78CEFAB747D8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9082-C50D-4D4C-B707-41A7FD31364C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6A5A-5276-4211-9613-3B5C04D82B88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24DC-D6DF-45A4-8651-428A9DE9D366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BE6-3517-4CDF-BD0B-E0355ED72143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F38C-5C13-4499-A470-B4228B615CD8}" type="datetime1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7,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r>
              <a:rPr lang="nl-NL" sz="2400" b="1" dirty="0" err="1"/>
              <a:t>Experimental</a:t>
            </a:r>
            <a:r>
              <a:rPr lang="nl-NL" sz="2400" b="1" dirty="0"/>
              <a:t> Research </a:t>
            </a:r>
            <a:r>
              <a:rPr lang="nl-NL" sz="2400" b="1" dirty="0" err="1"/>
              <a:t>Methods</a:t>
            </a:r>
            <a:br>
              <a:rPr lang="nl-NL" sz="2400" b="1" dirty="0"/>
            </a:br>
            <a:br>
              <a:rPr lang="nl-NL" sz="2400" b="1" dirty="0"/>
            </a:br>
            <a:br>
              <a:rPr lang="nl-NL" sz="2400" b="1" dirty="0"/>
            </a:br>
            <a:r>
              <a:rPr lang="nl-NL" sz="2400" b="1" dirty="0" err="1"/>
              <a:t>Lecture</a:t>
            </a:r>
            <a:r>
              <a:rPr lang="nl-NL" sz="2400" b="1"/>
              <a:t> 7</a:t>
            </a:r>
            <a:endParaRPr lang="nl-NL" sz="24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Simple effects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8" y="1981200"/>
            <a:ext cx="5349584" cy="33251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80" y="1910079"/>
            <a:ext cx="6319836" cy="30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New analysis with new syntax</a:t>
            </a: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/>
              <a:t>Simple effects can be done using “split file” in SPSS</a:t>
            </a:r>
          </a:p>
          <a:p>
            <a:endParaRPr lang="en-US" sz="2200" dirty="0"/>
          </a:p>
          <a:p>
            <a:r>
              <a:rPr lang="en-US" sz="2200" dirty="0"/>
              <a:t>Interpreting the analysis is easy, because it is a</a:t>
            </a:r>
            <a:r>
              <a:rPr lang="en-US" sz="2200" dirty="0">
                <a:sym typeface="Wingdings" panose="05000000000000000000" pitchFamily="2" charset="2"/>
              </a:rPr>
              <a:t> one-way ANOVA for depressed patients and patients with schizophrenia, possibly with post-hoc tests  same as we did in previous lectures </a:t>
            </a:r>
            <a:r>
              <a:rPr lang="en-US" sz="3300" dirty="0">
                <a:sym typeface="Wingdings" panose="05000000000000000000" pitchFamily="2" charset="2"/>
              </a:rPr>
              <a:t></a:t>
            </a:r>
            <a:endParaRPr lang="en-US" sz="2200" dirty="0">
              <a:sym typeface="Wingdings" panose="05000000000000000000" pitchFamily="2" charset="2"/>
            </a:endParaRPr>
          </a:p>
          <a:p>
            <a:pPr lvl="0"/>
            <a:endParaRPr lang="en-US" sz="1900" u="sng" dirty="0"/>
          </a:p>
          <a:p>
            <a:pPr lvl="0"/>
            <a:r>
              <a:rPr lang="en-US" sz="2200" u="sng" dirty="0"/>
              <a:t>Syntax: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SORT CASES  BY patient.</a:t>
            </a:r>
            <a:br>
              <a:rPr lang="en-US" sz="2500" dirty="0">
                <a:solidFill>
                  <a:srgbClr val="FF0000"/>
                </a:solidFill>
              </a:rPr>
            </a:br>
            <a:r>
              <a:rPr lang="en-US" sz="2500" dirty="0">
                <a:solidFill>
                  <a:srgbClr val="FF0000"/>
                </a:solidFill>
              </a:rPr>
              <a:t>SPLIT FILE SEPARATE BY patient.</a:t>
            </a:r>
          </a:p>
          <a:p>
            <a:pPr marL="0" lvl="0" indent="0">
              <a:buNone/>
            </a:pPr>
            <a:r>
              <a:rPr lang="en-US" sz="2500" dirty="0"/>
              <a:t>UNIANOVA improve BY drug</a:t>
            </a:r>
            <a:br>
              <a:rPr lang="en-US" sz="2500" dirty="0"/>
            </a:br>
            <a:r>
              <a:rPr lang="en-US" sz="2500" dirty="0"/>
              <a:t>  /METHOD=SSTYPE(3)</a:t>
            </a:r>
            <a:br>
              <a:rPr lang="en-US" sz="2500" dirty="0"/>
            </a:br>
            <a:r>
              <a:rPr lang="en-US" sz="2500" dirty="0"/>
              <a:t>  /INTERCEPT=INCLUDE</a:t>
            </a:r>
            <a:br>
              <a:rPr lang="en-US" sz="2500" dirty="0"/>
            </a:br>
            <a:r>
              <a:rPr lang="en-US" sz="2500" dirty="0"/>
              <a:t>  /PRINT=ETASQ DESCRIPTIVE HOMOGENEITY</a:t>
            </a:r>
            <a:br>
              <a:rPr lang="en-US" sz="2500" dirty="0"/>
            </a:br>
            <a:r>
              <a:rPr lang="en-US" sz="2500" dirty="0"/>
              <a:t>  /CRITERIA=ALPHA(.05)</a:t>
            </a:r>
            <a:br>
              <a:rPr lang="en-US" sz="2500" dirty="0"/>
            </a:br>
            <a:r>
              <a:rPr lang="en-US" sz="2500" dirty="0"/>
              <a:t>  /DESIGN= drug.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FF0000"/>
                </a:solidFill>
              </a:rPr>
              <a:t>SPLIT FILE OFF.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8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Depressed patients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2446356"/>
            <a:ext cx="3344361" cy="19551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888742"/>
            <a:ext cx="3394079" cy="22783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1" y="1964206"/>
            <a:ext cx="3200400" cy="2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Depressed patients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2403539"/>
            <a:ext cx="6761797" cy="3085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1120" y="2286000"/>
                <a:ext cx="407416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Conclusion: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behavior improvement is not different for the three drugs (</a:t>
                </a:r>
                <a:r>
                  <a:rPr lang="en-US" i="1" dirty="0"/>
                  <a:t>F</a:t>
                </a:r>
                <a:r>
                  <a:rPr lang="en-US" dirty="0"/>
                  <a:t>(2,6) = 1.5, </a:t>
                </a:r>
                <a:r>
                  <a:rPr lang="en-US" i="1" dirty="0"/>
                  <a:t>p </a:t>
                </a:r>
                <a:r>
                  <a:rPr lang="en-US" dirty="0"/>
                  <a:t>= 0.296)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effect of type of drug is, however,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0" y="2286000"/>
                <a:ext cx="4074160" cy="2031325"/>
              </a:xfrm>
              <a:prstGeom prst="rect">
                <a:avLst/>
              </a:prstGeom>
              <a:blipFill>
                <a:blip r:embed="rId5"/>
                <a:stretch>
                  <a:fillRect l="-1347" t="-1502" r="-299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8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226060"/>
            <a:ext cx="2843530" cy="1662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579" y="4090035"/>
            <a:ext cx="3184842" cy="21379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641" y="1965048"/>
            <a:ext cx="3200400" cy="2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7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Simple effects: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91120" y="2286000"/>
                <a:ext cx="407416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Conclusion: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Average behavior improvement is different for the three drugs (</a:t>
                </a:r>
                <a:r>
                  <a:rPr lang="en-US" i="1" dirty="0"/>
                  <a:t>F</a:t>
                </a:r>
                <a:r>
                  <a:rPr lang="en-US" dirty="0"/>
                  <a:t>(2,6) = 8.69, </a:t>
                </a:r>
                <a:r>
                  <a:rPr lang="en-US" i="1" dirty="0"/>
                  <a:t>p </a:t>
                </a:r>
                <a:r>
                  <a:rPr lang="en-US" dirty="0"/>
                  <a:t>= 0.017)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effect of type of drug is large 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743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Next step: Post-hoc tests to see which groups are different from each other </a:t>
                </a:r>
                <a:r>
                  <a:rPr lang="en-US" dirty="0">
                    <a:sym typeface="Wingdings" panose="05000000000000000000" pitchFamily="2" charset="2"/>
                  </a:rPr>
                  <a:t> Tukey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20" y="2286000"/>
                <a:ext cx="4074160" cy="3139321"/>
              </a:xfrm>
              <a:prstGeom prst="rect">
                <a:avLst/>
              </a:prstGeom>
              <a:blipFill>
                <a:blip r:embed="rId4"/>
                <a:stretch>
                  <a:fillRect l="-1347" t="-971" r="-29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3" y="2286000"/>
            <a:ext cx="6958593" cy="3175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1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Tukey: Schizophrenia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75" y="1671799"/>
            <a:ext cx="2114890" cy="2616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286000"/>
            <a:ext cx="1085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Syntax:</a:t>
            </a:r>
          </a:p>
          <a:p>
            <a:endParaRPr lang="en-US" dirty="0"/>
          </a:p>
          <a:p>
            <a:r>
              <a:rPr lang="en-US" dirty="0"/>
              <a:t>SORT CASES  BY patient.</a:t>
            </a:r>
          </a:p>
          <a:p>
            <a:r>
              <a:rPr lang="en-US" dirty="0"/>
              <a:t>SPLIT FILE SEPARATE BY patient.</a:t>
            </a:r>
          </a:p>
          <a:p>
            <a:endParaRPr lang="en-US" dirty="0"/>
          </a:p>
          <a:p>
            <a:r>
              <a:rPr lang="en-US" dirty="0"/>
              <a:t>UNIANOVA improve BY drug</a:t>
            </a:r>
          </a:p>
          <a:p>
            <a:r>
              <a:rPr lang="en-US" dirty="0"/>
              <a:t>  /METHOD=SSTYPE(3)</a:t>
            </a:r>
          </a:p>
          <a:p>
            <a:r>
              <a:rPr lang="en-US" dirty="0"/>
              <a:t>  /INTERCEPT=INCLUDE</a:t>
            </a:r>
          </a:p>
          <a:p>
            <a:r>
              <a:rPr lang="en-US" dirty="0"/>
              <a:t>  /PRINT=ETASQ DESCRIPTIVE HOMOGENEITY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/POSTHOC=drug(TUKEY)</a:t>
            </a:r>
          </a:p>
          <a:p>
            <a:r>
              <a:rPr lang="en-US" dirty="0"/>
              <a:t>  /CRITERIA=ALPHA(.05)</a:t>
            </a:r>
          </a:p>
          <a:p>
            <a:r>
              <a:rPr lang="en-US" dirty="0"/>
              <a:t>  /DESIGN= drug.</a:t>
            </a:r>
          </a:p>
          <a:p>
            <a:endParaRPr lang="en-US" dirty="0"/>
          </a:p>
          <a:p>
            <a:r>
              <a:rPr lang="en-US" dirty="0"/>
              <a:t>SPLIT FILE OFF.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24" y="1609744"/>
            <a:ext cx="2336391" cy="355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80" y="2254387"/>
            <a:ext cx="2883535" cy="38630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17840" y="2286000"/>
            <a:ext cx="4074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behavior improvement of drug B differs from drugs A and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B is least effective and drugs A and C are equally effective</a:t>
            </a:r>
          </a:p>
        </p:txBody>
      </p:sp>
    </p:spTree>
    <p:extLst>
      <p:ext uri="{BB962C8B-B14F-4D97-AF65-F5344CB8AC3E}">
        <p14:creationId xmlns:p14="http://schemas.microsoft.com/office/powerpoint/2010/main" val="36916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Overall conclusion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At least one of the group means differ from the others</a:t>
                </a:r>
                <a:r>
                  <a:rPr lang="en-US" sz="2100" dirty="0">
                    <a:sym typeface="Wingdings" panose="05000000000000000000" pitchFamily="2" charset="2"/>
                  </a:rPr>
                  <a:t> </a:t>
                </a:r>
                <a:r>
                  <a:rPr lang="en-US" sz="2100" i="1" dirty="0"/>
                  <a:t>F</a:t>
                </a:r>
                <a:r>
                  <a:rPr lang="en-US" sz="2100" dirty="0"/>
                  <a:t>(5,12) = 4.755, </a:t>
                </a:r>
                <a:r>
                  <a:rPr lang="en-US" sz="2100" i="1" dirty="0"/>
                  <a:t>p =</a:t>
                </a:r>
                <a:r>
                  <a:rPr lang="en-US" sz="2100" dirty="0"/>
                  <a:t> .013</a:t>
                </a:r>
              </a:p>
              <a:p>
                <a:endParaRPr lang="en-US" sz="2100" dirty="0"/>
              </a:p>
              <a:p>
                <a:r>
                  <a:rPr lang="en-US" sz="1900" dirty="0"/>
                  <a:t>66.5% of the total variation in behavioral improvement can be explained by patient type, drug type, and the interaction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dirty="0"/>
                  <a:t> 0.665)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However, there is also a significant interaction effect (</a:t>
                </a:r>
                <a:r>
                  <a:rPr lang="en-US" sz="1900" i="1" dirty="0"/>
                  <a:t>F</a:t>
                </a:r>
                <a:r>
                  <a:rPr lang="en-US" sz="1900" dirty="0"/>
                  <a:t>(2,12) = 8.151, </a:t>
                </a:r>
                <a:r>
                  <a:rPr lang="en-US" sz="1900" i="1" dirty="0"/>
                  <a:t>p</a:t>
                </a:r>
                <a:r>
                  <a:rPr lang="en-US" sz="1900" dirty="0"/>
                  <a:t> = .006), so interpreting the main effects of type of patient and drug is deceiving</a:t>
                </a:r>
              </a:p>
              <a:p>
                <a:endParaRPr lang="en-US" sz="1900" dirty="0"/>
              </a:p>
              <a:p>
                <a:r>
                  <a:rPr lang="en-US" sz="1900" dirty="0"/>
                  <a:t>Simple effects show that:</a:t>
                </a:r>
              </a:p>
              <a:p>
                <a:pPr lvl="1"/>
                <a:r>
                  <a:rPr lang="en-US" sz="1600" dirty="0"/>
                  <a:t>There is no effect of type of drug for depressed patients (</a:t>
                </a:r>
                <a:r>
                  <a:rPr lang="en-US" sz="1600" i="1" dirty="0"/>
                  <a:t>F</a:t>
                </a:r>
                <a:r>
                  <a:rPr lang="en-US" sz="1600" dirty="0"/>
                  <a:t>(2,6) = 1.5, </a:t>
                </a:r>
                <a:r>
                  <a:rPr lang="en-US" sz="1600" i="1" dirty="0"/>
                  <a:t>p </a:t>
                </a:r>
                <a:r>
                  <a:rPr lang="en-US" sz="1600" dirty="0"/>
                  <a:t>= 0.296)</a:t>
                </a:r>
              </a:p>
              <a:p>
                <a:pPr lvl="1"/>
                <a:r>
                  <a:rPr lang="en-US" sz="1600" dirty="0"/>
                  <a:t>There is an effect of type of drug for patients </a:t>
                </a:r>
                <a:r>
                  <a:rPr lang="en-US" sz="1600"/>
                  <a:t>with schizophrenia </a:t>
                </a:r>
                <a:br>
                  <a:rPr lang="en-US" sz="1600"/>
                </a:br>
                <a:r>
                  <a:rPr lang="en-US" sz="1600"/>
                  <a:t>(</a:t>
                </a:r>
                <a:r>
                  <a:rPr lang="en-US" sz="1600" i="1" dirty="0"/>
                  <a:t>F</a:t>
                </a:r>
                <a:r>
                  <a:rPr lang="en-US" sz="1600" dirty="0"/>
                  <a:t>(2,6) = 8.69, </a:t>
                </a:r>
                <a:r>
                  <a:rPr lang="en-US" sz="1600" i="1" dirty="0"/>
                  <a:t>p </a:t>
                </a:r>
                <a:r>
                  <a:rPr lang="en-US" sz="1600" dirty="0"/>
                  <a:t>= </a:t>
                </a:r>
                <a:r>
                  <a:rPr lang="en-US" sz="1600"/>
                  <a:t>0.017), and </a:t>
                </a:r>
                <a:r>
                  <a:rPr lang="en-US" sz="1600" dirty="0"/>
                  <a:t>drug B is less effective than drugs A and C</a:t>
                </a:r>
              </a:p>
              <a:p>
                <a:pPr lvl="1"/>
                <a:endParaRPr lang="en-US" sz="15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586" t="-15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718916" y="5144052"/>
          <a:ext cx="2737302" cy="1097280"/>
        </p:xfrm>
        <a:graphic>
          <a:graphicData uri="http://schemas.openxmlformats.org/drawingml/2006/table">
            <a:tbl>
              <a:tblPr/>
              <a:tblGrid>
                <a:gridCol w="1368651">
                  <a:extLst>
                    <a:ext uri="{9D8B030D-6E8A-4147-A177-3AD203B41FA5}">
                      <a16:colId xmlns:a16="http://schemas.microsoft.com/office/drawing/2014/main" val="1988332841"/>
                    </a:ext>
                  </a:extLst>
                </a:gridCol>
                <a:gridCol w="1368651">
                  <a:extLst>
                    <a:ext uri="{9D8B030D-6E8A-4147-A177-3AD203B41FA5}">
                      <a16:colId xmlns:a16="http://schemas.microsoft.com/office/drawing/2014/main" val="371931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98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79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Interpretation: rules of thumb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blipFill>
                <a:blip r:embed="rId4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689421" y="4720533"/>
            <a:ext cx="3135505" cy="1520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88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sz="1900" dirty="0"/>
                  <a:t>Balanced designs: Equal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sz="1900" dirty="0"/>
                  <a:t> or cell sizes are </a:t>
                </a:r>
                <a:r>
                  <a:rPr lang="en-US" sz="1900" b="1" dirty="0"/>
                  <a:t>proportional</a:t>
                </a:r>
                <a:r>
                  <a:rPr lang="en-US" sz="1900" dirty="0"/>
                  <a:t> to each other</a:t>
                </a:r>
              </a:p>
              <a:p>
                <a:r>
                  <a:rPr lang="en-US" sz="1900" dirty="0"/>
                  <a:t>All other cases: Unbalanced designs</a:t>
                </a:r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1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62048" y="2720000"/>
            <a:ext cx="1016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Balanced			        			            		         	       Unbalanced		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83346"/>
                  </p:ext>
                </p:extLst>
              </p:nvPr>
            </p:nvGraphicFramePr>
            <p:xfrm>
              <a:off x="571500" y="3153303"/>
              <a:ext cx="11049000" cy="24574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74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339348957"/>
                        </a:ext>
                      </a:extLst>
                    </a:gridCol>
                    <a:gridCol w="914585">
                      <a:extLst>
                        <a:ext uri="{9D8B030D-6E8A-4147-A177-3AD203B41FA5}">
                          <a16:colId xmlns:a16="http://schemas.microsoft.com/office/drawing/2014/main" val="4269475614"/>
                        </a:ext>
                      </a:extLst>
                    </a:gridCol>
                    <a:gridCol w="14852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24439922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51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=54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=13</m:t>
                                </m:r>
                              </m:oMath>
                            </m:oMathPara>
                          </a14:m>
                          <a:endParaRPr lang="en-US" sz="1100" i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kumimoji="0" lang="en-US" sz="11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=34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2728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783346"/>
                  </p:ext>
                </p:extLst>
              </p:nvPr>
            </p:nvGraphicFramePr>
            <p:xfrm>
              <a:off x="571500" y="3153303"/>
              <a:ext cx="11049000" cy="24574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074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098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339348957"/>
                        </a:ext>
                      </a:extLst>
                    </a:gridCol>
                    <a:gridCol w="914585">
                      <a:extLst>
                        <a:ext uri="{9D8B030D-6E8A-4147-A177-3AD203B41FA5}">
                          <a16:colId xmlns:a16="http://schemas.microsoft.com/office/drawing/2014/main" val="4269475614"/>
                        </a:ext>
                      </a:extLst>
                    </a:gridCol>
                    <a:gridCol w="14852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199933">
                      <a:extLst>
                        <a:ext uri="{9D8B030D-6E8A-4147-A177-3AD203B41FA5}">
                          <a16:colId xmlns:a16="http://schemas.microsoft.com/office/drawing/2014/main" val="2244399229"/>
                        </a:ext>
                      </a:extLst>
                    </a:gridCol>
                  </a:tblGrid>
                  <a:tr h="368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B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8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B2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177941" r="-687562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177941" r="-591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177941" r="-5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177941" r="-2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177941" r="-100000" b="-319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177941" b="-319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51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236250" r="-687562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236250" r="-591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236250" r="-5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Factor A   A2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236250" r="-2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236250" r="-100000" b="-17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236250" b="-17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401493" r="-687562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401493" r="-591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401493" r="-5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A3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401493" r="-2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401493" r="-10000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401493" b="-1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25" t="-494118" r="-687562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6000" t="-494118" r="-591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20812" t="-494118" r="-5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0812" t="-494118" r="-2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20812" t="-494118" r="-10000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812" t="-494118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72843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9841" y="539207"/>
            <a:ext cx="1643959" cy="17661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961428"/>
          </a:xfrm>
        </p:spPr>
        <p:txBody>
          <a:bodyPr>
            <a:normAutofit/>
          </a:bodyPr>
          <a:lstStyle/>
          <a:p>
            <a:r>
              <a:rPr lang="en-US" sz="1900" dirty="0"/>
              <a:t>This always applies: SS</a:t>
            </a:r>
            <a:r>
              <a:rPr lang="en-US" sz="1900" baseline="-25000" dirty="0"/>
              <a:t>T</a:t>
            </a:r>
            <a:r>
              <a:rPr lang="en-US" sz="1900" dirty="0"/>
              <a:t> = SS</a:t>
            </a:r>
            <a:r>
              <a:rPr lang="en-US" sz="1900" baseline="-25000" dirty="0"/>
              <a:t>Between</a:t>
            </a:r>
            <a:r>
              <a:rPr lang="en-US" sz="1900" dirty="0"/>
              <a:t> + SS</a:t>
            </a:r>
            <a:r>
              <a:rPr lang="en-US" sz="1900" baseline="-25000" dirty="0"/>
              <a:t>w</a:t>
            </a:r>
            <a:endParaRPr lang="en-US" sz="1900" dirty="0"/>
          </a:p>
          <a:p>
            <a:endParaRPr lang="en-US" sz="1900" dirty="0"/>
          </a:p>
          <a:p>
            <a:r>
              <a:rPr lang="en-US" sz="1900" u="sng" dirty="0"/>
              <a:t>Only</a:t>
            </a:r>
            <a:r>
              <a:rPr lang="en-US" sz="1900" dirty="0"/>
              <a:t> in a balanced design applies: SS</a:t>
            </a:r>
            <a:r>
              <a:rPr lang="en-US" sz="1900" baseline="-25000" dirty="0"/>
              <a:t>Between</a:t>
            </a:r>
            <a:r>
              <a:rPr lang="en-US" sz="1900" dirty="0"/>
              <a:t> = SS</a:t>
            </a:r>
            <a:r>
              <a:rPr lang="en-US" sz="1900" baseline="-25000" dirty="0"/>
              <a:t>A</a:t>
            </a:r>
            <a:r>
              <a:rPr lang="en-US" sz="1900" dirty="0"/>
              <a:t> + SS</a:t>
            </a:r>
            <a:r>
              <a:rPr lang="en-US" sz="1900" baseline="-25000" dirty="0"/>
              <a:t>B</a:t>
            </a:r>
            <a:r>
              <a:rPr lang="en-US" sz="1900" dirty="0"/>
              <a:t> + SS</a:t>
            </a:r>
            <a:r>
              <a:rPr lang="en-US" sz="1900" baseline="-25000" dirty="0"/>
              <a:t>AB</a:t>
            </a:r>
          </a:p>
          <a:p>
            <a:endParaRPr lang="en-US" sz="1900" dirty="0"/>
          </a:p>
          <a:p>
            <a:r>
              <a:rPr lang="en-US" sz="1900" dirty="0"/>
              <a:t>The total Sums of Squares can be partitioned in effect A, effect B, and the interaction effect AB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380" y="3450423"/>
            <a:ext cx="6685280" cy="32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8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Lecture goals lecture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Explain the model of a two-way ANOVA</a:t>
            </a:r>
          </a:p>
          <a:p>
            <a:endParaRPr lang="en-US" sz="1900" dirty="0"/>
          </a:p>
          <a:p>
            <a:r>
              <a:rPr lang="en-US" sz="1900" dirty="0"/>
              <a:t>Interpret the SPSS output of simple effects</a:t>
            </a:r>
          </a:p>
          <a:p>
            <a:endParaRPr lang="en-US" sz="1900" dirty="0"/>
          </a:p>
          <a:p>
            <a:r>
              <a:rPr lang="en-US" sz="1900" dirty="0"/>
              <a:t>Determine whether a design is balanced or unbalanced</a:t>
            </a:r>
          </a:p>
          <a:p>
            <a:endParaRPr lang="en-US" sz="1900" dirty="0"/>
          </a:p>
          <a:p>
            <a:r>
              <a:rPr lang="en-US" sz="1900" dirty="0"/>
              <a:t>Explain the advantages of a two-way ANOVA over a one-way ANOVA</a:t>
            </a:r>
          </a:p>
          <a:p>
            <a:endParaRPr lang="en-US" sz="1900" dirty="0"/>
          </a:p>
          <a:p>
            <a:r>
              <a:rPr lang="en-US" sz="1900" dirty="0"/>
              <a:t>Determine whether a factor is a fixed or random factor</a:t>
            </a:r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Balanced vs. unbalanced designs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The reason for this is that proportionality of the sample sizes implies that the factors are </a:t>
                </a:r>
                <a:r>
                  <a:rPr lang="en-US" sz="1900" i="1" dirty="0"/>
                  <a:t>independent</a:t>
                </a:r>
                <a:endParaRPr lang="en-US" sz="1900" dirty="0"/>
              </a:p>
              <a:p>
                <a:endParaRPr lang="en-US" sz="1900" dirty="0"/>
              </a:p>
              <a:p>
                <a:pPr lvl="0"/>
                <a:r>
                  <a:rPr lang="en-US" sz="1900" dirty="0"/>
                  <a:t>If the design is unbalanced (=</a:t>
                </a:r>
                <a:r>
                  <a:rPr lang="en-US" sz="1900" i="1" dirty="0"/>
                  <a:t>n</a:t>
                </a:r>
                <a:r>
                  <a:rPr lang="en-US" sz="1900" i="1" baseline="-25000" dirty="0"/>
                  <a:t>jk</a:t>
                </a:r>
                <a:r>
                  <a:rPr lang="en-US" sz="1900" dirty="0"/>
                  <a:t> not proportional), all SSs of the effect do </a:t>
                </a:r>
                <a:r>
                  <a:rPr lang="en-US" sz="1900" u="sng" dirty="0"/>
                  <a:t>not</a:t>
                </a:r>
                <a:r>
                  <a:rPr lang="en-US" sz="1900" dirty="0"/>
                  <a:t> add up to SS</a:t>
                </a:r>
                <a:r>
                  <a:rPr lang="en-US" sz="1900" baseline="-25000" dirty="0"/>
                  <a:t>Between</a:t>
                </a:r>
              </a:p>
              <a:p>
                <a:pPr lvl="0"/>
                <a:endParaRPr lang="en-US" sz="1900" b="1" dirty="0"/>
              </a:p>
              <a:p>
                <a:r>
                  <a:rPr lang="en-US" sz="1900" dirty="0"/>
                  <a:t>Everything is possible: 	</a:t>
                </a:r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dirty="0"/>
                  <a:t>				SS</a:t>
                </a:r>
                <a:r>
                  <a:rPr lang="en-US" sz="1900" baseline="-25000" dirty="0"/>
                  <a:t>A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B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AB</a:t>
                </a:r>
                <a:r>
                  <a:rPr lang="en-US" sz="1900" dirty="0"/>
                  <a:t> &gt; SS</a:t>
                </a:r>
                <a:r>
                  <a:rPr lang="en-US" sz="1900" baseline="-25000" dirty="0"/>
                  <a:t>Between</a:t>
                </a:r>
                <a:r>
                  <a:rPr lang="en-US" sz="1900" dirty="0"/>
                  <a:t> </a:t>
                </a:r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dirty="0"/>
                  <a:t>		 		SS</a:t>
                </a:r>
                <a:r>
                  <a:rPr lang="en-US" sz="1900" baseline="-25000" dirty="0"/>
                  <a:t>A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B</a:t>
                </a:r>
                <a:r>
                  <a:rPr lang="en-US" sz="1900" dirty="0"/>
                  <a:t>+SS</a:t>
                </a:r>
                <a:r>
                  <a:rPr lang="en-US" sz="1900" baseline="-25000" dirty="0"/>
                  <a:t>AB</a:t>
                </a:r>
                <a:r>
                  <a:rPr lang="en-US" sz="1900" dirty="0"/>
                  <a:t> &lt; SS</a:t>
                </a:r>
                <a:r>
                  <a:rPr lang="en-US" sz="1900" baseline="-25000" dirty="0"/>
                  <a:t>Between</a:t>
                </a:r>
                <a:endParaRPr lang="en-US" sz="1900" b="1" dirty="0"/>
              </a:p>
              <a:p>
                <a:endParaRPr lang="en-US" sz="1900" dirty="0"/>
              </a:p>
              <a:p>
                <a:r>
                  <a:rPr lang="en-US" sz="1900" dirty="0"/>
                  <a:t>Interpretation in case of an unbalanced design is more difficult:</a:t>
                </a:r>
              </a:p>
              <a:p>
                <a:pPr lvl="1"/>
                <a:r>
                  <a:rPr lang="en-US" sz="1900" i="1" dirty="0"/>
                  <a:t>F</a:t>
                </a:r>
                <a:r>
                  <a:rPr lang="en-US" sz="1900" dirty="0"/>
                  <a:t>-test </a:t>
                </a:r>
                <a:r>
                  <a:rPr lang="en-US" sz="1900" dirty="0">
                    <a:sym typeface="Wingdings" panose="05000000000000000000" pitchFamily="2" charset="2"/>
                  </a:rPr>
                  <a:t> Does factor A explains variance </a:t>
                </a:r>
                <a:r>
                  <a:rPr lang="en-US" sz="1900" i="1" dirty="0">
                    <a:sym typeface="Wingdings" panose="05000000000000000000" pitchFamily="2" charset="2"/>
                  </a:rPr>
                  <a:t>in addition to the variance that is already explained by other effects (B, AB)</a:t>
                </a:r>
                <a:r>
                  <a:rPr lang="en-US" sz="1900" dirty="0">
                    <a:sym typeface="Wingdings" panose="05000000000000000000" pitchFamily="2" charset="2"/>
                  </a:rPr>
                  <a:t>?</a:t>
                </a:r>
              </a:p>
              <a:p>
                <a:pPr lvl="1"/>
                <a:r>
                  <a:rPr lang="en-US" sz="1900" dirty="0">
                    <a:sym typeface="Wingdings" panose="05000000000000000000" pitchFamily="2" charset="2"/>
                  </a:rPr>
                  <a:t>We look at the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900" dirty="0"/>
                  <a:t> as effect size measure, because this answers the question </a:t>
                </a:r>
                <a:r>
                  <a:rPr lang="en-US" sz="1900" dirty="0">
                    <a:sym typeface="Wingdings" panose="05000000000000000000" pitchFamily="2" charset="2"/>
                  </a:rPr>
                  <a:t> Which part of the variance </a:t>
                </a:r>
                <a:r>
                  <a:rPr lang="en-US" sz="1900" i="1" dirty="0">
                    <a:sym typeface="Wingdings" panose="05000000000000000000" pitchFamily="2" charset="2"/>
                  </a:rPr>
                  <a:t>that is not explained by B and AB</a:t>
                </a:r>
                <a:r>
                  <a:rPr lang="en-US" sz="1900" dirty="0">
                    <a:sym typeface="Wingdings" panose="05000000000000000000" pitchFamily="2" charset="2"/>
                  </a:rPr>
                  <a:t>, is explained by A?</a:t>
                </a:r>
                <a:endParaRPr lang="en-US" sz="1900" dirty="0"/>
              </a:p>
              <a:p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410" t="-1229" r="-10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71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RQ:</a:t>
            </a:r>
            <a:r>
              <a:rPr lang="en-US" sz="2000" dirty="0"/>
              <a:t> Does the mean tiredness of students depend on gender and student’s living situation?</a:t>
            </a:r>
          </a:p>
          <a:p>
            <a:endParaRPr lang="en-US" sz="2000" dirty="0"/>
          </a:p>
          <a:p>
            <a:r>
              <a:rPr lang="en-US" sz="2000" u="sng" dirty="0"/>
              <a:t>Variables:</a:t>
            </a:r>
          </a:p>
          <a:p>
            <a:pPr lvl="1"/>
            <a:r>
              <a:rPr lang="en-US" sz="1900" dirty="0"/>
              <a:t>Independent variable/factor:</a:t>
            </a:r>
          </a:p>
          <a:p>
            <a:pPr lvl="2"/>
            <a:r>
              <a:rPr lang="en-US" sz="1900" dirty="0"/>
              <a:t>Living situation </a:t>
            </a:r>
            <a:r>
              <a:rPr lang="en-US" sz="1900" dirty="0">
                <a:sym typeface="Wingdings" panose="05000000000000000000" pitchFamily="2" charset="2"/>
              </a:rPr>
              <a:t> 1 = with parents, 2 = one parent, 3 = no parents</a:t>
            </a:r>
          </a:p>
          <a:p>
            <a:pPr lvl="2"/>
            <a:r>
              <a:rPr lang="en-US" sz="1900" dirty="0">
                <a:sym typeface="Wingdings" panose="05000000000000000000" pitchFamily="2" charset="2"/>
              </a:rPr>
              <a:t>Gender  1 = male, 2 = female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Dependent variable is tiredness that is measured with a scale</a:t>
            </a:r>
          </a:p>
          <a:p>
            <a:pPr lvl="1"/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u="sng" dirty="0">
                <a:sym typeface="Wingdings" panose="05000000000000000000" pitchFamily="2" charset="2"/>
              </a:rPr>
              <a:t>Data:</a:t>
            </a:r>
            <a:r>
              <a:rPr lang="en-US" sz="1900" dirty="0">
                <a:sym typeface="Wingdings" panose="05000000000000000000" pitchFamily="2" charset="2"/>
              </a:rPr>
              <a:t> All social science students who followed the statistics course MTO-D-MAW in 2004 (</a:t>
            </a:r>
            <a:r>
              <a:rPr lang="en-US" sz="1900" i="1" dirty="0">
                <a:sym typeface="Wingdings" panose="05000000000000000000" pitchFamily="2" charset="2"/>
              </a:rPr>
              <a:t>N</a:t>
            </a:r>
            <a:r>
              <a:rPr lang="en-US" sz="1900" dirty="0">
                <a:sym typeface="Wingdings" panose="05000000000000000000" pitchFamily="2" charset="2"/>
              </a:rPr>
              <a:t> = 590)</a:t>
            </a:r>
            <a:endParaRPr lang="en-US" sz="1900" u="sng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54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1" y="1487477"/>
            <a:ext cx="5056822" cy="4641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3840" y="1487477"/>
            <a:ext cx="42875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Is this an unbalanced design?</a:t>
            </a:r>
          </a:p>
        </p:txBody>
      </p:sp>
    </p:spTree>
    <p:extLst>
      <p:ext uri="{BB962C8B-B14F-4D97-AF65-F5344CB8AC3E}">
        <p14:creationId xmlns:p14="http://schemas.microsoft.com/office/powerpoint/2010/main" val="258135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4160"/>
            <a:ext cx="5349584" cy="3325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80" y="1420514"/>
            <a:ext cx="6581775" cy="319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5466080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lucky! </a:t>
            </a:r>
            <a:r>
              <a:rPr lang="en-US" dirty="0">
                <a:sym typeface="Wingdings" panose="05000000000000000000" pitchFamily="2" charset="2"/>
              </a:rPr>
              <a:t> No interaction effect, so we are allowed to interpret the main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97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with an unbalanced design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1298593"/>
            <a:ext cx="6906895" cy="3357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240" y="4824707"/>
            <a:ext cx="108204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Conclusions: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There is an effect of living situation (</a:t>
            </a:r>
            <a:r>
              <a:rPr lang="en-US" sz="1900" i="1" dirty="0"/>
              <a:t>p</a:t>
            </a:r>
            <a:r>
              <a:rPr lang="en-US" sz="1900" dirty="0"/>
              <a:t> = 0.019) </a:t>
            </a:r>
            <a:r>
              <a:rPr lang="en-US" sz="1900" i="1" dirty="0"/>
              <a:t>controlled for gender and gender*living situation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 we need to use post-hoc tests to figure out which groups differ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There is an effect of gender (</a:t>
            </a:r>
            <a:r>
              <a:rPr lang="en-US" sz="1900" i="1" dirty="0">
                <a:sym typeface="Wingdings" panose="05000000000000000000" pitchFamily="2" charset="2"/>
              </a:rPr>
              <a:t>p</a:t>
            </a:r>
            <a:r>
              <a:rPr lang="en-US" sz="1900" dirty="0">
                <a:sym typeface="Wingdings" panose="05000000000000000000" pitchFamily="2" charset="2"/>
              </a:rPr>
              <a:t> = 0.001) </a:t>
            </a:r>
            <a:r>
              <a:rPr lang="en-US" sz="1900" i="1" dirty="0">
                <a:sym typeface="Wingdings" panose="05000000000000000000" pitchFamily="2" charset="2"/>
              </a:rPr>
              <a:t>controlled for living situation and living situation*gender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7274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One-way vs.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0514"/>
            <a:ext cx="10820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Suppose that we conduct a one-way ANOVA using only the factor drug: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How do the results of a one-way ANOVA compare to those of a two-way ANOVA?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02883"/>
              </p:ext>
            </p:extLst>
          </p:nvPr>
        </p:nvGraphicFramePr>
        <p:xfrm>
          <a:off x="1838514" y="2182300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2286000" y="2722880"/>
            <a:ext cx="2773680" cy="579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286000" y="2722880"/>
            <a:ext cx="2773680" cy="579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95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52398" y="795195"/>
            <a:ext cx="5029201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Comparison: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SS</a:t>
            </a:r>
            <a:r>
              <a:rPr lang="en-US" sz="1900" baseline="-25000" dirty="0"/>
              <a:t>drug</a:t>
            </a:r>
            <a:r>
              <a:rPr lang="en-US" sz="1900" dirty="0"/>
              <a:t>, df</a:t>
            </a:r>
            <a:r>
              <a:rPr lang="en-US" sz="1900" baseline="-25000" dirty="0"/>
              <a:t>drug</a:t>
            </a:r>
            <a:r>
              <a:rPr lang="en-US" sz="1900" dirty="0"/>
              <a:t>, MS</a:t>
            </a:r>
            <a:r>
              <a:rPr lang="en-US" sz="1900" baseline="-25000" dirty="0"/>
              <a:t>drug</a:t>
            </a:r>
            <a:r>
              <a:rPr lang="en-US" sz="1900" dirty="0"/>
              <a:t> are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SS</a:t>
            </a:r>
            <a:r>
              <a:rPr lang="en-US" sz="1900" baseline="-25000" dirty="0"/>
              <a:t>W</a:t>
            </a:r>
            <a:r>
              <a:rPr lang="en-US" sz="1900" dirty="0"/>
              <a:t> is different in output</a:t>
            </a:r>
            <a:endParaRPr lang="en-US" sz="1900" b="1" dirty="0"/>
          </a:p>
          <a:p>
            <a:r>
              <a:rPr lang="en-US" sz="1900" dirty="0"/>
              <a:t>	SS</a:t>
            </a:r>
            <a:r>
              <a:rPr lang="en-US" sz="1900" baseline="-25000" dirty="0"/>
              <a:t>W-1way</a:t>
            </a:r>
            <a:r>
              <a:rPr lang="en-US" sz="1900" dirty="0"/>
              <a:t> =SS</a:t>
            </a:r>
            <a:r>
              <a:rPr lang="en-US" sz="1900" baseline="-25000" dirty="0"/>
              <a:t>W-2way </a:t>
            </a:r>
            <a:r>
              <a:rPr lang="en-US" sz="1900" dirty="0"/>
              <a:t>+ SS</a:t>
            </a:r>
            <a:r>
              <a:rPr lang="en-US" sz="1900" baseline="-25000" dirty="0"/>
              <a:t>pat  </a:t>
            </a:r>
            <a:r>
              <a:rPr lang="en-US" sz="1900" dirty="0"/>
              <a:t>+ SS</a:t>
            </a:r>
            <a:r>
              <a:rPr lang="en-US" sz="1900" baseline="-25000" dirty="0"/>
              <a:t>pat*drug</a:t>
            </a:r>
            <a:endParaRPr lang="en-US" sz="1900" b="1" dirty="0"/>
          </a:p>
          <a:p>
            <a:r>
              <a:rPr lang="en-US" sz="1900" dirty="0"/>
              <a:t>	268 	      =106        +	 18     + 144  </a:t>
            </a:r>
            <a:endParaRPr lang="en-US" sz="1900" b="1" dirty="0"/>
          </a:p>
          <a:p>
            <a:pPr lvl="1"/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df</a:t>
            </a:r>
            <a:r>
              <a:rPr lang="en-US" sz="1900" baseline="-25000" dirty="0"/>
              <a:t>W</a:t>
            </a:r>
            <a:r>
              <a:rPr lang="en-US" sz="1900" dirty="0"/>
              <a:t> is different in output</a:t>
            </a:r>
            <a:endParaRPr lang="en-US" sz="1900" b="1" dirty="0"/>
          </a:p>
          <a:p>
            <a:r>
              <a:rPr lang="en-US" sz="1900" dirty="0"/>
              <a:t>	df</a:t>
            </a:r>
            <a:r>
              <a:rPr lang="en-US" sz="1900" baseline="-25000" dirty="0"/>
              <a:t>W-1way</a:t>
            </a:r>
            <a:r>
              <a:rPr lang="en-US" sz="1900" dirty="0"/>
              <a:t> 	= df</a:t>
            </a:r>
            <a:r>
              <a:rPr lang="en-US" sz="1900" baseline="-25000" dirty="0"/>
              <a:t>W-2way</a:t>
            </a:r>
            <a:r>
              <a:rPr lang="en-US" sz="1900" dirty="0"/>
              <a:t> + df</a:t>
            </a:r>
            <a:r>
              <a:rPr lang="en-US" sz="1900" baseline="-25000" dirty="0"/>
              <a:t>pat</a:t>
            </a:r>
            <a:r>
              <a:rPr lang="en-US" sz="1900" dirty="0"/>
              <a:t> + df</a:t>
            </a:r>
            <a:r>
              <a:rPr lang="en-US" sz="1900" baseline="-25000" dirty="0"/>
              <a:t>pat*drug</a:t>
            </a:r>
            <a:endParaRPr lang="en-US" sz="1900" b="1" dirty="0"/>
          </a:p>
          <a:p>
            <a:r>
              <a:rPr lang="en-US" sz="1900" dirty="0"/>
              <a:t>	15 		= 12          + 1       + 2</a:t>
            </a:r>
            <a:endParaRPr lang="en-US" sz="1900" b="1" dirty="0"/>
          </a:p>
          <a:p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Because SS</a:t>
            </a:r>
            <a:r>
              <a:rPr lang="en-US" sz="1900" baseline="-25000" dirty="0"/>
              <a:t>W</a:t>
            </a:r>
            <a:r>
              <a:rPr lang="en-US" sz="1900" dirty="0"/>
              <a:t> in two-way (compared to one-way) has decreased relatively more than </a:t>
            </a:r>
            <a:r>
              <a:rPr lang="en-US" sz="1900" dirty="0" err="1"/>
              <a:t>df</a:t>
            </a:r>
            <a:r>
              <a:rPr lang="en-US" sz="1900" baseline="-25000" dirty="0" err="1"/>
              <a:t>W</a:t>
            </a:r>
            <a:r>
              <a:rPr lang="en-US" sz="1900" dirty="0"/>
              <a:t>, the MS</a:t>
            </a:r>
            <a:r>
              <a:rPr lang="en-US" sz="1900" baseline="-25000" dirty="0"/>
              <a:t>W</a:t>
            </a:r>
            <a:r>
              <a:rPr lang="en-US" sz="1900" dirty="0"/>
              <a:t> in two-way is lower than in one-way</a:t>
            </a:r>
            <a:endParaRPr lang="en-US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Because MS</a:t>
            </a:r>
            <a:r>
              <a:rPr lang="en-US" sz="1900" baseline="-25000" dirty="0"/>
              <a:t>W</a:t>
            </a:r>
            <a:r>
              <a:rPr lang="en-US" sz="1900" dirty="0"/>
              <a:t> is lower in two-way, F</a:t>
            </a:r>
            <a:r>
              <a:rPr lang="en-US" sz="1900" baseline="-25000" dirty="0"/>
              <a:t>drug</a:t>
            </a:r>
            <a:r>
              <a:rPr lang="en-US" sz="1900" dirty="0"/>
              <a:t> increases and the </a:t>
            </a:r>
            <a:r>
              <a:rPr lang="en-US" sz="1900" i="1" dirty="0"/>
              <a:t>p</a:t>
            </a:r>
            <a:r>
              <a:rPr lang="en-US" sz="1900" dirty="0"/>
              <a:t>-value of ‘drug’ therefore decreases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00" y="3549108"/>
            <a:ext cx="6741999" cy="3298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" y="538480"/>
            <a:ext cx="6543675" cy="2727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445" y="121920"/>
            <a:ext cx="26422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One-way ANOVA: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0400" y="3201957"/>
            <a:ext cx="26422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Two-way ANOVA:</a:t>
            </a:r>
          </a:p>
        </p:txBody>
      </p:sp>
    </p:spTree>
    <p:extLst>
      <p:ext uri="{BB962C8B-B14F-4D97-AF65-F5344CB8AC3E}">
        <p14:creationId xmlns:p14="http://schemas.microsoft.com/office/powerpoint/2010/main" val="1778190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One-way vs.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420514"/>
            <a:ext cx="10820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Important questions:</a:t>
            </a:r>
          </a:p>
          <a:p>
            <a:endParaRPr lang="en-US" sz="1900" dirty="0"/>
          </a:p>
          <a:p>
            <a:pPr algn="ctr"/>
            <a:r>
              <a:rPr lang="en-US" sz="1900" i="1" dirty="0"/>
              <a:t>Does the p-value of an effect always decrease if extra factors are included in the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r>
              <a:rPr lang="en-US" sz="1900" dirty="0"/>
              <a:t>And</a:t>
            </a:r>
          </a:p>
          <a:p>
            <a:endParaRPr lang="en-US" sz="1900" dirty="0"/>
          </a:p>
          <a:p>
            <a:pPr algn="ctr"/>
            <a:r>
              <a:rPr lang="en-US" sz="1900" i="1" dirty="0"/>
              <a:t>Does the power of a test always increase if extra factors are included in the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No, </a:t>
            </a:r>
            <a:r>
              <a:rPr lang="en-US" dirty="0"/>
              <a:t>power only increases (</a:t>
            </a:r>
            <a:r>
              <a:rPr lang="en-US" i="1" dirty="0"/>
              <a:t>p</a:t>
            </a:r>
            <a:r>
              <a:rPr lang="en-US" dirty="0"/>
              <a:t>-value only decreases) if at least one of the added effects (B and AB) has </a:t>
            </a:r>
            <a:r>
              <a:rPr lang="en-US"/>
              <a:t>an effect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factors to your design is only recommended if you believe that those factors have an effect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our example: </a:t>
            </a:r>
            <a:r>
              <a:rPr lang="en-US" i="1" dirty="0"/>
              <a:t>F</a:t>
            </a:r>
            <a:r>
              <a:rPr lang="en-US" dirty="0"/>
              <a:t>-value and power of the test increases and </a:t>
            </a:r>
            <a:r>
              <a:rPr lang="en-US" i="1" dirty="0"/>
              <a:t>p</a:t>
            </a:r>
            <a:r>
              <a:rPr lang="en-US" dirty="0"/>
              <a:t>-value decreases, because there is an interaction effect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1745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Benefits two-way ANOVA over one-way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70754"/>
            <a:ext cx="10820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sz="1900" u="sng" dirty="0"/>
              <a:t>Efficiency:</a:t>
            </a:r>
            <a:r>
              <a:rPr lang="en-US" sz="1900" dirty="0"/>
              <a:t> 1 instead of 2 experiments</a:t>
            </a:r>
          </a:p>
          <a:p>
            <a:pPr marL="400050" indent="-400050">
              <a:buAutoNum type="romanLcParenBoth"/>
            </a:pPr>
            <a:endParaRPr lang="en-US" sz="1900" b="1" dirty="0"/>
          </a:p>
          <a:p>
            <a:pPr marL="400050" indent="-400050">
              <a:buAutoNum type="romanLcParenBoth" startAt="2"/>
            </a:pPr>
            <a:r>
              <a:rPr lang="en-US" sz="1900" u="sng" dirty="0"/>
              <a:t>Control:</a:t>
            </a:r>
            <a:r>
              <a:rPr lang="en-US" sz="1900" dirty="0"/>
              <a:t> you control for the effect of other variables</a:t>
            </a:r>
          </a:p>
          <a:p>
            <a:pPr marL="400050" indent="-400050">
              <a:buAutoNum type="romanLcParenBoth" startAt="2"/>
            </a:pPr>
            <a:endParaRPr lang="en-US" sz="1900" b="1" dirty="0"/>
          </a:p>
          <a:p>
            <a:pPr marL="400050" indent="-400050">
              <a:buAutoNum type="romanLcParenBoth" startAt="3"/>
            </a:pPr>
            <a:r>
              <a:rPr lang="en-US" sz="1900" u="sng" dirty="0"/>
              <a:t>Interaction:</a:t>
            </a:r>
            <a:r>
              <a:rPr lang="en-US" sz="1900" dirty="0"/>
              <a:t> you can see whether there is an interaction effect</a:t>
            </a:r>
          </a:p>
          <a:p>
            <a:pPr marL="400050" indent="-400050">
              <a:buAutoNum type="romanLcParenBoth" startAt="3"/>
            </a:pPr>
            <a:endParaRPr lang="en-US" sz="1900" b="1" dirty="0"/>
          </a:p>
          <a:p>
            <a:r>
              <a:rPr lang="en-US" sz="1900" dirty="0"/>
              <a:t>(iv)	</a:t>
            </a:r>
            <a:r>
              <a:rPr lang="en-US" sz="1900" u="sng" dirty="0"/>
              <a:t>Power:</a:t>
            </a:r>
            <a:r>
              <a:rPr lang="en-US" sz="1900" dirty="0"/>
              <a:t> you increase the power of the test of one variable if at least one of the null hypotheses of the added effects (B, AB) is incorrect (see previous slide) 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69554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Fixed and random factors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1488162"/>
            <a:ext cx="10820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We can only apply the discussed ANOVA techniques (one and two-way) in case of fixed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endParaRPr lang="en-US" sz="1900" u="sng" dirty="0"/>
          </a:p>
          <a:p>
            <a:pPr marL="457200" indent="-457200">
              <a:buFont typeface="+mj-lt"/>
              <a:buAutoNum type="arabicPeriod"/>
            </a:pPr>
            <a:endParaRPr lang="en-US" sz="1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06000"/>
              </p:ext>
            </p:extLst>
          </p:nvPr>
        </p:nvGraphicFramePr>
        <p:xfrm>
          <a:off x="965200" y="2119104"/>
          <a:ext cx="103886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300">
                  <a:extLst>
                    <a:ext uri="{9D8B030D-6E8A-4147-A177-3AD203B41FA5}">
                      <a16:colId xmlns:a16="http://schemas.microsoft.com/office/drawing/2014/main" val="3696799523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3575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interested in the selected levels of this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interested in effects of levels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Levels are </a:t>
                      </a:r>
                      <a:r>
                        <a:rPr lang="en-US" u="sng" dirty="0"/>
                        <a:t>not</a:t>
                      </a:r>
                      <a:r>
                        <a:rPr lang="en-US" dirty="0"/>
                        <a:t> selected from a larger number of levels that are also interesting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levels are a selection from a larger number of levels that are also interesting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8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in our examples: We are only interested in the effects of these three drugs on behavioral improvement of these two types of patients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of random-effects models: Effect of a schoolteacher on performance – in design only a few teachers or schools, but you also want to generalize your results to other teachers and schools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9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endParaRPr lang="en-US" sz="1900" dirty="0">
              <a:sym typeface="Wingdings" panose="05000000000000000000" pitchFamily="2" charset="2"/>
            </a:endParaRPr>
          </a:p>
          <a:p>
            <a:pPr lvl="0"/>
            <a:endParaRPr lang="en-US" sz="1900" dirty="0"/>
          </a:p>
          <a:p>
            <a:pPr lvl="0"/>
            <a:endParaRPr lang="en-US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Model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152650" y="1671226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1900" b="1" dirty="0"/>
                  <a:t>Linear additive model: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We have </a:t>
                </a:r>
                <a:r>
                  <a:rPr lang="en-US" sz="1900" i="1" dirty="0"/>
                  <a:t>J </a:t>
                </a:r>
                <a:r>
                  <a:rPr lang="en-US" sz="1900" dirty="0"/>
                  <a:t>levels of factor A, indexed by </a:t>
                </a:r>
                <a:r>
                  <a:rPr lang="en-US" sz="1900" i="1" dirty="0"/>
                  <a:t>j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We have </a:t>
                </a:r>
                <a:r>
                  <a:rPr lang="en-US" sz="1900" i="1" dirty="0"/>
                  <a:t>K </a:t>
                </a:r>
                <a:r>
                  <a:rPr lang="en-US" sz="1900" dirty="0"/>
                  <a:t>levels of factor B, indexed by </a:t>
                </a:r>
                <a:r>
                  <a:rPr lang="en-US" sz="1900" i="1" dirty="0"/>
                  <a:t>k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900" dirty="0"/>
                  <a:t>In total, we have </a:t>
                </a:r>
                <a:r>
                  <a:rPr lang="en-US" sz="1900" i="1" dirty="0"/>
                  <a:t>J </a:t>
                </a:r>
                <a:r>
                  <a:rPr lang="en-US" sz="1900" dirty="0"/>
                  <a:t>x </a:t>
                </a:r>
                <a:r>
                  <a:rPr lang="en-US" sz="1900" i="1" dirty="0"/>
                  <a:t>K</a:t>
                </a:r>
                <a:r>
                  <a:rPr lang="en-US" sz="1900" dirty="0"/>
                  <a:t> groups</a:t>
                </a:r>
              </a:p>
              <a:p>
                <a:pPr>
                  <a:spcBef>
                    <a:spcPts val="400"/>
                  </a:spcBef>
                </a:pPr>
                <a:endParaRPr lang="en-US" sz="19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19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𝛼𝛽</m:t>
                            </m:r>
                          </m:e>
                        </m:d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l-NL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900" dirty="0"/>
              </a:p>
              <a:p>
                <a:pPr>
                  <a:spcBef>
                    <a:spcPts val="400"/>
                  </a:spcBef>
                </a:pPr>
                <a:endParaRPr lang="en-US" sz="19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1900" b="1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671226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393890" y="3857162"/>
            <a:ext cx="433629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0" name="Oval 9"/>
          <p:cNvSpPr/>
          <p:nvPr/>
        </p:nvSpPr>
        <p:spPr>
          <a:xfrm>
            <a:off x="5930553" y="3877183"/>
            <a:ext cx="354674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1" name="Oval 10"/>
          <p:cNvSpPr/>
          <p:nvPr/>
        </p:nvSpPr>
        <p:spPr>
          <a:xfrm>
            <a:off x="4532242" y="3857162"/>
            <a:ext cx="558800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2" name="Oval 11"/>
          <p:cNvSpPr/>
          <p:nvPr/>
        </p:nvSpPr>
        <p:spPr>
          <a:xfrm>
            <a:off x="5368112" y="3857162"/>
            <a:ext cx="354674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13" name="TextBox 12"/>
          <p:cNvSpPr txBox="1"/>
          <p:nvPr/>
        </p:nvSpPr>
        <p:spPr>
          <a:xfrm>
            <a:off x="688286" y="3614137"/>
            <a:ext cx="2374998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Actual score of person </a:t>
            </a:r>
            <a:r>
              <a:rPr lang="en-US" sz="1900" i="1" dirty="0"/>
              <a:t>i</a:t>
            </a:r>
            <a:r>
              <a:rPr lang="en-US" sz="1900" dirty="0"/>
              <a:t> in group </a:t>
            </a:r>
            <a:r>
              <a:rPr lang="en-US" sz="1900" i="1" dirty="0"/>
              <a:t>jk</a:t>
            </a:r>
            <a:endParaRPr lang="en-US" sz="19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108364" y="3955516"/>
            <a:ext cx="1441063" cy="9207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2753" y="5271844"/>
            <a:ext cx="1191490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Grand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83903" y="4968240"/>
                <a:ext cx="2722738" cy="700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Effect of level </a:t>
                </a:r>
                <a:r>
                  <a:rPr lang="en-US" sz="1900" i="1" dirty="0"/>
                  <a:t>j</a:t>
                </a:r>
                <a:r>
                  <a:rPr lang="en-US" sz="1900" dirty="0"/>
                  <a:t> of factor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</m:sub>
                    </m:sSub>
                  </m:oMath>
                </a14:m>
                <a:endParaRPr lang="en-NL" sz="19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903" y="4968240"/>
                <a:ext cx="2722738" cy="700705"/>
              </a:xfrm>
              <a:prstGeom prst="rect">
                <a:avLst/>
              </a:prstGeom>
              <a:blipFill>
                <a:blip r:embed="rId4"/>
                <a:stretch>
                  <a:fillRect l="-1336" t="-3419" r="-3118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910412" y="3875508"/>
            <a:ext cx="1183270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dirty="0"/>
              <a:t>Residual</a:t>
            </a:r>
          </a:p>
        </p:txBody>
      </p:sp>
      <p:cxnSp>
        <p:nvCxnSpPr>
          <p:cNvPr id="18" name="Straight Arrow Connector 17"/>
          <p:cNvCxnSpPr>
            <a:stCxn id="12" idx="4"/>
            <a:endCxn id="15" idx="0"/>
          </p:cNvCxnSpPr>
          <p:nvPr/>
        </p:nvCxnSpPr>
        <p:spPr>
          <a:xfrm flipH="1">
            <a:off x="3348498" y="4197976"/>
            <a:ext cx="2196951" cy="10738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136109" y="4228549"/>
            <a:ext cx="44" cy="7396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5" idx="6"/>
          </p:cNvCxnSpPr>
          <p:nvPr/>
        </p:nvCxnSpPr>
        <p:spPr>
          <a:xfrm>
            <a:off x="8462023" y="4058142"/>
            <a:ext cx="448389" cy="6506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73012" y="3877182"/>
            <a:ext cx="840028" cy="32079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25" name="Oval 24"/>
          <p:cNvSpPr/>
          <p:nvPr/>
        </p:nvSpPr>
        <p:spPr>
          <a:xfrm>
            <a:off x="8028394" y="3887735"/>
            <a:ext cx="433629" cy="34081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cxnSp>
        <p:nvCxnSpPr>
          <p:cNvPr id="26" name="Straight Arrow Connector 25"/>
          <p:cNvCxnSpPr>
            <a:endCxn id="28" idx="0"/>
          </p:cNvCxnSpPr>
          <p:nvPr/>
        </p:nvCxnSpPr>
        <p:spPr>
          <a:xfrm>
            <a:off x="6622828" y="4194479"/>
            <a:ext cx="2603418" cy="76518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813039" y="4959659"/>
                <a:ext cx="2826413" cy="7007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Effect of level </a:t>
                </a:r>
                <a:r>
                  <a:rPr lang="en-US" sz="1900" i="1" dirty="0"/>
                  <a:t>k</a:t>
                </a:r>
                <a:r>
                  <a:rPr lang="en-US" sz="1900" dirty="0"/>
                  <a:t> of factor 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</m:sub>
                    </m:sSub>
                  </m:oMath>
                </a14:m>
                <a:endParaRPr lang="en-NL" sz="19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039" y="4959659"/>
                <a:ext cx="2826413" cy="700705"/>
              </a:xfrm>
              <a:prstGeom prst="rect">
                <a:avLst/>
              </a:prstGeom>
              <a:blipFill>
                <a:blip r:embed="rId5"/>
                <a:stretch>
                  <a:fillRect l="-430" t="-3419" r="-1935" b="-10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cxnSpLocks/>
            <a:endCxn id="36" idx="1"/>
          </p:cNvCxnSpPr>
          <p:nvPr/>
        </p:nvCxnSpPr>
        <p:spPr>
          <a:xfrm flipV="1">
            <a:off x="7384508" y="2435912"/>
            <a:ext cx="1184485" cy="144172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568993" y="1939366"/>
                <a:ext cx="3246288" cy="993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/>
                  <a:t>Interaction effect of factors A and B in population </a:t>
                </a:r>
                <a:r>
                  <a:rPr lang="en-US" sz="1900" i="1" dirty="0"/>
                  <a:t>jk</a:t>
                </a:r>
                <a:r>
                  <a:rPr lang="en-US" sz="19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𝛼𝛽</m:t>
                              </m:r>
                            </m:e>
                          </m:d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en-NL" sz="19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993" y="1939366"/>
                <a:ext cx="3246288" cy="993092"/>
              </a:xfrm>
              <a:prstGeom prst="rect">
                <a:avLst/>
              </a:prstGeom>
              <a:blipFill>
                <a:blip r:embed="rId6"/>
                <a:stretch>
                  <a:fillRect t="-2424" b="-2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961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Fixed and random factors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9300" y="1325602"/>
            <a:ext cx="108204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We can only apply the discussed ANOVA techniques (one and two-way) in case of fixed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Fixed-effects, random-effects, and mixed-effects (both fixed and random factors)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need to know and be able to apply the definition of fixed, random and mixed</a:t>
            </a:r>
            <a:endParaRPr lang="en-US" sz="1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04520"/>
              </p:ext>
            </p:extLst>
          </p:nvPr>
        </p:nvGraphicFramePr>
        <p:xfrm>
          <a:off x="965200" y="1976864"/>
          <a:ext cx="10388600" cy="311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4300">
                  <a:extLst>
                    <a:ext uri="{9D8B030D-6E8A-4147-A177-3AD203B41FA5}">
                      <a16:colId xmlns:a16="http://schemas.microsoft.com/office/drawing/2014/main" val="3696799523"/>
                    </a:ext>
                  </a:extLst>
                </a:gridCol>
                <a:gridCol w="5194300">
                  <a:extLst>
                    <a:ext uri="{9D8B030D-6E8A-4147-A177-3AD203B41FA5}">
                      <a16:colId xmlns:a16="http://schemas.microsoft.com/office/drawing/2014/main" val="2357571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Fixed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interested in the selected levels of this 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interested in effects of levels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1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Levels are </a:t>
                      </a:r>
                      <a:r>
                        <a:rPr lang="en-US" u="sng" dirty="0"/>
                        <a:t>not</a:t>
                      </a:r>
                      <a:r>
                        <a:rPr lang="en-US" dirty="0"/>
                        <a:t> selected from a larger number of levels that are also interesting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levels are a selection from a larger number of levels that are also interesting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38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in our examples: We are only interested in the effects of these three drugs on behavioral improvement of these two types of patients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of random-effects models: Effect of a schoolteacher on performance – in design only a few teachers or schools, but you also want to generalize your results to other teachers and schools that were not selected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19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76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nl-NL" sz="2900" dirty="0" err="1"/>
              <a:t>Literature</a:t>
            </a:r>
            <a:r>
              <a:rPr lang="nl-NL" sz="2900" dirty="0"/>
              <a:t>: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nl-NL" sz="1900" dirty="0"/>
              <a:t>Warner I: 16.6-16.15, Appendix 16A and 16D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ANalysis of COVAriance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</a:t>
            </a:r>
            <a:r>
              <a:rPr lang="nl-NL" sz="2900" dirty="0" err="1"/>
              <a:t>lecture</a:t>
            </a:r>
            <a:r>
              <a:rPr lang="nl-NL" sz="2900" dirty="0"/>
              <a:t>…</a:t>
            </a:r>
            <a:endParaRPr lang="en-US" sz="2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E3FC6-F6D9-417C-8374-935BC8EF002A}"/>
              </a:ext>
            </a:extLst>
          </p:cNvPr>
          <p:cNvSpPr/>
          <p:nvPr/>
        </p:nvSpPr>
        <p:spPr>
          <a:xfrm>
            <a:off x="7055145" y="1899159"/>
            <a:ext cx="51368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Good luck with your exams!</a:t>
            </a:r>
            <a:endParaRPr lang="nl-NL" sz="4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Create the population means in such a way that there is an overall interaction effect, but the interaction effect in cell A2B1 = 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Practice: Last week’s 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7, </a:t>
            </a:r>
            <a:r>
              <a:rPr lang="en-US" dirty="0"/>
              <a:t>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90115"/>
              </p:ext>
            </p:extLst>
          </p:nvPr>
        </p:nvGraphicFramePr>
        <p:xfrm>
          <a:off x="1938020" y="2611331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54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900" u="sng" dirty="0"/>
              </a:p>
              <a:p>
                <a:pPr marL="0" indent="0">
                  <a:buNone/>
                </a:pPr>
                <a:r>
                  <a:rPr lang="en-US" sz="1900" u="sng" dirty="0"/>
                  <a:t>Assignment:</a:t>
                </a:r>
                <a:r>
                  <a:rPr lang="en-US" sz="1900" dirty="0"/>
                  <a:t> What is the interaction effect in cell A2B1?</a:t>
                </a:r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br>
                  <a:rPr lang="en-US" sz="1900"/>
                </a:br>
                <a:r>
                  <a:rPr lang="en-US" sz="1900"/>
                  <a:t>If </a:t>
                </a:r>
                <a:r>
                  <a:rPr lang="en-US" sz="1900" dirty="0"/>
                  <a:t>you like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Interaction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en-US" sz="1900" noProof="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079962"/>
                <a:ext cx="10058400" cy="4961242"/>
              </a:xfrm>
              <a:blipFill>
                <a:blip r:embed="rId3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328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Practice: Last week’s exercise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673606"/>
                  </p:ext>
                </p:extLst>
              </p:nvPr>
            </p:nvGraphicFramePr>
            <p:xfrm>
              <a:off x="2639812" y="2511251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9673606"/>
                  </p:ext>
                </p:extLst>
              </p:nvPr>
            </p:nvGraphicFramePr>
            <p:xfrm>
              <a:off x="2639812" y="2511251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208197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208197" r="-10088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208197" r="-442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308197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308197" r="-10088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308197" r="-44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522" t="-408197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8667" t="-408197" r="-1008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7080" t="-408197" r="-44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7522" t="-508197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8667" t="-508197" r="-10088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7080" t="-508197" r="-44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35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/>
          </a:bodyPr>
          <a:lstStyle/>
          <a:p>
            <a:r>
              <a:rPr lang="en-US" sz="1900" dirty="0"/>
              <a:t>Idea is the same as the idea of one-way ANOVA:</a:t>
            </a: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	</a:t>
            </a:r>
            <a:r>
              <a:rPr lang="en-US" sz="1900" dirty="0"/>
              <a:t>Is the variance of the group means (variance </a:t>
            </a:r>
            <a:r>
              <a:rPr lang="en-US" sz="1900" i="1" dirty="0"/>
              <a:t>between </a:t>
            </a:r>
            <a:r>
              <a:rPr lang="en-US" sz="1900" dirty="0"/>
              <a:t>groups) larger than the variance 	</a:t>
            </a:r>
            <a:r>
              <a:rPr lang="en-US" sz="1900" i="1" dirty="0"/>
              <a:t>within </a:t>
            </a:r>
            <a:r>
              <a:rPr lang="en-US" sz="1900" dirty="0"/>
              <a:t>groups?</a:t>
            </a:r>
            <a:endParaRPr lang="en-US" sz="1900" b="1" dirty="0"/>
          </a:p>
          <a:p>
            <a:endParaRPr lang="en-US" sz="1900" b="1" dirty="0"/>
          </a:p>
          <a:p>
            <a:pPr lvl="0"/>
            <a:r>
              <a:rPr lang="en-US" sz="1900" dirty="0"/>
              <a:t>We now have </a:t>
            </a:r>
            <a:r>
              <a:rPr lang="en-US" sz="1900" u="sng" dirty="0"/>
              <a:t>four</a:t>
            </a:r>
            <a:r>
              <a:rPr lang="en-US" sz="1900" dirty="0"/>
              <a:t> instead of </a:t>
            </a:r>
            <a:r>
              <a:rPr lang="en-US" sz="1900" u="sng" dirty="0"/>
              <a:t>one</a:t>
            </a:r>
            <a:r>
              <a:rPr lang="en-US" sz="1900" dirty="0"/>
              <a:t> between group variances/effects:</a:t>
            </a:r>
          </a:p>
          <a:p>
            <a:pPr marL="0" lvl="0" indent="0">
              <a:buNone/>
            </a:pPr>
            <a:endParaRPr lang="en-US" sz="190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Total effect </a:t>
            </a:r>
            <a:r>
              <a:rPr lang="en-US" sz="190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Interaction effect  Hypothesis 4: Does the effect of factor A depend on the level of factor B?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500" dirty="0"/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Recap: Two-way ANOVA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dirty="0"/>
              <a:t>RQ:</a:t>
            </a:r>
            <a:r>
              <a:rPr lang="en-US" sz="1900" dirty="0"/>
              <a:t> A researcher is interested in the effects of three types of drugs on behavioral improvements of both patients with a depression and schizophrenia</a:t>
            </a:r>
            <a:endParaRPr lang="en-US" sz="1900" b="1" dirty="0"/>
          </a:p>
          <a:p>
            <a:endParaRPr lang="en-US" sz="1900" b="1" dirty="0"/>
          </a:p>
          <a:p>
            <a:r>
              <a:rPr lang="en-US" sz="1900" u="sng" dirty="0"/>
              <a:t>Independent variables:</a:t>
            </a:r>
            <a:endParaRPr lang="en-US" sz="1900" dirty="0"/>
          </a:p>
          <a:p>
            <a:pPr lvl="1"/>
            <a:r>
              <a:rPr lang="en-US" sz="1900" dirty="0"/>
              <a:t>Type of patient </a:t>
            </a:r>
            <a:r>
              <a:rPr lang="en-US" sz="190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Type of drug  levels = Drug A, B, and C</a:t>
            </a:r>
            <a:endParaRPr lang="en-US" sz="1900" dirty="0"/>
          </a:p>
          <a:p>
            <a:pPr lvl="0"/>
            <a:endParaRPr lang="en-US" sz="1900" dirty="0"/>
          </a:p>
          <a:p>
            <a:pPr lvl="0"/>
            <a:r>
              <a:rPr lang="en-US" sz="1900" u="sng" dirty="0"/>
              <a:t>Data:</a:t>
            </a:r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0434" y="396342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Using SPSS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627717"/>
            <a:ext cx="6883717" cy="336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2571382"/>
            <a:ext cx="32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1: Is there an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066960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2: Main effect of patient?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351167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3: Main effect of drug?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615054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4: Interaction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5191760"/>
            <a:ext cx="991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First</a:t>
            </a:r>
            <a:r>
              <a:rPr lang="en-US" dirty="0"/>
              <a:t>, test whether the interaction effect is significant. If it is, </a:t>
            </a:r>
            <a:r>
              <a:rPr lang="en-US" b="1" dirty="0"/>
              <a:t>do </a:t>
            </a:r>
            <a:r>
              <a:rPr lang="en-US" b="1" u="sng" dirty="0"/>
              <a:t>NOT</a:t>
            </a:r>
            <a:r>
              <a:rPr lang="en-US" b="1" dirty="0"/>
              <a:t> interpret main effects</a:t>
            </a:r>
            <a:r>
              <a:rPr lang="en-US" dirty="0"/>
              <a:t>, they </a:t>
            </a:r>
          </a:p>
          <a:p>
            <a:r>
              <a:rPr lang="en-US" dirty="0"/>
              <a:t>are meaningless (and very deceiving) </a:t>
            </a:r>
            <a:r>
              <a:rPr lang="en-US" dirty="0">
                <a:sym typeface="Wingdings" panose="05000000000000000000" pitchFamily="2" charset="2"/>
              </a:rPr>
              <a:t> effect of drug depends on patient!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9440" y="5191760"/>
            <a:ext cx="941832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77" y="3720499"/>
            <a:ext cx="2500923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/>
          </a:bodyPr>
          <a:lstStyle/>
          <a:p>
            <a:r>
              <a:rPr lang="en-US" sz="1900" dirty="0"/>
              <a:t>How to proceed if the interaction effect is significant?</a:t>
            </a:r>
          </a:p>
          <a:p>
            <a:endParaRPr lang="en-US" sz="1900" b="1" dirty="0"/>
          </a:p>
          <a:p>
            <a:r>
              <a:rPr lang="en-US" sz="1900" dirty="0"/>
              <a:t>We can</a:t>
            </a:r>
            <a:r>
              <a:rPr lang="en-US" sz="1900" u="sng" dirty="0"/>
              <a:t>not</a:t>
            </a:r>
            <a:r>
              <a:rPr lang="en-US" sz="1900" dirty="0"/>
              <a:t> interpret the main effects, because the effect of drug depends on the type of patient</a:t>
            </a:r>
          </a:p>
          <a:p>
            <a:endParaRPr lang="en-US" sz="1900" dirty="0"/>
          </a:p>
          <a:p>
            <a:r>
              <a:rPr lang="en-US" sz="1900" dirty="0"/>
              <a:t>We need to proceed with so-called </a:t>
            </a:r>
            <a:r>
              <a:rPr lang="en-US" sz="1900" i="1" dirty="0"/>
              <a:t>simple effects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 conducting a one-way ANOVA at each level of the other factor</a:t>
            </a:r>
          </a:p>
          <a:p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dirty="0">
                <a:sym typeface="Wingdings" panose="05000000000000000000" pitchFamily="2" charset="2"/>
              </a:rPr>
              <a:t>In our example,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A one-way ANOVA with drug as factor for </a:t>
            </a:r>
            <a:r>
              <a:rPr lang="en-US" sz="1900" u="sng" dirty="0">
                <a:sym typeface="Wingdings" panose="05000000000000000000" pitchFamily="2" charset="2"/>
              </a:rPr>
              <a:t>depressed</a:t>
            </a:r>
            <a:r>
              <a:rPr lang="en-US" sz="1900" dirty="0">
                <a:sym typeface="Wingdings" panose="05000000000000000000" pitchFamily="2" charset="2"/>
              </a:rPr>
              <a:t> patients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>
                <a:sym typeface="Wingdings" panose="05000000000000000000" pitchFamily="2" charset="2"/>
              </a:rPr>
              <a:t>A one-way ANOVA with drug as factor for patients with </a:t>
            </a:r>
            <a:r>
              <a:rPr lang="en-US" sz="1900" u="sng" dirty="0">
                <a:sym typeface="Wingdings" panose="05000000000000000000" pitchFamily="2" charset="2"/>
              </a:rPr>
              <a:t>schizophrenia</a:t>
            </a:r>
            <a:endParaRPr lang="en-US" sz="1900" dirty="0"/>
          </a:p>
          <a:p>
            <a:endParaRPr lang="en-US" sz="1900" b="1" dirty="0"/>
          </a:p>
          <a:p>
            <a:r>
              <a:rPr lang="en-US" sz="1900" dirty="0"/>
              <a:t>The next slide is a </a:t>
            </a:r>
            <a:r>
              <a:rPr lang="en-US" sz="1900" i="1" dirty="0"/>
              <a:t>super slide</a:t>
            </a:r>
            <a:r>
              <a:rPr lang="en-US" sz="1900" dirty="0"/>
              <a:t> describing these steps</a:t>
            </a:r>
            <a:endParaRPr lang="en-US" sz="1900" u="sng" dirty="0"/>
          </a:p>
          <a:p>
            <a:pPr lvl="0"/>
            <a:endParaRPr lang="en-US" sz="1900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Two-way ANOVA: Simple effects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6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4815</TotalTime>
  <Words>2677</Words>
  <Application>Microsoft Office PowerPoint</Application>
  <PresentationFormat>Widescreen</PresentationFormat>
  <Paragraphs>543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    Experimental Research Methods   Lecture 7</vt:lpstr>
      <vt:lpstr>Lecture goals lecture 7</vt:lpstr>
      <vt:lpstr>Model two-way ANOVA</vt:lpstr>
      <vt:lpstr>Practice: Last week’s exercise</vt:lpstr>
      <vt:lpstr>Practice: Last week’s exercise</vt:lpstr>
      <vt:lpstr>Recap: Two-way ANOVA</vt:lpstr>
      <vt:lpstr>Two-way ANOVA: Using SPSS</vt:lpstr>
      <vt:lpstr>Two-way ANOVA: Using SPSS</vt:lpstr>
      <vt:lpstr>Two-way ANOVA: Simple effects</vt:lpstr>
      <vt:lpstr>Two-way ANOVA: Simple effects</vt:lpstr>
      <vt:lpstr>Simple effects: Using SPSS</vt:lpstr>
      <vt:lpstr>Simple effects: Depressed patients</vt:lpstr>
      <vt:lpstr>Simple effects: Depressed patients</vt:lpstr>
      <vt:lpstr>Simple effects: Schizophrenia</vt:lpstr>
      <vt:lpstr>Simple effects: Schizophrenia</vt:lpstr>
      <vt:lpstr>Tukey: Schizophrenia</vt:lpstr>
      <vt:lpstr>Overall conclusion</vt:lpstr>
      <vt:lpstr>Balanced vs. unbalanced designs</vt:lpstr>
      <vt:lpstr>Balanced vs. unbalanced designs</vt:lpstr>
      <vt:lpstr>Balanced vs. unbalanced designs</vt:lpstr>
      <vt:lpstr>Example with an unbalanced design</vt:lpstr>
      <vt:lpstr>Example with an unbalanced design</vt:lpstr>
      <vt:lpstr>Example with an unbalanced design</vt:lpstr>
      <vt:lpstr>Example with an unbalanced design</vt:lpstr>
      <vt:lpstr>One-way vs. Two-way ANOVA</vt:lpstr>
      <vt:lpstr>PowerPoint Presentation</vt:lpstr>
      <vt:lpstr>One-way vs. Two-way ANOVA</vt:lpstr>
      <vt:lpstr>Benefits two-way ANOVA over one-way ANOVA</vt:lpstr>
      <vt:lpstr>Two-way ANOVA: Fixed and random factors</vt:lpstr>
      <vt:lpstr>Two-way ANOVA: Fixed and random factors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575</cp:revision>
  <cp:lastPrinted>2019-05-10T11:53:19Z</cp:lastPrinted>
  <dcterms:created xsi:type="dcterms:W3CDTF">2018-05-09T11:51:46Z</dcterms:created>
  <dcterms:modified xsi:type="dcterms:W3CDTF">2023-03-17T08:31:04Z</dcterms:modified>
</cp:coreProperties>
</file>