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308" r:id="rId2"/>
    <p:sldId id="366" r:id="rId3"/>
    <p:sldId id="541" r:id="rId4"/>
    <p:sldId id="572" r:id="rId5"/>
    <p:sldId id="573" r:id="rId6"/>
    <p:sldId id="574" r:id="rId7"/>
    <p:sldId id="575" r:id="rId8"/>
    <p:sldId id="576" r:id="rId9"/>
    <p:sldId id="577" r:id="rId10"/>
    <p:sldId id="579" r:id="rId11"/>
    <p:sldId id="578" r:id="rId12"/>
    <p:sldId id="571" r:id="rId13"/>
    <p:sldId id="580" r:id="rId14"/>
    <p:sldId id="581" r:id="rId15"/>
    <p:sldId id="582" r:id="rId16"/>
    <p:sldId id="543" r:id="rId17"/>
  </p:sldIdLst>
  <p:sldSz cx="12192000" cy="6858000"/>
  <p:notesSz cx="6669088" cy="9753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.C.M. van Aert" initials="RvA" lastIdx="33" clrIdx="0">
    <p:extLst>
      <p:ext uri="{19B8F6BF-5375-455C-9EA6-DF929625EA0E}">
        <p15:presenceInfo xmlns:p15="http://schemas.microsoft.com/office/powerpoint/2012/main" userId="S-1-5-21-3009188405-4059014094-2327816963-208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81730" autoAdjust="0"/>
  </p:normalViewPr>
  <p:slideViewPr>
    <p:cSldViewPr snapToGrid="0">
      <p:cViewPr varScale="1">
        <p:scale>
          <a:sx n="83" d="100"/>
          <a:sy n="83" d="100"/>
        </p:scale>
        <p:origin x="120" y="234"/>
      </p:cViewPr>
      <p:guideLst/>
    </p:cSldViewPr>
  </p:slideViewPr>
  <p:outlineViewPr>
    <p:cViewPr>
      <p:scale>
        <a:sx n="33" d="100"/>
        <a:sy n="33" d="100"/>
      </p:scale>
      <p:origin x="0" y="-25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6T14:57:15.481" idx="33">
    <p:pos x="2195" y="2912"/>
    <p:text>Zoom question with statement about what power is.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94BC4-5B77-4BEA-AE10-D37FB4958CB3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77006-D0CD-4FA7-8545-ABFDCE319F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16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57A1C-535D-42DB-8B7E-CBD05FB93862}" type="datetimeFigureOut">
              <a:rPr lang="en-US" smtClean="0"/>
              <a:t>5/20/2022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19200"/>
            <a:ext cx="5853112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93920"/>
            <a:ext cx="5335270" cy="38404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17809-2922-4189-8AFF-BC2E07D309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69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1219200"/>
            <a:ext cx="5853112" cy="3292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B956B-9FA7-462E-A61C-CFA10349F43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78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Robbie:</a:t>
            </a:r>
            <a:r>
              <a:rPr lang="en-US" baseline="0" dirty="0"/>
              <a:t> Smart student would say that IQ should be incorporated in an ANCOVA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1617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Robbie: Restricting the sample is also mentioned in Heiman, but very low external validity if you do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2686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2992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2168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3917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078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33860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6727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9299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8849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78416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66603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Robbie:</a:t>
            </a:r>
            <a:r>
              <a:rPr lang="en-US" baseline="0" dirty="0"/>
              <a:t> Smart student would say that IQ should be incorporated in an ANCOVA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8260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3911-EAF4-4B10-AD23-EC6A00D0E506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4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3BEF-9C9D-481B-A126-CAA1EC6D32FD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8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2CD7-FF74-420C-934B-1B4F7FB28C9D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8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B0B0-57DE-4DB5-9ED6-8F801A86B0DF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0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41A03-4504-4B7B-9DCB-572189756BF4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0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606F-8F26-44A5-A2FF-B34F00ABA94B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7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BA4-655D-471D-B004-0B6BAAC49194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5A82-BB2F-48C5-A587-3D98DB273C77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3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8F94-43E4-4C4A-BC56-3467C929286D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2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7C87-F93D-4062-B688-EBF817579150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7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A416-0541-4E08-BC44-A44766E0D9BF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AC5B2-5BD5-4449-B6CF-CF68F3DF4377}" type="datetime1">
              <a:rPr lang="en-US" smtClean="0"/>
              <a:t>5/20/2022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Lecture 11,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9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667000" y="1570019"/>
            <a:ext cx="6858000" cy="2599961"/>
          </a:xfrm>
        </p:spPr>
        <p:txBody>
          <a:bodyPr>
            <a:noAutofit/>
          </a:bodyPr>
          <a:lstStyle/>
          <a:p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noProof="0" dirty="0"/>
            </a:br>
            <a:r>
              <a:rPr lang="en-US" sz="2400" b="1" noProof="0" dirty="0"/>
              <a:t>Experimental Research Methods</a:t>
            </a:r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noProof="0" dirty="0"/>
            </a:br>
            <a:r>
              <a:rPr lang="en-US" sz="2400" b="1" noProof="0" dirty="0"/>
              <a:t>Lecture 11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7962-0E5D-4310-891B-DC679DA7A3C3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1132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4" y="850260"/>
            <a:ext cx="5943612" cy="5943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Controlling for confounding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3806" y="1602105"/>
            <a:ext cx="5079994" cy="468184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900" u="sng" noProof="0" dirty="0"/>
              <a:t>Confounding variables decrease internal validity</a:t>
            </a:r>
          </a:p>
          <a:p>
            <a:r>
              <a:rPr lang="en-US" sz="1900" noProof="0" dirty="0"/>
              <a:t>Suppose that the confounding variable is related to the DV</a:t>
            </a:r>
          </a:p>
          <a:p>
            <a:endParaRPr lang="en-US" sz="1900" noProof="0" dirty="0"/>
          </a:p>
          <a:p>
            <a:r>
              <a:rPr lang="en-US" sz="1900" noProof="0" dirty="0"/>
              <a:t>Persons </a:t>
            </a:r>
            <a:r>
              <a:rPr lang="en-US" sz="1900" i="1" noProof="0" dirty="0"/>
              <a:t>between</a:t>
            </a:r>
            <a:r>
              <a:rPr lang="en-US" sz="1900" noProof="0" dirty="0"/>
              <a:t> levels of the IV differ on the confounding variable</a:t>
            </a:r>
          </a:p>
          <a:p>
            <a:endParaRPr lang="en-US" sz="1900" noProof="0" dirty="0"/>
          </a:p>
          <a:p>
            <a:r>
              <a:rPr lang="en-US" sz="1900" noProof="0" dirty="0"/>
              <a:t>Then there are also differences in the DV between levels, not directly caused by differences in the IV</a:t>
            </a:r>
          </a:p>
          <a:p>
            <a:endParaRPr lang="en-US" sz="1900" noProof="0" dirty="0"/>
          </a:p>
          <a:p>
            <a:r>
              <a:rPr lang="en-US" sz="1900" noProof="0" dirty="0"/>
              <a:t>Therefore, problems with internal validity </a:t>
            </a:r>
            <a:r>
              <a:rPr lang="en-US" sz="1900" noProof="0" dirty="0">
                <a:sym typeface="Wingdings" panose="05000000000000000000" pitchFamily="2" charset="2"/>
              </a:rPr>
              <a:t> relationship is not IV causes DV, but confounding variable causing DV</a:t>
            </a:r>
            <a:endParaRPr lang="en-US" sz="19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20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4" y="777863"/>
            <a:ext cx="5943612" cy="5943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Controlling for confounding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3806" y="1602105"/>
            <a:ext cx="5079994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900" u="sng" noProof="0" dirty="0"/>
              <a:t>Confounding variables decrease power</a:t>
            </a:r>
          </a:p>
          <a:p>
            <a:r>
              <a:rPr lang="en-US" sz="1900" noProof="0" dirty="0"/>
              <a:t>Suppose that the confounding variable is related to the DV</a:t>
            </a:r>
          </a:p>
          <a:p>
            <a:endParaRPr lang="en-US" sz="1900" noProof="0" dirty="0"/>
          </a:p>
          <a:p>
            <a:r>
              <a:rPr lang="en-US" sz="1900" noProof="0" dirty="0"/>
              <a:t>Persons </a:t>
            </a:r>
            <a:r>
              <a:rPr lang="en-US" sz="1900" i="1" noProof="0" dirty="0"/>
              <a:t>within</a:t>
            </a:r>
            <a:r>
              <a:rPr lang="en-US" sz="1900" noProof="0" dirty="0"/>
              <a:t> one level of the IV differ on the confounding variable</a:t>
            </a:r>
          </a:p>
          <a:p>
            <a:endParaRPr lang="en-US" sz="1900" noProof="0" dirty="0"/>
          </a:p>
          <a:p>
            <a:r>
              <a:rPr lang="en-US" sz="1900" noProof="0" dirty="0"/>
              <a:t>Then also differences in the DV within one level</a:t>
            </a:r>
          </a:p>
          <a:p>
            <a:endParaRPr lang="en-US" sz="1900" noProof="0" dirty="0"/>
          </a:p>
          <a:p>
            <a:r>
              <a:rPr lang="en-US" sz="1900" noProof="0" dirty="0"/>
              <a:t>Therefore, a higher MS</a:t>
            </a:r>
            <a:r>
              <a:rPr lang="en-US" sz="1900" baseline="-25000" noProof="0" dirty="0"/>
              <a:t>W</a:t>
            </a:r>
            <a:r>
              <a:rPr lang="en-US" sz="1900" noProof="0" dirty="0"/>
              <a:t> </a:t>
            </a:r>
            <a:r>
              <a:rPr lang="en-US" sz="1900" noProof="0" dirty="0">
                <a:sym typeface="Wingdings" panose="05000000000000000000" pitchFamily="2" charset="2"/>
              </a:rPr>
              <a:t> lower power</a:t>
            </a:r>
            <a:endParaRPr lang="en-US" sz="19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222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How to control for confounding variables in BS design?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6745"/>
            <a:ext cx="10053320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900" noProof="0" dirty="0"/>
              <a:t>Random assignment of subjects to conditions</a:t>
            </a:r>
          </a:p>
          <a:p>
            <a:pPr lvl="1"/>
            <a:r>
              <a:rPr lang="en-US" sz="1700" noProof="0" dirty="0"/>
              <a:t>When it is unclear what the confounding variables exactly are, randomization and a large </a:t>
            </a:r>
            <a:r>
              <a:rPr lang="en-US" sz="1700" i="1" noProof="0" dirty="0"/>
              <a:t>n </a:t>
            </a:r>
            <a:r>
              <a:rPr lang="en-US" sz="1700" noProof="0" dirty="0"/>
              <a:t>per cell results in balancing of all these variables</a:t>
            </a:r>
          </a:p>
          <a:p>
            <a:pPr lvl="1"/>
            <a:endParaRPr lang="en-US" sz="1900" noProof="0" dirty="0"/>
          </a:p>
          <a:p>
            <a:pPr marL="457200" indent="-457200">
              <a:buFont typeface="+mj-lt"/>
              <a:buAutoNum type="arabicPeriod"/>
            </a:pPr>
            <a:r>
              <a:rPr lang="en-US" sz="1900" noProof="0" dirty="0"/>
              <a:t>Systematically balance confounding variable</a:t>
            </a:r>
          </a:p>
          <a:p>
            <a:pPr lvl="1"/>
            <a:r>
              <a:rPr lang="en-US" sz="1700" noProof="0" dirty="0"/>
              <a:t>Balance groups with regard to confounding variable </a:t>
            </a:r>
            <a:r>
              <a:rPr lang="en-US" sz="1700" noProof="0" dirty="0">
                <a:sym typeface="Wingdings" panose="05000000000000000000" pitchFamily="2" charset="2"/>
              </a:rPr>
              <a:t></a:t>
            </a:r>
            <a:r>
              <a:rPr lang="en-US" sz="1700" noProof="0" dirty="0"/>
              <a:t> groups are guaranteed to be balanced (in contrast to randomization)</a:t>
            </a:r>
          </a:p>
          <a:p>
            <a:pPr lvl="1"/>
            <a:r>
              <a:rPr lang="en-US" sz="1700" noProof="0" dirty="0"/>
              <a:t>Include confounding variable in the analysis </a:t>
            </a:r>
            <a:r>
              <a:rPr lang="en-US" sz="1700" noProof="0" dirty="0">
                <a:sym typeface="Wingdings" panose="05000000000000000000" pitchFamily="2" charset="2"/>
              </a:rPr>
              <a:t> statistical control</a:t>
            </a:r>
          </a:p>
          <a:p>
            <a:pPr lvl="1"/>
            <a:endParaRPr lang="en-US" sz="1900" noProof="0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900" noProof="0" dirty="0"/>
              <a:t>Matched group design</a:t>
            </a:r>
          </a:p>
          <a:p>
            <a:pPr lvl="1"/>
            <a:r>
              <a:rPr lang="en-US" sz="1700" noProof="0" dirty="0"/>
              <a:t>Balance groups with regard to confounding variable </a:t>
            </a:r>
            <a:r>
              <a:rPr lang="en-US" sz="1700" noProof="0" dirty="0">
                <a:sym typeface="Wingdings" panose="05000000000000000000" pitchFamily="2" charset="2"/>
              </a:rPr>
              <a:t></a:t>
            </a:r>
            <a:r>
              <a:rPr lang="en-US" sz="1700" noProof="0" dirty="0"/>
              <a:t> one person in one group (exactly) matches one other person in all other groups with regard to the score on the confounding variable</a:t>
            </a:r>
          </a:p>
          <a:p>
            <a:pPr lvl="1"/>
            <a:r>
              <a:rPr lang="en-US" sz="1700" noProof="0" dirty="0"/>
              <a:t>Stronger than balancing because exact match</a:t>
            </a:r>
          </a:p>
          <a:p>
            <a:pPr lvl="1"/>
            <a:r>
              <a:rPr lang="en-US" sz="1700" noProof="0" dirty="0"/>
              <a:t>Include confounding variable in the analysis </a:t>
            </a:r>
            <a:r>
              <a:rPr lang="en-US" sz="1700" noProof="0" dirty="0">
                <a:sym typeface="Wingdings" panose="05000000000000000000" pitchFamily="2" charset="2"/>
              </a:rPr>
              <a:t> statistical control</a:t>
            </a:r>
          </a:p>
          <a:p>
            <a:pPr lvl="1"/>
            <a:endParaRPr lang="en-US" sz="1900" noProof="0" dirty="0"/>
          </a:p>
          <a:p>
            <a:pPr lvl="1"/>
            <a:endParaRPr lang="en-US" sz="1900" noProof="0" dirty="0"/>
          </a:p>
          <a:p>
            <a:pPr lvl="1"/>
            <a:endParaRPr lang="en-US" sz="1900" noProof="0" dirty="0"/>
          </a:p>
          <a:p>
            <a:endParaRPr lang="en-US" sz="19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31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2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What about a WS design?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6745"/>
            <a:ext cx="10053320" cy="4351338"/>
          </a:xfrm>
        </p:spPr>
        <p:txBody>
          <a:bodyPr>
            <a:normAutofit/>
          </a:bodyPr>
          <a:lstStyle/>
          <a:p>
            <a:pPr lvl="0"/>
            <a:r>
              <a:rPr lang="en-US" sz="1900" noProof="0" dirty="0"/>
              <a:t>Problems of procedures in </a:t>
            </a:r>
            <a:r>
              <a:rPr lang="en-US" sz="1900" dirty="0"/>
              <a:t>a </a:t>
            </a:r>
            <a:r>
              <a:rPr lang="en-US" sz="1900" noProof="0" dirty="0"/>
              <a:t>between-subjects design can be that (i) it is unclear what variables are confounding and (ii) there are too many confounds</a:t>
            </a:r>
          </a:p>
          <a:p>
            <a:pPr lvl="0"/>
            <a:endParaRPr lang="en-US" sz="1900" noProof="0" dirty="0"/>
          </a:p>
          <a:p>
            <a:pPr lvl="0"/>
            <a:r>
              <a:rPr lang="en-US" sz="1900" noProof="0" dirty="0"/>
              <a:t>In the ideal situation, </a:t>
            </a:r>
            <a:r>
              <a:rPr lang="en-US" sz="1900" u="sng" noProof="0" dirty="0"/>
              <a:t>all</a:t>
            </a:r>
            <a:r>
              <a:rPr lang="en-US" sz="1900" noProof="0" dirty="0"/>
              <a:t> confounding variables are controlled for </a:t>
            </a:r>
          </a:p>
          <a:p>
            <a:pPr lvl="0"/>
            <a:endParaRPr lang="en-US" sz="1900" noProof="0" dirty="0"/>
          </a:p>
          <a:p>
            <a:pPr lvl="0"/>
            <a:r>
              <a:rPr lang="en-US" sz="1900" noProof="0" dirty="0"/>
              <a:t>This can be done by exposing the </a:t>
            </a:r>
            <a:r>
              <a:rPr lang="en-US" sz="1900" u="sng" noProof="0" dirty="0"/>
              <a:t>same person</a:t>
            </a:r>
            <a:r>
              <a:rPr lang="en-US" sz="1900" noProof="0" dirty="0"/>
              <a:t> to all conditions </a:t>
            </a:r>
            <a:r>
              <a:rPr lang="en-US" sz="1900" noProof="0" dirty="0">
                <a:sym typeface="Wingdings" panose="05000000000000000000" pitchFamily="2" charset="2"/>
              </a:rPr>
              <a:t></a:t>
            </a:r>
            <a:r>
              <a:rPr lang="en-US" sz="1900" noProof="0" dirty="0"/>
              <a:t> repeated measures, within-subjects</a:t>
            </a:r>
          </a:p>
          <a:p>
            <a:pPr lvl="0"/>
            <a:endParaRPr lang="en-US" sz="1900" noProof="0" dirty="0"/>
          </a:p>
          <a:p>
            <a:pPr lvl="0"/>
            <a:r>
              <a:rPr lang="en-US" sz="1900" noProof="0" dirty="0"/>
              <a:t>Another advantage is that there is a larger decrease in MS</a:t>
            </a:r>
            <a:r>
              <a:rPr lang="en-US" sz="1900" baseline="-25000" noProof="0" dirty="0"/>
              <a:t>W</a:t>
            </a:r>
            <a:r>
              <a:rPr lang="en-US" sz="1900" noProof="0" dirty="0"/>
              <a:t> for within-subjects designs </a:t>
            </a:r>
            <a:r>
              <a:rPr lang="en-US" sz="1900" noProof="0" dirty="0">
                <a:sym typeface="Wingdings" panose="05000000000000000000" pitchFamily="2" charset="2"/>
              </a:rPr>
              <a:t> larger statistical power</a:t>
            </a:r>
          </a:p>
          <a:p>
            <a:pPr lvl="0"/>
            <a:endParaRPr lang="en-US" sz="1900" noProof="0" dirty="0">
              <a:sym typeface="Wingdings" panose="05000000000000000000" pitchFamily="2" charset="2"/>
            </a:endParaRPr>
          </a:p>
          <a:p>
            <a:pPr lvl="0"/>
            <a:r>
              <a:rPr lang="en-US" sz="1900" noProof="0" dirty="0">
                <a:sym typeface="Wingdings" panose="05000000000000000000" pitchFamily="2" charset="2"/>
              </a:rPr>
              <a:t>However, there is no free lunch and there are also disadvantages…</a:t>
            </a:r>
            <a:endParaRPr lang="en-US" sz="1900" noProof="0" dirty="0"/>
          </a:p>
          <a:p>
            <a:pPr marL="0" indent="0">
              <a:buNone/>
            </a:pPr>
            <a:endParaRPr lang="en-US" sz="1900" noProof="0" dirty="0"/>
          </a:p>
          <a:p>
            <a:pPr lvl="1"/>
            <a:endParaRPr lang="en-US" sz="1900" noProof="0" dirty="0"/>
          </a:p>
          <a:p>
            <a:pPr lvl="1"/>
            <a:endParaRPr lang="en-US" sz="1900" noProof="0" dirty="0"/>
          </a:p>
          <a:p>
            <a:endParaRPr lang="en-US" sz="19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0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How to control for confounding variables in WS design?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6745"/>
            <a:ext cx="10053320" cy="4351338"/>
          </a:xfrm>
        </p:spPr>
        <p:txBody>
          <a:bodyPr>
            <a:normAutofit/>
          </a:bodyPr>
          <a:lstStyle/>
          <a:p>
            <a:pPr lvl="0"/>
            <a:r>
              <a:rPr lang="en-US" sz="1900" noProof="0" dirty="0"/>
              <a:t>Internal validity in a within-subjects design can be decreased by order effects</a:t>
            </a:r>
          </a:p>
          <a:p>
            <a:pPr lvl="1"/>
            <a:r>
              <a:rPr lang="en-US" sz="1700" noProof="0" dirty="0"/>
              <a:t>Practice effects </a:t>
            </a:r>
            <a:r>
              <a:rPr lang="en-US" sz="1700" noProof="0" dirty="0">
                <a:sym typeface="Wingdings" panose="05000000000000000000" pitchFamily="2" charset="2"/>
              </a:rPr>
              <a:t> getting better at a task when progressing in the experiment</a:t>
            </a:r>
            <a:endParaRPr lang="en-US" sz="1700" noProof="0" dirty="0"/>
          </a:p>
          <a:p>
            <a:pPr lvl="1"/>
            <a:r>
              <a:rPr lang="en-US" sz="1700" noProof="0" dirty="0"/>
              <a:t>Fatigue effects </a:t>
            </a:r>
            <a:r>
              <a:rPr lang="en-US" sz="1700" noProof="0" dirty="0">
                <a:sym typeface="Wingdings" panose="05000000000000000000" pitchFamily="2" charset="2"/>
              </a:rPr>
              <a:t> if a subject becomes tired</a:t>
            </a:r>
            <a:endParaRPr lang="en-US" sz="1700" noProof="0" dirty="0"/>
          </a:p>
          <a:p>
            <a:pPr lvl="1"/>
            <a:r>
              <a:rPr lang="en-US" sz="1700" noProof="0" dirty="0">
                <a:sym typeface="Wingdings" panose="05000000000000000000" pitchFamily="2" charset="2"/>
              </a:rPr>
              <a:t>Carry-over effects  the experience obtained with the first condition affects the scores in the second condition</a:t>
            </a:r>
          </a:p>
          <a:p>
            <a:pPr lvl="1"/>
            <a:r>
              <a:rPr lang="en-US" sz="1700" noProof="0" dirty="0">
                <a:sym typeface="Wingdings" panose="05000000000000000000" pitchFamily="2" charset="2"/>
              </a:rPr>
              <a:t>Response sets  developing a habitual response for subsequent tasks</a:t>
            </a:r>
          </a:p>
          <a:p>
            <a:pPr lvl="1"/>
            <a:endParaRPr lang="en-US" sz="1700" noProof="0" dirty="0">
              <a:sym typeface="Wingdings" panose="05000000000000000000" pitchFamily="2" charset="2"/>
            </a:endParaRPr>
          </a:p>
          <a:p>
            <a:pPr lvl="1"/>
            <a:endParaRPr lang="en-US" sz="1900" noProof="0" dirty="0">
              <a:sym typeface="Wingdings" panose="05000000000000000000" pitchFamily="2" charset="2"/>
            </a:endParaRPr>
          </a:p>
          <a:p>
            <a:r>
              <a:rPr lang="en-US" sz="1900" noProof="0" dirty="0">
                <a:sym typeface="Wingdings" panose="05000000000000000000" pitchFamily="2" charset="2"/>
              </a:rPr>
              <a:t>Order effects can be controlled by balancing the order of conditions:</a:t>
            </a:r>
          </a:p>
          <a:p>
            <a:pPr lvl="1"/>
            <a:r>
              <a:rPr lang="en-US" sz="1700" noProof="0" dirty="0">
                <a:sym typeface="Wingdings" panose="05000000000000000000" pitchFamily="2" charset="2"/>
              </a:rPr>
              <a:t>Partial balance  Latin square design</a:t>
            </a:r>
          </a:p>
          <a:p>
            <a:pPr lvl="1"/>
            <a:r>
              <a:rPr lang="en-US" sz="1700" noProof="0" dirty="0">
                <a:sym typeface="Wingdings" panose="05000000000000000000" pitchFamily="2" charset="2"/>
              </a:rPr>
              <a:t>Randomly balance  each participant gets a random order of conditions</a:t>
            </a:r>
          </a:p>
          <a:p>
            <a:pPr lvl="1"/>
            <a:r>
              <a:rPr lang="en-US" sz="1700" noProof="0" dirty="0">
                <a:sym typeface="Wingdings" panose="05000000000000000000" pitchFamily="2" charset="2"/>
              </a:rPr>
              <a:t>Full balance  all orders occur and subjects are randomly assigned to orders of conditions</a:t>
            </a:r>
          </a:p>
          <a:p>
            <a:pPr lvl="1"/>
            <a:endParaRPr lang="en-US" sz="1700" noProof="0" dirty="0">
              <a:sym typeface="Wingdings" panose="05000000000000000000" pitchFamily="2" charset="2"/>
            </a:endParaRPr>
          </a:p>
          <a:p>
            <a:pPr lvl="1"/>
            <a:endParaRPr lang="en-US" sz="1700" noProof="0" dirty="0"/>
          </a:p>
          <a:p>
            <a:pPr marL="0" indent="0">
              <a:buNone/>
            </a:pPr>
            <a:endParaRPr lang="en-US" sz="1900" noProof="0" dirty="0"/>
          </a:p>
          <a:p>
            <a:pPr lvl="1"/>
            <a:endParaRPr lang="en-US" sz="1900" noProof="0" dirty="0"/>
          </a:p>
          <a:p>
            <a:pPr lvl="1"/>
            <a:endParaRPr lang="en-US" sz="1900" noProof="0" dirty="0"/>
          </a:p>
          <a:p>
            <a:endParaRPr lang="en-US" sz="19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6055F2-AD80-4A2B-86B1-A3FA0E906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0834" y="4250376"/>
            <a:ext cx="1581371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02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When WS and when BS design?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1225"/>
            <a:ext cx="1005332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700" noProof="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700" noProof="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700" noProof="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700" noProof="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700" noProof="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700" noProof="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700" noProof="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700" noProof="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700" noProof="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700" noProof="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700" noProof="0" dirty="0">
              <a:sym typeface="Wingdings" panose="05000000000000000000" pitchFamily="2" charset="2"/>
            </a:endParaRPr>
          </a:p>
          <a:p>
            <a:r>
              <a:rPr lang="en-US" sz="1900" noProof="0" dirty="0">
                <a:sym typeface="Wingdings" panose="05000000000000000000" pitchFamily="2" charset="2"/>
              </a:rPr>
              <a:t>Note that selecting a design generally depends on traditions in disciplines while it should depend on characteristics of the studied variables</a:t>
            </a:r>
            <a:endParaRPr lang="en-US" sz="1900" noProof="0" dirty="0"/>
          </a:p>
          <a:p>
            <a:pPr marL="0" indent="0">
              <a:buNone/>
            </a:pPr>
            <a:endParaRPr lang="en-US" sz="1900" noProof="0" dirty="0"/>
          </a:p>
          <a:p>
            <a:pPr lvl="1"/>
            <a:endParaRPr lang="en-US" sz="1900" noProof="0" dirty="0"/>
          </a:p>
          <a:p>
            <a:pPr lvl="1"/>
            <a:endParaRPr lang="en-US" sz="1900" noProof="0" dirty="0"/>
          </a:p>
          <a:p>
            <a:endParaRPr lang="en-US" sz="19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907949"/>
              </p:ext>
            </p:extLst>
          </p:nvPr>
        </p:nvGraphicFramePr>
        <p:xfrm>
          <a:off x="1701800" y="1493520"/>
          <a:ext cx="8788400" cy="348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52558674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4036635725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1323270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Between-subjects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Within-subjects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5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Time experiment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Experiment administered in long period of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Experiment administered in short amount of time (less affected by sources of interference of internal validity)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9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Stimuli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 number of stimuli is sufficient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 number of stimuli are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51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Confounding</a:t>
                      </a:r>
                      <a:r>
                        <a:rPr lang="en-US" b="1" baseline="0" dirty="0"/>
                        <a:t> variables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many confounding variables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Many possible confounding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6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Confounding variables that are easily measured (reliably and validly)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Confounding</a:t>
                      </a: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variables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that are not easy 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measure (reliably and validly)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882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449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499398"/>
          </a:xfrm>
        </p:spPr>
        <p:txBody>
          <a:bodyPr>
            <a:normAutofit/>
          </a:bodyPr>
          <a:lstStyle/>
          <a:p>
            <a:r>
              <a:rPr lang="en-US" sz="2900" noProof="0" dirty="0"/>
              <a:t>Literature: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186307"/>
            <a:ext cx="7886700" cy="5467350"/>
          </a:xfrm>
        </p:spPr>
        <p:txBody>
          <a:bodyPr>
            <a:noAutofit/>
          </a:bodyPr>
          <a:lstStyle/>
          <a:p>
            <a:r>
              <a:rPr lang="en-US" sz="1900" noProof="0" dirty="0"/>
              <a:t>Chapter of Heiman (see Canvas)</a:t>
            </a:r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r>
              <a:rPr lang="en-US" sz="1900" noProof="0"/>
              <a:t>Q</a:t>
            </a:r>
            <a:r>
              <a:rPr lang="en-US" sz="1900" noProof="0" dirty="0"/>
              <a:t>&amp;A lecture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84968" y="3009207"/>
            <a:ext cx="454083" cy="133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52650" y="2889784"/>
            <a:ext cx="7886700" cy="499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900" dirty="0"/>
              <a:t>Next week…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8871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540961"/>
          </a:xfrm>
        </p:spPr>
        <p:txBody>
          <a:bodyPr>
            <a:normAutofit/>
          </a:bodyPr>
          <a:lstStyle/>
          <a:p>
            <a:r>
              <a:rPr lang="en-US" sz="3200" noProof="0" dirty="0"/>
              <a:t>Lecture goals lecture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noProof="0" dirty="0"/>
              <a:t>After this lecture and studying the materials, students are able to:</a:t>
            </a:r>
          </a:p>
          <a:p>
            <a:pPr marL="0" indent="0">
              <a:buNone/>
            </a:pPr>
            <a:endParaRPr lang="en-US" sz="1900" noProof="0" dirty="0"/>
          </a:p>
          <a:p>
            <a:r>
              <a:rPr lang="en-US" sz="1900" noProof="0" dirty="0"/>
              <a:t>Explain that high internal and external validity and power are needed to achieve the goals of experiments</a:t>
            </a:r>
          </a:p>
          <a:p>
            <a:endParaRPr lang="en-US" sz="1900" noProof="0" dirty="0"/>
          </a:p>
          <a:p>
            <a:r>
              <a:rPr lang="en-US" sz="1900" noProof="0" dirty="0"/>
              <a:t>Explain why the commonly used convenience samples within psychology are not ideal</a:t>
            </a:r>
          </a:p>
          <a:p>
            <a:endParaRPr lang="en-US" sz="1900" noProof="0" dirty="0"/>
          </a:p>
          <a:p>
            <a:r>
              <a:rPr lang="en-US" sz="1900" noProof="0" dirty="0"/>
              <a:t>Explain how to control for confounding variables in a between-subjects and within-subjects design</a:t>
            </a:r>
          </a:p>
          <a:p>
            <a:endParaRPr lang="en-US" sz="1900" noProof="0" dirty="0"/>
          </a:p>
          <a:p>
            <a:r>
              <a:rPr lang="en-US" sz="1900" noProof="0" dirty="0"/>
              <a:t>Motivate when an experiment should be a between-subjects and when a within-subjects design</a:t>
            </a:r>
          </a:p>
          <a:p>
            <a:endParaRPr lang="en-US" sz="1900" noProof="0" dirty="0"/>
          </a:p>
          <a:p>
            <a:pPr marL="0" indent="0">
              <a:buNone/>
            </a:pPr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pPr marL="0" indent="0">
              <a:buNone/>
            </a:pPr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pPr marL="0" indent="0">
              <a:buNone/>
            </a:pPr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pPr marL="0" indent="0">
              <a:buNone/>
            </a:pPr>
            <a:endParaRPr lang="en-US" sz="1600" noProof="0" dirty="0"/>
          </a:p>
          <a:p>
            <a:endParaRPr lang="en-US" sz="1600" noProof="0" dirty="0"/>
          </a:p>
          <a:p>
            <a:endParaRPr lang="en-US" sz="1600" noProof="0" dirty="0"/>
          </a:p>
          <a:p>
            <a:endParaRPr lang="en-US" sz="1600" noProof="0" dirty="0"/>
          </a:p>
          <a:p>
            <a:endParaRPr lang="en-US" sz="1600" noProof="0" dirty="0"/>
          </a:p>
          <a:p>
            <a:endParaRPr lang="en-US" sz="1600" noProof="0" dirty="0"/>
          </a:p>
          <a:p>
            <a:endParaRPr lang="en-US" sz="2000" noProof="0" dirty="0"/>
          </a:p>
          <a:p>
            <a:endParaRPr lang="en-US" sz="16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8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Design of an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2105"/>
            <a:ext cx="10515600" cy="4351338"/>
          </a:xfrm>
        </p:spPr>
        <p:txBody>
          <a:bodyPr>
            <a:normAutofit/>
          </a:bodyPr>
          <a:lstStyle/>
          <a:p>
            <a:r>
              <a:rPr lang="en-US" sz="1900" noProof="0" dirty="0"/>
              <a:t>Design of an experiment has everything to do with how you setup an experiment</a:t>
            </a:r>
          </a:p>
          <a:p>
            <a:endParaRPr lang="en-US" sz="1900" noProof="0" dirty="0"/>
          </a:p>
          <a:p>
            <a:r>
              <a:rPr lang="en-US" sz="1900" noProof="0" dirty="0"/>
              <a:t>No statistical technique can fix a poorly designed experiment!</a:t>
            </a:r>
          </a:p>
          <a:p>
            <a:endParaRPr lang="en-US" sz="1900" noProof="0" dirty="0"/>
          </a:p>
          <a:p>
            <a:r>
              <a:rPr lang="en-US" sz="1900" noProof="0" dirty="0"/>
              <a:t>Some parts of what I will discuss have already been discussed in the course Introduction to Research Methodology</a:t>
            </a:r>
          </a:p>
          <a:p>
            <a:endParaRPr lang="en-US" sz="1900" noProof="0" dirty="0"/>
          </a:p>
          <a:p>
            <a:r>
              <a:rPr lang="en-US" sz="1900" noProof="0" dirty="0"/>
              <a:t>Warner I and II hardly discuss designing experiments </a:t>
            </a:r>
            <a:r>
              <a:rPr lang="en-US" sz="1900" noProof="0" dirty="0">
                <a:sym typeface="Wingdings" panose="05000000000000000000" pitchFamily="2" charset="2"/>
              </a:rPr>
              <a:t> Chapter of Heiman on Canvas</a:t>
            </a:r>
          </a:p>
          <a:p>
            <a:endParaRPr lang="en-US" sz="1900" noProof="0" dirty="0">
              <a:sym typeface="Wingdings" panose="05000000000000000000" pitchFamily="2" charset="2"/>
            </a:endParaRPr>
          </a:p>
          <a:p>
            <a:r>
              <a:rPr lang="en-US" sz="1900" noProof="0" dirty="0">
                <a:sym typeface="Wingdings" panose="05000000000000000000" pitchFamily="2" charset="2"/>
              </a:rPr>
              <a:t>Note that I will only focus on a selection of topics discussed in Heiman  Read the chapter!</a:t>
            </a:r>
            <a:endParaRPr lang="en-US" sz="19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34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Goal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2105"/>
            <a:ext cx="10515600" cy="4351338"/>
          </a:xfrm>
        </p:spPr>
        <p:txBody>
          <a:bodyPr>
            <a:normAutofit/>
          </a:bodyPr>
          <a:lstStyle/>
          <a:p>
            <a:r>
              <a:rPr lang="en-US" sz="1900" noProof="0" dirty="0"/>
              <a:t>Determine whether independent variable (IV) has an effect on the dependent variable (DV):</a:t>
            </a:r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r>
              <a:rPr lang="en-US" sz="1900" noProof="0" dirty="0"/>
              <a:t>We try to achieve this goal with: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noProof="0" dirty="0"/>
              <a:t>High </a:t>
            </a:r>
            <a:r>
              <a:rPr lang="en-US" sz="1900" dirty="0"/>
              <a:t>ex</a:t>
            </a:r>
            <a:r>
              <a:rPr lang="en-US" sz="1900" noProof="0" dirty="0"/>
              <a:t>ternal validity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noProof="0" dirty="0"/>
              <a:t>High </a:t>
            </a:r>
            <a:r>
              <a:rPr lang="en-US" sz="1900" dirty="0"/>
              <a:t>in</a:t>
            </a:r>
            <a:r>
              <a:rPr lang="en-US" sz="1900" noProof="0" dirty="0"/>
              <a:t>ternal validity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noProof="0" dirty="0"/>
              <a:t>High statistical power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44544" y="2196339"/>
            <a:ext cx="2304256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40155" y="2185246"/>
            <a:ext cx="2304256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84338" y="2256452"/>
            <a:ext cx="2440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Independent variable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Exp. group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Control group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96858" y="2551733"/>
            <a:ext cx="220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Dependent variable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744411" y="2704471"/>
            <a:ext cx="2800133" cy="6387"/>
          </a:xfrm>
          <a:prstGeom prst="straightConnector1">
            <a:avLst/>
          </a:prstGeom>
          <a:ln cap="rnd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6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Goal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2105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900" b="1" noProof="0" dirty="0">
                <a:sym typeface="Wingdings" panose="05000000000000000000" pitchFamily="2" charset="2"/>
              </a:rPr>
              <a:t>External validity</a:t>
            </a:r>
            <a:r>
              <a:rPr lang="en-US" sz="1900" noProof="0" dirty="0">
                <a:sym typeface="Wingdings" panose="05000000000000000000" pitchFamily="2" charset="2"/>
              </a:rPr>
              <a:t>  t</a:t>
            </a:r>
            <a:r>
              <a:rPr lang="en-US" sz="1900" noProof="0" dirty="0"/>
              <a:t>he degree to which the conclusions of a study can be generalized to other people, geographical location, context, time, and duration of effect</a:t>
            </a:r>
          </a:p>
          <a:p>
            <a:pPr marL="457200" indent="-457200">
              <a:buFont typeface="+mj-lt"/>
              <a:buAutoNum type="arabicPeriod"/>
            </a:pPr>
            <a:endParaRPr lang="en-US" sz="1900" b="1" noProof="0" dirty="0"/>
          </a:p>
          <a:p>
            <a:pPr marL="457200" indent="-457200">
              <a:buFont typeface="+mj-lt"/>
              <a:buAutoNum type="arabicPeriod"/>
            </a:pPr>
            <a:r>
              <a:rPr lang="en-US" sz="1900" b="1" noProof="0" dirty="0"/>
              <a:t>Internal validity </a:t>
            </a:r>
            <a:r>
              <a:rPr lang="en-US" sz="1900" noProof="0" dirty="0">
                <a:sym typeface="Wingdings" panose="05000000000000000000" pitchFamily="2" charset="2"/>
              </a:rPr>
              <a:t> the degree to which the relationship between the IV and DV indeed (only) reflects the relationship between IV and DV</a:t>
            </a:r>
          </a:p>
          <a:p>
            <a:pPr marL="457200" indent="-457200">
              <a:buFont typeface="+mj-lt"/>
              <a:buAutoNum type="arabicPeriod"/>
            </a:pPr>
            <a:endParaRPr lang="en-US" sz="1900" noProof="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900" b="1" noProof="0" dirty="0">
                <a:sym typeface="Wingdings" panose="05000000000000000000" pitchFamily="2" charset="2"/>
              </a:rPr>
              <a:t>Power</a:t>
            </a:r>
            <a:r>
              <a:rPr lang="en-US" sz="1900" noProof="0" dirty="0">
                <a:sym typeface="Wingdings" panose="05000000000000000000" pitchFamily="2" charset="2"/>
              </a:rPr>
              <a:t>  maximizing the probability of finding an effect between IV and DV, so making an effort to decrease MS</a:t>
            </a:r>
            <a:r>
              <a:rPr lang="en-US" sz="1900" baseline="-25000" noProof="0" dirty="0">
                <a:sym typeface="Wingdings" panose="05000000000000000000" pitchFamily="2" charset="2"/>
              </a:rPr>
              <a:t>w</a:t>
            </a:r>
            <a:endParaRPr lang="en-US" sz="1900" noProof="0" dirty="0">
              <a:sym typeface="Wingdings" panose="05000000000000000000" pitchFamily="2" charset="2"/>
            </a:endParaRPr>
          </a:p>
          <a:p>
            <a:endParaRPr lang="en-US" sz="1900" noProof="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9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5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871" y="4074677"/>
            <a:ext cx="2368609" cy="23686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204960" y="6356350"/>
            <a:ext cx="640080" cy="182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6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8040" y="2005012"/>
            <a:ext cx="4800600" cy="4351338"/>
          </a:xfrm>
        </p:spPr>
        <p:txBody>
          <a:bodyPr>
            <a:normAutofit/>
          </a:bodyPr>
          <a:lstStyle/>
          <a:p>
            <a:r>
              <a:rPr lang="en-US" sz="1900" noProof="0" dirty="0">
                <a:sym typeface="Wingdings" panose="05000000000000000000" pitchFamily="2" charset="2"/>
              </a:rPr>
              <a:t>Optimal situation  </a:t>
            </a:r>
            <a:r>
              <a:rPr lang="en-US" sz="1900" i="1" noProof="0" dirty="0">
                <a:sym typeface="Wingdings" panose="05000000000000000000" pitchFamily="2" charset="2"/>
              </a:rPr>
              <a:t>simple random sample</a:t>
            </a:r>
          </a:p>
          <a:p>
            <a:endParaRPr lang="en-US" sz="1900" i="1" noProof="0" dirty="0">
              <a:sym typeface="Wingdings" panose="05000000000000000000" pitchFamily="2" charset="2"/>
            </a:endParaRPr>
          </a:p>
          <a:p>
            <a:r>
              <a:rPr lang="en-US" sz="1900" noProof="0" dirty="0"/>
              <a:t>The larger the simple random sample, the less likely it is that you have a nonrepresentative sample </a:t>
            </a:r>
            <a:r>
              <a:rPr lang="en-US" sz="1900" noProof="0" dirty="0">
                <a:sym typeface="Wingdings" panose="05000000000000000000" pitchFamily="2" charset="2"/>
              </a:rPr>
              <a:t> </a:t>
            </a:r>
            <a:r>
              <a:rPr lang="en-US" sz="1900" noProof="0" dirty="0"/>
              <a:t>higher </a:t>
            </a:r>
            <a:r>
              <a:rPr lang="en-US" sz="1900" i="1" noProof="0" dirty="0"/>
              <a:t>external validity</a:t>
            </a:r>
            <a:r>
              <a:rPr lang="en-US" sz="1900" noProof="0" dirty="0"/>
              <a:t> of the study</a:t>
            </a:r>
          </a:p>
          <a:p>
            <a:endParaRPr lang="en-US" sz="1900" noProof="0" dirty="0">
              <a:sym typeface="Wingdings" panose="05000000000000000000" pitchFamily="2" charset="2"/>
            </a:endParaRPr>
          </a:p>
          <a:p>
            <a:endParaRPr lang="en-US" sz="1900" noProof="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9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029935"/>
            <a:ext cx="6075362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1324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210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sz="1900" noProof="0" dirty="0">
                <a:sym typeface="Wingdings" panose="05000000000000000000" pitchFamily="2" charset="2"/>
              </a:rPr>
              <a:t>A convenience sample rather than a simple random sample is often used in psychology</a:t>
            </a:r>
          </a:p>
          <a:p>
            <a:endParaRPr lang="en-US" sz="1900" noProof="0" dirty="0">
              <a:sym typeface="Wingdings" panose="05000000000000000000" pitchFamily="2" charset="2"/>
            </a:endParaRPr>
          </a:p>
          <a:p>
            <a:r>
              <a:rPr lang="en-US" sz="1900" noProof="0" dirty="0">
                <a:sym typeface="Wingdings" panose="05000000000000000000" pitchFamily="2" charset="2"/>
              </a:rPr>
              <a:t>Criticism on psychology as a science:</a:t>
            </a:r>
          </a:p>
          <a:p>
            <a:pPr marL="0" indent="0" algn="ctr">
              <a:buNone/>
            </a:pPr>
            <a:r>
              <a:rPr lang="en-US" sz="1900" i="1" noProof="0" dirty="0"/>
              <a:t>“psychology is not the study of humans, but it is the study of first year psychology students”</a:t>
            </a:r>
            <a:endParaRPr lang="en-US" sz="1900" noProof="0" dirty="0"/>
          </a:p>
          <a:p>
            <a:pPr marL="0" indent="0">
              <a:buNone/>
            </a:pPr>
            <a:endParaRPr lang="en-US" sz="1900" noProof="0" dirty="0">
              <a:sym typeface="Wingdings" panose="05000000000000000000" pitchFamily="2" charset="2"/>
            </a:endParaRPr>
          </a:p>
          <a:p>
            <a:r>
              <a:rPr lang="en-US" sz="1900" noProof="0" dirty="0">
                <a:sym typeface="Wingdings" panose="05000000000000000000" pitchFamily="2" charset="2"/>
              </a:rPr>
              <a:t>Large threat to the external validity, because sample is not really representative</a:t>
            </a:r>
          </a:p>
          <a:p>
            <a:endParaRPr lang="en-US" sz="1900" noProof="0" dirty="0">
              <a:sym typeface="Wingdings" panose="05000000000000000000" pitchFamily="2" charset="2"/>
            </a:endParaRPr>
          </a:p>
          <a:p>
            <a:r>
              <a:rPr lang="en-US" sz="1900" noProof="0" dirty="0">
                <a:sym typeface="Wingdings" panose="05000000000000000000" pitchFamily="2" charset="2"/>
              </a:rPr>
              <a:t>And…</a:t>
            </a:r>
          </a:p>
          <a:p>
            <a:pPr lvl="1"/>
            <a:r>
              <a:rPr lang="en-US" sz="1900" noProof="0" dirty="0">
                <a:sym typeface="Wingdings" panose="05000000000000000000" pitchFamily="2" charset="2"/>
              </a:rPr>
              <a:t>Volunteer bias  only those subjects are included that are willing to participated in a study</a:t>
            </a:r>
          </a:p>
          <a:p>
            <a:pPr lvl="1"/>
            <a:r>
              <a:rPr lang="en-US" sz="1900" noProof="0" dirty="0">
                <a:sym typeface="Wingdings" panose="05000000000000000000" pitchFamily="2" charset="2"/>
              </a:rPr>
              <a:t>Subject sophistication  subjects are knowledgeable about the topic of the research</a:t>
            </a:r>
          </a:p>
          <a:p>
            <a:pPr marL="0" indent="0">
              <a:buNone/>
            </a:pPr>
            <a:endParaRPr lang="en-US" sz="1900" noProof="0" dirty="0"/>
          </a:p>
          <a:p>
            <a:r>
              <a:rPr lang="en-US" sz="1900" noProof="0" dirty="0"/>
              <a:t>And lower power </a:t>
            </a:r>
            <a:r>
              <a:rPr lang="en-US" sz="1900" noProof="0" dirty="0">
                <a:sym typeface="Wingdings" panose="05000000000000000000" pitchFamily="2" charset="2"/>
              </a:rPr>
              <a:t>if variation of the DV is lower in a convenience sample than in population</a:t>
            </a:r>
            <a:endParaRPr lang="en-US" sz="19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3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Sampling: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2105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sz="1900" noProof="0" dirty="0"/>
              <a:t>If psychological processes are studied that are expected to be different in different groups of people, a simple random sample is preferable to achieve the goal of an experiment</a:t>
            </a:r>
          </a:p>
          <a:p>
            <a:endParaRPr lang="en-US" sz="1900" noProof="0" dirty="0"/>
          </a:p>
          <a:p>
            <a:r>
              <a:rPr lang="en-US" sz="1900" noProof="0" dirty="0"/>
              <a:t>If psychological processes do not differ between different groups of people, a convenience sample is allowed</a:t>
            </a:r>
          </a:p>
          <a:p>
            <a:endParaRPr lang="en-US" sz="1900" noProof="0" dirty="0"/>
          </a:p>
          <a:p>
            <a:r>
              <a:rPr lang="en-US" sz="1900" noProof="0" dirty="0"/>
              <a:t>Psychologists use convenience samples extremely often, even when psychological processes differ between different groups of people </a:t>
            </a:r>
          </a:p>
          <a:p>
            <a:endParaRPr lang="en-US" sz="1900" noProof="0" dirty="0"/>
          </a:p>
          <a:p>
            <a:r>
              <a:rPr lang="en-US" sz="1900" noProof="0" dirty="0"/>
              <a:t>Psychologists should use simple random samples more often!</a:t>
            </a:r>
          </a:p>
          <a:p>
            <a:endParaRPr lang="en-US" sz="19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62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Controlling for confounding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2105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sz="1900" noProof="0" dirty="0"/>
              <a:t>There is confounding if participants differ </a:t>
            </a:r>
            <a:r>
              <a:rPr lang="en-US" sz="1900" i="1" noProof="0" dirty="0"/>
              <a:t>between</a:t>
            </a:r>
            <a:r>
              <a:rPr lang="en-US" sz="1900" noProof="0" dirty="0"/>
              <a:t> conditions</a:t>
            </a:r>
          </a:p>
          <a:p>
            <a:pPr lvl="0"/>
            <a:endParaRPr lang="en-US" sz="1900" noProof="0" dirty="0"/>
          </a:p>
          <a:p>
            <a:pPr lvl="0"/>
            <a:r>
              <a:rPr lang="en-US" sz="1900" noProof="0" dirty="0"/>
              <a:t>For example, IQ is a confounding variable if we conduct an experiment to study whether a new teaching method improves students’ performance</a:t>
            </a:r>
          </a:p>
          <a:p>
            <a:pPr lvl="0"/>
            <a:endParaRPr lang="en-US" sz="1900" noProof="0" dirty="0"/>
          </a:p>
          <a:p>
            <a:pPr lvl="0"/>
            <a:r>
              <a:rPr lang="en-US" sz="1900" noProof="0" dirty="0"/>
              <a:t>Confounding can be caused by bad luck if random assignment was used</a:t>
            </a:r>
          </a:p>
          <a:p>
            <a:pPr lvl="0"/>
            <a:endParaRPr lang="en-US" sz="1900" noProof="0" dirty="0"/>
          </a:p>
          <a:p>
            <a:r>
              <a:rPr lang="en-US" sz="1900" noProof="0" dirty="0"/>
              <a:t>Confounding variables decrease the </a:t>
            </a:r>
            <a:r>
              <a:rPr lang="en-US" sz="1900" i="1" noProof="0" dirty="0"/>
              <a:t>internal validity</a:t>
            </a:r>
            <a:r>
              <a:rPr lang="en-US" sz="1900" noProof="0" dirty="0"/>
              <a:t> and </a:t>
            </a:r>
            <a:r>
              <a:rPr lang="en-US" sz="1900" i="1" noProof="0" dirty="0"/>
              <a:t>power</a:t>
            </a:r>
            <a:endParaRPr lang="en-US" sz="19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8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5496</TotalTime>
  <Words>1296</Words>
  <Application>Microsoft Office PowerPoint</Application>
  <PresentationFormat>Widescreen</PresentationFormat>
  <Paragraphs>247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    Experimental Research Methods   Lecture 11</vt:lpstr>
      <vt:lpstr>Lecture goals lecture 11</vt:lpstr>
      <vt:lpstr>Design of an experiment</vt:lpstr>
      <vt:lpstr>Goal experiments</vt:lpstr>
      <vt:lpstr>Goal experiments</vt:lpstr>
      <vt:lpstr>Sampling</vt:lpstr>
      <vt:lpstr>Sampling</vt:lpstr>
      <vt:lpstr>Sampling: Conclusions</vt:lpstr>
      <vt:lpstr>Controlling for confounding variables</vt:lpstr>
      <vt:lpstr>Controlling for confounding variables</vt:lpstr>
      <vt:lpstr>Controlling for confounding variables</vt:lpstr>
      <vt:lpstr>How to control for confounding variables in BS design?</vt:lpstr>
      <vt:lpstr>What about a WS design?</vt:lpstr>
      <vt:lpstr>How to control for confounding variables in WS design?</vt:lpstr>
      <vt:lpstr>When WS and when BS design?</vt:lpstr>
      <vt:lpstr>Literature:</vt:lpstr>
    </vt:vector>
  </TitlesOfParts>
  <Company>Tilburg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Bestuurskundig Onderzoek 3: Kwantitatieve methoden  2017/2018          Hoorcollege 10</dc:title>
  <dc:creator>R.C.M. van Aert</dc:creator>
  <cp:lastModifiedBy>Robbie van Aert</cp:lastModifiedBy>
  <cp:revision>656</cp:revision>
  <cp:lastPrinted>2019-05-10T11:53:19Z</cp:lastPrinted>
  <dcterms:created xsi:type="dcterms:W3CDTF">2018-05-09T11:51:46Z</dcterms:created>
  <dcterms:modified xsi:type="dcterms:W3CDTF">2022-05-20T10:20:04Z</dcterms:modified>
</cp:coreProperties>
</file>