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08" r:id="rId2"/>
    <p:sldId id="309" r:id="rId3"/>
    <p:sldId id="312" r:id="rId4"/>
    <p:sldId id="549" r:id="rId5"/>
    <p:sldId id="535" r:id="rId6"/>
  </p:sldIdLst>
  <p:sldSz cx="12192000" cy="6858000"/>
  <p:notesSz cx="6669088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33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  <p:cmAuthor id="2" name="A.L. Verweij" initials="LV" lastIdx="1" clrIdx="1">
    <p:extLst>
      <p:ext uri="{19B8F6BF-5375-455C-9EA6-DF929625EA0E}">
        <p15:presenceInfo xmlns:p15="http://schemas.microsoft.com/office/powerpoint/2012/main" userId="A.L. Verwei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81786" autoAdjust="0"/>
  </p:normalViewPr>
  <p:slideViewPr>
    <p:cSldViewPr snapToGrid="0">
      <p:cViewPr varScale="1">
        <p:scale>
          <a:sx n="93" d="100"/>
          <a:sy n="93" d="100"/>
        </p:scale>
        <p:origin x="9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19200"/>
            <a:ext cx="585311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1219200"/>
            <a:ext cx="5853112" cy="3292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2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6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616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2E23-4737-4068-B492-9B07C3CD8F58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A22F-107A-4F26-8A60-DF80C645DB5A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2C2E-13EE-4B9D-9A0B-1CC79DC71375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ABB8-D8C5-4453-9539-2483C5E35134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B0A4-9314-471C-9FA4-5830A89986D2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C14-7670-46F6-ABCE-14870685BADF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C8AF-ED66-4F9B-876D-D1040CBC1C79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8EC4-B0DB-4DA9-8D34-638DF82DCCA3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B8A3-9CDA-49B1-8DFE-C88636B4B117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7EA9-A09D-4E2F-9ABB-690475C5EBF4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4AE-70F0-4304-8EDF-2BC97C7D3090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DFC7-028F-4B0A-B495-719DE117B8BD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0" y="1570019"/>
            <a:ext cx="6858000" cy="2599961"/>
          </a:xfrm>
        </p:spPr>
        <p:txBody>
          <a:bodyPr>
            <a:noAutofit/>
          </a:bodyPr>
          <a:lstStyle/>
          <a:p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Experimental Research Methods</a:t>
            </a: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Lecture 12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53" y="653238"/>
            <a:ext cx="10778447" cy="5772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noProof="0" dirty="0">
                <a:latin typeface="Arial" panose="020B0604020202020204" pitchFamily="34" charset="0"/>
                <a:cs typeface="Arial" panose="020B0604020202020204" pitchFamily="34" charset="0"/>
              </a:rPr>
              <a:t>Exam Experimental Research Methods</a:t>
            </a:r>
          </a:p>
          <a:p>
            <a:pPr marL="0" indent="0">
              <a:buNone/>
            </a:pPr>
            <a:endParaRPr lang="en-US" sz="21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noProof="0" dirty="0">
                <a:latin typeface="Arial" panose="020B0604020202020204" pitchFamily="34" charset="0"/>
                <a:cs typeface="Arial" panose="020B0604020202020204" pitchFamily="34" charset="0"/>
              </a:rPr>
              <a:t>No graphing calculator</a:t>
            </a:r>
          </a:p>
          <a:p>
            <a:endParaRPr lang="en-US" sz="1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noProof="0" dirty="0">
                <a:latin typeface="Arial" panose="020B0604020202020204" pitchFamily="34" charset="0"/>
                <a:cs typeface="Arial" panose="020B0604020202020204" pitchFamily="34" charset="0"/>
              </a:rPr>
              <a:t>Booklet with formulas and tables is attached to the exam (do NOT print it yourself)</a:t>
            </a:r>
          </a:p>
          <a:p>
            <a:endParaRPr lang="en-US" sz="1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noProof="0" dirty="0">
                <a:latin typeface="Arial" panose="020B0604020202020204" pitchFamily="34" charset="0"/>
                <a:cs typeface="Arial" panose="020B0604020202020204" pitchFamily="34" charset="0"/>
              </a:rPr>
              <a:t>You are allowed to note your answers at the back of the cover of the exam. The correct answers will be posted on Canvas.</a:t>
            </a:r>
          </a:p>
          <a:p>
            <a:endParaRPr lang="en-US" sz="1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noProof="0" dirty="0">
                <a:latin typeface="Arial" panose="020B0604020202020204" pitchFamily="34" charset="0"/>
                <a:cs typeface="Arial" panose="020B0604020202020204" pitchFamily="34" charset="0"/>
              </a:rPr>
              <a:t>You can share any remarks about the exam via the Canvas Discussions page (until three days after the exam)</a:t>
            </a:r>
          </a:p>
          <a:p>
            <a:endParaRPr lang="en-US" sz="1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noProof="0" dirty="0">
                <a:latin typeface="Arial" panose="020B0604020202020204" pitchFamily="34" charset="0"/>
                <a:cs typeface="Arial" panose="020B0604020202020204" pitchFamily="34" charset="0"/>
              </a:rPr>
              <a:t>The date and time of the exam inspection will be communicated via Canvas</a:t>
            </a:r>
          </a:p>
          <a:p>
            <a:endParaRPr lang="en-US" sz="21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1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1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1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1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Lecture 12,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81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1239" y="653238"/>
                <a:ext cx="11239929" cy="57722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1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Grade Experimental Research Methods</a:t>
                </a:r>
              </a:p>
              <a:p>
                <a:pPr marL="0" indent="0">
                  <a:buNone/>
                </a:pPr>
                <a:endParaRPr lang="en-US" sz="2100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1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50 two-choice questions </a:t>
                </a:r>
                <a:r>
                  <a:rPr lang="en-US" sz="21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you pass the exam if you answer 38 questions correct due to guessing correction</a:t>
                </a:r>
              </a:p>
              <a:p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1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grade of the exam determines the grade of the course, and it has to be at least 5.5</a:t>
                </a:r>
              </a:p>
              <a:p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1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You pass the course if your exam grade is at least a 5.5 </a:t>
                </a:r>
                <a:r>
                  <a:rPr lang="en-US" sz="21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21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you passed the SPSS test</a:t>
                </a:r>
              </a:p>
              <a:p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nl-NL" sz="2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Your</a:t>
                </a:r>
                <a:r>
                  <a:rPr lang="nl-NL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grade</a:t>
                </a:r>
                <a:r>
                  <a:rPr lang="nl-NL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nl-NL" sz="2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computed</a:t>
                </a:r>
                <a:r>
                  <a:rPr lang="nl-NL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using</a:t>
                </a:r>
                <a:r>
                  <a:rPr lang="nl-NL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nl-NL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formula</a:t>
                </a:r>
                <a:r>
                  <a:rPr lang="nl-NL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endParaRPr lang="nl-NL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nl-NL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𝑔𝑟𝑎𝑑𝑒</m:t>
                    </m:r>
                    <m:r>
                      <a:rPr lang="nl-NL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=10</m:t>
                    </m:r>
                    <m:f>
                      <m:fPr>
                        <m:ctrlP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  <m: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nl-NL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𝐾</m:t>
                        </m:r>
                      </m:den>
                    </m:f>
                    <m:r>
                      <a:rPr lang="nl-NL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  <m:r>
                      <a:rPr lang="nl-NL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nl-NL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nl-NL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 is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number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of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answer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options (A = 2), K is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total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number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of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questions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(K = 50) and X is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number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of correct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answers</a:t>
                </a:r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AutoNum type="arabicPeriod"/>
                </a:pPr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AutoNum type="arabicPeriod"/>
                </a:pPr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39" y="653238"/>
                <a:ext cx="11239929" cy="5772299"/>
              </a:xfrm>
              <a:blipFill>
                <a:blip r:embed="rId3"/>
                <a:stretch>
                  <a:fillRect l="-651" t="-1795" r="-12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Lecture 12,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554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ANCOVA: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8, ERM, MTO</a:t>
            </a:r>
            <a:endParaRPr lang="nl-NL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961428"/>
          </a:xfrm>
        </p:spPr>
        <p:txBody>
          <a:bodyPr>
            <a:normAutofit/>
          </a:bodyPr>
          <a:lstStyle/>
          <a:p>
            <a:r>
              <a:rPr lang="en-US" sz="1900" dirty="0"/>
              <a:t>What are the means in grade when controlling for the covariate Hours?</a:t>
            </a:r>
          </a:p>
          <a:p>
            <a:pPr marL="0" indent="0">
              <a:buNone/>
            </a:pPr>
            <a:br>
              <a:rPr lang="en-US" sz="1900" u="sng" dirty="0">
                <a:sym typeface="Wingdings" panose="05000000000000000000" pitchFamily="2" charset="2"/>
              </a:rPr>
            </a:br>
            <a:r>
              <a:rPr lang="en-US" sz="1900" dirty="0">
                <a:sym typeface="Wingdings" panose="05000000000000000000" pitchFamily="2" charset="2"/>
              </a:rPr>
              <a:t>	</a:t>
            </a:r>
            <a:r>
              <a:rPr lang="en-US" sz="1900" u="sng" dirty="0">
                <a:sym typeface="Wingdings" panose="05000000000000000000" pitchFamily="2" charset="2"/>
              </a:rPr>
              <a:t>Unadjusted means:</a:t>
            </a:r>
            <a:r>
              <a:rPr lang="en-US" sz="1900" dirty="0">
                <a:sym typeface="Wingdings" panose="05000000000000000000" pitchFamily="2" charset="2"/>
              </a:rPr>
              <a:t> 				         </a:t>
            </a:r>
            <a:r>
              <a:rPr lang="en-US" sz="1900" u="sng" dirty="0">
                <a:sym typeface="Wingdings" panose="05000000000000000000" pitchFamily="2" charset="2"/>
              </a:rPr>
              <a:t>Adjusted means:</a:t>
            </a:r>
          </a:p>
          <a:p>
            <a:pPr marL="457200" lvl="1" indent="0">
              <a:buNone/>
            </a:pPr>
            <a:endParaRPr lang="en-US" sz="1500" dirty="0"/>
          </a:p>
          <a:p>
            <a:pPr lvl="0"/>
            <a:endParaRPr lang="en-US" sz="1900" u="sng" dirty="0"/>
          </a:p>
          <a:p>
            <a:pPr lvl="0"/>
            <a:endParaRPr lang="en-US" sz="1900" u="sn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0149"/>
            <a:ext cx="3802517" cy="1715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86" y="2387667"/>
            <a:ext cx="4836025" cy="21595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742" y="4511569"/>
            <a:ext cx="7117715" cy="2339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6702" y="5531504"/>
                <a:ext cx="47650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Control: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−1.267+0.396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×20−0.507=6.146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Energy: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−1.267+0.396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×20=6.</m:t>
                    </m:r>
                  </m:oMath>
                </a14:m>
                <a:r>
                  <a:rPr lang="en-US" dirty="0"/>
                  <a:t>654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02" y="5531504"/>
                <a:ext cx="4765040" cy="923330"/>
              </a:xfrm>
              <a:prstGeom prst="rect">
                <a:avLst/>
              </a:prstGeom>
              <a:blipFill>
                <a:blip r:embed="rId6"/>
                <a:stretch>
                  <a:fillRect l="-102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9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777863"/>
            <a:ext cx="5943612" cy="594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Explanation of eliminating bias using figures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78320" y="1710525"/>
                <a:ext cx="475996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dirty="0"/>
                  <a:t>ANCOVA model:</a:t>
                </a:r>
              </a:p>
              <a:p>
                <a:pPr marL="0" indent="0">
                  <a:buNone/>
                </a:pPr>
                <a:endParaRPr lang="en-US" sz="19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nl-NL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900" u="sng" dirty="0"/>
              </a:p>
              <a:p>
                <a:pPr marL="0" indent="0">
                  <a:buNone/>
                </a:pPr>
                <a:endParaRPr lang="en-US" sz="1900" u="sng" dirty="0"/>
              </a:p>
              <a:p>
                <a:pPr marL="0" indent="0">
                  <a:buNone/>
                </a:pPr>
                <a:endParaRPr lang="en-US" sz="1900" u="sng" dirty="0"/>
              </a:p>
              <a:p>
                <a:pPr marL="0" indent="0">
                  <a:buNone/>
                </a:pPr>
                <a:endParaRPr lang="en-US" sz="1900" u="sng" dirty="0"/>
              </a:p>
              <a:p>
                <a:pPr marL="0" indent="0">
                  <a:buNone/>
                </a:pPr>
                <a:endParaRPr lang="en-US" sz="19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8320" y="1710525"/>
                <a:ext cx="4759960" cy="4351338"/>
              </a:xfrm>
              <a:blipFill>
                <a:blip r:embed="rId3"/>
                <a:stretch>
                  <a:fillRect l="-1152" t="-14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1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5615</TotalTime>
  <Words>308</Words>
  <Application>Microsoft Office PowerPoint</Application>
  <PresentationFormat>Widescreen</PresentationFormat>
  <Paragraphs>57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        Experimental Research Methods   Lecture 12</vt:lpstr>
      <vt:lpstr>PowerPoint Presentation</vt:lpstr>
      <vt:lpstr>PowerPoint Presentation</vt:lpstr>
      <vt:lpstr>ANCOVA: Example</vt:lpstr>
      <vt:lpstr>Explanation of eliminating bias using figures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Robbie van Aert</cp:lastModifiedBy>
  <cp:revision>693</cp:revision>
  <cp:lastPrinted>2019-05-10T11:53:19Z</cp:lastPrinted>
  <dcterms:created xsi:type="dcterms:W3CDTF">2018-05-09T11:51:46Z</dcterms:created>
  <dcterms:modified xsi:type="dcterms:W3CDTF">2022-05-30T08:54:09Z</dcterms:modified>
</cp:coreProperties>
</file>