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handoutMasterIdLst>
    <p:handoutMasterId r:id="rId45"/>
  </p:handoutMasterIdLst>
  <p:sldIdLst>
    <p:sldId id="308" r:id="rId2"/>
    <p:sldId id="366" r:id="rId3"/>
    <p:sldId id="501" r:id="rId4"/>
    <p:sldId id="507" r:id="rId5"/>
    <p:sldId id="508" r:id="rId6"/>
    <p:sldId id="512" r:id="rId7"/>
    <p:sldId id="513" r:id="rId8"/>
    <p:sldId id="519" r:id="rId9"/>
    <p:sldId id="511" r:id="rId10"/>
    <p:sldId id="514" r:id="rId11"/>
    <p:sldId id="518" r:id="rId12"/>
    <p:sldId id="515" r:id="rId13"/>
    <p:sldId id="516" r:id="rId14"/>
    <p:sldId id="520" r:id="rId15"/>
    <p:sldId id="510" r:id="rId16"/>
    <p:sldId id="517" r:id="rId17"/>
    <p:sldId id="521" r:id="rId18"/>
    <p:sldId id="522" r:id="rId19"/>
    <p:sldId id="523" r:id="rId20"/>
    <p:sldId id="524" r:id="rId21"/>
    <p:sldId id="525" r:id="rId22"/>
    <p:sldId id="526" r:id="rId23"/>
    <p:sldId id="564" r:id="rId24"/>
    <p:sldId id="565" r:id="rId25"/>
    <p:sldId id="566" r:id="rId26"/>
    <p:sldId id="541" r:id="rId27"/>
    <p:sldId id="567" r:id="rId28"/>
    <p:sldId id="542" r:id="rId29"/>
    <p:sldId id="568" r:id="rId30"/>
    <p:sldId id="529" r:id="rId31"/>
    <p:sldId id="531" r:id="rId32"/>
    <p:sldId id="532" r:id="rId33"/>
    <p:sldId id="530" r:id="rId34"/>
    <p:sldId id="534" r:id="rId35"/>
    <p:sldId id="533" r:id="rId36"/>
    <p:sldId id="535" r:id="rId37"/>
    <p:sldId id="536" r:id="rId38"/>
    <p:sldId id="540" r:id="rId39"/>
    <p:sldId id="537" r:id="rId40"/>
    <p:sldId id="538" r:id="rId41"/>
    <p:sldId id="539" r:id="rId42"/>
    <p:sldId id="467" r:id="rId43"/>
  </p:sldIdLst>
  <p:sldSz cx="12192000" cy="6858000"/>
  <p:notesSz cx="6669088" cy="9753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.C.M. van Aert" initials="RvA" lastIdx="34" clrIdx="0">
    <p:extLst>
      <p:ext uri="{19B8F6BF-5375-455C-9EA6-DF929625EA0E}">
        <p15:presenceInfo xmlns:p15="http://schemas.microsoft.com/office/powerpoint/2012/main" userId="S-1-5-21-3009188405-4059014094-2327816963-208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244314-923C-4DF3-A118-B52F0E82ED83}" v="2" dt="2025-03-14T08:27:59.0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81744" autoAdjust="0"/>
  </p:normalViewPr>
  <p:slideViewPr>
    <p:cSldViewPr snapToGrid="0">
      <p:cViewPr varScale="1">
        <p:scale>
          <a:sx n="92" d="100"/>
          <a:sy n="92" d="100"/>
        </p:scale>
        <p:origin x="1026" y="90"/>
      </p:cViewPr>
      <p:guideLst/>
    </p:cSldViewPr>
  </p:slideViewPr>
  <p:outlineViewPr>
    <p:cViewPr>
      <p:scale>
        <a:sx n="33" d="100"/>
        <a:sy n="33" d="100"/>
      </p:scale>
      <p:origin x="0" y="-68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par van Lissa" userId="66f0d9d8-5e0d-4c8f-a33e-eb362e4340e3" providerId="ADAL" clId="{B2244314-923C-4DF3-A118-B52F0E82ED83}"/>
    <pc:docChg chg="custSel addSld delSld modSld sldOrd">
      <pc:chgData name="Caspar van Lissa" userId="66f0d9d8-5e0d-4c8f-a33e-eb362e4340e3" providerId="ADAL" clId="{B2244314-923C-4DF3-A118-B52F0E82ED83}" dt="2025-03-14T08:28:28.420" v="52" actId="20577"/>
      <pc:docMkLst>
        <pc:docMk/>
      </pc:docMkLst>
      <pc:sldChg chg="modSp mod">
        <pc:chgData name="Caspar van Lissa" userId="66f0d9d8-5e0d-4c8f-a33e-eb362e4340e3" providerId="ADAL" clId="{B2244314-923C-4DF3-A118-B52F0E82ED83}" dt="2025-03-14T08:28:04.521" v="33" actId="20577"/>
        <pc:sldMkLst>
          <pc:docMk/>
          <pc:sldMk cId="3415827923" sldId="541"/>
        </pc:sldMkLst>
        <pc:spChg chg="mod">
          <ac:chgData name="Caspar van Lissa" userId="66f0d9d8-5e0d-4c8f-a33e-eb362e4340e3" providerId="ADAL" clId="{B2244314-923C-4DF3-A118-B52F0E82ED83}" dt="2025-03-14T08:28:04.521" v="33" actId="20577"/>
          <ac:spMkLst>
            <pc:docMk/>
            <pc:sldMk cId="3415827923" sldId="541"/>
            <ac:spMk id="7" creationId="{3CD0AC03-29A2-3E4F-804F-52D6FEF6F1CE}"/>
          </ac:spMkLst>
        </pc:spChg>
      </pc:sldChg>
      <pc:sldChg chg="modSp mod">
        <pc:chgData name="Caspar van Lissa" userId="66f0d9d8-5e0d-4c8f-a33e-eb362e4340e3" providerId="ADAL" clId="{B2244314-923C-4DF3-A118-B52F0E82ED83}" dt="2025-03-14T08:28:24.223" v="46" actId="20577"/>
        <pc:sldMkLst>
          <pc:docMk/>
          <pc:sldMk cId="2983530815" sldId="542"/>
        </pc:sldMkLst>
        <pc:spChg chg="mod">
          <ac:chgData name="Caspar van Lissa" userId="66f0d9d8-5e0d-4c8f-a33e-eb362e4340e3" providerId="ADAL" clId="{B2244314-923C-4DF3-A118-B52F0E82ED83}" dt="2025-03-14T08:28:24.223" v="46" actId="20577"/>
          <ac:spMkLst>
            <pc:docMk/>
            <pc:sldMk cId="2983530815" sldId="542"/>
            <ac:spMk id="7" creationId="{3CD0AC03-29A2-3E4F-804F-52D6FEF6F1CE}"/>
          </ac:spMkLst>
        </pc:spChg>
      </pc:sldChg>
      <pc:sldChg chg="add del">
        <pc:chgData name="Caspar van Lissa" userId="66f0d9d8-5e0d-4c8f-a33e-eb362e4340e3" providerId="ADAL" clId="{B2244314-923C-4DF3-A118-B52F0E82ED83}" dt="2025-03-14T08:27:17.298" v="1" actId="47"/>
        <pc:sldMkLst>
          <pc:docMk/>
          <pc:sldMk cId="1046403716" sldId="563"/>
        </pc:sldMkLst>
      </pc:sldChg>
      <pc:sldChg chg="modSp add mod">
        <pc:chgData name="Caspar van Lissa" userId="66f0d9d8-5e0d-4c8f-a33e-eb362e4340e3" providerId="ADAL" clId="{B2244314-923C-4DF3-A118-B52F0E82ED83}" dt="2025-03-14T08:27:24.749" v="12" actId="20577"/>
        <pc:sldMkLst>
          <pc:docMk/>
          <pc:sldMk cId="1910114444" sldId="564"/>
        </pc:sldMkLst>
        <pc:spChg chg="mod">
          <ac:chgData name="Caspar van Lissa" userId="66f0d9d8-5e0d-4c8f-a33e-eb362e4340e3" providerId="ADAL" clId="{B2244314-923C-4DF3-A118-B52F0E82ED83}" dt="2025-03-14T08:27:24.749" v="12" actId="20577"/>
          <ac:spMkLst>
            <pc:docMk/>
            <pc:sldMk cId="1910114444" sldId="564"/>
            <ac:spMk id="7" creationId="{3CD0AC03-29A2-3E4F-804F-52D6FEF6F1CE}"/>
          </ac:spMkLst>
        </pc:spChg>
      </pc:sldChg>
      <pc:sldChg chg="modSp add mod">
        <pc:chgData name="Caspar van Lissa" userId="66f0d9d8-5e0d-4c8f-a33e-eb362e4340e3" providerId="ADAL" clId="{B2244314-923C-4DF3-A118-B52F0E82ED83}" dt="2025-03-14T08:27:32.869" v="22" actId="20577"/>
        <pc:sldMkLst>
          <pc:docMk/>
          <pc:sldMk cId="386185390" sldId="565"/>
        </pc:sldMkLst>
        <pc:spChg chg="mod">
          <ac:chgData name="Caspar van Lissa" userId="66f0d9d8-5e0d-4c8f-a33e-eb362e4340e3" providerId="ADAL" clId="{B2244314-923C-4DF3-A118-B52F0E82ED83}" dt="2025-03-14T08:27:32.869" v="22" actId="20577"/>
          <ac:spMkLst>
            <pc:docMk/>
            <pc:sldMk cId="386185390" sldId="565"/>
            <ac:spMk id="7" creationId="{E252E60F-2021-A43C-EEF1-0831BB419E60}"/>
          </ac:spMkLst>
        </pc:spChg>
      </pc:sldChg>
      <pc:sldChg chg="modSp add mod">
        <pc:chgData name="Caspar van Lissa" userId="66f0d9d8-5e0d-4c8f-a33e-eb362e4340e3" providerId="ADAL" clId="{B2244314-923C-4DF3-A118-B52F0E82ED83}" dt="2025-03-14T08:27:43.107" v="30" actId="20577"/>
        <pc:sldMkLst>
          <pc:docMk/>
          <pc:sldMk cId="1910303222" sldId="566"/>
        </pc:sldMkLst>
        <pc:spChg chg="mod">
          <ac:chgData name="Caspar van Lissa" userId="66f0d9d8-5e0d-4c8f-a33e-eb362e4340e3" providerId="ADAL" clId="{B2244314-923C-4DF3-A118-B52F0E82ED83}" dt="2025-03-14T08:27:43.107" v="30" actId="20577"/>
          <ac:spMkLst>
            <pc:docMk/>
            <pc:sldMk cId="1910303222" sldId="566"/>
            <ac:spMk id="7" creationId="{66E9339A-6701-C7E6-7D48-9096EC50DD23}"/>
          </ac:spMkLst>
        </pc:spChg>
      </pc:sldChg>
      <pc:sldChg chg="modSp add mod">
        <pc:chgData name="Caspar van Lissa" userId="66f0d9d8-5e0d-4c8f-a33e-eb362e4340e3" providerId="ADAL" clId="{B2244314-923C-4DF3-A118-B52F0E82ED83}" dt="2025-03-14T08:28:08.918" v="41" actId="20577"/>
        <pc:sldMkLst>
          <pc:docMk/>
          <pc:sldMk cId="2915125404" sldId="567"/>
        </pc:sldMkLst>
        <pc:spChg chg="mod">
          <ac:chgData name="Caspar van Lissa" userId="66f0d9d8-5e0d-4c8f-a33e-eb362e4340e3" providerId="ADAL" clId="{B2244314-923C-4DF3-A118-B52F0E82ED83}" dt="2025-03-14T08:28:08.918" v="41" actId="20577"/>
          <ac:spMkLst>
            <pc:docMk/>
            <pc:sldMk cId="2915125404" sldId="567"/>
            <ac:spMk id="7" creationId="{3CD0AC03-29A2-3E4F-804F-52D6FEF6F1CE}"/>
          </ac:spMkLst>
        </pc:spChg>
      </pc:sldChg>
      <pc:sldChg chg="add del">
        <pc:chgData name="Caspar van Lissa" userId="66f0d9d8-5e0d-4c8f-a33e-eb362e4340e3" providerId="ADAL" clId="{B2244314-923C-4DF3-A118-B52F0E82ED83}" dt="2025-03-14T08:27:54.324" v="31" actId="2696"/>
        <pc:sldMkLst>
          <pc:docMk/>
          <pc:sldMk cId="3126567253" sldId="567"/>
        </pc:sldMkLst>
      </pc:sldChg>
      <pc:sldChg chg="modSp add mod ord">
        <pc:chgData name="Caspar van Lissa" userId="66f0d9d8-5e0d-4c8f-a33e-eb362e4340e3" providerId="ADAL" clId="{B2244314-923C-4DF3-A118-B52F0E82ED83}" dt="2025-03-14T08:28:28.420" v="52" actId="20577"/>
        <pc:sldMkLst>
          <pc:docMk/>
          <pc:sldMk cId="1069471015" sldId="568"/>
        </pc:sldMkLst>
        <pc:spChg chg="mod">
          <ac:chgData name="Caspar van Lissa" userId="66f0d9d8-5e0d-4c8f-a33e-eb362e4340e3" providerId="ADAL" clId="{B2244314-923C-4DF3-A118-B52F0E82ED83}" dt="2025-03-14T08:28:28.420" v="52" actId="20577"/>
          <ac:spMkLst>
            <pc:docMk/>
            <pc:sldMk cId="1069471015" sldId="568"/>
            <ac:spMk id="7" creationId="{3CD0AC03-29A2-3E4F-804F-52D6FEF6F1CE}"/>
          </ac:spMkLst>
        </pc:spChg>
      </pc:sldChg>
      <pc:sldChg chg="add del">
        <pc:chgData name="Caspar van Lissa" userId="66f0d9d8-5e0d-4c8f-a33e-eb362e4340e3" providerId="ADAL" clId="{B2244314-923C-4DF3-A118-B52F0E82ED83}" dt="2025-03-14T08:27:54.324" v="31" actId="2696"/>
        <pc:sldMkLst>
          <pc:docMk/>
          <pc:sldMk cId="3845677733" sldId="56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Effect</a:t>
            </a:r>
            <a:r>
              <a:rPr lang="en-US" baseline="0" dirty="0"/>
              <a:t> of food type (Factor A) and Condiment type (Factor B) on enjoyment of the meal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Mustard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2"/>
                <c:pt idx="0">
                  <c:v>Hot dog</c:v>
                </c:pt>
                <c:pt idx="1">
                  <c:v>Ice cream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2"/>
                <c:pt idx="0">
                  <c:v>4.3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94-4B54-9A54-B177EF2FBD9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Chocolate sauce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2"/>
                <c:pt idx="0">
                  <c:v>Hot dog</c:v>
                </c:pt>
                <c:pt idx="1">
                  <c:v>Ice cream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2"/>
                <c:pt idx="0">
                  <c:v>1.3</c:v>
                </c:pt>
                <c:pt idx="1">
                  <c:v>4.4000000000000004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94-4B54-9A54-B177EF2FBD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0675200"/>
        <c:axId val="340676840"/>
      </c:lineChart>
      <c:catAx>
        <c:axId val="340675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40676840"/>
        <c:crosses val="autoZero"/>
        <c:auto val="1"/>
        <c:lblAlgn val="ctr"/>
        <c:lblOffset val="100"/>
        <c:noMultiLvlLbl val="0"/>
      </c:catAx>
      <c:valAx>
        <c:axId val="340676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40675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3T10:57:06.065" idx="34">
    <p:pos x="1085" y="2941"/>
    <p:text>Maybe Zoom question: If you show it for A1B2, then ask what the main effect is for another level?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2T15:39:00.269" idx="29">
    <p:pos x="1738" y="1808"/>
    <p:text>Zoom question: Is this a ordinal or disordinal interaction?</p:text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94BC4-5B77-4BEA-AE10-D37FB4958CB3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64228"/>
            <a:ext cx="2889938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264228"/>
            <a:ext cx="2889938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77006-D0CD-4FA7-8545-ABFDCE319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16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57A1C-535D-42DB-8B7E-CBD05FB93862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1219200"/>
            <a:ext cx="5853112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693920"/>
            <a:ext cx="5335270" cy="38404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228"/>
            <a:ext cx="2889938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264228"/>
            <a:ext cx="2889938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17809-2922-4189-8AFF-BC2E07D30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69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1219200"/>
            <a:ext cx="5853112" cy="3292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B956B-9FA7-462E-A61C-CFA10349F43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78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6881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9796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8373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9215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7271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5028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2074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0841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77947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5932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879552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57532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>
                <a:sym typeface="Wingdings" pitchFamily="2" charset="2"/>
              </a:rPr>
              <a:t>Robbie: 	33	39</a:t>
            </a:r>
          </a:p>
          <a:p>
            <a:r>
              <a:rPr lang="en-US" baseline="0" dirty="0">
                <a:sym typeface="Wingdings" pitchFamily="2" charset="2"/>
              </a:rPr>
              <a:t>	29	35</a:t>
            </a:r>
          </a:p>
          <a:p>
            <a:r>
              <a:rPr lang="en-US" baseline="0" dirty="0">
                <a:sym typeface="Wingdings" pitchFamily="2" charset="2"/>
              </a:rPr>
              <a:t>	37	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10055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>
                <a:sym typeface="Wingdings" pitchFamily="2" charset="2"/>
              </a:rPr>
              <a:t>Robbie: 	33	39</a:t>
            </a:r>
          </a:p>
          <a:p>
            <a:r>
              <a:rPr lang="en-US" baseline="0" dirty="0">
                <a:sym typeface="Wingdings" pitchFamily="2" charset="2"/>
              </a:rPr>
              <a:t>	29	35</a:t>
            </a:r>
          </a:p>
          <a:p>
            <a:r>
              <a:rPr lang="en-US" baseline="0" dirty="0">
                <a:sym typeface="Wingdings" pitchFamily="2" charset="2"/>
              </a:rPr>
              <a:t>	37	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10055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10FED-BF4C-778B-A98C-182BA3183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C32FD4-3ABB-0869-6A2B-7C11D19CDE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2FB840-A966-DFAB-E56E-1FCEDFE1B6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>
                <a:sym typeface="Wingdings" pitchFamily="2" charset="2"/>
              </a:rPr>
              <a:t>Robbie: 	33	39</a:t>
            </a:r>
          </a:p>
          <a:p>
            <a:r>
              <a:rPr lang="en-US" baseline="0" dirty="0">
                <a:sym typeface="Wingdings" pitchFamily="2" charset="2"/>
              </a:rPr>
              <a:t>	29	35</a:t>
            </a:r>
          </a:p>
          <a:p>
            <a:r>
              <a:rPr lang="en-US" baseline="0" dirty="0">
                <a:sym typeface="Wingdings" pitchFamily="2" charset="2"/>
              </a:rPr>
              <a:t>	37	43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42889-0D91-C7B5-0529-A39C2AF6F7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1039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EB07E-E09E-0FEA-A7EA-1BCBF4E91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9FB978-8984-5BC9-F6F7-1698073CF8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45AEF0-9252-610A-E565-63786425BD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>
                <a:sym typeface="Wingdings" pitchFamily="2" charset="2"/>
              </a:rPr>
              <a:t>Robbie: 	33	39</a:t>
            </a:r>
          </a:p>
          <a:p>
            <a:r>
              <a:rPr lang="en-US" baseline="0" dirty="0">
                <a:sym typeface="Wingdings" pitchFamily="2" charset="2"/>
              </a:rPr>
              <a:t>	29	35</a:t>
            </a:r>
          </a:p>
          <a:p>
            <a:r>
              <a:rPr lang="en-US" baseline="0" dirty="0">
                <a:sym typeface="Wingdings" pitchFamily="2" charset="2"/>
              </a:rPr>
              <a:t>	37	43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9259A-EDB7-B1F8-68F6-1CA8B169AE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88220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>
                <a:sym typeface="Wingdings" pitchFamily="2" charset="2"/>
              </a:rPr>
              <a:t>Robbie: 	40	32</a:t>
            </a:r>
          </a:p>
          <a:p>
            <a:r>
              <a:rPr lang="en-US" baseline="0" dirty="0">
                <a:sym typeface="Wingdings" pitchFamily="2" charset="2"/>
              </a:rPr>
              <a:t>	29	35	</a:t>
            </a:r>
          </a:p>
          <a:p>
            <a:r>
              <a:rPr lang="en-US" baseline="0" dirty="0">
                <a:sym typeface="Wingdings" pitchFamily="2" charset="2"/>
              </a:rPr>
              <a:t>	30	50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71292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>
                <a:sym typeface="Wingdings" pitchFamily="2" charset="2"/>
              </a:rPr>
              <a:t>Robbie: 	40	32</a:t>
            </a:r>
          </a:p>
          <a:p>
            <a:r>
              <a:rPr lang="en-US" baseline="0" dirty="0">
                <a:sym typeface="Wingdings" pitchFamily="2" charset="2"/>
              </a:rPr>
              <a:t>	29	35	</a:t>
            </a:r>
          </a:p>
          <a:p>
            <a:r>
              <a:rPr lang="en-US" baseline="0" dirty="0">
                <a:sym typeface="Wingdings" pitchFamily="2" charset="2"/>
              </a:rPr>
              <a:t>	30	50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08797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>
                <a:sym typeface="Wingdings" pitchFamily="2" charset="2"/>
              </a:rPr>
              <a:t>Robbie: Interaction effects 	0	0</a:t>
            </a:r>
          </a:p>
          <a:p>
            <a:r>
              <a:rPr lang="en-US" baseline="0" dirty="0">
                <a:sym typeface="Wingdings" pitchFamily="2" charset="2"/>
              </a:rPr>
              <a:t>		4	-4</a:t>
            </a:r>
          </a:p>
          <a:p>
            <a:r>
              <a:rPr lang="en-US" baseline="0" dirty="0">
                <a:sym typeface="Wingdings" pitchFamily="2" charset="2"/>
              </a:rPr>
              <a:t>		-4	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77729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>
                <a:sym typeface="Wingdings" pitchFamily="2" charset="2"/>
              </a:rPr>
              <a:t>Robbie: Interaction effects 	0	0</a:t>
            </a:r>
          </a:p>
          <a:p>
            <a:r>
              <a:rPr lang="en-US" baseline="0" dirty="0">
                <a:sym typeface="Wingdings" pitchFamily="2" charset="2"/>
              </a:rPr>
              <a:t>		4	-4</a:t>
            </a:r>
          </a:p>
          <a:p>
            <a:r>
              <a:rPr lang="en-US" baseline="0" dirty="0">
                <a:sym typeface="Wingdings" pitchFamily="2" charset="2"/>
              </a:rPr>
              <a:t>		-4	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94651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2949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689716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00722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48804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95957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81978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16064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50845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77350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38036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50329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7686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806771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41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9041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29362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6577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80628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89853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>
                <a:sym typeface="Wingdings" pitchFamily="2" charset="2"/>
              </a:rPr>
              <a:t>Robbie: Laten </a:t>
            </a:r>
            <a:r>
              <a:rPr lang="en-US" baseline="0" dirty="0" err="1">
                <a:sym typeface="Wingdings" pitchFamily="2" charset="2"/>
              </a:rPr>
              <a:t>zien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dat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er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een</a:t>
            </a:r>
            <a:r>
              <a:rPr lang="en-US" baseline="0" dirty="0">
                <a:sym typeface="Wingdings" pitchFamily="2" charset="2"/>
              </a:rPr>
              <a:t> effect van patient is effect depress 8-10=-2 </a:t>
            </a:r>
            <a:r>
              <a:rPr lang="en-US" baseline="0" dirty="0" err="1">
                <a:sym typeface="Wingdings" pitchFamily="2" charset="2"/>
              </a:rPr>
              <a:t>en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schizo</a:t>
            </a:r>
            <a:r>
              <a:rPr lang="en-US" baseline="0" dirty="0">
                <a:sym typeface="Wingdings" pitchFamily="2" charset="2"/>
              </a:rPr>
              <a:t> 12-10 = 2 </a:t>
            </a:r>
            <a:r>
              <a:rPr lang="en-US" baseline="0" dirty="0" err="1">
                <a:sym typeface="Wingdings" pitchFamily="2" charset="2"/>
              </a:rPr>
              <a:t>en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niet</a:t>
            </a:r>
            <a:r>
              <a:rPr lang="en-US" baseline="0" dirty="0">
                <a:sym typeface="Wingdings" pitchFamily="2" charset="2"/>
              </a:rPr>
              <a:t> van drug.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7778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8A5B-434E-47C7-92A0-51BA4A5B87A2}" type="datetime1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4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BCEB-0B67-46A6-86B5-B5BA9B30E0BF}" type="datetime1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8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BD0A-9FCC-4280-BFF3-05C8187C7100}" type="datetime1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8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ADB-186E-41A6-9C27-16E3BC0F4791}" type="datetime1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0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DFEE-5A11-4F5F-9673-DF6888D84DBB}" type="datetime1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0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1CE4-723B-4B91-893C-BEB1B3160221}" type="datetime1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7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89F07-5B09-4162-8E66-06682E5015B0}" type="datetime1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B277-8F31-452E-A9FA-148B2FE3DB95}" type="datetime1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3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9311-0C14-47E5-B4E5-6F58A95AAB82}" type="datetime1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2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5342-82C9-484B-BC6F-BA51953E4DDD}" type="datetime1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7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3CE8-FC63-4816-A08E-32DC165E152C}" type="datetime1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91FB8-D6BA-49C5-B8D0-0E70B224F4AE}" type="datetime1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 6,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E8580-8357-4286-A896-D8F0D06AA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9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667000" y="1570019"/>
            <a:ext cx="6858000" cy="2599961"/>
          </a:xfrm>
        </p:spPr>
        <p:txBody>
          <a:bodyPr>
            <a:noAutofit/>
          </a:bodyPr>
          <a:lstStyle/>
          <a:p>
            <a:br>
              <a:rPr lang="en-US" sz="2400" b="1" noProof="0" dirty="0"/>
            </a:br>
            <a:br>
              <a:rPr lang="en-US" sz="2400" b="1" noProof="0" dirty="0"/>
            </a:br>
            <a:br>
              <a:rPr lang="en-US" sz="2400" b="1" noProof="0" dirty="0"/>
            </a:br>
            <a:br>
              <a:rPr lang="en-US" sz="2400" b="1" noProof="0" dirty="0"/>
            </a:br>
            <a:r>
              <a:rPr lang="en-US" sz="2400" b="1" noProof="0" dirty="0"/>
              <a:t>Experimental Research Methods</a:t>
            </a:r>
            <a:br>
              <a:rPr lang="en-US" sz="2400" b="1" noProof="0" dirty="0"/>
            </a:br>
            <a:br>
              <a:rPr lang="en-US" sz="2400" b="1" noProof="0" dirty="0"/>
            </a:br>
            <a:br>
              <a:rPr lang="en-US" sz="2400" b="1" noProof="0" dirty="0"/>
            </a:br>
            <a:r>
              <a:rPr lang="en-US" sz="2400" b="1" noProof="0" dirty="0"/>
              <a:t>Lecture 6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6,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7962-0E5D-4310-891B-DC679DA7A3C3}" type="slidenum">
              <a:rPr lang="nl-NL" smtClean="0"/>
              <a:pPr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1132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7422" y="1394922"/>
                <a:ext cx="10058400" cy="46322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900" u="sng" noProof="0" dirty="0"/>
                  <a:t>Hypothesis 2:</a:t>
                </a:r>
                <a:endParaRPr lang="en-US" sz="1900" noProof="0" dirty="0"/>
              </a:p>
              <a:p>
                <a:r>
                  <a:rPr lang="en-US" sz="1900" noProof="0" dirty="0"/>
                  <a:t>Is there a main effect of type of patient? </a:t>
                </a:r>
                <a:r>
                  <a:rPr lang="en-US" sz="1900" noProof="0" dirty="0">
                    <a:sym typeface="Wingdings" panose="05000000000000000000" pitchFamily="2" charset="2"/>
                  </a:rPr>
                  <a:t> Do the two population means for patients with depression and schizophrenia differ from each other?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noProof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900" i="1" noProof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900" i="1" noProof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9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sz="19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9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sub>
                    </m:sSub>
                  </m:oMath>
                </a14:m>
                <a:endParaRPr lang="en-US" sz="1900" noProof="0" dirty="0"/>
              </a:p>
              <a:p>
                <a:endParaRPr lang="en-US" sz="1900" noProof="0" dirty="0"/>
              </a:p>
              <a:p>
                <a:pPr marL="0" indent="0">
                  <a:buNone/>
                </a:pPr>
                <a:r>
                  <a:rPr lang="en-US" sz="1900" u="sng" noProof="0" dirty="0"/>
                  <a:t>Population means:</a:t>
                </a:r>
                <a:r>
                  <a:rPr lang="en-US" sz="1900" noProof="0" dirty="0"/>
                  <a:t> Main effect of patient</a:t>
                </a:r>
                <a:endParaRPr lang="en-US" sz="1900" u="sng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7422" y="1394922"/>
                <a:ext cx="10058400" cy="4632267"/>
              </a:xfrm>
              <a:blipFill>
                <a:blip r:embed="rId3"/>
                <a:stretch>
                  <a:fillRect l="-54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Two-way ANOVA: Hypotheses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6,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076297"/>
              </p:ext>
            </p:extLst>
          </p:nvPr>
        </p:nvGraphicFramePr>
        <p:xfrm>
          <a:off x="888197" y="3711055"/>
          <a:ext cx="9796849" cy="1721931"/>
        </p:xfrm>
        <a:graphic>
          <a:graphicData uri="http://schemas.openxmlformats.org/drawingml/2006/table">
            <a:tbl>
              <a:tblPr firstRow="1" firstCol="1" bandRow="1"/>
              <a:tblGrid>
                <a:gridCol w="142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6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7335">
                  <a:extLst>
                    <a:ext uri="{9D8B030D-6E8A-4147-A177-3AD203B41FA5}">
                      <a16:colId xmlns:a16="http://schemas.microsoft.com/office/drawing/2014/main" val="2251404343"/>
                    </a:ext>
                  </a:extLst>
                </a:gridCol>
                <a:gridCol w="1547335">
                  <a:extLst>
                    <a:ext uri="{9D8B030D-6E8A-4147-A177-3AD203B41FA5}">
                      <a16:colId xmlns:a16="http://schemas.microsoft.com/office/drawing/2014/main" val="200390845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 of drug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Marginal mean of patient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Drug A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Drug</a:t>
                      </a:r>
                      <a:r>
                        <a:rPr lang="en-US" sz="1800" b="1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Drug</a:t>
                      </a:r>
                      <a:r>
                        <a:rPr lang="en-US" sz="1800" b="1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 rowSpan="2"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en-US" sz="1800" b="1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of patient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Depression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 vMerge="1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Schizophrenia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 gridSpan="2"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Marginal mean of drug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84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500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015" y="2285991"/>
            <a:ext cx="4572009" cy="45720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7422" y="1394922"/>
                <a:ext cx="10058400" cy="46322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900" u="sng" noProof="0" dirty="0"/>
                  <a:t>Hypothesis 2:</a:t>
                </a:r>
                <a:endParaRPr lang="en-US" sz="1900" noProof="0" dirty="0"/>
              </a:p>
              <a:p>
                <a:r>
                  <a:rPr lang="en-US" sz="1900" noProof="0" dirty="0"/>
                  <a:t>Is there a main effect of type of patient? </a:t>
                </a:r>
                <a:r>
                  <a:rPr lang="en-US" sz="1900" noProof="0" dirty="0">
                    <a:sym typeface="Wingdings" panose="05000000000000000000" pitchFamily="2" charset="2"/>
                  </a:rPr>
                  <a:t> Do the two population means for patients with depression and schizophrenia differ from each other?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noProof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900" i="1" noProof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900" i="1" noProof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9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sz="19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9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sub>
                    </m:sSub>
                  </m:oMath>
                </a14:m>
                <a:endParaRPr lang="en-US" sz="1900" noProof="0" dirty="0"/>
              </a:p>
              <a:p>
                <a:endParaRPr lang="en-US" sz="1900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7422" y="1394922"/>
                <a:ext cx="10058400" cy="4632267"/>
              </a:xfrm>
              <a:blipFill>
                <a:blip r:embed="rId4"/>
                <a:stretch>
                  <a:fillRect l="-54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Two-way ANOVA: Hypotheses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741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03830" y="1466042"/>
                <a:ext cx="10596378" cy="46322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u="sng" noProof="0" dirty="0"/>
                  <a:t>Hypothesis 3:</a:t>
                </a:r>
              </a:p>
              <a:p>
                <a:r>
                  <a:rPr lang="en-US" sz="1800" noProof="0" dirty="0"/>
                  <a:t>Is there a main effect of type of drug? </a:t>
                </a:r>
                <a:r>
                  <a:rPr lang="en-US" sz="1800" noProof="0" dirty="0">
                    <a:sym typeface="Wingdings" panose="05000000000000000000" pitchFamily="2" charset="2"/>
                  </a:rPr>
                  <a:t> Do the three population means of the types of drug differ from each other?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.1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.2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800" noProof="0" dirty="0"/>
              </a:p>
              <a:p>
                <a:endParaRPr lang="en-US" sz="1800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3830" y="1466042"/>
                <a:ext cx="10596378" cy="4632267"/>
              </a:xfrm>
              <a:blipFill>
                <a:blip r:embed="rId3"/>
                <a:stretch>
                  <a:fillRect l="-460" t="-1184" r="-92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39" y="59776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Two-way ANOVA: Hypotheses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0583989"/>
                  </p:ext>
                </p:extLst>
              </p:nvPr>
            </p:nvGraphicFramePr>
            <p:xfrm>
              <a:off x="1103594" y="3782175"/>
              <a:ext cx="9796849" cy="174796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4209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8657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251404343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390845"/>
                        </a:ext>
                      </a:extLst>
                    </a:gridCol>
                  </a:tblGrid>
                  <a:tr h="279400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Type of drug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Marginal mean of patient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8605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 A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</a:t>
                          </a:r>
                          <a:r>
                            <a:rPr lang="en-US" sz="1800" b="1" baseline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B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</a:t>
                          </a:r>
                          <a:r>
                            <a:rPr lang="en-US" sz="1800" b="1" baseline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C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9400">
                    <a:tc rowSpan="2"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Type</a:t>
                          </a:r>
                          <a:r>
                            <a:rPr lang="en-US" sz="1800" b="1" baseline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of patient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Depression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9400">
                    <a:tc v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Schizophrenia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9400">
                    <a:tc gridSpan="2"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Marginal mean of drug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..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18443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0583989"/>
                  </p:ext>
                </p:extLst>
              </p:nvPr>
            </p:nvGraphicFramePr>
            <p:xfrm>
              <a:off x="1103594" y="3782175"/>
              <a:ext cx="9796849" cy="176098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4209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8657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251404343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390845"/>
                        </a:ext>
                      </a:extLst>
                    </a:gridCol>
                  </a:tblGrid>
                  <a:tr h="293497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Type of drug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Marginal mean of patient</a:t>
                          </a:r>
                          <a:endParaRPr lang="en-US" sz="18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86994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 A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</a:t>
                          </a:r>
                          <a:r>
                            <a:rPr lang="en-US" sz="1800" b="1" baseline="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B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</a:t>
                          </a:r>
                          <a:r>
                            <a:rPr lang="en-US" sz="1800" b="1" baseline="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C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93497">
                    <a:tc rowSpan="2"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Type</a:t>
                          </a:r>
                          <a:r>
                            <a:rPr lang="en-US" sz="1800" b="1" baseline="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of patient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Depression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233071" t="-327083" r="-300394" b="-24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333071" t="-327083" r="-200394" b="-24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433071" t="-327083" r="-100394" b="-24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533071" t="-327083" r="-394" b="-245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93497">
                    <a:tc v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Schizophrenia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3071" t="-418367" r="-300394" b="-1408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3071" t="-418367" r="-200394" b="-1408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33071" t="-418367" r="-100394" b="-1408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3071" t="-418367" r="-394" b="-1408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93497">
                    <a:tc gridSpan="2"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Marginal mean of drug</a:t>
                          </a:r>
                          <a:endParaRPr lang="en-US" sz="18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3071" t="-529167" r="-300394" b="-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3071" t="-529167" r="-200394" b="-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33071" t="-529167" r="-100394" b="-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3071" t="-529167" r="-394" b="-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8443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80571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03830" y="1466042"/>
                <a:ext cx="10596378" cy="46322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u="sng" noProof="0" dirty="0"/>
                  <a:t>Hypothesis 3:</a:t>
                </a:r>
              </a:p>
              <a:p>
                <a:r>
                  <a:rPr lang="en-US" sz="1800" noProof="0" dirty="0"/>
                  <a:t>Is there a main effect of type of drug? </a:t>
                </a:r>
                <a:r>
                  <a:rPr lang="en-US" sz="1800" noProof="0" dirty="0">
                    <a:sym typeface="Wingdings" panose="05000000000000000000" pitchFamily="2" charset="2"/>
                  </a:rPr>
                  <a:t> Do the three population means of the types of drug differ from each other?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.1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.2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800" noProof="0" dirty="0"/>
              </a:p>
              <a:p>
                <a:endParaRPr lang="en-US" sz="1800" noProof="0" dirty="0"/>
              </a:p>
              <a:p>
                <a:pPr marL="0" indent="0">
                  <a:buNone/>
                </a:pPr>
                <a:r>
                  <a:rPr lang="en-US" sz="1800" u="sng" noProof="0" dirty="0"/>
                  <a:t>Population means:</a:t>
                </a:r>
                <a:r>
                  <a:rPr lang="en-US" sz="1800" noProof="0" dirty="0"/>
                  <a:t> Main effect of drug</a:t>
                </a:r>
                <a:endParaRPr lang="en-US" sz="1800" u="sng" noProof="0" dirty="0"/>
              </a:p>
              <a:p>
                <a:endParaRPr lang="en-US" sz="1800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3830" y="1466042"/>
                <a:ext cx="10596378" cy="4632267"/>
              </a:xfrm>
              <a:blipFill>
                <a:blip r:embed="rId3"/>
                <a:stretch>
                  <a:fillRect l="-460" t="-1184" r="-92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39" y="59776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Two-way ANOVA: Hypotheses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5924155"/>
                  </p:ext>
                </p:extLst>
              </p:nvPr>
            </p:nvGraphicFramePr>
            <p:xfrm>
              <a:off x="1103594" y="3782175"/>
              <a:ext cx="9796849" cy="174796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4209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8657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251404343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390845"/>
                        </a:ext>
                      </a:extLst>
                    </a:gridCol>
                  </a:tblGrid>
                  <a:tr h="279400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Type of drug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Marginal mean of patient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8605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 A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</a:t>
                          </a:r>
                          <a:r>
                            <a:rPr lang="en-US" sz="1800" b="1" baseline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B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</a:t>
                          </a:r>
                          <a:r>
                            <a:rPr lang="en-US" sz="1800" b="1" baseline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C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9400">
                    <a:tc rowSpan="2"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Type</a:t>
                          </a:r>
                          <a:r>
                            <a:rPr lang="en-US" sz="1800" b="1" baseline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of patient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Depression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9400">
                    <a:tc v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Schizophrenia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9400">
                    <a:tc gridSpan="2"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Marginal mean of drug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18443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5924155"/>
                  </p:ext>
                </p:extLst>
              </p:nvPr>
            </p:nvGraphicFramePr>
            <p:xfrm>
              <a:off x="1103594" y="3782175"/>
              <a:ext cx="9796849" cy="176098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4209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8657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251404343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390845"/>
                        </a:ext>
                      </a:extLst>
                    </a:gridCol>
                  </a:tblGrid>
                  <a:tr h="293497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Type of drug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Marginal mean of patient</a:t>
                          </a:r>
                          <a:endParaRPr lang="en-US" sz="18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86994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 A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</a:t>
                          </a:r>
                          <a:r>
                            <a:rPr lang="en-US" sz="1800" b="1" baseline="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B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</a:t>
                          </a:r>
                          <a:r>
                            <a:rPr lang="en-US" sz="1800" b="1" baseline="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C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93497">
                    <a:tc rowSpan="2"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Type</a:t>
                          </a:r>
                          <a:r>
                            <a:rPr lang="en-US" sz="1800" b="1" baseline="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of patient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Depression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233071" t="-327083" r="-300394" b="-24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333071" t="-327083" r="-200394" b="-24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433071" t="-327083" r="-100394" b="-24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533071" t="-327083" r="-394" b="-245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93497">
                    <a:tc v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Schizophrenia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3071" t="-418367" r="-300394" b="-1408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3071" t="-418367" r="-200394" b="-1408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33071" t="-418367" r="-100394" b="-1408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3071" t="-418367" r="-394" b="-1408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93497">
                    <a:tc gridSpan="2"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Marginal mean of drug</a:t>
                          </a:r>
                          <a:endParaRPr lang="en-US" sz="18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3071" t="-529167" r="-300394" b="-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3071" t="-529167" r="-200394" b="-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33071" t="-529167" r="-100394" b="-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3071" t="-529167" r="-394" b="-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8443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87941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03830" y="1466042"/>
                <a:ext cx="10596378" cy="46322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u="sng" noProof="0" dirty="0"/>
                  <a:t>Hypothesis 3:</a:t>
                </a:r>
              </a:p>
              <a:p>
                <a:r>
                  <a:rPr lang="en-US" sz="1800" noProof="0" dirty="0"/>
                  <a:t>Is there a main effect of type of drug? </a:t>
                </a:r>
                <a:r>
                  <a:rPr lang="en-US" sz="1800" noProof="0" dirty="0">
                    <a:sym typeface="Wingdings" panose="05000000000000000000" pitchFamily="2" charset="2"/>
                  </a:rPr>
                  <a:t> Do the three population means of the types of drug differ from each other?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.1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.2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800" noProof="0" dirty="0"/>
              </a:p>
              <a:p>
                <a:endParaRPr lang="en-US" sz="1800" noProof="0" dirty="0"/>
              </a:p>
              <a:p>
                <a:endParaRPr lang="en-US" sz="1800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3830" y="1466042"/>
                <a:ext cx="10596378" cy="4632267"/>
              </a:xfrm>
              <a:blipFill>
                <a:blip r:embed="rId3"/>
                <a:stretch>
                  <a:fillRect l="-460" t="-1184" r="-92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39" y="59776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Two-way ANOVA: Hypotheses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014" y="2285991"/>
            <a:ext cx="457200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16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7421" y="1313642"/>
                <a:ext cx="10596378" cy="46322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u="sng" noProof="0" dirty="0"/>
                  <a:t>Hypothesis 4:</a:t>
                </a:r>
              </a:p>
              <a:p>
                <a:r>
                  <a:rPr lang="en-US" sz="1800" noProof="0" dirty="0"/>
                  <a:t>Is there an interaction effect of type of patient and drug? </a:t>
                </a:r>
                <a:r>
                  <a:rPr lang="en-US" sz="1800" noProof="0" dirty="0">
                    <a:sym typeface="Wingdings" panose="05000000000000000000" pitchFamily="2" charset="2"/>
                  </a:rPr>
                  <a:t> Does the effect of a factor depend on the level of the other factor?</a:t>
                </a:r>
              </a:p>
              <a:p>
                <a:r>
                  <a:rPr lang="en-US" sz="1800" noProof="0" dirty="0">
                    <a:sym typeface="Wingdings" panose="05000000000000000000" pitchFamily="2" charset="2"/>
                  </a:rPr>
                  <a:t>Is the effect of patient type different for the three drug types? 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noProof="0" dirty="0">
                    <a:sym typeface="Wingdings" panose="05000000000000000000" pitchFamily="2" charset="2"/>
                  </a:rPr>
                  <a:t>: No interaction between factors </a:t>
                </a:r>
              </a:p>
              <a:p>
                <a:r>
                  <a:rPr lang="en-US" sz="1800" noProof="0" dirty="0">
                    <a:sym typeface="Wingdings" panose="05000000000000000000" pitchFamily="2" charset="2"/>
                  </a:rPr>
                  <a:t>Is the effect of drug type different for the two patient types?</a:t>
                </a:r>
                <a:endParaRPr lang="en-US" sz="1800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7421" y="1313642"/>
                <a:ext cx="10596378" cy="4632267"/>
              </a:xfrm>
              <a:blipFill>
                <a:blip r:embed="rId3"/>
                <a:stretch>
                  <a:fillRect l="-460" t="-1184" r="-97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43520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Two-way ANOVA: Hypotheses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9526903"/>
                  </p:ext>
                </p:extLst>
              </p:nvPr>
            </p:nvGraphicFramePr>
            <p:xfrm>
              <a:off x="1157186" y="3951247"/>
              <a:ext cx="9796849" cy="174796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4209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8657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251404343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390845"/>
                        </a:ext>
                      </a:extLst>
                    </a:gridCol>
                  </a:tblGrid>
                  <a:tr h="279400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Type of drug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Marginal mean of patient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8605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 A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</a:t>
                          </a:r>
                          <a:r>
                            <a:rPr lang="en-US" sz="1800" b="1" baseline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B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</a:t>
                          </a:r>
                          <a:r>
                            <a:rPr lang="en-US" sz="1800" b="1" baseline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C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9400">
                    <a:tc rowSpan="2"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Type</a:t>
                          </a:r>
                          <a:r>
                            <a:rPr lang="en-US" sz="1800" b="1" baseline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of patient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Depression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9400">
                    <a:tc v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Schizophrenia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9400">
                    <a:tc gridSpan="2"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Marginal mean of drug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..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18443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9526903"/>
                  </p:ext>
                </p:extLst>
              </p:nvPr>
            </p:nvGraphicFramePr>
            <p:xfrm>
              <a:off x="1157186" y="3951247"/>
              <a:ext cx="9796849" cy="176098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4209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8657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251404343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390845"/>
                        </a:ext>
                      </a:extLst>
                    </a:gridCol>
                  </a:tblGrid>
                  <a:tr h="293497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Type of drug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Marginal mean of patient</a:t>
                          </a:r>
                          <a:endParaRPr lang="en-US" sz="18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86994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 A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</a:t>
                          </a:r>
                          <a:r>
                            <a:rPr lang="en-US" sz="1800" b="1" baseline="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B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</a:t>
                          </a:r>
                          <a:r>
                            <a:rPr lang="en-US" sz="1800" b="1" baseline="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C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93497">
                    <a:tc rowSpan="2"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Type</a:t>
                          </a:r>
                          <a:r>
                            <a:rPr lang="en-US" sz="1800" b="1" baseline="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of patient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Depression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233071" t="-327083" r="-300394" b="-2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333071" t="-327083" r="-200394" b="-2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433071" t="-327083" r="-100394" b="-2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533071" t="-327083" r="-394" b="-2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93497">
                    <a:tc v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Schizophrenia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3071" t="-418367" r="-300394" b="-1387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3071" t="-418367" r="-200394" b="-1387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33071" t="-418367" r="-100394" b="-1387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3071" t="-418367" r="-394" b="-1387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93497">
                    <a:tc gridSpan="2"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Marginal mean of drug</a:t>
                          </a:r>
                          <a:endParaRPr lang="en-US" sz="18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3071" t="-529167" r="-300394" b="-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3071" t="-529167" r="-200394" b="-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33071" t="-529167" r="-100394" b="-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3071" t="-529167" r="-394" b="-4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8443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5409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7421" y="1313642"/>
                <a:ext cx="10596378" cy="46322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u="sng" noProof="0" dirty="0"/>
                  <a:t>Hypothesis 4:</a:t>
                </a:r>
              </a:p>
              <a:p>
                <a:r>
                  <a:rPr lang="en-US" sz="1800" noProof="0" dirty="0"/>
                  <a:t>Is there an interaction effect of type of patient and drug? </a:t>
                </a:r>
                <a:r>
                  <a:rPr lang="en-US" sz="1800" noProof="0" dirty="0">
                    <a:sym typeface="Wingdings" panose="05000000000000000000" pitchFamily="2" charset="2"/>
                  </a:rPr>
                  <a:t> Does the effect of a factor depend on the level of the other factor?</a:t>
                </a:r>
              </a:p>
              <a:p>
                <a:r>
                  <a:rPr lang="en-US" sz="1800" noProof="0" dirty="0">
                    <a:sym typeface="Wingdings" panose="05000000000000000000" pitchFamily="2" charset="2"/>
                  </a:rPr>
                  <a:t>Is the effect of patient type different for the three drug types? 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anose="05000000000000000000" pitchFamily="2" charset="2"/>
                  </a:rPr>
                  <a:t>: No interaction between factors </a:t>
                </a:r>
              </a:p>
              <a:p>
                <a:r>
                  <a:rPr lang="en-US" sz="1800" dirty="0">
                    <a:sym typeface="Wingdings" panose="05000000000000000000" pitchFamily="2" charset="2"/>
                  </a:rPr>
                  <a:t>Is the effect of drug type different for the two patient types?</a:t>
                </a:r>
                <a:endParaRPr lang="en-US" sz="1800" dirty="0"/>
              </a:p>
              <a:p>
                <a:endParaRPr lang="en-US" sz="1800" i="1" noProof="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1800" u="sng" noProof="0" dirty="0">
                    <a:sym typeface="Wingdings" panose="05000000000000000000" pitchFamily="2" charset="2"/>
                  </a:rPr>
                  <a:t>Population means:</a:t>
                </a:r>
                <a:r>
                  <a:rPr lang="en-US" sz="1800" noProof="0" dirty="0">
                    <a:sym typeface="Wingdings" panose="05000000000000000000" pitchFamily="2" charset="2"/>
                  </a:rPr>
                  <a:t> An interaction effect between type of patient and drug</a:t>
                </a:r>
                <a:endParaRPr lang="en-US" sz="1800" u="sng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7421" y="1313642"/>
                <a:ext cx="10596378" cy="4632267"/>
              </a:xfrm>
              <a:blipFill>
                <a:blip r:embed="rId3"/>
                <a:stretch>
                  <a:fillRect l="-460" t="-1184" r="-97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43520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Two-way ANOVA: Hypotheses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5315524"/>
                  </p:ext>
                </p:extLst>
              </p:nvPr>
            </p:nvGraphicFramePr>
            <p:xfrm>
              <a:off x="1157186" y="3951247"/>
              <a:ext cx="9796849" cy="174796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4209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8657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251404343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390845"/>
                        </a:ext>
                      </a:extLst>
                    </a:gridCol>
                  </a:tblGrid>
                  <a:tr h="279400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Type of drug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Marginal mean of patient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8605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 A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</a:t>
                          </a:r>
                          <a:r>
                            <a:rPr lang="en-US" sz="1800" b="1" baseline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B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</a:t>
                          </a:r>
                          <a:r>
                            <a:rPr lang="en-US" sz="1800" b="1" baseline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C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9400">
                    <a:tc rowSpan="2"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Type</a:t>
                          </a:r>
                          <a:r>
                            <a:rPr lang="en-US" sz="1800" b="1" baseline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of patient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Depression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9400">
                    <a:tc v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Schizophrenia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9400">
                    <a:tc gridSpan="2"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Marginal mean of drug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18443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5315524"/>
                  </p:ext>
                </p:extLst>
              </p:nvPr>
            </p:nvGraphicFramePr>
            <p:xfrm>
              <a:off x="1157186" y="3951247"/>
              <a:ext cx="9796849" cy="176098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4209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8657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251404343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390845"/>
                        </a:ext>
                      </a:extLst>
                    </a:gridCol>
                  </a:tblGrid>
                  <a:tr h="293497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Type of drug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Marginal mean of patient</a:t>
                          </a:r>
                          <a:endParaRPr lang="en-US" sz="18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86994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 A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</a:t>
                          </a:r>
                          <a:r>
                            <a:rPr lang="en-US" sz="1800" b="1" baseline="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B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</a:t>
                          </a:r>
                          <a:r>
                            <a:rPr lang="en-US" sz="1800" b="1" baseline="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C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93497">
                    <a:tc rowSpan="2"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Type</a:t>
                          </a:r>
                          <a:r>
                            <a:rPr lang="en-US" sz="1800" b="1" baseline="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of patient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Depression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233071" t="-327083" r="-300394" b="-2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333071" t="-327083" r="-200394" b="-2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433071" t="-327083" r="-100394" b="-2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533071" t="-327083" r="-394" b="-2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93497">
                    <a:tc v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Schizophrenia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3071" t="-418367" r="-300394" b="-1387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3071" t="-418367" r="-200394" b="-1387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33071" t="-418367" r="-100394" b="-1387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3071" t="-418367" r="-394" b="-1387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93497">
                    <a:tc gridSpan="2"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Marginal mean of drug</a:t>
                          </a:r>
                          <a:endParaRPr lang="en-US" sz="18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3071" t="-529167" r="-300394" b="-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3071" t="-529167" r="-200394" b="-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33071" t="-529167" r="-100394" b="-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3071" t="-529167" r="-394" b="-4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8443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16714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421" y="1516842"/>
            <a:ext cx="10596378" cy="463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u="sng" noProof="0" dirty="0"/>
              <a:t>Hypothesis 4:</a:t>
            </a:r>
          </a:p>
          <a:p>
            <a:r>
              <a:rPr lang="en-US" sz="1800" noProof="0" dirty="0"/>
              <a:t>Is there an interaction effect of type of patient and drug? </a:t>
            </a:r>
            <a:r>
              <a:rPr lang="en-US" sz="1800" noProof="0" dirty="0">
                <a:sym typeface="Wingdings" panose="05000000000000000000" pitchFamily="2" charset="2"/>
              </a:rPr>
              <a:t> Does the effect of a factor depend on the level of the other factor?</a:t>
            </a:r>
          </a:p>
          <a:p>
            <a:endParaRPr lang="en-US" sz="1800" i="1" noProof="0" dirty="0">
              <a:sym typeface="Wingdings" panose="05000000000000000000" pitchFamily="2" charset="2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48600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Two-way ANOVA: Hypotheses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015" y="2285991"/>
            <a:ext cx="457200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44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422" y="1394922"/>
            <a:ext cx="10058400" cy="4632267"/>
          </a:xfrm>
        </p:spPr>
        <p:txBody>
          <a:bodyPr>
            <a:normAutofit/>
          </a:bodyPr>
          <a:lstStyle/>
          <a:p>
            <a:r>
              <a:rPr lang="en-US" sz="1900" noProof="0" dirty="0"/>
              <a:t>The concept of interaction is crucial in science in general, and statistics in particular (not just in ANOVA, but also in regression)</a:t>
            </a:r>
          </a:p>
          <a:p>
            <a:endParaRPr lang="en-US" sz="1900" noProof="0" dirty="0"/>
          </a:p>
          <a:p>
            <a:r>
              <a:rPr lang="en-US" sz="1900" noProof="0" dirty="0"/>
              <a:t>The concept of interaction can be explained in three equivalent ways: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900" b="1" noProof="0" dirty="0"/>
              <a:t>In words: </a:t>
            </a:r>
            <a:r>
              <a:rPr lang="en-US" sz="1900" noProof="0" dirty="0"/>
              <a:t>The effect of factor A depends on the level of factor 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900" b="1" noProof="0" dirty="0"/>
              <a:t>With numbers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900" b="1" noProof="0" dirty="0"/>
              <a:t>Using a figure: </a:t>
            </a:r>
            <a:r>
              <a:rPr lang="en-US" sz="1900" noProof="0" dirty="0"/>
              <a:t>There is an interaction when the lines are not parallel</a:t>
            </a:r>
          </a:p>
          <a:p>
            <a:pPr marL="800100" lvl="1" indent="-342900">
              <a:buFont typeface="+mj-lt"/>
              <a:buAutoNum type="arabicPeriod"/>
            </a:pPr>
            <a:endParaRPr lang="en-US" sz="1900" b="1" noProof="0" dirty="0"/>
          </a:p>
          <a:p>
            <a:r>
              <a:rPr lang="en-US" sz="1900" noProof="0" dirty="0"/>
              <a:t>Another very intuitive example…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Two-way ANOVA: Interaction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411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noProof="0" dirty="0"/>
              <a:t>Enjoy your meal!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900" u="sng" noProof="0" dirty="0"/>
              <a:t>DV: </a:t>
            </a:r>
            <a:r>
              <a:rPr lang="en-US" sz="1900" noProof="0" dirty="0"/>
              <a:t>		How much did you enjoy your meal? (range: 0-5)</a:t>
            </a:r>
            <a:br>
              <a:rPr lang="en-US" sz="1900" noProof="0" dirty="0"/>
            </a:br>
            <a:br>
              <a:rPr lang="en-US" sz="1900" noProof="0" dirty="0"/>
            </a:br>
            <a:endParaRPr lang="en-US" sz="1900" noProof="0" dirty="0"/>
          </a:p>
          <a:p>
            <a:r>
              <a:rPr lang="en-US" sz="1900" u="sng" noProof="0" dirty="0"/>
              <a:t>Factor A:</a:t>
            </a:r>
            <a:r>
              <a:rPr lang="en-US" sz="1900" noProof="0" dirty="0"/>
              <a:t>	Type of food</a:t>
            </a:r>
          </a:p>
          <a:p>
            <a:pPr marL="0" indent="0">
              <a:buNone/>
            </a:pPr>
            <a:r>
              <a:rPr lang="en-US" sz="1900" noProof="0" dirty="0"/>
              <a:t> 		</a:t>
            </a:r>
          </a:p>
          <a:p>
            <a:pPr marL="0" indent="0">
              <a:buNone/>
            </a:pPr>
            <a:endParaRPr lang="en-US" sz="1900" i="1" noProof="0" dirty="0"/>
          </a:p>
          <a:p>
            <a:pPr marL="0" indent="0">
              <a:buNone/>
            </a:pPr>
            <a:r>
              <a:rPr lang="en-US" sz="1900" i="1" noProof="0" dirty="0"/>
              <a:t>				            Hotdog		          Ice cream</a:t>
            </a:r>
          </a:p>
          <a:p>
            <a:pPr marL="0" indent="0">
              <a:buNone/>
            </a:pPr>
            <a:r>
              <a:rPr lang="en-US" sz="1900" noProof="0" dirty="0"/>
              <a:t> 		</a:t>
            </a:r>
          </a:p>
          <a:p>
            <a:pPr marL="0" indent="0">
              <a:buNone/>
            </a:pPr>
            <a:r>
              <a:rPr lang="en-US" sz="1900" i="1" noProof="0" dirty="0"/>
              <a:t> 	</a:t>
            </a:r>
          </a:p>
          <a:p>
            <a:r>
              <a:rPr lang="en-US" sz="1900" u="sng" noProof="0" dirty="0"/>
              <a:t>Factor B: </a:t>
            </a:r>
            <a:r>
              <a:rPr lang="en-US" sz="1900" noProof="0" dirty="0"/>
              <a:t>	Type of sauce</a:t>
            </a:r>
          </a:p>
          <a:p>
            <a:pPr marL="0" indent="0">
              <a:buNone/>
            </a:pPr>
            <a:r>
              <a:rPr lang="en-US" sz="1900" noProof="0" dirty="0"/>
              <a:t>		</a:t>
            </a:r>
          </a:p>
          <a:p>
            <a:pPr marL="0" indent="0">
              <a:buNone/>
            </a:pPr>
            <a:r>
              <a:rPr lang="en-US" sz="1900" i="1" noProof="0" dirty="0"/>
              <a:t>				           Mustard		      Chocolate sauce</a:t>
            </a:r>
          </a:p>
          <a:p>
            <a:pPr marL="0" indent="0">
              <a:buNone/>
            </a:pPr>
            <a:endParaRPr lang="en-US" sz="1900" i="1" noProof="0" dirty="0"/>
          </a:p>
          <a:p>
            <a:pPr marL="0" indent="0">
              <a:buNone/>
            </a:pPr>
            <a:r>
              <a:rPr lang="en-US" sz="1900" i="1" noProof="0" dirty="0"/>
              <a:t>		</a:t>
            </a:r>
            <a:endParaRPr lang="en-US" sz="1900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626" y="2767668"/>
            <a:ext cx="1758266" cy="989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4580" y="2767375"/>
            <a:ext cx="1758266" cy="9893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626" y="4347384"/>
            <a:ext cx="1755552" cy="13166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242" y="4347384"/>
            <a:ext cx="2284316" cy="131666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0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540961"/>
          </a:xfrm>
        </p:spPr>
        <p:txBody>
          <a:bodyPr>
            <a:normAutofit/>
          </a:bodyPr>
          <a:lstStyle/>
          <a:p>
            <a:r>
              <a:rPr lang="en-US" sz="3200" noProof="0" dirty="0"/>
              <a:t>Lecture goals lecture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noProof="0" dirty="0"/>
              <a:t>After this lecture and studying the materials, students are able to:</a:t>
            </a:r>
          </a:p>
          <a:p>
            <a:pPr marL="0" indent="0">
              <a:buNone/>
            </a:pPr>
            <a:endParaRPr lang="en-US" sz="1900" noProof="0" dirty="0"/>
          </a:p>
          <a:p>
            <a:r>
              <a:rPr lang="en-US" sz="1900" noProof="0" dirty="0"/>
              <a:t>Explain how a one-way ANOVA is different from a two-way ANOVA</a:t>
            </a:r>
          </a:p>
          <a:p>
            <a:endParaRPr lang="en-US" sz="1900" noProof="0" dirty="0"/>
          </a:p>
          <a:p>
            <a:r>
              <a:rPr lang="en-US" sz="1900" noProof="0" dirty="0"/>
              <a:t>Define a main effect and an interaction and identify the patterns of data that produce main effects and interactions</a:t>
            </a:r>
          </a:p>
          <a:p>
            <a:endParaRPr lang="en-US" sz="1900" noProof="0" dirty="0"/>
          </a:p>
          <a:p>
            <a:r>
              <a:rPr lang="en-US" sz="1900" noProof="0" dirty="0"/>
              <a:t>Interpret the SPSS output of a two-way ANOVA</a:t>
            </a:r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pPr marL="0" indent="0">
              <a:buNone/>
            </a:pPr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pPr marL="0" indent="0">
              <a:buNone/>
            </a:pPr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pPr marL="0" indent="0">
              <a:buNone/>
            </a:pPr>
            <a:endParaRPr lang="en-US" sz="1600" noProof="0" dirty="0"/>
          </a:p>
          <a:p>
            <a:endParaRPr lang="en-US" sz="1600" noProof="0" dirty="0"/>
          </a:p>
          <a:p>
            <a:endParaRPr lang="en-US" sz="1600" noProof="0" dirty="0"/>
          </a:p>
          <a:p>
            <a:endParaRPr lang="en-US" sz="1600" noProof="0" dirty="0"/>
          </a:p>
          <a:p>
            <a:endParaRPr lang="en-US" sz="1600" noProof="0" dirty="0"/>
          </a:p>
          <a:p>
            <a:endParaRPr lang="en-US" sz="1600" noProof="0" dirty="0"/>
          </a:p>
          <a:p>
            <a:endParaRPr lang="en-US" sz="2000" noProof="0" dirty="0"/>
          </a:p>
          <a:p>
            <a:endParaRPr lang="en-US" sz="1600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6,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87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noProof="0" dirty="0"/>
              <a:t>Intuitive example interaction effect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  <a:endParaRPr lang="nl-NL"/>
          </a:p>
        </p:txBody>
      </p:sp>
      <p:graphicFrame>
        <p:nvGraphicFramePr>
          <p:cNvPr id="7" name="Chart 6"/>
          <p:cNvGraphicFramePr/>
          <p:nvPr/>
        </p:nvGraphicFramePr>
        <p:xfrm>
          <a:off x="1097280" y="2078257"/>
          <a:ext cx="6476989" cy="4077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084" y="2767668"/>
            <a:ext cx="1758266" cy="9890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7413" y="2767668"/>
            <a:ext cx="1758266" cy="9893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98" y="4347384"/>
            <a:ext cx="1755552" cy="13166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350" y="4347384"/>
            <a:ext cx="2284316" cy="131666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16200000">
            <a:off x="-615230" y="3231078"/>
            <a:ext cx="301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enjoyment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3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222" y="2577875"/>
            <a:ext cx="4143600" cy="414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395" y="2577875"/>
            <a:ext cx="4143600" cy="4143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422" y="1249680"/>
            <a:ext cx="10058400" cy="4777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u="sng" noProof="0" dirty="0"/>
              <a:t>Important terminology:</a:t>
            </a:r>
          </a:p>
          <a:p>
            <a:r>
              <a:rPr lang="en-US" sz="1900" noProof="0" dirty="0"/>
              <a:t>Ordinal interaction </a:t>
            </a:r>
            <a:r>
              <a:rPr lang="en-US" sz="1900" noProof="0" dirty="0">
                <a:sym typeface="Wingdings" panose="05000000000000000000" pitchFamily="2" charset="2"/>
              </a:rPr>
              <a:t> order of the groups is the same for each level of the other factor, lines do not intersect</a:t>
            </a:r>
          </a:p>
          <a:p>
            <a:r>
              <a:rPr lang="en-US" sz="1900" noProof="0" dirty="0">
                <a:sym typeface="Wingdings" panose="05000000000000000000" pitchFamily="2" charset="2"/>
              </a:rPr>
              <a:t>Disordinal interaction  order of the groups is </a:t>
            </a:r>
            <a:r>
              <a:rPr lang="en-US" sz="1900" u="sng" noProof="0" dirty="0">
                <a:sym typeface="Wingdings" panose="05000000000000000000" pitchFamily="2" charset="2"/>
              </a:rPr>
              <a:t>not</a:t>
            </a:r>
            <a:r>
              <a:rPr lang="en-US" sz="1900" noProof="0" dirty="0">
                <a:sym typeface="Wingdings" panose="05000000000000000000" pitchFamily="2" charset="2"/>
              </a:rPr>
              <a:t> the same for each level of the other factor, lines intersect</a:t>
            </a:r>
            <a:endParaRPr lang="en-US" sz="1900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Two-way ANOVA: Interaction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819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422" y="1394922"/>
            <a:ext cx="10058400" cy="46322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900" u="sng" noProof="0" dirty="0"/>
          </a:p>
          <a:p>
            <a:pPr marL="0" indent="0">
              <a:buNone/>
            </a:pPr>
            <a:r>
              <a:rPr lang="en-US" sz="1900" u="sng" noProof="0" dirty="0"/>
              <a:t>Assignment:</a:t>
            </a:r>
            <a:r>
              <a:rPr lang="en-US" sz="1900" noProof="0" dirty="0"/>
              <a:t> Complete the table with population means such that there is no interaction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Practice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845238"/>
              </p:ext>
            </p:extLst>
          </p:nvPr>
        </p:nvGraphicFramePr>
        <p:xfrm>
          <a:off x="1938020" y="3219026"/>
          <a:ext cx="8128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6569280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112816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935046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015433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0576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Factor 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86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18119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Factor 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0426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0731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028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58377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76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422" y="1394922"/>
            <a:ext cx="10058400" cy="46322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900" u="sng" noProof="0" dirty="0"/>
          </a:p>
          <a:p>
            <a:pPr marL="0" indent="0">
              <a:buNone/>
            </a:pPr>
            <a:r>
              <a:rPr lang="en-US" sz="1900" u="sng" noProof="0" dirty="0"/>
              <a:t>Assignment:</a:t>
            </a:r>
            <a:r>
              <a:rPr lang="en-US" sz="1900" noProof="0" dirty="0"/>
              <a:t> Complete the table with population means such that there is no interaction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Solution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0" y="6286014"/>
            <a:ext cx="4114800" cy="365125"/>
          </a:xfrm>
        </p:spPr>
        <p:txBody>
          <a:bodyPr/>
          <a:lstStyle/>
          <a:p>
            <a:r>
              <a:rPr lang="en-US"/>
              <a:t>Lecture 6,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1938020" y="2545793"/>
              <a:ext cx="8128000" cy="3576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65692805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21128167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59350461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80154333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005768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Factor 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98865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09181192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Factor 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nl-NL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nl-NL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dirty="0"/>
                            <a:t>36</a:t>
                          </a:r>
                          <a:br>
                            <a:rPr lang="en-US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nl-NL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8704261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nl-NL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nl-NL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dirty="0"/>
                            <a:t>32</a:t>
                          </a:r>
                          <a:br>
                            <a:rPr lang="en-US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nl-NL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dirty="0"/>
                            <a:t>-4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0107312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nl-NL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nl-NL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dirty="0"/>
                            <a:t>40</a:t>
                          </a:r>
                          <a:br>
                            <a:rPr lang="en-US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nl-NL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540284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nl-NL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33</a:t>
                          </a:r>
                          <a:br>
                            <a:rPr lang="en-US" dirty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nl-NL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nl-NL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=−3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nl-NL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33−36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nl-NL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39</a:t>
                          </a:r>
                          <a:br>
                            <a:rPr lang="en-US" dirty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nl-NL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nl-NL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nl-NL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36−33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7583778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1938020" y="2545793"/>
              <a:ext cx="8128000" cy="3576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65692805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21128167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59350461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80154333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005768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Factor 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98865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09181192"/>
                      </a:ext>
                    </a:extLst>
                  </a:tr>
                  <a:tr h="64008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Factor 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000" t="-120952" r="-375" b="-34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7042616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000" t="-220952" r="-375" b="-24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1073126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000" t="-317925" r="-375" b="-1433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4028434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00000" t="-295333" r="-200375" b="-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00000" t="-295333" r="-100375" b="-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00000" t="-295333" r="-375" b="-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83778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10114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52482-4AD7-419C-35FA-31FBC893D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0C64D-F2C7-7C28-6455-4251DF959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422" y="1394922"/>
            <a:ext cx="10058400" cy="46322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900" u="sng" noProof="0" dirty="0"/>
          </a:p>
          <a:p>
            <a:pPr marL="0" indent="0">
              <a:buNone/>
            </a:pPr>
            <a:r>
              <a:rPr lang="en-US" sz="1900" u="sng" noProof="0" dirty="0"/>
              <a:t>Assignment:</a:t>
            </a:r>
            <a:r>
              <a:rPr lang="en-US" sz="1900" noProof="0" dirty="0"/>
              <a:t> Complete the table with population means such that there is no interaction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252E60F-2021-A43C-EEF1-0831BB419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Solution</a:t>
            </a:r>
            <a:endParaRPr lang="en-US" sz="3200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DE6085-AF35-E9BB-BB87-48E5097F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A6A6A-6F50-0725-BADC-E0EDA55D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00F7CD9-C9AA-F793-4324-74E25915B1A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938020" y="2515643"/>
              <a:ext cx="8128000" cy="330206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65692805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21128167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59350461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80154333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005768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Factor 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98865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09181192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Factor 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36 -3 +0 = 39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36 +3 +0 = 39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nl-NL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nl-NL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dirty="0"/>
                            <a:t>36</a:t>
                          </a:r>
                          <a:br>
                            <a:rPr lang="en-US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nl-NL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8704261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36 -3 -4 = 29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nl-NL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nl-NL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dirty="0"/>
                            <a:t>32</a:t>
                          </a:r>
                          <a:br>
                            <a:rPr lang="en-US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nl-NL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dirty="0"/>
                            <a:t>-4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0107312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nl-NL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nl-NL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dirty="0"/>
                            <a:t>40</a:t>
                          </a:r>
                          <a:br>
                            <a:rPr lang="en-US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nl-NL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540284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nl-NL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33</a:t>
                          </a:r>
                          <a:br>
                            <a:rPr lang="en-US" dirty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nl-NL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nl-NL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=−3</m:t>
                                </m:r>
                              </m:oMath>
                            </m:oMathPara>
                          </a14:m>
                          <a:br>
                            <a:rPr lang="nl-NL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a:b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nl-NL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39</a:t>
                          </a:r>
                          <a:br>
                            <a:rPr lang="en-US" dirty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nl-NL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nl-NL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br>
                            <a:rPr lang="nl-NL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a:b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7583778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00F7CD9-C9AA-F793-4324-74E25915B1A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938020" y="2515643"/>
              <a:ext cx="8128000" cy="330206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65692805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21128167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59350461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80154333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005768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Factor 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98865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09181192"/>
                      </a:ext>
                    </a:extLst>
                  </a:tr>
                  <a:tr h="64008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Factor 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36 -3 +0 = 39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36 +3 +0 = 39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000" t="-120952" r="-375" b="-3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7042616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36 -3 -4 = 29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000" t="-220952" r="-375" b="-2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1073126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000" t="-317925" r="-375" b="-1009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4028434"/>
                      </a:ext>
                    </a:extLst>
                  </a:tr>
                  <a:tr h="640144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00000" t="-421905" r="-200375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00000" t="-421905" r="-100375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00000" t="-421905" r="-375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83778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6185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11CC4-DEFA-B757-4885-4DD428C2C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3A032-4F3D-376D-96AB-D0A57EEC0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422" y="1394922"/>
            <a:ext cx="10058400" cy="46322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900" u="sng" noProof="0" dirty="0"/>
          </a:p>
          <a:p>
            <a:pPr marL="0" indent="0">
              <a:buNone/>
            </a:pPr>
            <a:r>
              <a:rPr lang="en-US" sz="1900" u="sng" noProof="0" dirty="0"/>
              <a:t>Assignment:</a:t>
            </a:r>
            <a:r>
              <a:rPr lang="en-US" sz="1900" noProof="0" dirty="0"/>
              <a:t> Complete the table with population means such that there is no interaction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E9339A-6701-C7E6-7D48-9096EC50D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Solution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C41A5F-1B51-DA39-9B35-28576A6B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5F859-C5BE-EA6B-46A8-FFA09665A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B5DD34C-7982-BFBB-5FCA-09585FFFE49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938020" y="2515643"/>
              <a:ext cx="8128000" cy="330206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65692805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21128167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59350461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80154333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005768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Factor 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98865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09181192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Factor 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nl-NL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nl-NL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dirty="0"/>
                            <a:t>36</a:t>
                          </a:r>
                          <a:br>
                            <a:rPr lang="en-US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nl-NL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8704261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nl-NL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nl-NL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dirty="0"/>
                            <a:t>32</a:t>
                          </a:r>
                          <a:br>
                            <a:rPr lang="en-US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nl-NL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dirty="0"/>
                            <a:t>-4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0107312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nl-NL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nl-NL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dirty="0"/>
                            <a:t>40</a:t>
                          </a:r>
                          <a:br>
                            <a:rPr lang="en-US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nl-NL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540284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nl-NL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33</a:t>
                          </a:r>
                          <a:br>
                            <a:rPr lang="en-US" dirty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nl-NL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nl-NL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=−3</m:t>
                                </m:r>
                              </m:oMath>
                            </m:oMathPara>
                          </a14:m>
                          <a:br>
                            <a:rPr lang="nl-NL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a:b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nl-NL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39</a:t>
                          </a:r>
                          <a:br>
                            <a:rPr lang="en-US" dirty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nl-NL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nl-NL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br>
                            <a:rPr lang="nl-NL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a:b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7583778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B5DD34C-7982-BFBB-5FCA-09585FFFE49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938020" y="2515643"/>
              <a:ext cx="8128000" cy="330206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65692805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21128167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59350461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80154333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005768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Factor 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98865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09181192"/>
                      </a:ext>
                    </a:extLst>
                  </a:tr>
                  <a:tr h="64008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Factor 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000" t="-120952" r="-375" b="-3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7042616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000" t="-220952" r="-375" b="-2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1073126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000" t="-317925" r="-375" b="-1009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4028434"/>
                      </a:ext>
                    </a:extLst>
                  </a:tr>
                  <a:tr h="640144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00000" t="-421905" r="-200375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00000" t="-421905" r="-100375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00000" t="-421905" r="-375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83778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10303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422" y="1394922"/>
            <a:ext cx="10058400" cy="46322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900" u="sng" noProof="0" dirty="0"/>
          </a:p>
          <a:p>
            <a:pPr marL="0" indent="0">
              <a:buNone/>
            </a:pPr>
            <a:r>
              <a:rPr lang="en-US" sz="1900" u="sng" noProof="0" dirty="0"/>
              <a:t>Assignment:</a:t>
            </a:r>
            <a:r>
              <a:rPr lang="en-US" sz="1900" noProof="0" dirty="0"/>
              <a:t> Create the population means in such a way that there is an overall interaction effect, but the interaction effect in cell A2B1 = 0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Practice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7, </a:t>
            </a:r>
            <a:r>
              <a:rPr lang="en-US" dirty="0"/>
              <a:t>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38020" y="2611331"/>
          <a:ext cx="8128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6569280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112816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935046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015433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0576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Factor 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86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18119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Factor 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0426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0731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028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58377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827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422" y="1394922"/>
            <a:ext cx="10058400" cy="46322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1900" u="sng" noProof="0" dirty="0"/>
          </a:p>
          <a:p>
            <a:pPr marL="0" indent="0">
              <a:buNone/>
            </a:pPr>
            <a:r>
              <a:rPr lang="en-US" sz="1900" u="sng" noProof="0" dirty="0"/>
              <a:t>Assignment:</a:t>
            </a:r>
            <a:r>
              <a:rPr lang="en-US" sz="1900" noProof="0" dirty="0"/>
              <a:t> Create the population means in such a way that there is an overall interaction effect, but the interaction effect in cell A2B1 = 0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noProof="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noProof="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noProof="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One way to do it:</a:t>
            </a:r>
            <a:br>
              <a:rPr lang="en-US" sz="1900" dirty="0"/>
            </a:br>
            <a:endParaRPr lang="en-US" sz="1900" dirty="0"/>
          </a:p>
          <a:p>
            <a:pPr marL="0" indent="0">
              <a:buNone/>
            </a:pPr>
            <a:r>
              <a:rPr lang="en-US" sz="1900" dirty="0"/>
              <a:t>* Start with the expected values for a table with NO interaction</a:t>
            </a:r>
          </a:p>
          <a:p>
            <a:pPr marL="0" indent="0">
              <a:buNone/>
            </a:pPr>
            <a:r>
              <a:rPr lang="en-US" sz="1900" dirty="0"/>
              <a:t>* Add a constant to one cell, and subtract it from other cells in that row/column to balance out</a:t>
            </a:r>
          </a:p>
          <a:p>
            <a:pPr marL="0" indent="0">
              <a:buNone/>
            </a:pPr>
            <a:r>
              <a:rPr lang="en-US" sz="1900" noProof="0" dirty="0"/>
              <a:t>* Notice this creates the kind of “diagonal pattern” associated with interactions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Solution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7, </a:t>
            </a:r>
            <a:r>
              <a:rPr lang="en-US" dirty="0"/>
              <a:t>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38020" y="2209398"/>
          <a:ext cx="8128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6569280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112816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935046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015433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0576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Factor 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86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18119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Factor 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 +2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39 -2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0426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29 +0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 +0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0731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37 -2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 +2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028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58377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125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422" y="1079962"/>
            <a:ext cx="10058400" cy="46322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900" u="sng" dirty="0"/>
          </a:p>
          <a:p>
            <a:pPr marL="0" indent="0">
              <a:buNone/>
            </a:pPr>
            <a:r>
              <a:rPr lang="en-US" sz="1900" u="sng" dirty="0"/>
              <a:t>Assignment:</a:t>
            </a:r>
            <a:r>
              <a:rPr lang="en-US" sz="1900" dirty="0"/>
              <a:t> What is the interaction effect in cell A2B1?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31328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Practice</a:t>
            </a:r>
            <a:endParaRPr lang="nl-NL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453520"/>
                  </p:ext>
                </p:extLst>
              </p:nvPr>
            </p:nvGraphicFramePr>
            <p:xfrm>
              <a:off x="2639812" y="2603192"/>
              <a:ext cx="629361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42136">
                      <a:extLst>
                        <a:ext uri="{9D8B030D-6E8A-4147-A177-3AD203B41FA5}">
                          <a16:colId xmlns:a16="http://schemas.microsoft.com/office/drawing/2014/main" val="1656928058"/>
                        </a:ext>
                      </a:extLst>
                    </a:gridCol>
                    <a:gridCol w="826522">
                      <a:extLst>
                        <a:ext uri="{9D8B030D-6E8A-4147-A177-3AD203B41FA5}">
                          <a16:colId xmlns:a16="http://schemas.microsoft.com/office/drawing/2014/main" val="1211281670"/>
                        </a:ext>
                      </a:extLst>
                    </a:gridCol>
                    <a:gridCol w="1374987">
                      <a:extLst>
                        <a:ext uri="{9D8B030D-6E8A-4147-A177-3AD203B41FA5}">
                          <a16:colId xmlns:a16="http://schemas.microsoft.com/office/drawing/2014/main" val="2593504610"/>
                        </a:ext>
                      </a:extLst>
                    </a:gridCol>
                    <a:gridCol w="1374987">
                      <a:extLst>
                        <a:ext uri="{9D8B030D-6E8A-4147-A177-3AD203B41FA5}">
                          <a16:colId xmlns:a16="http://schemas.microsoft.com/office/drawing/2014/main" val="801543339"/>
                        </a:ext>
                      </a:extLst>
                    </a:gridCol>
                    <a:gridCol w="1374987">
                      <a:extLst>
                        <a:ext uri="{9D8B030D-6E8A-4147-A177-3AD203B41FA5}">
                          <a16:colId xmlns:a16="http://schemas.microsoft.com/office/drawing/2014/main" val="3005768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Factor 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98865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09181192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Factor 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1.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8704261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2.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0107312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47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3.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540284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..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7583778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453520"/>
                  </p:ext>
                </p:extLst>
              </p:nvPr>
            </p:nvGraphicFramePr>
            <p:xfrm>
              <a:off x="2639812" y="2603192"/>
              <a:ext cx="629361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42136">
                      <a:extLst>
                        <a:ext uri="{9D8B030D-6E8A-4147-A177-3AD203B41FA5}">
                          <a16:colId xmlns:a16="http://schemas.microsoft.com/office/drawing/2014/main" val="1656928058"/>
                        </a:ext>
                      </a:extLst>
                    </a:gridCol>
                    <a:gridCol w="826522">
                      <a:extLst>
                        <a:ext uri="{9D8B030D-6E8A-4147-A177-3AD203B41FA5}">
                          <a16:colId xmlns:a16="http://schemas.microsoft.com/office/drawing/2014/main" val="1211281670"/>
                        </a:ext>
                      </a:extLst>
                    </a:gridCol>
                    <a:gridCol w="1374987">
                      <a:extLst>
                        <a:ext uri="{9D8B030D-6E8A-4147-A177-3AD203B41FA5}">
                          <a16:colId xmlns:a16="http://schemas.microsoft.com/office/drawing/2014/main" val="2593504610"/>
                        </a:ext>
                      </a:extLst>
                    </a:gridCol>
                    <a:gridCol w="1374987">
                      <a:extLst>
                        <a:ext uri="{9D8B030D-6E8A-4147-A177-3AD203B41FA5}">
                          <a16:colId xmlns:a16="http://schemas.microsoft.com/office/drawing/2014/main" val="801543339"/>
                        </a:ext>
                      </a:extLst>
                    </a:gridCol>
                    <a:gridCol w="1374987">
                      <a:extLst>
                        <a:ext uri="{9D8B030D-6E8A-4147-A177-3AD203B41FA5}">
                          <a16:colId xmlns:a16="http://schemas.microsoft.com/office/drawing/2014/main" val="3005768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Factor 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98865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09181192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Factor 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7522" t="-208197" r="-20000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8667" t="-208197" r="-10088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7080" t="-208197" r="-442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704261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7522" t="-308197" r="-20000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8667" t="-308197" r="-10088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7080" t="-308197" r="-442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107312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7522" t="-408197" r="-200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8667" t="-408197" r="-10088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7080" t="-408197" r="-442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40284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57522" t="-508197" r="-20000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58667" t="-508197" r="-10088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57080" t="-508197" r="-442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83778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83530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7422" y="1079962"/>
                <a:ext cx="10058400" cy="496124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en-US" sz="1900" u="sng" dirty="0"/>
              </a:p>
              <a:p>
                <a:pPr marL="0" indent="0">
                  <a:buNone/>
                </a:pPr>
                <a:r>
                  <a:rPr lang="en-US" sz="1900" u="sng" dirty="0"/>
                  <a:t>Assignment:</a:t>
                </a:r>
                <a:r>
                  <a:rPr lang="en-US" sz="1900" dirty="0"/>
                  <a:t> What is the interaction effect in cell A2B1?</a:t>
                </a:r>
              </a:p>
              <a:p>
                <a:pPr marL="0" indent="0">
                  <a:buNone/>
                </a:pPr>
                <a:r>
                  <a:rPr lang="en-US" sz="1900" dirty="0"/>
                  <a:t>The interaction effect is the difference between the expected mean in a table WITHOUT interactions, and the observed value:</a:t>
                </a:r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>
                  <a:buNone/>
                </a:pPr>
                <a:br>
                  <a:rPr lang="en-US" sz="1900" dirty="0"/>
                </a:br>
                <a:r>
                  <a:rPr lang="en-US" sz="1900" dirty="0"/>
                  <a:t>If you like formulas: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900">
                          <a:latin typeface="Cambria Math" panose="02040503050406030204" pitchFamily="18" charset="0"/>
                        </a:rPr>
                        <m:t>Interaction</m:t>
                      </m:r>
                      <m:r>
                        <a:rPr lang="en-US" sz="19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900">
                          <a:latin typeface="Cambria Math" panose="02040503050406030204" pitchFamily="18" charset="0"/>
                        </a:rPr>
                        <m:t>effect</m:t>
                      </m:r>
                      <m:r>
                        <a:rPr lang="en-US" sz="190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sz="19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en-US" sz="19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9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..</m:t>
                          </m:r>
                        </m:sub>
                      </m:sSub>
                    </m:oMath>
                  </m:oMathPara>
                </a14:m>
                <a:endParaRPr lang="en-US" sz="1900" noProof="0" dirty="0"/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>
                  <a:buNone/>
                </a:pPr>
                <a:endParaRPr lang="en-US" sz="19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7422" y="1079962"/>
                <a:ext cx="10058400" cy="4961242"/>
              </a:xfrm>
              <a:blipFill>
                <a:blip r:embed="rId3"/>
                <a:stretch>
                  <a:fillRect l="-48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31328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Solution</a:t>
            </a:r>
            <a:endParaRPr lang="nl-NL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2639812" y="2511251"/>
              <a:ext cx="6293619" cy="2763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42136">
                      <a:extLst>
                        <a:ext uri="{9D8B030D-6E8A-4147-A177-3AD203B41FA5}">
                          <a16:colId xmlns:a16="http://schemas.microsoft.com/office/drawing/2014/main" val="1656928058"/>
                        </a:ext>
                      </a:extLst>
                    </a:gridCol>
                    <a:gridCol w="826522">
                      <a:extLst>
                        <a:ext uri="{9D8B030D-6E8A-4147-A177-3AD203B41FA5}">
                          <a16:colId xmlns:a16="http://schemas.microsoft.com/office/drawing/2014/main" val="1211281670"/>
                        </a:ext>
                      </a:extLst>
                    </a:gridCol>
                    <a:gridCol w="1374987">
                      <a:extLst>
                        <a:ext uri="{9D8B030D-6E8A-4147-A177-3AD203B41FA5}">
                          <a16:colId xmlns:a16="http://schemas.microsoft.com/office/drawing/2014/main" val="2593504610"/>
                        </a:ext>
                      </a:extLst>
                    </a:gridCol>
                    <a:gridCol w="1374987">
                      <a:extLst>
                        <a:ext uri="{9D8B030D-6E8A-4147-A177-3AD203B41FA5}">
                          <a16:colId xmlns:a16="http://schemas.microsoft.com/office/drawing/2014/main" val="801543339"/>
                        </a:ext>
                      </a:extLst>
                    </a:gridCol>
                    <a:gridCol w="1374987">
                      <a:extLst>
                        <a:ext uri="{9D8B030D-6E8A-4147-A177-3AD203B41FA5}">
                          <a16:colId xmlns:a16="http://schemas.microsoft.com/office/drawing/2014/main" val="3005768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Factor 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98865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09181192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Factor 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1.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8704261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33</a:t>
                          </a:r>
                        </a:p>
                        <a:p>
                          <a:pPr algn="ctr"/>
                          <a:r>
                            <a:rPr lang="en-US" i="1" dirty="0"/>
                            <a:t>Expect: 29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2.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32</a:t>
                          </a:r>
                          <a:br>
                            <a:rPr lang="en-US" dirty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nl-NL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nl-NL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nl-NL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0107312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47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3.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540284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33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nl-NL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nl-NL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=−3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39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..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7583778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2639812" y="2511251"/>
              <a:ext cx="6293619" cy="2763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42136">
                      <a:extLst>
                        <a:ext uri="{9D8B030D-6E8A-4147-A177-3AD203B41FA5}">
                          <a16:colId xmlns:a16="http://schemas.microsoft.com/office/drawing/2014/main" val="1656928058"/>
                        </a:ext>
                      </a:extLst>
                    </a:gridCol>
                    <a:gridCol w="826522">
                      <a:extLst>
                        <a:ext uri="{9D8B030D-6E8A-4147-A177-3AD203B41FA5}">
                          <a16:colId xmlns:a16="http://schemas.microsoft.com/office/drawing/2014/main" val="1211281670"/>
                        </a:ext>
                      </a:extLst>
                    </a:gridCol>
                    <a:gridCol w="1374987">
                      <a:extLst>
                        <a:ext uri="{9D8B030D-6E8A-4147-A177-3AD203B41FA5}">
                          <a16:colId xmlns:a16="http://schemas.microsoft.com/office/drawing/2014/main" val="2593504610"/>
                        </a:ext>
                      </a:extLst>
                    </a:gridCol>
                    <a:gridCol w="1374987">
                      <a:extLst>
                        <a:ext uri="{9D8B030D-6E8A-4147-A177-3AD203B41FA5}">
                          <a16:colId xmlns:a16="http://schemas.microsoft.com/office/drawing/2014/main" val="801543339"/>
                        </a:ext>
                      </a:extLst>
                    </a:gridCol>
                    <a:gridCol w="1374987">
                      <a:extLst>
                        <a:ext uri="{9D8B030D-6E8A-4147-A177-3AD203B41FA5}">
                          <a16:colId xmlns:a16="http://schemas.microsoft.com/office/drawing/2014/main" val="3005768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Factor 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98865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09181192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Factor 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7522" t="-208197" r="-200000" b="-4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8667" t="-208197" r="-100889" b="-4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7080" t="-208197" r="-442" b="-4491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7042616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7522" t="-177358" r="-200000" b="-1584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8667" t="-177358" r="-100889" b="-1584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7080" t="-177358" r="-442" b="-1584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107312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7522" t="-481967" r="-200000" b="-1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8667" t="-481967" r="-100889" b="-1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7080" t="-481967" r="-442" b="-175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402843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57522" t="-338095" r="-200000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258667" t="-338095" r="-100889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357080" t="-338095" r="-442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83778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6947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422" y="1394922"/>
            <a:ext cx="10058400" cy="4632267"/>
          </a:xfrm>
        </p:spPr>
        <p:txBody>
          <a:bodyPr>
            <a:normAutofit/>
          </a:bodyPr>
          <a:lstStyle/>
          <a:p>
            <a:pPr lvl="0"/>
            <a:r>
              <a:rPr lang="en-US" sz="1900" noProof="0" dirty="0">
                <a:sym typeface="Wingdings" panose="05000000000000000000" pitchFamily="2" charset="2"/>
              </a:rPr>
              <a:t>Our focus so far has been on </a:t>
            </a:r>
            <a:r>
              <a:rPr lang="en-US" sz="1900" b="1" noProof="0" dirty="0">
                <a:sym typeface="Wingdings" panose="05000000000000000000" pitchFamily="2" charset="2"/>
              </a:rPr>
              <a:t>one-way ANOVA</a:t>
            </a:r>
            <a:r>
              <a:rPr lang="en-US" sz="1900" noProof="0" dirty="0">
                <a:sym typeface="Wingdings" panose="05000000000000000000" pitchFamily="2" charset="2"/>
              </a:rPr>
              <a:t>  one independent variable/factor</a:t>
            </a:r>
          </a:p>
          <a:p>
            <a:pPr lvl="0"/>
            <a:endParaRPr lang="en-US" sz="1900" noProof="0" dirty="0">
              <a:sym typeface="Wingdings" panose="05000000000000000000" pitchFamily="2" charset="2"/>
            </a:endParaRPr>
          </a:p>
          <a:p>
            <a:pPr lvl="0"/>
            <a:r>
              <a:rPr lang="en-US" sz="1900" noProof="0" dirty="0">
                <a:sym typeface="Wingdings" panose="05000000000000000000" pitchFamily="2" charset="2"/>
              </a:rPr>
              <a:t>For example, studying whether different psychological treatments have a positive influence on patients’ health</a:t>
            </a:r>
          </a:p>
          <a:p>
            <a:pPr lvl="0"/>
            <a:endParaRPr lang="en-US" sz="1900" noProof="0" dirty="0">
              <a:sym typeface="Wingdings" panose="05000000000000000000" pitchFamily="2" charset="2"/>
            </a:endParaRPr>
          </a:p>
          <a:p>
            <a:pPr lvl="0"/>
            <a:r>
              <a:rPr lang="en-US" sz="1900" noProof="0" dirty="0">
                <a:sym typeface="Wingdings" panose="05000000000000000000" pitchFamily="2" charset="2"/>
              </a:rPr>
              <a:t>We can, however, also add another independent variable  </a:t>
            </a:r>
            <a:r>
              <a:rPr lang="en-US" sz="1900" b="1" noProof="0" dirty="0">
                <a:sym typeface="Wingdings" panose="05000000000000000000" pitchFamily="2" charset="2"/>
              </a:rPr>
              <a:t>two-way ANOVA</a:t>
            </a:r>
          </a:p>
          <a:p>
            <a:pPr lvl="0"/>
            <a:endParaRPr lang="en-US" sz="1900" b="1" noProof="0" dirty="0">
              <a:sym typeface="Wingdings" panose="05000000000000000000" pitchFamily="2" charset="2"/>
            </a:endParaRPr>
          </a:p>
          <a:p>
            <a:pPr lvl="0"/>
            <a:r>
              <a:rPr lang="en-US" sz="1900" noProof="0" dirty="0">
                <a:sym typeface="Wingdings" panose="05000000000000000000" pitchFamily="2" charset="2"/>
              </a:rPr>
              <a:t>For example, studying whether the treatments have a positive influence on patients’ health </a:t>
            </a:r>
            <a:r>
              <a:rPr lang="en-US" sz="1900" b="1" noProof="0" dirty="0">
                <a:sym typeface="Wingdings" panose="05000000000000000000" pitchFamily="2" charset="2"/>
              </a:rPr>
              <a:t>and</a:t>
            </a:r>
            <a:r>
              <a:rPr lang="en-US" sz="1900" noProof="0" dirty="0">
                <a:sym typeface="Wingdings" panose="05000000000000000000" pitchFamily="2" charset="2"/>
              </a:rPr>
              <a:t> whether the efficacy of a treatment is different for men and women  gender as factor</a:t>
            </a:r>
          </a:p>
          <a:p>
            <a:pPr lvl="0"/>
            <a:endParaRPr lang="en-US" sz="1900" b="1" noProof="0" dirty="0">
              <a:sym typeface="Wingdings" panose="05000000000000000000" pitchFamily="2" charset="2"/>
            </a:endParaRPr>
          </a:p>
          <a:p>
            <a:pPr lvl="0"/>
            <a:r>
              <a:rPr lang="en-US" sz="1900" noProof="0" dirty="0">
                <a:sym typeface="Wingdings" panose="05000000000000000000" pitchFamily="2" charset="2"/>
              </a:rPr>
              <a:t>You could even add a third and more independent variables!</a:t>
            </a:r>
          </a:p>
          <a:p>
            <a:pPr lvl="0"/>
            <a:endParaRPr lang="en-US" sz="1900" noProof="0" dirty="0">
              <a:sym typeface="Wingdings" panose="05000000000000000000" pitchFamily="2" charset="2"/>
            </a:endParaRPr>
          </a:p>
          <a:p>
            <a:pPr lvl="0"/>
            <a:endParaRPr lang="en-US" sz="1900" noProof="0" dirty="0"/>
          </a:p>
          <a:p>
            <a:pPr lvl="0"/>
            <a:endParaRPr lang="en-US" sz="1900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Two-way ANOVA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6,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58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422" y="1394922"/>
            <a:ext cx="10398258" cy="4632267"/>
          </a:xfrm>
        </p:spPr>
        <p:txBody>
          <a:bodyPr>
            <a:normAutofit/>
          </a:bodyPr>
          <a:lstStyle/>
          <a:p>
            <a:r>
              <a:rPr lang="en-US" sz="1900" noProof="0" dirty="0"/>
              <a:t>Idea is the same as the idea of one-way ANOVA:</a:t>
            </a:r>
            <a:endParaRPr lang="en-US" sz="1900" b="1" noProof="0" dirty="0"/>
          </a:p>
          <a:p>
            <a:pPr marL="0" indent="0">
              <a:buNone/>
            </a:pPr>
            <a:r>
              <a:rPr lang="en-US" sz="1900" b="1" noProof="0" dirty="0"/>
              <a:t>	</a:t>
            </a:r>
            <a:r>
              <a:rPr lang="en-US" sz="1900" noProof="0" dirty="0"/>
              <a:t>Is the variance of the group means (variance </a:t>
            </a:r>
            <a:r>
              <a:rPr lang="en-US" sz="1900" i="1" noProof="0" dirty="0"/>
              <a:t>between </a:t>
            </a:r>
            <a:r>
              <a:rPr lang="en-US" sz="1900" noProof="0" dirty="0"/>
              <a:t>groups) larger than the variance 	</a:t>
            </a:r>
            <a:r>
              <a:rPr lang="en-US" sz="1900" i="1" noProof="0" dirty="0"/>
              <a:t>within </a:t>
            </a:r>
            <a:r>
              <a:rPr lang="en-US" sz="1900" noProof="0" dirty="0"/>
              <a:t>groups?</a:t>
            </a:r>
            <a:endParaRPr lang="en-US" sz="1900" b="1" noProof="0" dirty="0"/>
          </a:p>
          <a:p>
            <a:endParaRPr lang="en-US" sz="1900" b="1" noProof="0" dirty="0"/>
          </a:p>
          <a:p>
            <a:pPr lvl="0"/>
            <a:r>
              <a:rPr lang="en-US" sz="1900" noProof="0" dirty="0"/>
              <a:t>We now have </a:t>
            </a:r>
            <a:r>
              <a:rPr lang="en-US" sz="1900" u="sng" noProof="0" dirty="0"/>
              <a:t>four</a:t>
            </a:r>
            <a:r>
              <a:rPr lang="en-US" sz="1900" noProof="0" dirty="0"/>
              <a:t> instead of </a:t>
            </a:r>
            <a:r>
              <a:rPr lang="en-US" sz="1900" u="sng" noProof="0" dirty="0"/>
              <a:t>one</a:t>
            </a:r>
            <a:r>
              <a:rPr lang="en-US" sz="1900" noProof="0" dirty="0"/>
              <a:t> between group variances/effects:</a:t>
            </a:r>
          </a:p>
          <a:p>
            <a:pPr marL="0" lvl="0" indent="0">
              <a:buNone/>
            </a:pPr>
            <a:endParaRPr lang="en-US" sz="1900" noProof="0" dirty="0"/>
          </a:p>
          <a:p>
            <a:pPr marL="914400" lvl="1" indent="-457200">
              <a:buFont typeface="+mj-lt"/>
              <a:buAutoNum type="arabicPeriod"/>
            </a:pPr>
            <a:r>
              <a:rPr lang="en-US" sz="1900" noProof="0" dirty="0"/>
              <a:t>Total effect </a:t>
            </a:r>
            <a:r>
              <a:rPr lang="en-US" sz="1900" noProof="0" dirty="0">
                <a:sym typeface="Wingdings" panose="05000000000000000000" pitchFamily="2" charset="2"/>
              </a:rPr>
              <a:t> Hypothesis 1: Is there an effect?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00" noProof="0" dirty="0">
                <a:sym typeface="Wingdings" panose="05000000000000000000" pitchFamily="2" charset="2"/>
              </a:rPr>
              <a:t>Effect of factor A  Hypothesis 2: Is there a main effect of factor A?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00" noProof="0" dirty="0">
                <a:sym typeface="Wingdings" panose="05000000000000000000" pitchFamily="2" charset="2"/>
              </a:rPr>
              <a:t>Effect of factor B  Hypothesis 3: Is there a main effect of factor B?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00" noProof="0" dirty="0">
                <a:sym typeface="Wingdings" panose="05000000000000000000" pitchFamily="2" charset="2"/>
              </a:rPr>
              <a:t>Interaction effect  Hypothesis 4: Does the effect of factor A depend on the level of factor B? </a:t>
            </a:r>
          </a:p>
          <a:p>
            <a:pPr marL="914400" lvl="1" indent="-457200">
              <a:buFont typeface="+mj-lt"/>
              <a:buAutoNum type="arabicPeriod"/>
            </a:pPr>
            <a:endParaRPr lang="en-US" sz="1900" noProof="0" dirty="0">
              <a:sym typeface="Wingdings" panose="05000000000000000000" pitchFamily="2" charset="2"/>
            </a:endParaRPr>
          </a:p>
          <a:p>
            <a:r>
              <a:rPr lang="en-US" sz="1900" noProof="0" dirty="0">
                <a:sym typeface="Wingdings" panose="05000000000000000000" pitchFamily="2" charset="2"/>
              </a:rPr>
              <a:t>Note that the assumptions of a two-way ANOVA are identical to those of a one-way ANOVA  see lecture 4 for the assumptions</a:t>
            </a:r>
            <a:endParaRPr lang="en-US" sz="1900" noProof="0" dirty="0"/>
          </a:p>
          <a:p>
            <a:pPr marL="914400" lvl="1" indent="-457200">
              <a:buFont typeface="+mj-lt"/>
              <a:buAutoNum type="arabicPeriod"/>
            </a:pPr>
            <a:endParaRPr lang="en-US" sz="1900" noProof="0" dirty="0"/>
          </a:p>
          <a:p>
            <a:pPr marL="800100" lvl="1" indent="-342900">
              <a:buFont typeface="+mj-lt"/>
              <a:buAutoNum type="arabicPeriod"/>
            </a:pPr>
            <a:endParaRPr lang="en-US" sz="1900" noProof="0" dirty="0"/>
          </a:p>
          <a:p>
            <a:pPr lvl="0"/>
            <a:endParaRPr lang="en-US" sz="1900" u="sng" noProof="0" dirty="0"/>
          </a:p>
          <a:p>
            <a:pPr lvl="0"/>
            <a:endParaRPr lang="en-US" sz="1900" u="sng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Two-way ANOVA: Idea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748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422" y="1394922"/>
            <a:ext cx="10398258" cy="46322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100" u="sng" noProof="0" dirty="0"/>
              <a:t>Variance within groups:</a:t>
            </a:r>
          </a:p>
          <a:p>
            <a:pPr marL="0" indent="0">
              <a:buNone/>
            </a:pPr>
            <a:endParaRPr lang="en-US" sz="2100" b="1" u="sng" noProof="0" dirty="0"/>
          </a:p>
          <a:p>
            <a:r>
              <a:rPr lang="en-US" sz="2100" noProof="0" dirty="0"/>
              <a:t>People in the same group have the same treatment: differences between people are random and </a:t>
            </a:r>
            <a:r>
              <a:rPr lang="en-US" sz="2100" u="sng" noProof="0" dirty="0"/>
              <a:t>not </a:t>
            </a:r>
            <a:r>
              <a:rPr lang="en-US" sz="2100" noProof="0" dirty="0"/>
              <a:t>related to treatment </a:t>
            </a:r>
          </a:p>
          <a:p>
            <a:r>
              <a:rPr lang="en-US" sz="2100" noProof="0" dirty="0"/>
              <a:t>Variance within groups reflects random differences between subjects</a:t>
            </a:r>
            <a:endParaRPr lang="en-US" sz="2100" b="1" noProof="0" dirty="0"/>
          </a:p>
          <a:p>
            <a:r>
              <a:rPr lang="en-US" sz="2100" noProof="0" dirty="0"/>
              <a:t>Because variance is the result of random differences, the within-group variance in the population is referred to as </a:t>
            </a:r>
            <a:r>
              <a:rPr lang="en-US" sz="2100" i="1" noProof="0" dirty="0"/>
              <a:t>error variance</a:t>
            </a:r>
          </a:p>
          <a:p>
            <a:endParaRPr lang="en-US" sz="2100" b="1" i="1" noProof="0" dirty="0"/>
          </a:p>
          <a:p>
            <a:pPr marL="0" indent="0">
              <a:buNone/>
            </a:pPr>
            <a:r>
              <a:rPr lang="en-US" sz="2100" u="sng" noProof="0" dirty="0"/>
              <a:t>Variance between groups:</a:t>
            </a:r>
          </a:p>
          <a:p>
            <a:pPr marL="0" indent="0">
              <a:buNone/>
            </a:pPr>
            <a:endParaRPr lang="en-US" sz="2100" u="sng" noProof="0" dirty="0"/>
          </a:p>
          <a:p>
            <a:r>
              <a:rPr lang="en-US" sz="2100" noProof="0" dirty="0"/>
              <a:t>Two people in different groups differ because they are different persons </a:t>
            </a:r>
            <a:r>
              <a:rPr lang="en-US" sz="2100" i="1" noProof="0" dirty="0"/>
              <a:t>and</a:t>
            </a:r>
            <a:r>
              <a:rPr lang="en-US" sz="2100" noProof="0" dirty="0"/>
              <a:t> because </a:t>
            </a:r>
            <a:r>
              <a:rPr lang="en-US" sz="2100" noProof="0"/>
              <a:t>they received a </a:t>
            </a:r>
            <a:r>
              <a:rPr lang="en-US" sz="2100" noProof="0" dirty="0"/>
              <a:t>different treatment</a:t>
            </a:r>
          </a:p>
          <a:p>
            <a:r>
              <a:rPr lang="en-US" sz="2100" noProof="0" dirty="0"/>
              <a:t>Variance between groups reflects random differences between subjects </a:t>
            </a:r>
            <a:r>
              <a:rPr lang="en-US" sz="2100" i="1" noProof="0" dirty="0"/>
              <a:t>and</a:t>
            </a:r>
            <a:r>
              <a:rPr lang="en-US" sz="2100" noProof="0" dirty="0"/>
              <a:t> </a:t>
            </a:r>
            <a:r>
              <a:rPr lang="en-US" sz="2100" u="sng" noProof="0" dirty="0"/>
              <a:t>possibly</a:t>
            </a:r>
            <a:r>
              <a:rPr lang="en-US" sz="2100" noProof="0" dirty="0"/>
              <a:t> difference in the treatment effect</a:t>
            </a:r>
          </a:p>
          <a:p>
            <a:endParaRPr lang="en-US" sz="1900" b="1" u="sng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Two-way ANOVA: Idea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523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7422" y="1394922"/>
                <a:ext cx="10398258" cy="4632267"/>
              </a:xfrm>
            </p:spPr>
            <p:txBody>
              <a:bodyPr>
                <a:normAutofit/>
              </a:bodyPr>
              <a:lstStyle/>
              <a:p>
                <a:r>
                  <a:rPr lang="en-US" sz="2100" noProof="0" dirty="0"/>
                  <a:t>For each effect, we again compute the Sums of Squares and Mean Squares (see 16.7 of Warner I for details)</a:t>
                </a:r>
              </a:p>
              <a:p>
                <a:pPr marL="0" indent="0">
                  <a:buNone/>
                </a:pPr>
                <a:endParaRPr lang="en-US" sz="2100" u="sng" noProof="0" dirty="0"/>
              </a:p>
              <a:p>
                <a:pPr marL="0" indent="0">
                  <a:buNone/>
                </a:pPr>
                <a:r>
                  <a:rPr lang="en-US" sz="2100" u="sng" noProof="0" dirty="0"/>
                  <a:t>Two possibilities:</a:t>
                </a:r>
              </a:p>
              <a:p>
                <a:pPr marL="0" indent="0">
                  <a:buNone/>
                </a:pPr>
                <a:endParaRPr lang="en-US" sz="2100" u="sng" noProof="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900" noProof="0" dirty="0"/>
                  <a:t>H</a:t>
                </a:r>
                <a:r>
                  <a:rPr lang="en-US" sz="1900" baseline="-25000" noProof="0" dirty="0"/>
                  <a:t>0</a:t>
                </a:r>
                <a:r>
                  <a:rPr lang="en-US" sz="1900" noProof="0" dirty="0"/>
                  <a:t> is true and the treatment has no effect </a:t>
                </a:r>
                <a:r>
                  <a:rPr lang="en-US" sz="1900" noProof="0" dirty="0">
                    <a:sym typeface="Wingdings" panose="05000000000000000000" pitchFamily="2" charset="2"/>
                  </a:rPr>
                  <a:t> MS</a:t>
                </a:r>
                <a:r>
                  <a:rPr lang="en-US" sz="1900" baseline="-25000" noProof="0" dirty="0">
                    <a:sym typeface="Wingdings" panose="05000000000000000000" pitchFamily="2" charset="2"/>
                  </a:rPr>
                  <a:t>effect</a:t>
                </a:r>
                <a:r>
                  <a:rPr lang="en-US" sz="1900" noProof="0" dirty="0">
                    <a:sym typeface="Wingdings" panose="05000000000000000000" pitchFamily="2" charset="2"/>
                  </a:rPr>
                  <a:t> reflects only random differences between subjects in the different groups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1900" noProof="0" dirty="0">
                  <a:sym typeface="Wingdings" panose="05000000000000000000" pitchFamily="2" charset="2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900" noProof="0" dirty="0">
                    <a:sym typeface="Wingdings" panose="05000000000000000000" pitchFamily="2" charset="2"/>
                  </a:rPr>
                  <a:t>H</a:t>
                </a:r>
                <a:r>
                  <a:rPr lang="en-US" sz="1900" baseline="-25000" noProof="0" dirty="0">
                    <a:sym typeface="Wingdings" panose="05000000000000000000" pitchFamily="2" charset="2"/>
                  </a:rPr>
                  <a:t>1</a:t>
                </a:r>
                <a:r>
                  <a:rPr lang="en-US" sz="1900" noProof="0" dirty="0">
                    <a:sym typeface="Wingdings" panose="05000000000000000000" pitchFamily="2" charset="2"/>
                  </a:rPr>
                  <a:t> is true and the treatment has an effect  MS</a:t>
                </a:r>
                <a:r>
                  <a:rPr lang="en-US" sz="1900" baseline="-25000" noProof="0" dirty="0">
                    <a:sym typeface="Wingdings" panose="05000000000000000000" pitchFamily="2" charset="2"/>
                  </a:rPr>
                  <a:t>effect</a:t>
                </a:r>
                <a:r>
                  <a:rPr lang="en-US" sz="1900" noProof="0" dirty="0">
                    <a:sym typeface="Wingdings" panose="05000000000000000000" pitchFamily="2" charset="2"/>
                  </a:rPr>
                  <a:t> reflects not just (i) random differences between subjects in the different groups, but also (ii) differences between means in the population</a:t>
                </a:r>
              </a:p>
              <a:p>
                <a:pPr marL="0" indent="0">
                  <a:buNone/>
                </a:pPr>
                <a:endParaRPr lang="en-US" sz="1900" noProof="0" dirty="0">
                  <a:sym typeface="Wingdings" panose="05000000000000000000" pitchFamily="2" charset="2"/>
                </a:endParaRPr>
              </a:p>
              <a:p>
                <a:r>
                  <a:rPr lang="en-US" sz="1900" noProof="0" dirty="0">
                    <a:sym typeface="Wingdings" panose="05000000000000000000" pitchFamily="2" charset="2"/>
                  </a:rPr>
                  <a:t>We again test the null hypothesis using </a:t>
                </a:r>
                <a14:m>
                  <m:oMath xmlns:m="http://schemas.openxmlformats.org/officeDocument/2006/math">
                    <m:r>
                      <a:rPr lang="en-US" sz="1900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𝐹</m:t>
                    </m:r>
                    <m:r>
                      <a:rPr lang="en-US" sz="1900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f>
                      <m:fPr>
                        <m:ctrlPr>
                          <a:rPr lang="en-US" sz="19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19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  <m:sSub>
                          <m:sSubPr>
                            <m:ctrlPr>
                              <a:rPr lang="en-US" sz="1900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1900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900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𝑒𝑓𝑓𝑒𝑐𝑡</m:t>
                            </m:r>
                          </m:sub>
                        </m:sSub>
                      </m:num>
                      <m:den>
                        <m:r>
                          <a:rPr lang="en-US" sz="19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  <m:sSub>
                          <m:sSubPr>
                            <m:ctrlPr>
                              <a:rPr lang="en-US" sz="1900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1900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900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𝑊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900" noProof="0" dirty="0">
                    <a:sym typeface="Wingdings" panose="05000000000000000000" pitchFamily="2" charset="2"/>
                  </a:rPr>
                  <a:t> for each effect and reject H</a:t>
                </a:r>
                <a:r>
                  <a:rPr lang="en-US" sz="1900" baseline="-25000" noProof="0" dirty="0">
                    <a:sym typeface="Wingdings" panose="05000000000000000000" pitchFamily="2" charset="2"/>
                  </a:rPr>
                  <a:t>0</a:t>
                </a:r>
                <a:r>
                  <a:rPr lang="en-US" sz="1900" noProof="0" dirty="0">
                    <a:sym typeface="Wingdings" panose="05000000000000000000" pitchFamily="2" charset="2"/>
                  </a:rPr>
                  <a:t> if </a:t>
                </a:r>
                <a:r>
                  <a:rPr lang="en-US" sz="1900" i="1" noProof="0" dirty="0">
                    <a:sym typeface="Wingdings" panose="05000000000000000000" pitchFamily="2" charset="2"/>
                  </a:rPr>
                  <a:t>F </a:t>
                </a:r>
                <a:r>
                  <a:rPr lang="en-US" sz="1900" noProof="0" dirty="0">
                    <a:sym typeface="Wingdings" panose="05000000000000000000" pitchFamily="2" charset="2"/>
                  </a:rPr>
                  <a:t>&gt; </a:t>
                </a:r>
                <a:r>
                  <a:rPr lang="en-US" sz="1900" i="1" noProof="0" dirty="0">
                    <a:sym typeface="Wingdings" panose="05000000000000000000" pitchFamily="2" charset="2"/>
                  </a:rPr>
                  <a:t>F</a:t>
                </a:r>
                <a:r>
                  <a:rPr lang="en-US" sz="1900" baseline="-25000" noProof="0" dirty="0">
                    <a:sym typeface="Wingdings" panose="05000000000000000000" pitchFamily="2" charset="2"/>
                  </a:rPr>
                  <a:t>cv</a:t>
                </a:r>
                <a:endParaRPr lang="en-US" sz="1900" noProof="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sz="1900" noProof="0" dirty="0"/>
              </a:p>
              <a:p>
                <a:pPr marL="0" indent="0">
                  <a:buNone/>
                </a:pPr>
                <a:endParaRPr lang="en-US" sz="1900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7422" y="1394922"/>
                <a:ext cx="10398258" cy="4632267"/>
              </a:xfrm>
              <a:blipFill>
                <a:blip r:embed="rId3"/>
                <a:stretch>
                  <a:fillRect l="-703" t="-144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Two-way ANOVA: Idea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460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422" y="1394922"/>
            <a:ext cx="10058400" cy="4632267"/>
          </a:xfrm>
        </p:spPr>
        <p:txBody>
          <a:bodyPr>
            <a:normAutofit/>
          </a:bodyPr>
          <a:lstStyle/>
          <a:p>
            <a:r>
              <a:rPr lang="en-US" sz="1900" u="sng" noProof="0" dirty="0"/>
              <a:t>RQ:</a:t>
            </a:r>
            <a:r>
              <a:rPr lang="en-US" sz="1900" noProof="0" dirty="0"/>
              <a:t> A researcher is interested in the effects of three types of drugs on behavioral improvements of both patients with a depression and schizophrenia</a:t>
            </a:r>
            <a:endParaRPr lang="en-US" sz="1900" b="1" noProof="0" dirty="0"/>
          </a:p>
          <a:p>
            <a:endParaRPr lang="en-US" sz="1900" b="1" noProof="0" dirty="0"/>
          </a:p>
          <a:p>
            <a:r>
              <a:rPr lang="en-US" sz="1900" u="sng" noProof="0" dirty="0"/>
              <a:t>Independent variables:</a:t>
            </a:r>
            <a:endParaRPr lang="en-US" sz="1900" noProof="0" dirty="0"/>
          </a:p>
          <a:p>
            <a:pPr lvl="1"/>
            <a:r>
              <a:rPr lang="en-US" sz="1900" noProof="0" dirty="0"/>
              <a:t>Type of patient </a:t>
            </a:r>
            <a:r>
              <a:rPr lang="en-US" sz="1900" noProof="0" dirty="0">
                <a:sym typeface="Wingdings" panose="05000000000000000000" pitchFamily="2" charset="2"/>
              </a:rPr>
              <a:t> levels = Depression and schizophrenia</a:t>
            </a:r>
          </a:p>
          <a:p>
            <a:pPr lvl="1"/>
            <a:r>
              <a:rPr lang="en-US" sz="1900" noProof="0" dirty="0">
                <a:sym typeface="Wingdings" panose="05000000000000000000" pitchFamily="2" charset="2"/>
              </a:rPr>
              <a:t>Type of drug  levels = Drug A, B, and C</a:t>
            </a:r>
            <a:endParaRPr lang="en-US" sz="1900" noProof="0" dirty="0"/>
          </a:p>
          <a:p>
            <a:pPr lvl="0"/>
            <a:endParaRPr lang="en-US" sz="1900" noProof="0" dirty="0"/>
          </a:p>
          <a:p>
            <a:pPr lvl="0"/>
            <a:r>
              <a:rPr lang="en-US" sz="1900" u="sng" noProof="0" dirty="0"/>
              <a:t>Data:</a:t>
            </a:r>
          </a:p>
          <a:p>
            <a:pPr lvl="0"/>
            <a:endParaRPr lang="en-US" sz="1900" u="sng" noProof="0" dirty="0"/>
          </a:p>
          <a:p>
            <a:pPr lvl="0"/>
            <a:endParaRPr lang="en-US" sz="1900" u="sng" noProof="0" dirty="0"/>
          </a:p>
          <a:p>
            <a:pPr lvl="0"/>
            <a:endParaRPr lang="en-US" sz="1900" u="sng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Two-way ANOVA: Using SPSS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33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483063"/>
              </p:ext>
            </p:extLst>
          </p:nvPr>
        </p:nvGraphicFramePr>
        <p:xfrm>
          <a:off x="1960434" y="4329188"/>
          <a:ext cx="7652375" cy="1134937"/>
        </p:xfrm>
        <a:graphic>
          <a:graphicData uri="http://schemas.openxmlformats.org/drawingml/2006/table">
            <a:tbl>
              <a:tblPr firstRow="1" firstCol="1" bandRow="1"/>
              <a:tblGrid>
                <a:gridCol w="1318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8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5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5331">
                  <a:extLst>
                    <a:ext uri="{9D8B030D-6E8A-4147-A177-3AD203B41FA5}">
                      <a16:colId xmlns:a16="http://schemas.microsoft.com/office/drawing/2014/main" val="225140434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 of drug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Drug 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Drug</a:t>
                      </a:r>
                      <a:r>
                        <a:rPr lang="en-US" sz="1800" b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Drug</a:t>
                      </a:r>
                      <a:r>
                        <a:rPr lang="en-US" sz="1800" b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 rowSpan="2"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en-US" sz="1800" b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of patient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Depression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8; 4; 0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10; 8; 6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8; 6; 4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 vMerge="1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Schizophrenia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14;10; 6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4; 2; 0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15;12; 9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093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Two-way ANOVA: Using SPSS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34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60434" y="3963428"/>
          <a:ext cx="7652375" cy="1134937"/>
        </p:xfrm>
        <a:graphic>
          <a:graphicData uri="http://schemas.openxmlformats.org/drawingml/2006/table">
            <a:tbl>
              <a:tblPr firstRow="1" firstCol="1" bandRow="1"/>
              <a:tblGrid>
                <a:gridCol w="1318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8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5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5331">
                  <a:extLst>
                    <a:ext uri="{9D8B030D-6E8A-4147-A177-3AD203B41FA5}">
                      <a16:colId xmlns:a16="http://schemas.microsoft.com/office/drawing/2014/main" val="225140434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 of drug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Drug 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Drug</a:t>
                      </a:r>
                      <a:r>
                        <a:rPr lang="en-US" sz="1800" b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Drug</a:t>
                      </a:r>
                      <a:r>
                        <a:rPr lang="en-US" sz="1800" b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 rowSpan="2"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en-US" sz="1800" b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of patient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Depression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8; 4; 0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10; 8; 6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8; 6; 4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 vMerge="1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Schizophrenia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14;10; 6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4; 2; 0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15;12; 9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915" y="1492208"/>
            <a:ext cx="8564170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36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422" y="937721"/>
            <a:ext cx="10398258" cy="4961428"/>
          </a:xfrm>
        </p:spPr>
        <p:txBody>
          <a:bodyPr>
            <a:normAutofit fontScale="92500" lnSpcReduction="10000"/>
          </a:bodyPr>
          <a:lstStyle/>
          <a:p>
            <a:r>
              <a:rPr lang="en-US" sz="2100" noProof="0" dirty="0"/>
              <a:t>Two-way ANOVA can be done in SPSS using the </a:t>
            </a:r>
            <a:r>
              <a:rPr lang="en-US" sz="2100" i="1" noProof="0" dirty="0"/>
              <a:t>General Linear Model/Univariate </a:t>
            </a:r>
            <a:r>
              <a:rPr lang="en-US" sz="2100" noProof="0" dirty="0"/>
              <a:t>procedure</a:t>
            </a:r>
          </a:p>
          <a:p>
            <a:endParaRPr lang="en-US" sz="2100" noProof="0" dirty="0"/>
          </a:p>
          <a:p>
            <a:pPr marL="0" indent="0">
              <a:buNone/>
            </a:pPr>
            <a:r>
              <a:rPr lang="en-US" sz="2100" u="sng" noProof="0" dirty="0"/>
              <a:t>Steps in SPSS:</a:t>
            </a:r>
          </a:p>
          <a:p>
            <a:r>
              <a:rPr lang="en-US" sz="2100" noProof="0" dirty="0"/>
              <a:t>We include “improve” as </a:t>
            </a:r>
            <a:r>
              <a:rPr lang="en-US" sz="2100" i="1" noProof="0" dirty="0"/>
              <a:t>Dependent Variable</a:t>
            </a:r>
            <a:r>
              <a:rPr lang="en-US" sz="2100" noProof="0" dirty="0"/>
              <a:t> and “patient” and “drug” as </a:t>
            </a:r>
            <a:r>
              <a:rPr lang="en-US" sz="2100" i="1" noProof="0" dirty="0"/>
              <a:t>Fixed Factor(s)</a:t>
            </a:r>
          </a:p>
          <a:p>
            <a:r>
              <a:rPr lang="en-US" sz="2100" noProof="0" dirty="0"/>
              <a:t>We need to enable </a:t>
            </a:r>
            <a:r>
              <a:rPr lang="en-US" sz="2100" i="1" noProof="0" dirty="0"/>
              <a:t>estimates of effect size </a:t>
            </a:r>
            <a:r>
              <a:rPr lang="en-US" sz="2100" noProof="0" dirty="0"/>
              <a:t>(ETASQ) to get effect size estimates</a:t>
            </a:r>
          </a:p>
          <a:p>
            <a:r>
              <a:rPr lang="en-US" sz="2100" noProof="0" dirty="0"/>
              <a:t>Creating a plot of the means (/PLOT) facilitates the interpretation especially in case of an interaction</a:t>
            </a:r>
          </a:p>
          <a:p>
            <a:endParaRPr lang="en-US" sz="2100" noProof="0" dirty="0"/>
          </a:p>
          <a:p>
            <a:pPr marL="0" indent="0">
              <a:buNone/>
            </a:pPr>
            <a:r>
              <a:rPr lang="en-US" sz="2100" u="sng" noProof="0" dirty="0"/>
              <a:t>Syntax:</a:t>
            </a:r>
          </a:p>
          <a:p>
            <a:pPr marL="0" indent="0">
              <a:buNone/>
            </a:pPr>
            <a:endParaRPr lang="en-US" sz="2100" u="sng" noProof="0" dirty="0"/>
          </a:p>
          <a:p>
            <a:pPr marL="0" indent="0">
              <a:buNone/>
            </a:pPr>
            <a:r>
              <a:rPr lang="en-US" sz="2100" noProof="0" dirty="0"/>
              <a:t>UNIANOVA </a:t>
            </a:r>
            <a:r>
              <a:rPr lang="en-US" sz="2100" noProof="0" dirty="0">
                <a:solidFill>
                  <a:srgbClr val="FF0000"/>
                </a:solidFill>
              </a:rPr>
              <a:t>improve BY patient drug</a:t>
            </a:r>
            <a:br>
              <a:rPr lang="en-US" sz="2100" noProof="0" dirty="0"/>
            </a:br>
            <a:r>
              <a:rPr lang="en-US" sz="2100" noProof="0" dirty="0"/>
              <a:t>  /METHOD=SSTYPE(3)</a:t>
            </a:r>
            <a:br>
              <a:rPr lang="en-US" sz="2100" noProof="0" dirty="0"/>
            </a:br>
            <a:r>
              <a:rPr lang="en-US" sz="2100" noProof="0" dirty="0"/>
              <a:t>  /INTERCEPT=INCLUDE</a:t>
            </a:r>
            <a:br>
              <a:rPr lang="en-US" sz="2100" noProof="0" dirty="0"/>
            </a:br>
            <a:r>
              <a:rPr lang="en-US" sz="2100" noProof="0" dirty="0"/>
              <a:t>  </a:t>
            </a:r>
            <a:r>
              <a:rPr lang="en-US" sz="2100" noProof="0" dirty="0">
                <a:solidFill>
                  <a:srgbClr val="FF0000"/>
                </a:solidFill>
              </a:rPr>
              <a:t>/PLOT=PROFILE(drug*patient)</a:t>
            </a:r>
            <a:br>
              <a:rPr lang="en-US" sz="2100" noProof="0" dirty="0">
                <a:solidFill>
                  <a:srgbClr val="FF0000"/>
                </a:solidFill>
              </a:rPr>
            </a:br>
            <a:r>
              <a:rPr lang="en-US" sz="2100" noProof="0" dirty="0"/>
              <a:t>  /PRINT=</a:t>
            </a:r>
            <a:r>
              <a:rPr lang="en-US" sz="2100" noProof="0" dirty="0">
                <a:solidFill>
                  <a:srgbClr val="FF0000"/>
                </a:solidFill>
              </a:rPr>
              <a:t>ETASQ</a:t>
            </a:r>
            <a:r>
              <a:rPr lang="en-US" sz="2100" noProof="0" dirty="0"/>
              <a:t> DESCRIPTIVE HOMOGENEITY</a:t>
            </a:r>
            <a:br>
              <a:rPr lang="en-US" sz="2100" noProof="0" dirty="0"/>
            </a:br>
            <a:r>
              <a:rPr lang="en-US" sz="2100" noProof="0" dirty="0"/>
              <a:t>  /CRITERIA=ALPHA(.05)</a:t>
            </a:r>
            <a:br>
              <a:rPr lang="en-US" sz="2100" noProof="0" dirty="0"/>
            </a:br>
            <a:r>
              <a:rPr lang="en-US" sz="2100" noProof="0" dirty="0"/>
              <a:t>  /DESIGN=patient drug patient*drug.</a:t>
            </a:r>
            <a:endParaRPr lang="en-US" sz="1900" noProof="0" dirty="0"/>
          </a:p>
          <a:p>
            <a:endParaRPr lang="en-US" sz="1900" noProof="0" dirty="0"/>
          </a:p>
          <a:p>
            <a:pPr marL="0" indent="0">
              <a:buNone/>
            </a:pPr>
            <a:endParaRPr lang="en-US" sz="1900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157984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Two-way ANOVA: Using SPSS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35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4253B8-9F5D-4C06-B11E-AA94EB150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940" y="3182838"/>
            <a:ext cx="3931486" cy="345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187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Two-way ANOVA: Using SPSS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36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020" y="1553219"/>
            <a:ext cx="5210358" cy="4670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262" y="1283024"/>
            <a:ext cx="3592117" cy="23990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7180" y="4094819"/>
            <a:ext cx="3505199" cy="258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905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Two-way ANOVA: Using SPSS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37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40" y="1627717"/>
            <a:ext cx="6883717" cy="33681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0C287F-88B0-7744-8F80-2BA50EACAA9F}"/>
              </a:ext>
            </a:extLst>
          </p:cNvPr>
          <p:cNvSpPr txBox="1"/>
          <p:nvPr/>
        </p:nvSpPr>
        <p:spPr>
          <a:xfrm>
            <a:off x="7086600" y="2571382"/>
            <a:ext cx="329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Hypothesis 1: Is there an effect?</a:t>
            </a:r>
            <a:endParaRPr lang="en-NL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0C287F-88B0-7744-8F80-2BA50EACAA9F}"/>
              </a:ext>
            </a:extLst>
          </p:cNvPr>
          <p:cNvSpPr txBox="1"/>
          <p:nvPr/>
        </p:nvSpPr>
        <p:spPr>
          <a:xfrm>
            <a:off x="7086600" y="3066960"/>
            <a:ext cx="435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Hypothesis 2: Main effect of patient?</a:t>
            </a:r>
            <a:endParaRPr lang="en-NL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0C287F-88B0-7744-8F80-2BA50EACAA9F}"/>
              </a:ext>
            </a:extLst>
          </p:cNvPr>
          <p:cNvSpPr txBox="1"/>
          <p:nvPr/>
        </p:nvSpPr>
        <p:spPr>
          <a:xfrm>
            <a:off x="7086600" y="3351167"/>
            <a:ext cx="435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Hypothesis 3: Main effect of drug?</a:t>
            </a:r>
            <a:endParaRPr lang="en-NL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0C287F-88B0-7744-8F80-2BA50EACAA9F}"/>
              </a:ext>
            </a:extLst>
          </p:cNvPr>
          <p:cNvSpPr txBox="1"/>
          <p:nvPr/>
        </p:nvSpPr>
        <p:spPr>
          <a:xfrm>
            <a:off x="7086600" y="3615054"/>
            <a:ext cx="435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Hypothesis 4: Interaction effect?</a:t>
            </a:r>
            <a:endParaRPr lang="en-NL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800" y="5191760"/>
            <a:ext cx="9916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First</a:t>
            </a:r>
            <a:r>
              <a:rPr lang="en-US" dirty="0"/>
              <a:t>, test whether the interaction effect is significant. If it is, </a:t>
            </a:r>
            <a:r>
              <a:rPr lang="en-US" b="1" dirty="0"/>
              <a:t>do </a:t>
            </a:r>
            <a:r>
              <a:rPr lang="en-US" b="1" u="sng" dirty="0"/>
              <a:t>NOT</a:t>
            </a:r>
            <a:r>
              <a:rPr lang="en-US" b="1" dirty="0"/>
              <a:t> interpret main effects</a:t>
            </a:r>
            <a:r>
              <a:rPr lang="en-US" dirty="0"/>
              <a:t>, they </a:t>
            </a:r>
          </a:p>
          <a:p>
            <a:r>
              <a:rPr lang="en-US" dirty="0"/>
              <a:t>are meaningless (and very deceiving) </a:t>
            </a:r>
            <a:r>
              <a:rPr lang="en-US" dirty="0">
                <a:sym typeface="Wingdings" panose="05000000000000000000" pitchFamily="2" charset="2"/>
              </a:rPr>
              <a:t> effect of drug depends on patient!</a:t>
            </a:r>
          </a:p>
          <a:p>
            <a:endParaRPr lang="en-US" b="1" u="sng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More about this and how to solve it next week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99440" y="5191760"/>
            <a:ext cx="9418320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077" y="3720499"/>
            <a:ext cx="2500923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287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422" y="1394922"/>
            <a:ext cx="10398258" cy="49614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900" i="1" noProof="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sz="1900" i="1" noProof="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sz="1900" i="1" noProof="0" dirty="0">
                <a:sym typeface="Wingdings" panose="05000000000000000000" pitchFamily="2" charset="2"/>
              </a:rPr>
              <a:t>How much of the variance can be explained by group membership?  </a:t>
            </a:r>
            <a:r>
              <a:rPr lang="en-US" sz="1900" i="1" u="sng" noProof="0" dirty="0">
                <a:sym typeface="Wingdings" panose="05000000000000000000" pitchFamily="2" charset="2"/>
              </a:rPr>
              <a:t>Explained variance</a:t>
            </a:r>
          </a:p>
          <a:p>
            <a:pPr marL="0" indent="0" algn="ctr">
              <a:buNone/>
            </a:pPr>
            <a:endParaRPr lang="en-US" sz="1900" i="1" u="sng" noProof="0" dirty="0">
              <a:sym typeface="Wingdings" panose="05000000000000000000" pitchFamily="2" charset="2"/>
            </a:endParaRPr>
          </a:p>
          <a:p>
            <a:pPr marL="0" lvl="0" indent="0">
              <a:buNone/>
            </a:pPr>
            <a:endParaRPr lang="en-US" sz="1900" noProof="0" dirty="0"/>
          </a:p>
          <a:p>
            <a:pPr marL="0" lvl="0" indent="0">
              <a:buNone/>
            </a:pPr>
            <a:r>
              <a:rPr lang="en-US" sz="1900" noProof="0" dirty="0"/>
              <a:t>Explained variance now of </a:t>
            </a:r>
            <a:r>
              <a:rPr lang="en-US" sz="1900" u="sng" noProof="0" dirty="0"/>
              <a:t>four</a:t>
            </a:r>
            <a:r>
              <a:rPr lang="en-US" sz="1900" noProof="0" dirty="0"/>
              <a:t> effects: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00" noProof="0" dirty="0"/>
              <a:t>Total effect </a:t>
            </a:r>
            <a:r>
              <a:rPr lang="en-US" sz="1900" noProof="0" dirty="0">
                <a:sym typeface="Wingdings" panose="05000000000000000000" pitchFamily="2" charset="2"/>
              </a:rPr>
              <a:t> Hypothesis 1: Is there an effect?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00" noProof="0" dirty="0">
                <a:sym typeface="Wingdings" panose="05000000000000000000" pitchFamily="2" charset="2"/>
              </a:rPr>
              <a:t>Effect of factor A  Hypothesis 2: Is there a main effect of factor A?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00" noProof="0" dirty="0">
                <a:sym typeface="Wingdings" panose="05000000000000000000" pitchFamily="2" charset="2"/>
              </a:rPr>
              <a:t>Effect of factor B  Hypothesis 3: Is there a main effect of factor B?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00" noProof="0" dirty="0">
                <a:sym typeface="Wingdings" panose="05000000000000000000" pitchFamily="2" charset="2"/>
              </a:rPr>
              <a:t>Interaction effect  Hypothesis 4: Does the effect of factor A depend on the level of factor B?</a:t>
            </a:r>
            <a:endParaRPr lang="en-US" sz="1900" noProof="0" dirty="0"/>
          </a:p>
          <a:p>
            <a:pPr marL="0" indent="0" algn="ctr">
              <a:buNone/>
            </a:pPr>
            <a:endParaRPr lang="en-US" sz="1900" noProof="0" dirty="0"/>
          </a:p>
          <a:p>
            <a:endParaRPr lang="en-US" sz="1900" noProof="0" dirty="0"/>
          </a:p>
          <a:p>
            <a:pPr marL="0" indent="0">
              <a:buNone/>
            </a:pPr>
            <a:endParaRPr lang="en-US" sz="1900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Two-way ANOVA: Effect size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694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Two-way ANOVA: Using SPSS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39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40" y="1881717"/>
            <a:ext cx="6883717" cy="33681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360" y="1455319"/>
            <a:ext cx="9916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Is the effect practically important?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50240" y="4915431"/>
            <a:ext cx="1274266" cy="27923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6CCFF9-EA6A-B34A-9BB2-1A261F360569}"/>
              </a:ext>
            </a:extLst>
          </p:cNvPr>
          <p:cNvCxnSpPr>
            <a:cxnSpLocks/>
          </p:cNvCxnSpPr>
          <p:nvPr/>
        </p:nvCxnSpPr>
        <p:spPr>
          <a:xfrm>
            <a:off x="1281260" y="5193525"/>
            <a:ext cx="6113" cy="624166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0" y="5783923"/>
                <a:ext cx="6096000" cy="109683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/>
                <a:r>
                  <a:rPr lang="en-US" dirty="0"/>
                  <a:t>How much of the </a:t>
                </a:r>
                <a:r>
                  <a:rPr lang="en-US" b="1" dirty="0"/>
                  <a:t>total </a:t>
                </a:r>
                <a:r>
                  <a:rPr lang="en-US" dirty="0"/>
                  <a:t>variation in the dependent variable (improve) can be explained by </a:t>
                </a:r>
                <a:r>
                  <a:rPr lang="en-US" b="1" dirty="0"/>
                  <a:t>patient</a:t>
                </a:r>
                <a:r>
                  <a:rPr lang="en-US" dirty="0"/>
                  <a:t>, </a:t>
                </a:r>
                <a:r>
                  <a:rPr lang="en-US" b="1" dirty="0"/>
                  <a:t>drug</a:t>
                </a:r>
                <a:r>
                  <a:rPr lang="en-US" dirty="0"/>
                  <a:t>, and </a:t>
                </a:r>
                <a:r>
                  <a:rPr lang="en-US" b="1" dirty="0"/>
                  <a:t>interaction?</a:t>
                </a:r>
                <a:endParaRPr lang="en-US" dirty="0"/>
              </a:p>
              <a:p>
                <a:pPr lvl="0"/>
                <a:r>
                  <a:rPr lang="en-US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𝑒𝑓𝑓𝑒𝑐𝑡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66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  (66.5%)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83923"/>
                <a:ext cx="6096000" cy="1096839"/>
              </a:xfrm>
              <a:prstGeom prst="rect">
                <a:avLst/>
              </a:prstGeom>
              <a:blipFill>
                <a:blip r:embed="rId4"/>
                <a:stretch>
                  <a:fillRect l="-800" t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1918392" y="4922709"/>
            <a:ext cx="1881447" cy="27923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6CCFF9-EA6A-B34A-9BB2-1A261F360569}"/>
              </a:ext>
            </a:extLst>
          </p:cNvPr>
          <p:cNvCxnSpPr>
            <a:cxnSpLocks/>
          </p:cNvCxnSpPr>
          <p:nvPr/>
        </p:nvCxnSpPr>
        <p:spPr>
          <a:xfrm>
            <a:off x="3799839" y="5062326"/>
            <a:ext cx="2519681" cy="428697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308641" y="5193525"/>
            <a:ext cx="53448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Explained variance corrected for the number of groups and independent variables in the model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987067" y="2426132"/>
            <a:ext cx="1094454" cy="1770867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6CCFF9-EA6A-B34A-9BB2-1A261F360569}"/>
              </a:ext>
            </a:extLst>
          </p:cNvPr>
          <p:cNvCxnSpPr>
            <a:cxnSpLocks/>
          </p:cNvCxnSpPr>
          <p:nvPr/>
        </p:nvCxnSpPr>
        <p:spPr>
          <a:xfrm flipV="1">
            <a:off x="7081521" y="2093211"/>
            <a:ext cx="751839" cy="300073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833360" y="1669339"/>
            <a:ext cx="40642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What part of the variance, that is not yet explained by the </a:t>
            </a:r>
            <a:r>
              <a:rPr lang="en-US" i="1" dirty="0"/>
              <a:t>other </a:t>
            </a:r>
            <a:r>
              <a:rPr lang="en-US" dirty="0"/>
              <a:t>variables, is explained by </a:t>
            </a:r>
            <a:r>
              <a:rPr lang="en-US" i="1" dirty="0"/>
              <a:t>this </a:t>
            </a:r>
            <a:r>
              <a:rPr lang="en-US" dirty="0"/>
              <a:t>variable?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6CCFF9-EA6A-B34A-9BB2-1A261F360569}"/>
              </a:ext>
            </a:extLst>
          </p:cNvPr>
          <p:cNvCxnSpPr>
            <a:cxnSpLocks/>
          </p:cNvCxnSpPr>
          <p:nvPr/>
        </p:nvCxnSpPr>
        <p:spPr>
          <a:xfrm flipV="1">
            <a:off x="7081520" y="3743060"/>
            <a:ext cx="751840" cy="49558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833359" y="3446648"/>
                <a:ext cx="4178532" cy="5690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dirty="0"/>
                  <a:t>Partial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𝑑𝑟𝑢𝑔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𝑑𝑟𝑢𝑔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48+106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=0.312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3359" y="3446648"/>
                <a:ext cx="4178532" cy="569002"/>
              </a:xfrm>
              <a:prstGeom prst="rect">
                <a:avLst/>
              </a:prstGeom>
              <a:blipFill>
                <a:blip r:embed="rId5"/>
                <a:stretch>
                  <a:fillRect l="-1168"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070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7422" y="1394922"/>
                <a:ext cx="10058400" cy="4632267"/>
              </a:xfrm>
            </p:spPr>
            <p:txBody>
              <a:bodyPr>
                <a:normAutofit/>
              </a:bodyPr>
              <a:lstStyle/>
              <a:p>
                <a:r>
                  <a:rPr lang="en-US" sz="1900" noProof="0" dirty="0"/>
                  <a:t>Groups are defined by </a:t>
                </a:r>
                <a:r>
                  <a:rPr lang="en-US" sz="1900" b="1" noProof="0" dirty="0"/>
                  <a:t>two factors</a:t>
                </a:r>
                <a:r>
                  <a:rPr lang="en-US" sz="1900" noProof="0" dirty="0"/>
                  <a:t>; factors can be experimental conditions, or “naturally occurring” groups (e.g., gender). Factors are denoted </a:t>
                </a:r>
                <a:r>
                  <a:rPr lang="en-US" sz="1900" i="1" noProof="0" dirty="0"/>
                  <a:t>A</a:t>
                </a:r>
                <a:r>
                  <a:rPr lang="en-US" sz="1900" noProof="0" dirty="0"/>
                  <a:t> and </a:t>
                </a:r>
                <a:r>
                  <a:rPr lang="en-US" sz="1900" i="1" noProof="0" dirty="0"/>
                  <a:t>B</a:t>
                </a:r>
                <a:r>
                  <a:rPr lang="en-US" sz="1900" noProof="0" dirty="0"/>
                  <a:t>. The number of groups per factor are the </a:t>
                </a:r>
                <a:r>
                  <a:rPr lang="en-US" sz="1900" b="1" noProof="0" dirty="0"/>
                  <a:t>levels.</a:t>
                </a:r>
              </a:p>
              <a:p>
                <a:endParaRPr lang="en-US" sz="1900" b="1" noProof="0" dirty="0"/>
              </a:p>
              <a:p>
                <a:r>
                  <a:rPr lang="en-US" sz="1900" noProof="0" dirty="0">
                    <a:sym typeface="Wingdings" panose="05000000000000000000" pitchFamily="2" charset="2"/>
                  </a:rPr>
                  <a:t>A study that involves more than one factor is also called a </a:t>
                </a:r>
                <a:r>
                  <a:rPr lang="en-US" sz="1900" b="1" noProof="0" dirty="0">
                    <a:sym typeface="Wingdings" panose="05000000000000000000" pitchFamily="2" charset="2"/>
                  </a:rPr>
                  <a:t>factorial design</a:t>
                </a:r>
                <a:endParaRPr lang="en-US" sz="1900" noProof="0" dirty="0">
                  <a:sym typeface="Wingdings" panose="05000000000000000000" pitchFamily="2" charset="2"/>
                </a:endParaRPr>
              </a:p>
              <a:p>
                <a:endParaRPr lang="en-US" sz="1900" noProof="0" dirty="0"/>
              </a:p>
              <a:p>
                <a:r>
                  <a:rPr lang="en-US" sz="1900" b="1" noProof="0" dirty="0"/>
                  <a:t>Fully crossed</a:t>
                </a:r>
                <a:r>
                  <a:rPr lang="en-US" sz="1900" noProof="0" dirty="0"/>
                  <a:t> design: </a:t>
                </a:r>
                <a14:m>
                  <m:oMath xmlns:m="http://schemas.openxmlformats.org/officeDocument/2006/math">
                    <m:r>
                      <a:rPr lang="en-US" sz="1900" i="1" noProof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900" i="1" noProof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900" i="1" noProof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900" noProof="0" dirty="0"/>
                  <a:t>, each level of </a:t>
                </a:r>
                <a14:m>
                  <m:oMath xmlns:m="http://schemas.openxmlformats.org/officeDocument/2006/math">
                    <m:r>
                      <a:rPr lang="en-US" sz="1900" i="1" noProof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900" noProof="0" dirty="0"/>
                  <a:t> is paired with each level of </a:t>
                </a:r>
                <a14:m>
                  <m:oMath xmlns:m="http://schemas.openxmlformats.org/officeDocument/2006/math">
                    <m:r>
                      <a:rPr lang="en-US" sz="1900" i="1" noProof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900" noProof="0" dirty="0"/>
                  <a:t>: each cell contains randomly chosen respondents</a:t>
                </a:r>
              </a:p>
              <a:p>
                <a:pPr lvl="0"/>
                <a:endParaRPr lang="en-US" sz="1900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7422" y="1394922"/>
                <a:ext cx="10058400" cy="4632267"/>
              </a:xfrm>
              <a:blipFill>
                <a:blip r:embed="rId3"/>
                <a:stretch>
                  <a:fillRect l="-424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Two-way ANOVA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6,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483044"/>
              </p:ext>
            </p:extLst>
          </p:nvPr>
        </p:nvGraphicFramePr>
        <p:xfrm>
          <a:off x="2678100" y="4603508"/>
          <a:ext cx="6217044" cy="1121920"/>
        </p:xfrm>
        <a:graphic>
          <a:graphicData uri="http://schemas.openxmlformats.org/drawingml/2006/table">
            <a:tbl>
              <a:tblPr firstRow="1" firstCol="1" bandRow="1"/>
              <a:tblGrid>
                <a:gridCol w="1382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5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Factor 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B2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 rowSpan="2"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Factor A</a:t>
                      </a:r>
                      <a:endParaRPr lang="en-US" sz="1800" b="1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 vMerge="1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608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Two-way ANOVA: Using SPSS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40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907" y="1488132"/>
            <a:ext cx="599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828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Conclusion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41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7422" y="1394922"/>
                <a:ext cx="10398258" cy="4961428"/>
              </a:xfrm>
            </p:spPr>
            <p:txBody>
              <a:bodyPr>
                <a:normAutofit/>
              </a:bodyPr>
              <a:lstStyle/>
              <a:p>
                <a:r>
                  <a:rPr lang="en-US" sz="2100" noProof="0" dirty="0"/>
                  <a:t>At least one of the group means differ from the others</a:t>
                </a:r>
                <a:r>
                  <a:rPr lang="en-US" sz="2100" noProof="0" dirty="0">
                    <a:sym typeface="Wingdings" panose="05000000000000000000" pitchFamily="2" charset="2"/>
                  </a:rPr>
                  <a:t> </a:t>
                </a:r>
                <a:r>
                  <a:rPr lang="en-US" sz="2100" i="1" noProof="0" dirty="0"/>
                  <a:t>F</a:t>
                </a:r>
                <a:r>
                  <a:rPr lang="en-US" sz="2100" noProof="0" dirty="0"/>
                  <a:t>(5,12) = 4.755, </a:t>
                </a:r>
                <a:r>
                  <a:rPr lang="en-US" sz="2100" i="1" noProof="0" dirty="0"/>
                  <a:t>p =</a:t>
                </a:r>
                <a:r>
                  <a:rPr lang="en-US" sz="2100" noProof="0" dirty="0"/>
                  <a:t> .013</a:t>
                </a:r>
              </a:p>
              <a:p>
                <a:endParaRPr lang="en-US" sz="2100" noProof="0" dirty="0"/>
              </a:p>
              <a:p>
                <a:r>
                  <a:rPr lang="en-US" sz="1900" noProof="0" dirty="0"/>
                  <a:t>66.5% of the total variation in behavioral improvement can be explained by patient type, drug type, and the interaction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noProof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900" noProof="0" dirty="0"/>
                  <a:t> 0.665)</a:t>
                </a:r>
              </a:p>
              <a:p>
                <a:endParaRPr lang="en-US" sz="1900" noProof="0" dirty="0"/>
              </a:p>
              <a:p>
                <a:r>
                  <a:rPr lang="en-US" sz="1900" noProof="0" dirty="0"/>
                  <a:t>However, there is also a significant interaction effect (</a:t>
                </a:r>
                <a:r>
                  <a:rPr lang="en-US" sz="1900" i="1" noProof="0" dirty="0"/>
                  <a:t>F</a:t>
                </a:r>
                <a:r>
                  <a:rPr lang="en-US" sz="1900" noProof="0" dirty="0"/>
                  <a:t>(2,12) = 8.151, </a:t>
                </a:r>
                <a:r>
                  <a:rPr lang="en-US" sz="1900" i="1" noProof="0" dirty="0"/>
                  <a:t>p</a:t>
                </a:r>
                <a:r>
                  <a:rPr lang="en-US" sz="1900" noProof="0" dirty="0"/>
                  <a:t> = .006), so interpreting the main effects of type of patient and drug is deceiving</a:t>
                </a:r>
              </a:p>
              <a:p>
                <a:endParaRPr lang="en-US" sz="1900" noProof="0" dirty="0"/>
              </a:p>
              <a:p>
                <a:r>
                  <a:rPr lang="en-US" sz="1900" noProof="0" dirty="0"/>
                  <a:t>Next week, we will see how to proceed if the interaction effect is significant!</a:t>
                </a:r>
              </a:p>
              <a:p>
                <a:endParaRPr lang="en-US" sz="1900" noProof="0" dirty="0"/>
              </a:p>
              <a:p>
                <a:pPr marL="0" indent="0">
                  <a:buNone/>
                </a:pPr>
                <a:endParaRPr lang="en-US" sz="1900" noProof="0" dirty="0"/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7422" y="1394922"/>
                <a:ext cx="10398258" cy="4961428"/>
              </a:xfrm>
              <a:blipFill>
                <a:blip r:embed="rId3"/>
                <a:stretch>
                  <a:fillRect l="-586" t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317894"/>
              </p:ext>
            </p:extLst>
          </p:nvPr>
        </p:nvGraphicFramePr>
        <p:xfrm>
          <a:off x="8718916" y="5144052"/>
          <a:ext cx="2737302" cy="1097280"/>
        </p:xfrm>
        <a:graphic>
          <a:graphicData uri="http://schemas.openxmlformats.org/drawingml/2006/table">
            <a:tbl>
              <a:tblPr/>
              <a:tblGrid>
                <a:gridCol w="1368651">
                  <a:extLst>
                    <a:ext uri="{9D8B030D-6E8A-4147-A177-3AD203B41FA5}">
                      <a16:colId xmlns:a16="http://schemas.microsoft.com/office/drawing/2014/main" val="1988332841"/>
                    </a:ext>
                  </a:extLst>
                </a:gridCol>
                <a:gridCol w="1368651">
                  <a:extLst>
                    <a:ext uri="{9D8B030D-6E8A-4147-A177-3AD203B41FA5}">
                      <a16:colId xmlns:a16="http://schemas.microsoft.com/office/drawing/2014/main" val="3719314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Small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129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Medium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987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Large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37988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689421" y="4720533"/>
                <a:ext cx="32559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Interpretation: rules of thumb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9421" y="4720533"/>
                <a:ext cx="3255919" cy="369332"/>
              </a:xfrm>
              <a:prstGeom prst="rect">
                <a:avLst/>
              </a:prstGeom>
              <a:blipFill>
                <a:blip r:embed="rId4"/>
                <a:stretch>
                  <a:fillRect l="-149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8689421" y="4720533"/>
            <a:ext cx="3135505" cy="1520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91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499398"/>
          </a:xfrm>
        </p:spPr>
        <p:txBody>
          <a:bodyPr>
            <a:normAutofit/>
          </a:bodyPr>
          <a:lstStyle/>
          <a:p>
            <a:r>
              <a:rPr lang="en-US" sz="2900" noProof="0" dirty="0"/>
              <a:t>Literature: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186307"/>
            <a:ext cx="7886700" cy="5467350"/>
          </a:xfrm>
        </p:spPr>
        <p:txBody>
          <a:bodyPr>
            <a:noAutofit/>
          </a:bodyPr>
          <a:lstStyle/>
          <a:p>
            <a:r>
              <a:rPr lang="en-US" sz="1900" noProof="0" dirty="0"/>
              <a:t>Warner I</a:t>
            </a:r>
            <a:r>
              <a:rPr lang="en-US" sz="1900" noProof="0"/>
              <a:t>: 16.1-16.7</a:t>
            </a:r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pPr marL="0" indent="0">
              <a:buNone/>
            </a:pPr>
            <a:r>
              <a:rPr lang="en-US" sz="1900" u="sng" noProof="0" dirty="0"/>
              <a:t>Two-way ANOVA part II:</a:t>
            </a:r>
          </a:p>
          <a:p>
            <a:r>
              <a:rPr lang="en-US" sz="1900" noProof="0" dirty="0"/>
              <a:t>Simple effects</a:t>
            </a:r>
          </a:p>
          <a:p>
            <a:r>
              <a:rPr lang="en-US" sz="1900" noProof="0" dirty="0"/>
              <a:t>Balanced and unbalanced designs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42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184968" y="3009207"/>
            <a:ext cx="454083" cy="1330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152650" y="2889784"/>
            <a:ext cx="7886700" cy="499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900" dirty="0"/>
              <a:t>Next week…</a:t>
            </a:r>
            <a:endParaRPr lang="en-US" sz="29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491280"/>
            <a:ext cx="2324424" cy="3010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1520" y="3666357"/>
            <a:ext cx="2562583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64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422" y="1394922"/>
            <a:ext cx="10058400" cy="4632267"/>
          </a:xfrm>
        </p:spPr>
        <p:txBody>
          <a:bodyPr>
            <a:normAutofit/>
          </a:bodyPr>
          <a:lstStyle/>
          <a:p>
            <a:r>
              <a:rPr lang="en-US" sz="1900" u="sng" noProof="0" dirty="0"/>
              <a:t>RQ:</a:t>
            </a:r>
            <a:r>
              <a:rPr lang="en-US" sz="1900" noProof="0" dirty="0"/>
              <a:t> A researcher is interested in the effects of three types of drugs on behavioral improvements of both patients with a depression and schizophrenia</a:t>
            </a:r>
            <a:endParaRPr lang="en-US" sz="1900" b="1" noProof="0" dirty="0"/>
          </a:p>
          <a:p>
            <a:endParaRPr lang="en-US" sz="1900" b="1" noProof="0" dirty="0"/>
          </a:p>
          <a:p>
            <a:r>
              <a:rPr lang="en-US" sz="1900" u="sng" noProof="0" dirty="0"/>
              <a:t>Independent variables/factors:</a:t>
            </a:r>
            <a:endParaRPr lang="en-US" sz="1900" noProof="0" dirty="0"/>
          </a:p>
          <a:p>
            <a:pPr lvl="1"/>
            <a:r>
              <a:rPr lang="en-US" sz="1900" noProof="0" dirty="0"/>
              <a:t>Type of patient </a:t>
            </a:r>
            <a:r>
              <a:rPr lang="en-US" sz="1900" noProof="0" dirty="0">
                <a:sym typeface="Wingdings" panose="05000000000000000000" pitchFamily="2" charset="2"/>
              </a:rPr>
              <a:t> levels = Depression and schizophrenia</a:t>
            </a:r>
          </a:p>
          <a:p>
            <a:pPr lvl="1"/>
            <a:r>
              <a:rPr lang="en-US" sz="1900" noProof="0" dirty="0">
                <a:sym typeface="Wingdings" panose="05000000000000000000" pitchFamily="2" charset="2"/>
              </a:rPr>
              <a:t>Type of drug  levels = Drug A, B, and C</a:t>
            </a:r>
            <a:endParaRPr lang="en-US" sz="1900" noProof="0" dirty="0"/>
          </a:p>
          <a:p>
            <a:pPr lvl="0"/>
            <a:endParaRPr lang="en-US" sz="1900" noProof="0" dirty="0"/>
          </a:p>
          <a:p>
            <a:pPr lvl="0"/>
            <a:r>
              <a:rPr lang="en-US" sz="1900" u="sng" noProof="0" dirty="0"/>
              <a:t>Data:</a:t>
            </a:r>
          </a:p>
          <a:p>
            <a:pPr lvl="0"/>
            <a:endParaRPr lang="en-US" sz="1900" u="sng" noProof="0" dirty="0"/>
          </a:p>
          <a:p>
            <a:pPr lvl="0"/>
            <a:endParaRPr lang="en-US" sz="1900" u="sng" noProof="0" dirty="0"/>
          </a:p>
          <a:p>
            <a:pPr lvl="0"/>
            <a:endParaRPr lang="en-US" sz="1900" u="sng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Two-way ANOVA: Example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6,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506010"/>
              </p:ext>
            </p:extLst>
          </p:nvPr>
        </p:nvGraphicFramePr>
        <p:xfrm>
          <a:off x="1960434" y="4329188"/>
          <a:ext cx="7652375" cy="1134937"/>
        </p:xfrm>
        <a:graphic>
          <a:graphicData uri="http://schemas.openxmlformats.org/drawingml/2006/table">
            <a:tbl>
              <a:tblPr firstRow="1" firstCol="1" bandRow="1"/>
              <a:tblGrid>
                <a:gridCol w="1318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8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5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5331">
                  <a:extLst>
                    <a:ext uri="{9D8B030D-6E8A-4147-A177-3AD203B41FA5}">
                      <a16:colId xmlns:a16="http://schemas.microsoft.com/office/drawing/2014/main" val="225140434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 of drug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Drug A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Drug</a:t>
                      </a:r>
                      <a:r>
                        <a:rPr lang="en-US" sz="1800" b="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Drug</a:t>
                      </a:r>
                      <a:r>
                        <a:rPr lang="en-US" sz="1800" b="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 rowSpan="2"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en-US" sz="1800" b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of patient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Depression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8; 4; 0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10; 8; 6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8; 6; 4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 vMerge="1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Schizophrenia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14;10; 6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4; 2; 0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15;12; 9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129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7422" y="1394922"/>
                <a:ext cx="10058400" cy="46322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900" u="sng" noProof="0" dirty="0"/>
                  <a:t>Hypothesis 1:</a:t>
                </a:r>
              </a:p>
              <a:p>
                <a:r>
                  <a:rPr lang="en-US" sz="1900" noProof="0" dirty="0"/>
                  <a:t>Is there an effect? </a:t>
                </a:r>
                <a:r>
                  <a:rPr lang="en-US" sz="1900" noProof="0" dirty="0">
                    <a:sym typeface="Wingdings" panose="05000000000000000000" pitchFamily="2" charset="2"/>
                  </a:rPr>
                  <a:t> Do the population means differ from each other?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noProof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900" b="0" i="1" noProof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900" b="0" i="1" noProof="0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9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9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19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9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9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9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9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9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9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9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19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9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endParaRPr lang="en-US" sz="1900" noProof="0" dirty="0"/>
              </a:p>
              <a:p>
                <a:endParaRPr lang="en-US" sz="1900" noProof="0" dirty="0"/>
              </a:p>
              <a:p>
                <a:pPr marL="0" indent="0">
                  <a:buNone/>
                </a:pPr>
                <a:endParaRPr lang="en-US" sz="1900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7422" y="1394922"/>
                <a:ext cx="10058400" cy="4632267"/>
              </a:xfrm>
              <a:blipFill>
                <a:blip r:embed="rId3"/>
                <a:stretch>
                  <a:fillRect l="-54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Two-way ANOVA: Hypotheses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6,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4116048"/>
                  </p:ext>
                </p:extLst>
              </p:nvPr>
            </p:nvGraphicFramePr>
            <p:xfrm>
              <a:off x="1103595" y="3569822"/>
              <a:ext cx="9796849" cy="174796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4209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8657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251404343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390845"/>
                        </a:ext>
                      </a:extLst>
                    </a:gridCol>
                  </a:tblGrid>
                  <a:tr h="279400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Type of drug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Marginal mean of patient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8605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 A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</a:t>
                          </a:r>
                          <a:r>
                            <a:rPr lang="en-US" sz="1800" b="1" baseline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B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</a:t>
                          </a:r>
                          <a:r>
                            <a:rPr lang="en-US" sz="1800" b="1" baseline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C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9400">
                    <a:tc rowSpan="2"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Type</a:t>
                          </a:r>
                          <a:r>
                            <a:rPr lang="en-US" sz="1800" b="1" baseline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of patient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Depression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9400">
                    <a:tc v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Schizophrenia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9400">
                    <a:tc gridSpan="2"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Marginal mean of drug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..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18443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4116048"/>
                  </p:ext>
                </p:extLst>
              </p:nvPr>
            </p:nvGraphicFramePr>
            <p:xfrm>
              <a:off x="1103595" y="3569822"/>
              <a:ext cx="9796849" cy="176098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4209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8657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251404343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390845"/>
                        </a:ext>
                      </a:extLst>
                    </a:gridCol>
                  </a:tblGrid>
                  <a:tr h="293497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Type of drug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Marginal mean of patient</a:t>
                          </a:r>
                          <a:endParaRPr lang="en-US" sz="18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86994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 A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</a:t>
                          </a:r>
                          <a:r>
                            <a:rPr lang="en-US" sz="1800" b="1" baseline="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B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</a:t>
                          </a:r>
                          <a:r>
                            <a:rPr lang="en-US" sz="1800" b="1" baseline="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C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93497">
                    <a:tc rowSpan="2"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Type</a:t>
                          </a:r>
                          <a:r>
                            <a:rPr lang="en-US" sz="1800" b="1" baseline="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of patient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Depression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233071" t="-325000" r="-300394" b="-24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333071" t="-325000" r="-200394" b="-24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433071" t="-325000" r="-100394" b="-24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533071" t="-325000" r="-394" b="-245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93497">
                    <a:tc v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Schizophrenia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3071" t="-416327" r="-300394" b="-1408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3071" t="-416327" r="-200394" b="-1408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33071" t="-416327" r="-100394" b="-1408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3071" t="-416327" r="-394" b="-1408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93497">
                    <a:tc gridSpan="2"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Marginal mean of drug</a:t>
                          </a:r>
                          <a:endParaRPr lang="en-US" sz="18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3071" t="-527083" r="-300394" b="-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3071" t="-527083" r="-200394" b="-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33071" t="-527083" r="-100394" b="-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3071" t="-527083" r="-394" b="-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8443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65225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7422" y="1394922"/>
                <a:ext cx="10058400" cy="46322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900" u="sng" noProof="0" dirty="0"/>
                  <a:t>Hypothesis 1:</a:t>
                </a:r>
              </a:p>
              <a:p>
                <a:r>
                  <a:rPr lang="en-US" sz="1900" noProof="0" dirty="0"/>
                  <a:t>Is there an effect? </a:t>
                </a:r>
                <a:r>
                  <a:rPr lang="en-US" sz="1900" noProof="0" dirty="0">
                    <a:sym typeface="Wingdings" panose="05000000000000000000" pitchFamily="2" charset="2"/>
                  </a:rPr>
                  <a:t> Do the population means differ from each other?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noProof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900" b="0" i="1" noProof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900" b="0" i="1" noProof="0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9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9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19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9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9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9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9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9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9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9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19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9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endParaRPr lang="en-US" sz="1900" noProof="0" dirty="0"/>
              </a:p>
              <a:p>
                <a:endParaRPr lang="en-US" sz="1900" noProof="0" dirty="0"/>
              </a:p>
              <a:p>
                <a:pPr marL="0" indent="0">
                  <a:buNone/>
                </a:pPr>
                <a:r>
                  <a:rPr lang="en-US" sz="1900" u="sng" noProof="0" dirty="0"/>
                  <a:t>Population means:</a:t>
                </a:r>
                <a:r>
                  <a:rPr lang="en-US" sz="1900" noProof="0" dirty="0"/>
                  <a:t> No effect</a:t>
                </a:r>
                <a:endParaRPr lang="en-US" sz="1900" u="sng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7422" y="1394922"/>
                <a:ext cx="10058400" cy="4632267"/>
              </a:xfrm>
              <a:blipFill>
                <a:blip r:embed="rId3"/>
                <a:stretch>
                  <a:fillRect l="-54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Two-way ANOVA: Hypotheses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6,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252492"/>
              </p:ext>
            </p:extLst>
          </p:nvPr>
        </p:nvGraphicFramePr>
        <p:xfrm>
          <a:off x="1103595" y="3569822"/>
          <a:ext cx="9796849" cy="1721931"/>
        </p:xfrm>
        <a:graphic>
          <a:graphicData uri="http://schemas.openxmlformats.org/drawingml/2006/table">
            <a:tbl>
              <a:tblPr firstRow="1" firstCol="1" bandRow="1"/>
              <a:tblGrid>
                <a:gridCol w="142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6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7335">
                  <a:extLst>
                    <a:ext uri="{9D8B030D-6E8A-4147-A177-3AD203B41FA5}">
                      <a16:colId xmlns:a16="http://schemas.microsoft.com/office/drawing/2014/main" val="2251404343"/>
                    </a:ext>
                  </a:extLst>
                </a:gridCol>
                <a:gridCol w="1547335">
                  <a:extLst>
                    <a:ext uri="{9D8B030D-6E8A-4147-A177-3AD203B41FA5}">
                      <a16:colId xmlns:a16="http://schemas.microsoft.com/office/drawing/2014/main" val="200390845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 of drug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Marginal mean of patient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Drug A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Drug</a:t>
                      </a:r>
                      <a:r>
                        <a:rPr lang="en-US" sz="1800" b="1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Drug</a:t>
                      </a:r>
                      <a:r>
                        <a:rPr lang="en-US" sz="1800" b="1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 rowSpan="2"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en-US" sz="1800" b="1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of patient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Depression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 vMerge="1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Schizophrenia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 gridSpan="2"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Marginal mean of drug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84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311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015" y="2149466"/>
            <a:ext cx="4572009" cy="45720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7422" y="1394922"/>
                <a:ext cx="10058400" cy="46322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900" u="sng" noProof="0" dirty="0"/>
                  <a:t>Hypothesis 1:</a:t>
                </a:r>
              </a:p>
              <a:p>
                <a:r>
                  <a:rPr lang="en-US" sz="1900" noProof="0" dirty="0"/>
                  <a:t>Is there an effect? </a:t>
                </a:r>
                <a:r>
                  <a:rPr lang="en-US" sz="1900" noProof="0" dirty="0">
                    <a:sym typeface="Wingdings" panose="05000000000000000000" pitchFamily="2" charset="2"/>
                  </a:rPr>
                  <a:t> Do the population means differ from each other?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noProof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900" b="0" i="1" noProof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900" b="0" i="1" noProof="0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9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9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19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9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9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9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9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9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9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9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19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9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endParaRPr lang="en-US" sz="1900" noProof="0" dirty="0"/>
              </a:p>
              <a:p>
                <a:endParaRPr lang="en-US" sz="1900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7422" y="1394922"/>
                <a:ext cx="10058400" cy="4632267"/>
              </a:xfrm>
              <a:blipFill>
                <a:blip r:embed="rId4"/>
                <a:stretch>
                  <a:fillRect l="-54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Two-way ANOVA: Hypotheses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634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7422" y="1394922"/>
                <a:ext cx="10058400" cy="46322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900" u="sng" noProof="0" dirty="0"/>
                  <a:t>Hypothesis 2:</a:t>
                </a:r>
                <a:endParaRPr lang="en-US" sz="1900" noProof="0" dirty="0"/>
              </a:p>
              <a:p>
                <a:r>
                  <a:rPr lang="en-US" sz="1900" noProof="0" dirty="0"/>
                  <a:t>Is there a main effect of type of patient? </a:t>
                </a:r>
                <a:r>
                  <a:rPr lang="en-US" sz="1900" noProof="0" dirty="0">
                    <a:sym typeface="Wingdings" panose="05000000000000000000" pitchFamily="2" charset="2"/>
                  </a:rPr>
                  <a:t> Do the two population means for patients with depression and schizophrenia differ from each other?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noProof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900" i="1" noProof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900" i="1" noProof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9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sz="19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9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sub>
                    </m:sSub>
                  </m:oMath>
                </a14:m>
                <a:endParaRPr lang="en-US" sz="1900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7422" y="1394922"/>
                <a:ext cx="10058400" cy="4632267"/>
              </a:xfrm>
              <a:blipFill>
                <a:blip r:embed="rId3"/>
                <a:stretch>
                  <a:fillRect l="-54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Two-way ANOVA: Hypotheses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6,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567203"/>
                  </p:ext>
                </p:extLst>
              </p:nvPr>
            </p:nvGraphicFramePr>
            <p:xfrm>
              <a:off x="888197" y="3711055"/>
              <a:ext cx="9796849" cy="174796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4209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8657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251404343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390845"/>
                        </a:ext>
                      </a:extLst>
                    </a:gridCol>
                  </a:tblGrid>
                  <a:tr h="279400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Type of drug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Marginal mean of patient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8605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 A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</a:t>
                          </a:r>
                          <a:r>
                            <a:rPr lang="en-US" sz="1800" b="1" baseline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B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</a:t>
                          </a:r>
                          <a:r>
                            <a:rPr lang="en-US" sz="1800" b="1" baseline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C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9400">
                    <a:tc rowSpan="2"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Type</a:t>
                          </a:r>
                          <a:r>
                            <a:rPr lang="en-US" sz="1800" b="1" baseline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of patient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Depression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9400">
                    <a:tc v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Schizophrenia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9400">
                    <a:tc gridSpan="2"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Marginal mean of drug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..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18443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567203"/>
                  </p:ext>
                </p:extLst>
              </p:nvPr>
            </p:nvGraphicFramePr>
            <p:xfrm>
              <a:off x="888197" y="3711055"/>
              <a:ext cx="9796849" cy="176098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4209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8657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251404343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390845"/>
                        </a:ext>
                      </a:extLst>
                    </a:gridCol>
                  </a:tblGrid>
                  <a:tr h="293497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Type of drug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Marginal mean of patient</a:t>
                          </a:r>
                          <a:endParaRPr lang="en-US" sz="18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86994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 A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</a:t>
                          </a:r>
                          <a:r>
                            <a:rPr lang="en-US" sz="1800" b="1" baseline="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B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</a:t>
                          </a:r>
                          <a:r>
                            <a:rPr lang="en-US" sz="1800" b="1" baseline="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C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93497">
                    <a:tc rowSpan="2"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Type</a:t>
                          </a:r>
                          <a:r>
                            <a:rPr lang="en-US" sz="1800" b="1" baseline="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of patient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Depression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233071" t="-325000" r="-300394" b="-24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333071" t="-325000" r="-200394" b="-24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433071" t="-325000" r="-100394" b="-24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533071" t="-325000" r="-394" b="-245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93497">
                    <a:tc v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Schizophrenia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3071" t="-416327" r="-300394" b="-1408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3071" t="-416327" r="-200394" b="-1408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33071" t="-416327" r="-100394" b="-1408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3071" t="-416327" r="-394" b="-1408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93497">
                    <a:tc gridSpan="2"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Marginal mean of drug</a:t>
                          </a:r>
                          <a:endParaRPr lang="en-US" sz="18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3071" t="-527083" r="-300394" b="-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3071" t="-527083" r="-200394" b="-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33071" t="-527083" r="-100394" b="-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3071" t="-527083" r="-394" b="-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8443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13013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5770</TotalTime>
  <Words>3495</Words>
  <Application>Microsoft Office PowerPoint</Application>
  <PresentationFormat>Widescreen</PresentationFormat>
  <Paragraphs>851</Paragraphs>
  <Slides>42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Wingdings</vt:lpstr>
      <vt:lpstr>Office Theme</vt:lpstr>
      <vt:lpstr>    Experimental Research Methods   Lecture 6</vt:lpstr>
      <vt:lpstr>Lecture goals lecture 6</vt:lpstr>
      <vt:lpstr>Two-way ANOVA</vt:lpstr>
      <vt:lpstr>Two-way ANOVA</vt:lpstr>
      <vt:lpstr>Two-way ANOVA: Example</vt:lpstr>
      <vt:lpstr>Two-way ANOVA: Hypotheses</vt:lpstr>
      <vt:lpstr>Two-way ANOVA: Hypotheses</vt:lpstr>
      <vt:lpstr>Two-way ANOVA: Hypotheses</vt:lpstr>
      <vt:lpstr>Two-way ANOVA: Hypotheses</vt:lpstr>
      <vt:lpstr>Two-way ANOVA: Hypotheses</vt:lpstr>
      <vt:lpstr>Two-way ANOVA: Hypotheses</vt:lpstr>
      <vt:lpstr>Two-way ANOVA: Hypotheses</vt:lpstr>
      <vt:lpstr>Two-way ANOVA: Hypotheses</vt:lpstr>
      <vt:lpstr>Two-way ANOVA: Hypotheses</vt:lpstr>
      <vt:lpstr>Two-way ANOVA: Hypotheses</vt:lpstr>
      <vt:lpstr>Two-way ANOVA: Hypotheses</vt:lpstr>
      <vt:lpstr>Two-way ANOVA: Hypotheses</vt:lpstr>
      <vt:lpstr>Two-way ANOVA: Interaction</vt:lpstr>
      <vt:lpstr>Enjoy your meal!</vt:lpstr>
      <vt:lpstr>Intuitive example interaction effect</vt:lpstr>
      <vt:lpstr>Two-way ANOVA: Interaction</vt:lpstr>
      <vt:lpstr>Practice</vt:lpstr>
      <vt:lpstr>Solution</vt:lpstr>
      <vt:lpstr>Solution</vt:lpstr>
      <vt:lpstr>Solution</vt:lpstr>
      <vt:lpstr>Practice</vt:lpstr>
      <vt:lpstr>Solution</vt:lpstr>
      <vt:lpstr>Practice</vt:lpstr>
      <vt:lpstr>Solution</vt:lpstr>
      <vt:lpstr>Two-way ANOVA: Idea</vt:lpstr>
      <vt:lpstr>Two-way ANOVA: Idea</vt:lpstr>
      <vt:lpstr>Two-way ANOVA: Idea</vt:lpstr>
      <vt:lpstr>Two-way ANOVA: Using SPSS</vt:lpstr>
      <vt:lpstr>Two-way ANOVA: Using SPSS</vt:lpstr>
      <vt:lpstr>Two-way ANOVA: Using SPSS</vt:lpstr>
      <vt:lpstr>Two-way ANOVA: Using SPSS</vt:lpstr>
      <vt:lpstr>Two-way ANOVA: Using SPSS</vt:lpstr>
      <vt:lpstr>Two-way ANOVA: Effect size</vt:lpstr>
      <vt:lpstr>Two-way ANOVA: Using SPSS</vt:lpstr>
      <vt:lpstr>Two-way ANOVA: Using SPSS</vt:lpstr>
      <vt:lpstr>Conclusion</vt:lpstr>
      <vt:lpstr>Literature:</vt:lpstr>
    </vt:vector>
  </TitlesOfParts>
  <Company>Tilburg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Bestuurskundig Onderzoek 3: Kwantitatieve methoden  2017/2018          Hoorcollege 10</dc:title>
  <dc:creator>R.C.M. van Aert</dc:creator>
  <cp:lastModifiedBy>Caspar van Lissa</cp:lastModifiedBy>
  <cp:revision>522</cp:revision>
  <cp:lastPrinted>2019-05-10T11:53:19Z</cp:lastPrinted>
  <dcterms:created xsi:type="dcterms:W3CDTF">2018-05-09T11:51:46Z</dcterms:created>
  <dcterms:modified xsi:type="dcterms:W3CDTF">2025-03-14T08:28:35Z</dcterms:modified>
</cp:coreProperties>
</file>