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6"/>
  </p:notesMasterIdLst>
  <p:handoutMasterIdLst>
    <p:handoutMasterId r:id="rId37"/>
  </p:handoutMasterIdLst>
  <p:sldIdLst>
    <p:sldId id="308" r:id="rId2"/>
    <p:sldId id="366" r:id="rId3"/>
    <p:sldId id="501" r:id="rId4"/>
    <p:sldId id="563" r:id="rId5"/>
    <p:sldId id="526" r:id="rId6"/>
    <p:sldId id="564" r:id="rId7"/>
    <p:sldId id="565" r:id="rId8"/>
    <p:sldId id="566" r:id="rId9"/>
    <p:sldId id="540" r:id="rId10"/>
    <p:sldId id="529" r:id="rId11"/>
    <p:sldId id="530" r:id="rId12"/>
    <p:sldId id="536" r:id="rId13"/>
    <p:sldId id="541" r:id="rId14"/>
    <p:sldId id="542" r:id="rId15"/>
    <p:sldId id="543" r:id="rId16"/>
    <p:sldId id="544" r:id="rId17"/>
    <p:sldId id="545" r:id="rId18"/>
    <p:sldId id="546" r:id="rId19"/>
    <p:sldId id="547" r:id="rId20"/>
    <p:sldId id="548" r:id="rId21"/>
    <p:sldId id="549" r:id="rId22"/>
    <p:sldId id="550" r:id="rId23"/>
    <p:sldId id="551" r:id="rId24"/>
    <p:sldId id="552" r:id="rId25"/>
    <p:sldId id="553" r:id="rId26"/>
    <p:sldId id="554" r:id="rId27"/>
    <p:sldId id="555" r:id="rId28"/>
    <p:sldId id="556" r:id="rId29"/>
    <p:sldId id="557" r:id="rId30"/>
    <p:sldId id="558" r:id="rId31"/>
    <p:sldId id="559" r:id="rId32"/>
    <p:sldId id="560" r:id="rId33"/>
    <p:sldId id="562" r:id="rId34"/>
    <p:sldId id="467" r:id="rId35"/>
  </p:sldIdLst>
  <p:sldSz cx="12192000" cy="6858000"/>
  <p:notesSz cx="6669088" cy="97536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.C.M. van Aert" initials="RvA" lastIdx="35" clrIdx="0">
    <p:extLst>
      <p:ext uri="{19B8F6BF-5375-455C-9EA6-DF929625EA0E}">
        <p15:presenceInfo xmlns:p15="http://schemas.microsoft.com/office/powerpoint/2012/main" userId="S-1-5-21-3009188405-4059014094-2327816963-2081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80180C-E4D2-4E91-AC91-03D95896E3FC}" v="90" dt="2025-03-14T05:51:23.8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22" autoAdjust="0"/>
    <p:restoredTop sz="81744" autoAdjust="0"/>
  </p:normalViewPr>
  <p:slideViewPr>
    <p:cSldViewPr snapToGrid="0">
      <p:cViewPr varScale="1">
        <p:scale>
          <a:sx n="95" d="100"/>
          <a:sy n="95" d="100"/>
        </p:scale>
        <p:origin x="246" y="96"/>
      </p:cViewPr>
      <p:guideLst/>
    </p:cSldViewPr>
  </p:slideViewPr>
  <p:outlineViewPr>
    <p:cViewPr>
      <p:scale>
        <a:sx n="33" d="100"/>
        <a:sy n="33" d="100"/>
      </p:scale>
      <p:origin x="0" y="-111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spar van Lissa" userId="66f0d9d8-5e0d-4c8f-a33e-eb362e4340e3" providerId="ADAL" clId="{0680180C-E4D2-4E91-AC91-03D95896E3FC}"/>
    <pc:docChg chg="undo custSel addSld delSld modSld sldOrd">
      <pc:chgData name="Caspar van Lissa" userId="66f0d9d8-5e0d-4c8f-a33e-eb362e4340e3" providerId="ADAL" clId="{0680180C-E4D2-4E91-AC91-03D95896E3FC}" dt="2025-03-14T08:26:46.544" v="1401"/>
      <pc:docMkLst>
        <pc:docMk/>
      </pc:docMkLst>
      <pc:sldChg chg="modSp add mod">
        <pc:chgData name="Caspar van Lissa" userId="66f0d9d8-5e0d-4c8f-a33e-eb362e4340e3" providerId="ADAL" clId="{0680180C-E4D2-4E91-AC91-03D95896E3FC}" dt="2025-03-13T17:03:13.094" v="382" actId="1035"/>
        <pc:sldMkLst>
          <pc:docMk/>
          <pc:sldMk cId="285476256" sldId="526"/>
        </pc:sldMkLst>
        <pc:spChg chg="mod">
          <ac:chgData name="Caspar van Lissa" userId="66f0d9d8-5e0d-4c8f-a33e-eb362e4340e3" providerId="ADAL" clId="{0680180C-E4D2-4E91-AC91-03D95896E3FC}" dt="2025-03-13T17:02:54.531" v="357" actId="1036"/>
          <ac:spMkLst>
            <pc:docMk/>
            <pc:sldMk cId="285476256" sldId="526"/>
            <ac:spMk id="2" creationId="{00000000-0000-0000-0000-000000000000}"/>
          </ac:spMkLst>
        </pc:spChg>
        <pc:spChg chg="mod">
          <ac:chgData name="Caspar van Lissa" userId="66f0d9d8-5e0d-4c8f-a33e-eb362e4340e3" providerId="ADAL" clId="{0680180C-E4D2-4E91-AC91-03D95896E3FC}" dt="2025-03-13T16:49:48.325" v="262" actId="20577"/>
          <ac:spMkLst>
            <pc:docMk/>
            <pc:sldMk cId="285476256" sldId="526"/>
            <ac:spMk id="7" creationId="{3CD0AC03-29A2-3E4F-804F-52D6FEF6F1CE}"/>
          </ac:spMkLst>
        </pc:spChg>
        <pc:graphicFrameChg chg="mod modGraphic">
          <ac:chgData name="Caspar van Lissa" userId="66f0d9d8-5e0d-4c8f-a33e-eb362e4340e3" providerId="ADAL" clId="{0680180C-E4D2-4E91-AC91-03D95896E3FC}" dt="2025-03-13T17:03:13.094" v="382" actId="1035"/>
          <ac:graphicFrameMkLst>
            <pc:docMk/>
            <pc:sldMk cId="285476256" sldId="526"/>
            <ac:graphicFrameMk id="5" creationId="{00000000-0000-0000-0000-000000000000}"/>
          </ac:graphicFrameMkLst>
        </pc:graphicFrameChg>
      </pc:sldChg>
      <pc:sldChg chg="del">
        <pc:chgData name="Caspar van Lissa" userId="66f0d9d8-5e0d-4c8f-a33e-eb362e4340e3" providerId="ADAL" clId="{0680180C-E4D2-4E91-AC91-03D95896E3FC}" dt="2025-03-14T05:51:40.727" v="1014" actId="47"/>
        <pc:sldMkLst>
          <pc:docMk/>
          <pc:sldMk cId="2451541776" sldId="528"/>
        </pc:sldMkLst>
      </pc:sldChg>
      <pc:sldChg chg="modSp mod ord">
        <pc:chgData name="Caspar van Lissa" userId="66f0d9d8-5e0d-4c8f-a33e-eb362e4340e3" providerId="ADAL" clId="{0680180C-E4D2-4E91-AC91-03D95896E3FC}" dt="2025-03-14T05:51:32.740" v="1013" actId="114"/>
        <pc:sldMkLst>
          <pc:docMk/>
          <pc:sldMk cId="2983530815" sldId="540"/>
        </pc:sldMkLst>
        <pc:spChg chg="mod">
          <ac:chgData name="Caspar van Lissa" userId="66f0d9d8-5e0d-4c8f-a33e-eb362e4340e3" providerId="ADAL" clId="{0680180C-E4D2-4E91-AC91-03D95896E3FC}" dt="2025-03-14T05:49:31.484" v="989" actId="20577"/>
          <ac:spMkLst>
            <pc:docMk/>
            <pc:sldMk cId="2983530815" sldId="540"/>
            <ac:spMk id="3" creationId="{00000000-0000-0000-0000-000000000000}"/>
          </ac:spMkLst>
        </pc:spChg>
        <pc:graphicFrameChg chg="mod modGraphic">
          <ac:chgData name="Caspar van Lissa" userId="66f0d9d8-5e0d-4c8f-a33e-eb362e4340e3" providerId="ADAL" clId="{0680180C-E4D2-4E91-AC91-03D95896E3FC}" dt="2025-03-14T05:51:32.740" v="1013" actId="114"/>
          <ac:graphicFrameMkLst>
            <pc:docMk/>
            <pc:sldMk cId="2983530815" sldId="540"/>
            <ac:graphicFrameMk id="5" creationId="{00000000-0000-0000-0000-000000000000}"/>
          </ac:graphicFrameMkLst>
        </pc:graphicFrameChg>
      </pc:sldChg>
      <pc:sldChg chg="modSp mod">
        <pc:chgData name="Caspar van Lissa" userId="66f0d9d8-5e0d-4c8f-a33e-eb362e4340e3" providerId="ADAL" clId="{0680180C-E4D2-4E91-AC91-03D95896E3FC}" dt="2025-03-14T06:26:52.057" v="1346" actId="20577"/>
        <pc:sldMkLst>
          <pc:docMk/>
          <pc:sldMk cId="899065924" sldId="541"/>
        </pc:sldMkLst>
        <pc:spChg chg="mod">
          <ac:chgData name="Caspar van Lissa" userId="66f0d9d8-5e0d-4c8f-a33e-eb362e4340e3" providerId="ADAL" clId="{0680180C-E4D2-4E91-AC91-03D95896E3FC}" dt="2025-03-14T06:26:52.057" v="1346" actId="20577"/>
          <ac:spMkLst>
            <pc:docMk/>
            <pc:sldMk cId="899065924" sldId="541"/>
            <ac:spMk id="3" creationId="{00000000-0000-0000-0000-000000000000}"/>
          </ac:spMkLst>
        </pc:spChg>
      </pc:sldChg>
      <pc:sldChg chg="modSp mod">
        <pc:chgData name="Caspar van Lissa" userId="66f0d9d8-5e0d-4c8f-a33e-eb362e4340e3" providerId="ADAL" clId="{0680180C-E4D2-4E91-AC91-03D95896E3FC}" dt="2025-03-14T08:09:57.617" v="1370" actId="20577"/>
        <pc:sldMkLst>
          <pc:docMk/>
          <pc:sldMk cId="2173085877" sldId="551"/>
        </pc:sldMkLst>
        <pc:spChg chg="mod">
          <ac:chgData name="Caspar van Lissa" userId="66f0d9d8-5e0d-4c8f-a33e-eb362e4340e3" providerId="ADAL" clId="{0680180C-E4D2-4E91-AC91-03D95896E3FC}" dt="2025-03-14T08:09:57.617" v="1370" actId="20577"/>
          <ac:spMkLst>
            <pc:docMk/>
            <pc:sldMk cId="2173085877" sldId="551"/>
            <ac:spMk id="8" creationId="{00000000-0000-0000-0000-000000000000}"/>
          </ac:spMkLst>
        </pc:spChg>
      </pc:sldChg>
      <pc:sldChg chg="modSp mod">
        <pc:chgData name="Caspar van Lissa" userId="66f0d9d8-5e0d-4c8f-a33e-eb362e4340e3" providerId="ADAL" clId="{0680180C-E4D2-4E91-AC91-03D95896E3FC}" dt="2025-03-14T08:13:00.125" v="1395" actId="20577"/>
        <pc:sldMkLst>
          <pc:docMk/>
          <pc:sldMk cId="838897504" sldId="555"/>
        </pc:sldMkLst>
        <pc:spChg chg="mod">
          <ac:chgData name="Caspar van Lissa" userId="66f0d9d8-5e0d-4c8f-a33e-eb362e4340e3" providerId="ADAL" clId="{0680180C-E4D2-4E91-AC91-03D95896E3FC}" dt="2025-03-14T08:13:00.125" v="1395" actId="20577"/>
          <ac:spMkLst>
            <pc:docMk/>
            <pc:sldMk cId="838897504" sldId="555"/>
            <ac:spMk id="5" creationId="{00000000-0000-0000-0000-000000000000}"/>
          </ac:spMkLst>
        </pc:spChg>
      </pc:sldChg>
      <pc:sldChg chg="modSp mod">
        <pc:chgData name="Caspar van Lissa" userId="66f0d9d8-5e0d-4c8f-a33e-eb362e4340e3" providerId="ADAL" clId="{0680180C-E4D2-4E91-AC91-03D95896E3FC}" dt="2025-03-13T16:15:40.286" v="247" actId="15"/>
        <pc:sldMkLst>
          <pc:docMk/>
          <pc:sldMk cId="1217450520" sldId="559"/>
        </pc:sldMkLst>
        <pc:spChg chg="mod">
          <ac:chgData name="Caspar van Lissa" userId="66f0d9d8-5e0d-4c8f-a33e-eb362e4340e3" providerId="ADAL" clId="{0680180C-E4D2-4E91-AC91-03D95896E3FC}" dt="2025-03-13T16:15:40.286" v="247" actId="15"/>
          <ac:spMkLst>
            <pc:docMk/>
            <pc:sldMk cId="1217450520" sldId="559"/>
            <ac:spMk id="5" creationId="{00000000-0000-0000-0000-000000000000}"/>
          </ac:spMkLst>
        </pc:spChg>
      </pc:sldChg>
      <pc:sldChg chg="modSp mod">
        <pc:chgData name="Caspar van Lissa" userId="66f0d9d8-5e0d-4c8f-a33e-eb362e4340e3" providerId="ADAL" clId="{0680180C-E4D2-4E91-AC91-03D95896E3FC}" dt="2025-03-13T14:55:40.307" v="125" actId="20577"/>
        <pc:sldMkLst>
          <pc:docMk/>
          <pc:sldMk cId="695545814" sldId="560"/>
        </pc:sldMkLst>
        <pc:spChg chg="mod">
          <ac:chgData name="Caspar van Lissa" userId="66f0d9d8-5e0d-4c8f-a33e-eb362e4340e3" providerId="ADAL" clId="{0680180C-E4D2-4E91-AC91-03D95896E3FC}" dt="2025-03-13T14:55:40.307" v="125" actId="20577"/>
          <ac:spMkLst>
            <pc:docMk/>
            <pc:sldMk cId="695545814" sldId="560"/>
            <ac:spMk id="5" creationId="{00000000-0000-0000-0000-000000000000}"/>
          </ac:spMkLst>
        </pc:spChg>
      </pc:sldChg>
      <pc:sldChg chg="del">
        <pc:chgData name="Caspar van Lissa" userId="66f0d9d8-5e0d-4c8f-a33e-eb362e4340e3" providerId="ADAL" clId="{0680180C-E4D2-4E91-AC91-03D95896E3FC}" dt="2025-03-13T14:55:12.255" v="98" actId="47"/>
        <pc:sldMkLst>
          <pc:docMk/>
          <pc:sldMk cId="2036593462" sldId="561"/>
        </pc:sldMkLst>
      </pc:sldChg>
      <pc:sldChg chg="modSp mod">
        <pc:chgData name="Caspar van Lissa" userId="66f0d9d8-5e0d-4c8f-a33e-eb362e4340e3" providerId="ADAL" clId="{0680180C-E4D2-4E91-AC91-03D95896E3FC}" dt="2025-03-13T14:54:55.289" v="97" actId="20577"/>
        <pc:sldMkLst>
          <pc:docMk/>
          <pc:sldMk cId="3773767365" sldId="562"/>
        </pc:sldMkLst>
        <pc:spChg chg="mod">
          <ac:chgData name="Caspar van Lissa" userId="66f0d9d8-5e0d-4c8f-a33e-eb362e4340e3" providerId="ADAL" clId="{0680180C-E4D2-4E91-AC91-03D95896E3FC}" dt="2025-03-13T14:54:55.289" v="97" actId="20577"/>
          <ac:spMkLst>
            <pc:docMk/>
            <pc:sldMk cId="3773767365" sldId="562"/>
            <ac:spMk id="5" creationId="{00000000-0000-0000-0000-000000000000}"/>
          </ac:spMkLst>
        </pc:spChg>
        <pc:graphicFrameChg chg="mod">
          <ac:chgData name="Caspar van Lissa" userId="66f0d9d8-5e0d-4c8f-a33e-eb362e4340e3" providerId="ADAL" clId="{0680180C-E4D2-4E91-AC91-03D95896E3FC}" dt="2025-03-13T14:54:16.878" v="61" actId="1036"/>
          <ac:graphicFrameMkLst>
            <pc:docMk/>
            <pc:sldMk cId="3773767365" sldId="562"/>
            <ac:graphicFrameMk id="3" creationId="{00000000-0000-0000-0000-000000000000}"/>
          </ac:graphicFrameMkLst>
        </pc:graphicFrameChg>
      </pc:sldChg>
      <pc:sldChg chg="add ord">
        <pc:chgData name="Caspar van Lissa" userId="66f0d9d8-5e0d-4c8f-a33e-eb362e4340e3" providerId="ADAL" clId="{0680180C-E4D2-4E91-AC91-03D95896E3FC}" dt="2025-03-14T08:26:46.544" v="1401"/>
        <pc:sldMkLst>
          <pc:docMk/>
          <pc:sldMk cId="1046403716" sldId="563"/>
        </pc:sldMkLst>
      </pc:sldChg>
      <pc:sldChg chg="modSp add mod">
        <pc:chgData name="Caspar van Lissa" userId="66f0d9d8-5e0d-4c8f-a33e-eb362e4340e3" providerId="ADAL" clId="{0680180C-E4D2-4E91-AC91-03D95896E3FC}" dt="2025-03-13T17:04:09.997" v="446" actId="20577"/>
        <pc:sldMkLst>
          <pc:docMk/>
          <pc:sldMk cId="386185390" sldId="564"/>
        </pc:sldMkLst>
        <pc:graphicFrameChg chg="mod modGraphic">
          <ac:chgData name="Caspar van Lissa" userId="66f0d9d8-5e0d-4c8f-a33e-eb362e4340e3" providerId="ADAL" clId="{0680180C-E4D2-4E91-AC91-03D95896E3FC}" dt="2025-03-13T17:04:09.997" v="446" actId="20577"/>
          <ac:graphicFrameMkLst>
            <pc:docMk/>
            <pc:sldMk cId="386185390" sldId="564"/>
            <ac:graphicFrameMk id="5" creationId="{600F7CD9-C9AA-F793-4324-74E25915B1A1}"/>
          </ac:graphicFrameMkLst>
        </pc:graphicFrameChg>
      </pc:sldChg>
      <pc:sldChg chg="modSp add mod">
        <pc:chgData name="Caspar van Lissa" userId="66f0d9d8-5e0d-4c8f-a33e-eb362e4340e3" providerId="ADAL" clId="{0680180C-E4D2-4E91-AC91-03D95896E3FC}" dt="2025-03-13T17:04:51.267" v="460" actId="20577"/>
        <pc:sldMkLst>
          <pc:docMk/>
          <pc:sldMk cId="1910303222" sldId="565"/>
        </pc:sldMkLst>
        <pc:graphicFrameChg chg="modGraphic">
          <ac:chgData name="Caspar van Lissa" userId="66f0d9d8-5e0d-4c8f-a33e-eb362e4340e3" providerId="ADAL" clId="{0680180C-E4D2-4E91-AC91-03D95896E3FC}" dt="2025-03-13T17:04:51.267" v="460" actId="20577"/>
          <ac:graphicFrameMkLst>
            <pc:docMk/>
            <pc:sldMk cId="1910303222" sldId="565"/>
            <ac:graphicFrameMk id="5" creationId="{0B5DD34C-7982-BFBB-5FCA-09585FFFE492}"/>
          </ac:graphicFrameMkLst>
        </pc:graphicFrameChg>
      </pc:sldChg>
      <pc:sldChg chg="modSp add mod">
        <pc:chgData name="Caspar van Lissa" userId="66f0d9d8-5e0d-4c8f-a33e-eb362e4340e3" providerId="ADAL" clId="{0680180C-E4D2-4E91-AC91-03D95896E3FC}" dt="2025-03-14T05:48:08.796" v="843" actId="1036"/>
        <pc:sldMkLst>
          <pc:docMk/>
          <pc:sldMk cId="3415827923" sldId="566"/>
        </pc:sldMkLst>
        <pc:spChg chg="mod">
          <ac:chgData name="Caspar van Lissa" userId="66f0d9d8-5e0d-4c8f-a33e-eb362e4340e3" providerId="ADAL" clId="{0680180C-E4D2-4E91-AC91-03D95896E3FC}" dt="2025-03-14T05:48:03.002" v="823" actId="27636"/>
          <ac:spMkLst>
            <pc:docMk/>
            <pc:sldMk cId="3415827923" sldId="566"/>
            <ac:spMk id="3" creationId="{00000000-0000-0000-0000-000000000000}"/>
          </ac:spMkLst>
        </pc:spChg>
        <pc:spChg chg="mod">
          <ac:chgData name="Caspar van Lissa" userId="66f0d9d8-5e0d-4c8f-a33e-eb362e4340e3" providerId="ADAL" clId="{0680180C-E4D2-4E91-AC91-03D95896E3FC}" dt="2025-03-14T05:42:30.287" v="487" actId="20577"/>
          <ac:spMkLst>
            <pc:docMk/>
            <pc:sldMk cId="3415827923" sldId="566"/>
            <ac:spMk id="7" creationId="{3CD0AC03-29A2-3E4F-804F-52D6FEF6F1CE}"/>
          </ac:spMkLst>
        </pc:spChg>
        <pc:graphicFrameChg chg="mod modGraphic">
          <ac:chgData name="Caspar van Lissa" userId="66f0d9d8-5e0d-4c8f-a33e-eb362e4340e3" providerId="ADAL" clId="{0680180C-E4D2-4E91-AC91-03D95896E3FC}" dt="2025-03-14T05:48:08.796" v="843" actId="1036"/>
          <ac:graphicFrameMkLst>
            <pc:docMk/>
            <pc:sldMk cId="3415827923" sldId="566"/>
            <ac:graphicFrameMk id="5" creationId="{00000000-0000-0000-0000-000000000000}"/>
          </ac:graphicFrameMkLst>
        </pc:graphicFrameChg>
      </pc:sldChg>
      <pc:sldChg chg="modSp add del mod">
        <pc:chgData name="Caspar van Lissa" userId="66f0d9d8-5e0d-4c8f-a33e-eb362e4340e3" providerId="ADAL" clId="{0680180C-E4D2-4E91-AC91-03D95896E3FC}" dt="2025-03-14T05:48:23.774" v="844" actId="47"/>
        <pc:sldMkLst>
          <pc:docMk/>
          <pc:sldMk cId="3130676298" sldId="567"/>
        </pc:sldMkLst>
        <pc:spChg chg="mod">
          <ac:chgData name="Caspar van Lissa" userId="66f0d9d8-5e0d-4c8f-a33e-eb362e4340e3" providerId="ADAL" clId="{0680180C-E4D2-4E91-AC91-03D95896E3FC}" dt="2025-03-14T05:42:58.271" v="491"/>
          <ac:spMkLst>
            <pc:docMk/>
            <pc:sldMk cId="3130676298" sldId="567"/>
            <ac:spMk id="3" creationId="{4B29192A-7C44-1951-2F21-8528DB24A9ED}"/>
          </ac:spMkLst>
        </pc:sp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13T10:57:06.065" idx="32">
    <p:pos x="1085" y="2941"/>
    <p:text>Maybe Zoom question: If you show it for A1B2, then ask what the main effect is for another level?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13T12:24:44.432" idx="34">
    <p:pos x="5053" y="3152"/>
    <p:text>Zoom question: Do we need to conduct post-hoc tests?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14T08:16:15.586" idx="35">
    <p:pos x="5085" y="2666"/>
    <p:text>Zoom question: To what test is this p-value of 0.724 referring to?</p:text>
    <p:extLst>
      <p:ext uri="{C676402C-5697-4E1C-873F-D02D1690AC5C}">
        <p15:threadingInfo xmlns:p15="http://schemas.microsoft.com/office/powerpoint/2012/main" timeZoneBias="-6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8937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8937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C94BC4-5B77-4BEA-AE10-D37FB4958CB3}" type="datetimeFigureOut">
              <a:rPr lang="en-US" smtClean="0"/>
              <a:t>3/13/2025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264228"/>
            <a:ext cx="2889938" cy="48937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77607" y="9264228"/>
            <a:ext cx="2889938" cy="48937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E77006-D0CD-4FA7-8545-ABFDCE319F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8160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8937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8937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057A1C-535D-42DB-8B7E-CBD05FB93862}" type="datetimeFigureOut">
              <a:rPr lang="en-US" smtClean="0"/>
              <a:t>3/13/2025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1219200"/>
            <a:ext cx="5853112" cy="32924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909" y="4693920"/>
            <a:ext cx="5335270" cy="384048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264228"/>
            <a:ext cx="2889938" cy="48937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7607" y="9264228"/>
            <a:ext cx="2889938" cy="48937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17809-2922-4189-8AFF-BC2E07D309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969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1219200"/>
            <a:ext cx="5853112" cy="32924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B956B-9FA7-462E-A61C-CFA10349F43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0785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7B632-1023-4B23-839C-F4EE98A23C2A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595957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7B632-1023-4B23-839C-F4EE98A23C2A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677350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7B632-1023-4B23-839C-F4EE98A23C2A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326745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7B632-1023-4B23-839C-F4EE98A23C2A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58770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7B632-1023-4B23-839C-F4EE98A23C2A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921441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7B632-1023-4B23-839C-F4EE98A23C2A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426639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7B632-1023-4B23-839C-F4EE98A23C2A}" type="slidenum">
              <a:rPr lang="nl-NL" smtClean="0"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672112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7B632-1023-4B23-839C-F4EE98A23C2A}" type="slidenum">
              <a:rPr lang="nl-NL" smtClean="0"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214641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7B632-1023-4B23-839C-F4EE98A23C2A}" type="slidenum">
              <a:rPr lang="nl-NL" smtClean="0"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37582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7B632-1023-4B23-839C-F4EE98A23C2A}" type="slidenum">
              <a:rPr lang="nl-NL" smtClean="0"/>
              <a:t>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618104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7B632-1023-4B23-839C-F4EE98A23C2A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879552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7B632-1023-4B23-839C-F4EE98A23C2A}" type="slidenum">
              <a:rPr lang="nl-NL" smtClean="0"/>
              <a:t>21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395431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Robbie: Refer to independence test in MTO-B. Row total * column total / total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7B632-1023-4B23-839C-F4EE98A23C2A}" type="slidenum">
              <a:rPr lang="nl-NL" smtClean="0"/>
              <a:t>22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954466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7B632-1023-4B23-839C-F4EE98A23C2A}" type="slidenum">
              <a:rPr lang="nl-NL" smtClean="0"/>
              <a:t>23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643896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7B632-1023-4B23-839C-F4EE98A23C2A}" type="slidenum">
              <a:rPr lang="nl-NL" smtClean="0"/>
              <a:t>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525793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READ SLIDE-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7B632-1023-4B23-839C-F4EE98A23C2A}" type="slidenum">
              <a:rPr lang="nl-NL" smtClean="0"/>
              <a:t>25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78117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Robbie: Laten zien dat het unbalanced 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7B632-1023-4B23-839C-F4EE98A23C2A}" type="slidenum">
              <a:rPr lang="nl-NL" smtClean="0"/>
              <a:t>26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233829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7B632-1023-4B23-839C-F4EE98A23C2A}" type="slidenum">
              <a:rPr lang="nl-NL" smtClean="0"/>
              <a:t>27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6972448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7B632-1023-4B23-839C-F4EE98A23C2A}" type="slidenum">
              <a:rPr lang="nl-NL" smtClean="0"/>
              <a:t>28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569224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7B632-1023-4B23-839C-F4EE98A23C2A}" type="slidenum">
              <a:rPr lang="nl-NL" smtClean="0"/>
              <a:t>29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7841787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7B632-1023-4B23-839C-F4EE98A23C2A}" type="slidenum">
              <a:rPr lang="nl-NL" smtClean="0"/>
              <a:t>30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93515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AC538B-C60A-E32D-3CAF-183E8FF09F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3EEDE3-3C0B-33AF-92AF-49DE893896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7F47280-D5AE-FC90-972C-84A16BD566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>
                <a:sym typeface="Wingdings" pitchFamily="2" charset="2"/>
              </a:rPr>
              <a:t>Robbie: 	33	39</a:t>
            </a:r>
          </a:p>
          <a:p>
            <a:r>
              <a:rPr lang="en-US" baseline="0" dirty="0">
                <a:sym typeface="Wingdings" pitchFamily="2" charset="2"/>
              </a:rPr>
              <a:t>	29	35</a:t>
            </a:r>
          </a:p>
          <a:p>
            <a:r>
              <a:rPr lang="en-US" baseline="0" dirty="0">
                <a:sym typeface="Wingdings" pitchFamily="2" charset="2"/>
              </a:rPr>
              <a:t>	37	43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116ABC-0B89-B39A-DAC6-C92721C1B4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7B632-1023-4B23-839C-F4EE98A23C2A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83116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7B632-1023-4B23-839C-F4EE98A23C2A}" type="slidenum">
              <a:rPr lang="nl-NL" smtClean="0"/>
              <a:t>31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1360636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7B632-1023-4B23-839C-F4EE98A23C2A}" type="slidenum">
              <a:rPr lang="nl-NL" smtClean="0"/>
              <a:t>32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7485534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7B632-1023-4B23-839C-F4EE98A23C2A}" type="slidenum">
              <a:rPr lang="nl-NL" smtClean="0"/>
              <a:t>33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252275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>
                <a:sym typeface="Wingdings" pitchFamily="2" charset="2"/>
              </a:rPr>
              <a:t>Robbie: 	33	39</a:t>
            </a:r>
          </a:p>
          <a:p>
            <a:r>
              <a:rPr lang="en-US" baseline="0" dirty="0">
                <a:sym typeface="Wingdings" pitchFamily="2" charset="2"/>
              </a:rPr>
              <a:t>	29	35</a:t>
            </a:r>
          </a:p>
          <a:p>
            <a:r>
              <a:rPr lang="en-US" baseline="0" dirty="0">
                <a:sym typeface="Wingdings" pitchFamily="2" charset="2"/>
              </a:rPr>
              <a:t>	37	43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7B632-1023-4B23-839C-F4EE98A23C2A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110055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A10FED-BF4C-778B-A98C-182BA31834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EC32FD4-3ABB-0869-6A2B-7C11D19CDE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2FB840-A966-DFAB-E56E-1FCEDFE1B6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>
                <a:sym typeface="Wingdings" pitchFamily="2" charset="2"/>
              </a:rPr>
              <a:t>Robbie: 	33	39</a:t>
            </a:r>
          </a:p>
          <a:p>
            <a:r>
              <a:rPr lang="en-US" baseline="0" dirty="0">
                <a:sym typeface="Wingdings" pitchFamily="2" charset="2"/>
              </a:rPr>
              <a:t>	29	35</a:t>
            </a:r>
          </a:p>
          <a:p>
            <a:r>
              <a:rPr lang="en-US" baseline="0" dirty="0">
                <a:sym typeface="Wingdings" pitchFamily="2" charset="2"/>
              </a:rPr>
              <a:t>	37	43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642889-0D91-C7B5-0529-A39C2AF6F7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7B632-1023-4B23-839C-F4EE98A23C2A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21039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DEB07E-E09E-0FEA-A7EA-1BCBF4E91E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F9FB978-8984-5BC9-F6F7-1698073CF8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245AEF0-9252-610A-E565-63786425BD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>
                <a:sym typeface="Wingdings" pitchFamily="2" charset="2"/>
              </a:rPr>
              <a:t>Robbie: 	33	39</a:t>
            </a:r>
          </a:p>
          <a:p>
            <a:r>
              <a:rPr lang="en-US" baseline="0" dirty="0">
                <a:sym typeface="Wingdings" pitchFamily="2" charset="2"/>
              </a:rPr>
              <a:t>	29	35</a:t>
            </a:r>
          </a:p>
          <a:p>
            <a:r>
              <a:rPr lang="en-US" baseline="0" dirty="0">
                <a:sym typeface="Wingdings" pitchFamily="2" charset="2"/>
              </a:rPr>
              <a:t>	37	43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29259A-EDB7-B1F8-68F6-1CA8B169AE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7B632-1023-4B23-839C-F4EE98A23C2A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188220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>
                <a:sym typeface="Wingdings" pitchFamily="2" charset="2"/>
              </a:rPr>
              <a:t>Robbie: 	40	32</a:t>
            </a:r>
          </a:p>
          <a:p>
            <a:r>
              <a:rPr lang="en-US" baseline="0" dirty="0">
                <a:sym typeface="Wingdings" pitchFamily="2" charset="2"/>
              </a:rPr>
              <a:t>	29	35	</a:t>
            </a:r>
          </a:p>
          <a:p>
            <a:r>
              <a:rPr lang="en-US" baseline="0" dirty="0">
                <a:sym typeface="Wingdings" pitchFamily="2" charset="2"/>
              </a:rPr>
              <a:t>	30	50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7B632-1023-4B23-839C-F4EE98A23C2A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071292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>
                <a:sym typeface="Wingdings" pitchFamily="2" charset="2"/>
              </a:rPr>
              <a:t>Robbie: Interaction effects 	0	0</a:t>
            </a:r>
          </a:p>
          <a:p>
            <a:r>
              <a:rPr lang="en-US" baseline="0" dirty="0">
                <a:sym typeface="Wingdings" pitchFamily="2" charset="2"/>
              </a:rPr>
              <a:t>		4	-4</a:t>
            </a:r>
          </a:p>
          <a:p>
            <a:r>
              <a:rPr lang="en-US" baseline="0" dirty="0">
                <a:sym typeface="Wingdings" pitchFamily="2" charset="2"/>
              </a:rPr>
              <a:t>		-4	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7B632-1023-4B23-839C-F4EE98A23C2A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377729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7B632-1023-4B23-839C-F4EE98A23C2A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82949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B3696-A684-4C1B-BD90-E41607A569A1}" type="datetime1">
              <a:rPr lang="en-US" smtClean="0"/>
              <a:t>3/13/2025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7, ERM, MTO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640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880DD-227E-410E-B255-3E21E7A4B2CC}" type="datetime1">
              <a:rPr lang="en-US" smtClean="0"/>
              <a:t>3/13/2025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7, ERM, MTO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681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70C7-0E6D-49F2-85E7-AB97AD3F01FB}" type="datetime1">
              <a:rPr lang="en-US" smtClean="0"/>
              <a:t>3/13/2025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7, ERM, MTO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088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3E94F-7A95-4E6F-AECB-4F14353F2ACE}" type="datetime1">
              <a:rPr lang="en-US" smtClean="0"/>
              <a:t>3/13/2025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7, ERM, MTO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808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64FF-2912-40B8-9883-614648211243}" type="datetime1">
              <a:rPr lang="en-US" smtClean="0"/>
              <a:t>3/13/2025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7, ERM, MTO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206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4E129-AC18-40CE-9D15-BB792C8D9A6C}" type="datetime1">
              <a:rPr lang="en-US" smtClean="0"/>
              <a:t>3/13/2025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7, ERM, MTO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676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0A3EA-96AC-409B-A107-78CEFAB747D8}" type="datetime1">
              <a:rPr lang="en-US" smtClean="0"/>
              <a:t>3/13/2025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7, ERM, MTO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8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9082-C50D-4D4C-B707-41A7FD31364C}" type="datetime1">
              <a:rPr lang="en-US" smtClean="0"/>
              <a:t>3/13/2025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7, ERM, MTO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031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06A5A-5276-4211-9613-3B5C04D82B88}" type="datetime1">
              <a:rPr lang="en-US" smtClean="0"/>
              <a:t>3/13/2025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7, ERM, MTO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821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24DC-D6DF-45A4-8651-428A9DE9D366}" type="datetime1">
              <a:rPr lang="en-US" smtClean="0"/>
              <a:t>3/13/2025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7, ERM, MTO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871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5FBE6-3517-4CDF-BD0B-E0355ED72143}" type="datetime1">
              <a:rPr lang="en-US" smtClean="0"/>
              <a:t>3/13/2025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7, ERM, MTO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390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AF38C-5C13-4499-A470-B4228B615CD8}" type="datetime1">
              <a:rPr lang="en-US" smtClean="0"/>
              <a:t>3/13/2025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Lecture 7, ERM, MTO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E8580-8357-4286-A896-D8F0D06AAB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896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2.xml"/><Relationship Id="rId5" Type="http://schemas.openxmlformats.org/officeDocument/2006/relationships/image" Target="../media/image150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22.png"/><Relationship Id="rId4" Type="http://schemas.openxmlformats.org/officeDocument/2006/relationships/image" Target="../media/image20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3.xml"/><Relationship Id="rId5" Type="http://schemas.openxmlformats.org/officeDocument/2006/relationships/image" Target="../media/image23.png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667000" y="1570019"/>
            <a:ext cx="6858000" cy="2599961"/>
          </a:xfrm>
        </p:spPr>
        <p:txBody>
          <a:bodyPr>
            <a:noAutofit/>
          </a:bodyPr>
          <a:lstStyle/>
          <a:p>
            <a:br>
              <a:rPr lang="nl-NL" sz="2400" b="1" dirty="0"/>
            </a:br>
            <a:br>
              <a:rPr lang="nl-NL" sz="2400" b="1" dirty="0"/>
            </a:br>
            <a:br>
              <a:rPr lang="nl-NL" sz="2400" b="1" dirty="0"/>
            </a:br>
            <a:br>
              <a:rPr lang="nl-NL" sz="2400" b="1" dirty="0"/>
            </a:br>
            <a:r>
              <a:rPr lang="nl-NL" sz="2400" b="1" dirty="0" err="1"/>
              <a:t>Experimental</a:t>
            </a:r>
            <a:r>
              <a:rPr lang="nl-NL" sz="2400" b="1" dirty="0"/>
              <a:t> Research </a:t>
            </a:r>
            <a:r>
              <a:rPr lang="nl-NL" sz="2400" b="1" dirty="0" err="1"/>
              <a:t>Methods</a:t>
            </a:r>
            <a:br>
              <a:rPr lang="nl-NL" sz="2400" b="1" dirty="0"/>
            </a:br>
            <a:br>
              <a:rPr lang="nl-NL" sz="2400" b="1" dirty="0"/>
            </a:br>
            <a:br>
              <a:rPr lang="nl-NL" sz="2400" b="1" dirty="0"/>
            </a:br>
            <a:r>
              <a:rPr lang="nl-NL" sz="2400" b="1" dirty="0" err="1"/>
              <a:t>Lecture</a:t>
            </a:r>
            <a:r>
              <a:rPr lang="nl-NL" sz="2400" b="1"/>
              <a:t> 7</a:t>
            </a:r>
            <a:endParaRPr lang="nl-NL" sz="2400" b="1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7, ERM, MTO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37962-0E5D-4310-891B-DC679DA7A3C3}" type="slidenum">
              <a:rPr lang="nl-NL" smtClean="0"/>
              <a:pPr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21132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422" y="1394922"/>
            <a:ext cx="10398258" cy="4632267"/>
          </a:xfrm>
        </p:spPr>
        <p:txBody>
          <a:bodyPr>
            <a:normAutofit/>
          </a:bodyPr>
          <a:lstStyle/>
          <a:p>
            <a:r>
              <a:rPr lang="en-US" sz="1900" dirty="0"/>
              <a:t>Idea is the same as the idea of one-way ANOVA:</a:t>
            </a:r>
            <a:endParaRPr lang="en-US" sz="1900" b="1" dirty="0"/>
          </a:p>
          <a:p>
            <a:pPr marL="0" indent="0">
              <a:buNone/>
            </a:pPr>
            <a:r>
              <a:rPr lang="en-US" sz="1900" b="1" dirty="0"/>
              <a:t>	</a:t>
            </a:r>
            <a:r>
              <a:rPr lang="en-US" sz="1900" dirty="0"/>
              <a:t>Is the variance of the group means (variance </a:t>
            </a:r>
            <a:r>
              <a:rPr lang="en-US" sz="1900" i="1" dirty="0"/>
              <a:t>between </a:t>
            </a:r>
            <a:r>
              <a:rPr lang="en-US" sz="1900" dirty="0"/>
              <a:t>groups) larger than the variance 	</a:t>
            </a:r>
            <a:r>
              <a:rPr lang="en-US" sz="1900" i="1" dirty="0"/>
              <a:t>within </a:t>
            </a:r>
            <a:r>
              <a:rPr lang="en-US" sz="1900" dirty="0"/>
              <a:t>groups?</a:t>
            </a:r>
            <a:endParaRPr lang="en-US" sz="1900" b="1" dirty="0"/>
          </a:p>
          <a:p>
            <a:endParaRPr lang="en-US" sz="1900" b="1" dirty="0"/>
          </a:p>
          <a:p>
            <a:pPr lvl="0"/>
            <a:r>
              <a:rPr lang="en-US" sz="1900" dirty="0"/>
              <a:t>We now have </a:t>
            </a:r>
            <a:r>
              <a:rPr lang="en-US" sz="1900" u="sng" dirty="0"/>
              <a:t>four</a:t>
            </a:r>
            <a:r>
              <a:rPr lang="en-US" sz="1900" dirty="0"/>
              <a:t> instead of </a:t>
            </a:r>
            <a:r>
              <a:rPr lang="en-US" sz="1900" u="sng" dirty="0"/>
              <a:t>one</a:t>
            </a:r>
            <a:r>
              <a:rPr lang="en-US" sz="1900" dirty="0"/>
              <a:t> between group variances/effects:</a:t>
            </a:r>
          </a:p>
          <a:p>
            <a:pPr marL="0" lvl="0" indent="0">
              <a:buNone/>
            </a:pPr>
            <a:endParaRPr lang="en-US" sz="1900" dirty="0"/>
          </a:p>
          <a:p>
            <a:pPr marL="914400" lvl="1" indent="-457200">
              <a:buFont typeface="+mj-lt"/>
              <a:buAutoNum type="arabicPeriod"/>
            </a:pPr>
            <a:r>
              <a:rPr lang="en-US" sz="1900" dirty="0"/>
              <a:t>Total effect </a:t>
            </a:r>
            <a:r>
              <a:rPr lang="en-US" sz="1900" dirty="0">
                <a:sym typeface="Wingdings" panose="05000000000000000000" pitchFamily="2" charset="2"/>
              </a:rPr>
              <a:t> Hypothesis 1: Is there an effect?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900" dirty="0">
                <a:sym typeface="Wingdings" panose="05000000000000000000" pitchFamily="2" charset="2"/>
              </a:rPr>
              <a:t>Effect of factor A  Hypothesis 2: Is there a main effect of factor A?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900" dirty="0">
                <a:sym typeface="Wingdings" panose="05000000000000000000" pitchFamily="2" charset="2"/>
              </a:rPr>
              <a:t>Effect of factor B  Hypothesis 3: Is there a main effect of factor B?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900" dirty="0">
                <a:sym typeface="Wingdings" panose="05000000000000000000" pitchFamily="2" charset="2"/>
              </a:rPr>
              <a:t>Interaction effect  Hypothesis 4: Does the effect of factor A depend on the level of factor B?</a:t>
            </a:r>
          </a:p>
          <a:p>
            <a:pPr marL="914400" lvl="1" indent="-457200">
              <a:buFont typeface="+mj-lt"/>
              <a:buAutoNum type="arabicPeriod"/>
            </a:pPr>
            <a:endParaRPr lang="en-US" sz="1900" dirty="0">
              <a:sym typeface="Wingdings" panose="05000000000000000000" pitchFamily="2" charset="2"/>
            </a:endParaRPr>
          </a:p>
          <a:p>
            <a:pPr marL="800100" lvl="1" indent="-342900">
              <a:buFont typeface="+mj-lt"/>
              <a:buAutoNum type="arabicPeriod"/>
            </a:pPr>
            <a:endParaRPr lang="en-US" sz="1500" dirty="0"/>
          </a:p>
          <a:p>
            <a:pPr lvl="0"/>
            <a:endParaRPr lang="en-US" sz="1900" u="sng" dirty="0"/>
          </a:p>
          <a:p>
            <a:pPr lvl="0"/>
            <a:endParaRPr lang="en-US" sz="1900" u="sng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CD0AC03-29A2-3E4F-804F-52D6FEF6F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240" y="658728"/>
            <a:ext cx="10703560" cy="761786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Recap: Two-way ANOVA</a:t>
            </a:r>
            <a:endParaRPr lang="nl-NL" sz="32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7, ERM, MTO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748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422" y="1394922"/>
            <a:ext cx="10058400" cy="4632267"/>
          </a:xfrm>
        </p:spPr>
        <p:txBody>
          <a:bodyPr>
            <a:normAutofit/>
          </a:bodyPr>
          <a:lstStyle/>
          <a:p>
            <a:r>
              <a:rPr lang="en-US" sz="1900" u="sng" dirty="0"/>
              <a:t>RQ:</a:t>
            </a:r>
            <a:r>
              <a:rPr lang="en-US" sz="1900" dirty="0"/>
              <a:t> A researcher is interested in the effects of three types of drugs on behavioral improvements of both patients with a depression and schizophrenia</a:t>
            </a:r>
            <a:endParaRPr lang="en-US" sz="1900" b="1" dirty="0"/>
          </a:p>
          <a:p>
            <a:endParaRPr lang="en-US" sz="1900" b="1" dirty="0"/>
          </a:p>
          <a:p>
            <a:r>
              <a:rPr lang="en-US" sz="1900" u="sng" dirty="0"/>
              <a:t>Independent variables:</a:t>
            </a:r>
            <a:endParaRPr lang="en-US" sz="1900" dirty="0"/>
          </a:p>
          <a:p>
            <a:pPr lvl="1"/>
            <a:r>
              <a:rPr lang="en-US" sz="1900" dirty="0"/>
              <a:t>Type of patient </a:t>
            </a:r>
            <a:r>
              <a:rPr lang="en-US" sz="1900" dirty="0">
                <a:sym typeface="Wingdings" panose="05000000000000000000" pitchFamily="2" charset="2"/>
              </a:rPr>
              <a:t> levels = Depression and schizophrenia</a:t>
            </a:r>
          </a:p>
          <a:p>
            <a:pPr lvl="1"/>
            <a:r>
              <a:rPr lang="en-US" sz="1900" dirty="0">
                <a:sym typeface="Wingdings" panose="05000000000000000000" pitchFamily="2" charset="2"/>
              </a:rPr>
              <a:t>Type of drug  levels = Drug A, B, and C</a:t>
            </a:r>
            <a:endParaRPr lang="en-US" sz="1900" dirty="0"/>
          </a:p>
          <a:p>
            <a:pPr lvl="0"/>
            <a:endParaRPr lang="en-US" sz="1900" dirty="0"/>
          </a:p>
          <a:p>
            <a:pPr lvl="0"/>
            <a:r>
              <a:rPr lang="en-US" sz="1900" u="sng" dirty="0"/>
              <a:t>Data:</a:t>
            </a:r>
          </a:p>
          <a:p>
            <a:pPr lvl="0"/>
            <a:endParaRPr lang="en-US" sz="1900" u="sng" dirty="0"/>
          </a:p>
          <a:p>
            <a:pPr lvl="0"/>
            <a:endParaRPr lang="en-US" sz="1900" u="sng" dirty="0"/>
          </a:p>
          <a:p>
            <a:pPr lvl="0"/>
            <a:endParaRPr lang="en-US" sz="1900" u="sng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CD0AC03-29A2-3E4F-804F-52D6FEF6F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240" y="658728"/>
            <a:ext cx="10703560" cy="761786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Two-way ANOVA: Using SPSS</a:t>
            </a:r>
            <a:endParaRPr lang="nl-NL" sz="32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7, ERM, MTO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11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960434" y="3963428"/>
          <a:ext cx="7652375" cy="1134937"/>
        </p:xfrm>
        <a:graphic>
          <a:graphicData uri="http://schemas.openxmlformats.org/drawingml/2006/table">
            <a:tbl>
              <a:tblPr firstRow="1" firstCol="1" bandRow="1"/>
              <a:tblGrid>
                <a:gridCol w="13180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83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53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53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35331">
                  <a:extLst>
                    <a:ext uri="{9D8B030D-6E8A-4147-A177-3AD203B41FA5}">
                      <a16:colId xmlns:a16="http://schemas.microsoft.com/office/drawing/2014/main" val="2251404343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Type of drug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Drug 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Drug</a:t>
                      </a:r>
                      <a:r>
                        <a:rPr lang="en-US" sz="1800" b="1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B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Drug</a:t>
                      </a:r>
                      <a:r>
                        <a:rPr lang="en-US" sz="1800" b="1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400">
                <a:tc rowSpan="2"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Type</a:t>
                      </a:r>
                      <a:r>
                        <a:rPr lang="en-US" sz="1800" b="1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of patient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Depression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8; 4; 0</a:t>
                      </a:r>
                      <a:endParaRPr lang="en-US" sz="1800" b="1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10; 8; 6</a:t>
                      </a:r>
                      <a:endParaRPr lang="en-US" sz="1800" b="1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8; 6; 4</a:t>
                      </a:r>
                      <a:endParaRPr lang="en-US" sz="1800" b="1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400">
                <a:tc vMerge="1"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Schizophrenia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14;10; 6</a:t>
                      </a:r>
                      <a:endParaRPr lang="en-US" sz="1800" b="1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4; 2; 0</a:t>
                      </a:r>
                      <a:endParaRPr lang="en-US" sz="1800" b="1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15;12; 9</a:t>
                      </a:r>
                      <a:endParaRPr lang="en-US" sz="1800" b="1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809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CD0AC03-29A2-3E4F-804F-52D6FEF6F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240" y="658728"/>
            <a:ext cx="10703560" cy="761786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Two-way ANOVA: Using SPSS</a:t>
            </a:r>
            <a:endParaRPr lang="nl-NL" sz="32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7, ERM, MTO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12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640" y="1627717"/>
            <a:ext cx="6883717" cy="336814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80C287F-88B0-7744-8F80-2BA50EACAA9F}"/>
              </a:ext>
            </a:extLst>
          </p:cNvPr>
          <p:cNvSpPr txBox="1"/>
          <p:nvPr/>
        </p:nvSpPr>
        <p:spPr>
          <a:xfrm>
            <a:off x="7086600" y="2571382"/>
            <a:ext cx="3296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Hypothesis 1: Is there an effect?</a:t>
            </a:r>
            <a:endParaRPr lang="en-NL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0C287F-88B0-7744-8F80-2BA50EACAA9F}"/>
              </a:ext>
            </a:extLst>
          </p:cNvPr>
          <p:cNvSpPr txBox="1"/>
          <p:nvPr/>
        </p:nvSpPr>
        <p:spPr>
          <a:xfrm>
            <a:off x="7086600" y="3066960"/>
            <a:ext cx="4353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Hypothesis 2: Main effect of patient?</a:t>
            </a:r>
            <a:endParaRPr lang="en-NL" b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0C287F-88B0-7744-8F80-2BA50EACAA9F}"/>
              </a:ext>
            </a:extLst>
          </p:cNvPr>
          <p:cNvSpPr txBox="1"/>
          <p:nvPr/>
        </p:nvSpPr>
        <p:spPr>
          <a:xfrm>
            <a:off x="7086600" y="3351167"/>
            <a:ext cx="4353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Hypothesis 3: Main effect of drug?</a:t>
            </a:r>
            <a:endParaRPr lang="en-NL" b="1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0C287F-88B0-7744-8F80-2BA50EACAA9F}"/>
              </a:ext>
            </a:extLst>
          </p:cNvPr>
          <p:cNvSpPr txBox="1"/>
          <p:nvPr/>
        </p:nvSpPr>
        <p:spPr>
          <a:xfrm>
            <a:off x="7086600" y="3615054"/>
            <a:ext cx="4353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Hypothesis 4: Interaction effect?</a:t>
            </a:r>
            <a:endParaRPr lang="en-NL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8800" y="5191760"/>
            <a:ext cx="9916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First</a:t>
            </a:r>
            <a:r>
              <a:rPr lang="en-US" dirty="0"/>
              <a:t>, test whether the interaction effect is significant. If it is, </a:t>
            </a:r>
            <a:r>
              <a:rPr lang="en-US" b="1" dirty="0"/>
              <a:t>do </a:t>
            </a:r>
            <a:r>
              <a:rPr lang="en-US" b="1" u="sng" dirty="0"/>
              <a:t>NOT</a:t>
            </a:r>
            <a:r>
              <a:rPr lang="en-US" b="1" dirty="0"/>
              <a:t> interpret main effects</a:t>
            </a:r>
            <a:r>
              <a:rPr lang="en-US" dirty="0"/>
              <a:t>, they </a:t>
            </a:r>
          </a:p>
          <a:p>
            <a:r>
              <a:rPr lang="en-US" dirty="0"/>
              <a:t>are meaningless (and very deceiving) </a:t>
            </a:r>
            <a:r>
              <a:rPr lang="en-US" dirty="0">
                <a:sym typeface="Wingdings" panose="05000000000000000000" pitchFamily="2" charset="2"/>
              </a:rPr>
              <a:t> effect of drug depends on patient!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99440" y="5191760"/>
            <a:ext cx="9418320" cy="646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1077" y="3720499"/>
            <a:ext cx="2500923" cy="22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128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422" y="1394922"/>
            <a:ext cx="10398258" cy="4632267"/>
          </a:xfrm>
        </p:spPr>
        <p:txBody>
          <a:bodyPr>
            <a:normAutofit fontScale="92500" lnSpcReduction="20000"/>
          </a:bodyPr>
          <a:lstStyle/>
          <a:p>
            <a:r>
              <a:rPr lang="en-US" sz="1900" dirty="0"/>
              <a:t>How to proceed if the interaction effect is significant?</a:t>
            </a:r>
          </a:p>
          <a:p>
            <a:endParaRPr lang="en-US" sz="1900" b="1" dirty="0"/>
          </a:p>
          <a:p>
            <a:r>
              <a:rPr lang="en-US" sz="1900" dirty="0"/>
              <a:t>We can</a:t>
            </a:r>
            <a:r>
              <a:rPr lang="en-US" sz="1900" u="sng" dirty="0"/>
              <a:t>not</a:t>
            </a:r>
            <a:r>
              <a:rPr lang="en-US" sz="1900" dirty="0"/>
              <a:t> interpret the main effects, because the effect of drug depends on the type of patient</a:t>
            </a:r>
          </a:p>
          <a:p>
            <a:pPr lvl="1"/>
            <a:r>
              <a:rPr lang="en-US" sz="1500" dirty="0"/>
              <a:t>Don’t misunderstand me: we can interpret the *significance* of the effect, but not the effect itself, </a:t>
            </a:r>
            <a:br>
              <a:rPr lang="en-US" sz="1500" dirty="0"/>
            </a:br>
            <a:r>
              <a:rPr lang="en-US" sz="1500" dirty="0"/>
              <a:t>without considering the other interacting variable</a:t>
            </a:r>
          </a:p>
          <a:p>
            <a:endParaRPr lang="en-US" sz="1900" dirty="0"/>
          </a:p>
          <a:p>
            <a:r>
              <a:rPr lang="en-US" sz="1900" dirty="0"/>
              <a:t>There are different ways to interpret the so-called </a:t>
            </a:r>
            <a:r>
              <a:rPr lang="en-US" sz="1900" i="1" dirty="0"/>
              <a:t>simple effects</a:t>
            </a:r>
            <a:r>
              <a:rPr lang="en-US" sz="1900" dirty="0"/>
              <a:t> (effect of one factor conditional on the level of another factor)</a:t>
            </a:r>
            <a:br>
              <a:rPr lang="en-US" sz="1900" dirty="0"/>
            </a:br>
            <a:endParaRPr lang="en-US" sz="1900" dirty="0"/>
          </a:p>
          <a:p>
            <a:r>
              <a:rPr lang="en-US" sz="1900" dirty="0">
                <a:sym typeface="Wingdings" panose="05000000000000000000" pitchFamily="2" charset="2"/>
              </a:rPr>
              <a:t>In this course: conducting a one-way ANOVA at each level of the other factor</a:t>
            </a:r>
          </a:p>
          <a:p>
            <a:endParaRPr lang="en-US" sz="1900" dirty="0">
              <a:sym typeface="Wingdings" panose="05000000000000000000" pitchFamily="2" charset="2"/>
            </a:endParaRPr>
          </a:p>
          <a:p>
            <a:r>
              <a:rPr lang="en-US" sz="1900" dirty="0">
                <a:sym typeface="Wingdings" panose="05000000000000000000" pitchFamily="2" charset="2"/>
              </a:rPr>
              <a:t>In our example,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900" dirty="0">
                <a:sym typeface="Wingdings" panose="05000000000000000000" pitchFamily="2" charset="2"/>
              </a:rPr>
              <a:t>A one-way ANOVA with drug as factor for </a:t>
            </a:r>
            <a:r>
              <a:rPr lang="en-US" sz="1900" u="sng" dirty="0">
                <a:sym typeface="Wingdings" panose="05000000000000000000" pitchFamily="2" charset="2"/>
              </a:rPr>
              <a:t>depressed</a:t>
            </a:r>
            <a:r>
              <a:rPr lang="en-US" sz="1900" dirty="0">
                <a:sym typeface="Wingdings" panose="05000000000000000000" pitchFamily="2" charset="2"/>
              </a:rPr>
              <a:t> patients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900" dirty="0">
                <a:sym typeface="Wingdings" panose="05000000000000000000" pitchFamily="2" charset="2"/>
              </a:rPr>
              <a:t>A one-way ANOVA with drug as factor for patients with </a:t>
            </a:r>
            <a:r>
              <a:rPr lang="en-US" sz="1900" u="sng" dirty="0">
                <a:sym typeface="Wingdings" panose="05000000000000000000" pitchFamily="2" charset="2"/>
              </a:rPr>
              <a:t>schizophrenia</a:t>
            </a:r>
            <a:endParaRPr lang="en-US" sz="1900" dirty="0"/>
          </a:p>
          <a:p>
            <a:endParaRPr lang="en-US" sz="1900" b="1" dirty="0"/>
          </a:p>
          <a:p>
            <a:r>
              <a:rPr lang="en-US" sz="1900" dirty="0"/>
              <a:t>The next slide is a </a:t>
            </a:r>
            <a:r>
              <a:rPr lang="en-US" sz="1900" i="1" dirty="0"/>
              <a:t>super slide</a:t>
            </a:r>
            <a:r>
              <a:rPr lang="en-US" sz="1900" dirty="0"/>
              <a:t> describing these steps</a:t>
            </a:r>
            <a:endParaRPr lang="en-US" sz="1900" u="sng" dirty="0"/>
          </a:p>
          <a:p>
            <a:pPr lvl="0"/>
            <a:endParaRPr lang="en-US" sz="1900" u="sng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CD0AC03-29A2-3E4F-804F-52D6FEF6F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240" y="658728"/>
            <a:ext cx="10703560" cy="761786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Two-way ANOVA: Simple effects</a:t>
            </a:r>
            <a:endParaRPr lang="nl-NL" sz="32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7, ERM, MTO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065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CD0AC03-29A2-3E4F-804F-52D6FEF6F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240" y="658728"/>
            <a:ext cx="10703560" cy="761786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Two-way ANOVA: Simple effects</a:t>
            </a:r>
            <a:endParaRPr lang="nl-NL" sz="32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7, ERM, MTO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14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968" y="1981200"/>
            <a:ext cx="5349584" cy="33251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0080" y="1910079"/>
            <a:ext cx="6319836" cy="3092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2066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422" y="1394922"/>
            <a:ext cx="10398258" cy="4632267"/>
          </a:xfrm>
        </p:spPr>
        <p:txBody>
          <a:bodyPr>
            <a:normAutofit fontScale="77500" lnSpcReduction="20000"/>
          </a:bodyPr>
          <a:lstStyle/>
          <a:p>
            <a:r>
              <a:rPr lang="en-US" sz="2200" dirty="0"/>
              <a:t>New analysis with new syntax</a:t>
            </a:r>
          </a:p>
          <a:p>
            <a:endParaRPr lang="en-US" sz="2200" dirty="0">
              <a:sym typeface="Wingdings" panose="05000000000000000000" pitchFamily="2" charset="2"/>
            </a:endParaRPr>
          </a:p>
          <a:p>
            <a:r>
              <a:rPr lang="en-US" sz="2200" dirty="0"/>
              <a:t>Simple effects can be done using “split file” in SPSS</a:t>
            </a:r>
          </a:p>
          <a:p>
            <a:endParaRPr lang="en-US" sz="2200" dirty="0"/>
          </a:p>
          <a:p>
            <a:r>
              <a:rPr lang="en-US" sz="2200" dirty="0"/>
              <a:t>Interpreting the analysis is easy, because it is a</a:t>
            </a:r>
            <a:r>
              <a:rPr lang="en-US" sz="2200" dirty="0">
                <a:sym typeface="Wingdings" panose="05000000000000000000" pitchFamily="2" charset="2"/>
              </a:rPr>
              <a:t> one-way ANOVA for depressed patients and patients with schizophrenia, possibly with post-hoc tests  same as we did in previous lectures </a:t>
            </a:r>
            <a:r>
              <a:rPr lang="en-US" sz="3300" dirty="0">
                <a:sym typeface="Wingdings" panose="05000000000000000000" pitchFamily="2" charset="2"/>
              </a:rPr>
              <a:t></a:t>
            </a:r>
            <a:endParaRPr lang="en-US" sz="2200" dirty="0">
              <a:sym typeface="Wingdings" panose="05000000000000000000" pitchFamily="2" charset="2"/>
            </a:endParaRPr>
          </a:p>
          <a:p>
            <a:pPr lvl="0"/>
            <a:endParaRPr lang="en-US" sz="1900" u="sng" dirty="0"/>
          </a:p>
          <a:p>
            <a:pPr lvl="0"/>
            <a:r>
              <a:rPr lang="en-US" sz="2200" u="sng" dirty="0"/>
              <a:t>Syntax:</a:t>
            </a:r>
          </a:p>
          <a:p>
            <a:pPr marL="0" lvl="0" indent="0">
              <a:buNone/>
            </a:pPr>
            <a:r>
              <a:rPr lang="en-US" sz="2500" dirty="0">
                <a:solidFill>
                  <a:srgbClr val="FF0000"/>
                </a:solidFill>
              </a:rPr>
              <a:t>SORT CASES  BY patient.</a:t>
            </a:r>
            <a:br>
              <a:rPr lang="en-US" sz="2500" dirty="0">
                <a:solidFill>
                  <a:srgbClr val="FF0000"/>
                </a:solidFill>
              </a:rPr>
            </a:br>
            <a:r>
              <a:rPr lang="en-US" sz="2500" dirty="0">
                <a:solidFill>
                  <a:srgbClr val="FF0000"/>
                </a:solidFill>
              </a:rPr>
              <a:t>SPLIT FILE SEPARATE BY patient.</a:t>
            </a:r>
          </a:p>
          <a:p>
            <a:pPr marL="0" lvl="0" indent="0">
              <a:buNone/>
            </a:pPr>
            <a:r>
              <a:rPr lang="en-US" sz="2500" dirty="0"/>
              <a:t>UNIANOVA improve BY drug</a:t>
            </a:r>
            <a:br>
              <a:rPr lang="en-US" sz="2500" dirty="0"/>
            </a:br>
            <a:r>
              <a:rPr lang="en-US" sz="2500" dirty="0"/>
              <a:t>  /METHOD=SSTYPE(3)</a:t>
            </a:r>
            <a:br>
              <a:rPr lang="en-US" sz="2500" dirty="0"/>
            </a:br>
            <a:r>
              <a:rPr lang="en-US" sz="2500" dirty="0"/>
              <a:t>  /INTERCEPT=INCLUDE</a:t>
            </a:r>
            <a:br>
              <a:rPr lang="en-US" sz="2500" dirty="0"/>
            </a:br>
            <a:r>
              <a:rPr lang="en-US" sz="2500" dirty="0"/>
              <a:t>  /PRINT=ETASQ DESCRIPTIVE HOMOGENEITY</a:t>
            </a:r>
            <a:br>
              <a:rPr lang="en-US" sz="2500" dirty="0"/>
            </a:br>
            <a:r>
              <a:rPr lang="en-US" sz="2500" dirty="0"/>
              <a:t>  /CRITERIA=ALPHA(.05)</a:t>
            </a:r>
            <a:br>
              <a:rPr lang="en-US" sz="2500" dirty="0"/>
            </a:br>
            <a:r>
              <a:rPr lang="en-US" sz="2500" dirty="0"/>
              <a:t>  /DESIGN= drug.</a:t>
            </a:r>
          </a:p>
          <a:p>
            <a:pPr marL="0" lvl="0" indent="0">
              <a:buNone/>
            </a:pPr>
            <a:r>
              <a:rPr lang="en-US" sz="2500" dirty="0">
                <a:solidFill>
                  <a:srgbClr val="FF0000"/>
                </a:solidFill>
              </a:rPr>
              <a:t>SPLIT FILE OFF.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CD0AC03-29A2-3E4F-804F-52D6FEF6F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240" y="658728"/>
            <a:ext cx="10703560" cy="761786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Simple effects: Using SPSS</a:t>
            </a:r>
            <a:endParaRPr lang="nl-NL" sz="32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7, ERM, MTO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6807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CD0AC03-29A2-3E4F-804F-52D6FEF6F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240" y="658728"/>
            <a:ext cx="10703560" cy="761786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Simple effects: Depressed patients</a:t>
            </a:r>
            <a:endParaRPr lang="nl-NL" sz="32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7, ERM, MTO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16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4575" y="1671799"/>
            <a:ext cx="2114890" cy="2616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240" y="2446356"/>
            <a:ext cx="3344361" cy="195516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9600" y="3888742"/>
            <a:ext cx="3394079" cy="227837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53401" y="1964206"/>
            <a:ext cx="3200400" cy="2437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3895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CD0AC03-29A2-3E4F-804F-52D6FEF6F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240" y="658728"/>
            <a:ext cx="10703560" cy="761786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Simple effects: Depressed patients</a:t>
            </a:r>
            <a:endParaRPr lang="nl-NL" sz="32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7, ERM, MTO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17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4575" y="1671799"/>
            <a:ext cx="2114890" cy="26163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240" y="2403539"/>
            <a:ext cx="6761797" cy="30856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691120" y="2286000"/>
                <a:ext cx="4074160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u="sng" dirty="0"/>
                  <a:t>Conclusion: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Average behavior improvement is not different for the three drugs (</a:t>
                </a:r>
                <a:r>
                  <a:rPr lang="en-US" i="1" dirty="0"/>
                  <a:t>F</a:t>
                </a:r>
                <a:r>
                  <a:rPr lang="en-US" dirty="0"/>
                  <a:t>(2,6) = 1.5, </a:t>
                </a:r>
                <a:r>
                  <a:rPr lang="en-US" i="1" dirty="0"/>
                  <a:t>p </a:t>
                </a:r>
                <a:r>
                  <a:rPr lang="en-US" dirty="0"/>
                  <a:t>= 0.296)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effect of type of drug is, however, large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=0.333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1120" y="2286000"/>
                <a:ext cx="4074160" cy="2031325"/>
              </a:xfrm>
              <a:prstGeom prst="rect">
                <a:avLst/>
              </a:prstGeom>
              <a:blipFill>
                <a:blip r:embed="rId5"/>
                <a:stretch>
                  <a:fillRect l="-1347" t="-1502" r="-299" b="-39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26843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CD0AC03-29A2-3E4F-804F-52D6FEF6F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240" y="658728"/>
            <a:ext cx="10703560" cy="761786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Simple effects: Schizophrenia</a:t>
            </a:r>
            <a:endParaRPr lang="nl-NL" sz="32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7, ERM, MTO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18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3824" y="1609744"/>
            <a:ext cx="2336391" cy="3553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2226060"/>
            <a:ext cx="2843530" cy="166237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3579" y="4090035"/>
            <a:ext cx="3184842" cy="213792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95641" y="1965048"/>
            <a:ext cx="3200400" cy="2437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8713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CD0AC03-29A2-3E4F-804F-52D6FEF6F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240" y="658728"/>
            <a:ext cx="10703560" cy="761786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Simple effects: Schizophrenia</a:t>
            </a:r>
            <a:endParaRPr lang="nl-NL" sz="32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7, ERM, MTO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19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4575" y="1671799"/>
            <a:ext cx="2114890" cy="2616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691120" y="2286000"/>
                <a:ext cx="4074160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u="sng" dirty="0"/>
                  <a:t>Conclusion: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Average behavior improvement is different for the three drugs (</a:t>
                </a:r>
                <a:r>
                  <a:rPr lang="en-US" i="1" dirty="0"/>
                  <a:t>F</a:t>
                </a:r>
                <a:r>
                  <a:rPr lang="en-US" dirty="0"/>
                  <a:t>(2,6) = 8.69, </a:t>
                </a:r>
                <a:r>
                  <a:rPr lang="en-US" i="1" dirty="0"/>
                  <a:t>p </a:t>
                </a:r>
                <a:r>
                  <a:rPr lang="en-US" dirty="0"/>
                  <a:t>= 0.017)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effect of type of drug is large </a:t>
                </a:r>
              </a:p>
              <a:p>
                <a:r>
                  <a:rPr lang="en-US" b="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</m:t>
                    </m:r>
                  </m:oMath>
                </a14:m>
                <a:r>
                  <a:rPr lang="en-US" dirty="0"/>
                  <a:t>743</a:t>
                </a:r>
              </a:p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Next step: Post-hoc tests to see which groups are different from each other </a:t>
                </a:r>
                <a:r>
                  <a:rPr lang="en-US" dirty="0">
                    <a:sym typeface="Wingdings" panose="05000000000000000000" pitchFamily="2" charset="2"/>
                  </a:rPr>
                  <a:t> Tukey</a:t>
                </a:r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1120" y="2286000"/>
                <a:ext cx="4074160" cy="3139321"/>
              </a:xfrm>
              <a:prstGeom prst="rect">
                <a:avLst/>
              </a:prstGeom>
              <a:blipFill>
                <a:blip r:embed="rId4"/>
                <a:stretch>
                  <a:fillRect l="-1347" t="-971" r="-299" b="-21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303" y="2286000"/>
            <a:ext cx="6958593" cy="317550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3824" y="1609744"/>
            <a:ext cx="2336391" cy="355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411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0" y="365127"/>
            <a:ext cx="7886700" cy="540961"/>
          </a:xfrm>
        </p:spPr>
        <p:txBody>
          <a:bodyPr>
            <a:normAutofit/>
          </a:bodyPr>
          <a:lstStyle/>
          <a:p>
            <a:r>
              <a:rPr lang="en-US" sz="3200" dirty="0"/>
              <a:t>Lecture goals lecture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dirty="0"/>
              <a:t>After this lecture and studying the materials, students are able to:</a:t>
            </a:r>
          </a:p>
          <a:p>
            <a:pPr marL="0" indent="0">
              <a:buNone/>
            </a:pPr>
            <a:endParaRPr lang="en-US" sz="1900" dirty="0"/>
          </a:p>
          <a:p>
            <a:r>
              <a:rPr lang="en-US" sz="1900" dirty="0"/>
              <a:t>Explain the model of a two-way ANOVA</a:t>
            </a:r>
          </a:p>
          <a:p>
            <a:endParaRPr lang="en-US" sz="1900" dirty="0"/>
          </a:p>
          <a:p>
            <a:r>
              <a:rPr lang="en-US" sz="1900" dirty="0"/>
              <a:t>Interpret the SPSS output of simple effects</a:t>
            </a:r>
          </a:p>
          <a:p>
            <a:endParaRPr lang="en-US" sz="1900" dirty="0"/>
          </a:p>
          <a:p>
            <a:r>
              <a:rPr lang="en-US" sz="1900" dirty="0"/>
              <a:t>Determine whether a design is balanced or unbalanced</a:t>
            </a:r>
          </a:p>
          <a:p>
            <a:endParaRPr lang="en-US" sz="1900" dirty="0"/>
          </a:p>
          <a:p>
            <a:r>
              <a:rPr lang="en-US" sz="1900" dirty="0"/>
              <a:t>Explain the advantages of a two-way ANOVA over a one-way ANOVA</a:t>
            </a:r>
          </a:p>
          <a:p>
            <a:endParaRPr lang="en-US" sz="1900" dirty="0"/>
          </a:p>
          <a:p>
            <a:r>
              <a:rPr lang="en-US" sz="1900" dirty="0"/>
              <a:t>Determine whether a factor is a fixed or random factor</a:t>
            </a:r>
          </a:p>
          <a:p>
            <a:endParaRPr lang="en-US" sz="1900" dirty="0"/>
          </a:p>
          <a:p>
            <a:endParaRPr lang="en-US" sz="1900" dirty="0"/>
          </a:p>
          <a:p>
            <a:pPr marL="0" indent="0">
              <a:buNone/>
            </a:pPr>
            <a:endParaRPr lang="en-US" sz="1900" dirty="0"/>
          </a:p>
          <a:p>
            <a:endParaRPr lang="en-US" sz="1900" dirty="0"/>
          </a:p>
          <a:p>
            <a:endParaRPr lang="en-US" sz="1900" dirty="0"/>
          </a:p>
          <a:p>
            <a:endParaRPr lang="en-US" sz="1900" dirty="0"/>
          </a:p>
          <a:p>
            <a:endParaRPr lang="en-US" sz="1900" dirty="0"/>
          </a:p>
          <a:p>
            <a:endParaRPr lang="en-US" sz="1900" dirty="0"/>
          </a:p>
          <a:p>
            <a:endParaRPr lang="en-US" sz="1900" dirty="0"/>
          </a:p>
          <a:p>
            <a:pPr marL="0" indent="0">
              <a:buNone/>
            </a:pPr>
            <a:endParaRPr lang="en-US" sz="1900" dirty="0"/>
          </a:p>
          <a:p>
            <a:endParaRPr lang="en-US" sz="1900" dirty="0"/>
          </a:p>
          <a:p>
            <a:endParaRPr lang="en-US" sz="1900" dirty="0"/>
          </a:p>
          <a:p>
            <a:endParaRPr lang="en-US" sz="1900" dirty="0"/>
          </a:p>
          <a:p>
            <a:endParaRPr lang="en-US" sz="1900" dirty="0"/>
          </a:p>
          <a:p>
            <a:pPr marL="0" indent="0">
              <a:buNone/>
            </a:pPr>
            <a:endParaRPr lang="en-US" sz="1900" dirty="0"/>
          </a:p>
          <a:p>
            <a:endParaRPr lang="en-US" sz="1900" dirty="0"/>
          </a:p>
          <a:p>
            <a:endParaRPr lang="en-US" sz="1900" dirty="0"/>
          </a:p>
          <a:p>
            <a:pPr marL="0" indent="0">
              <a:buNone/>
            </a:pPr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2000" dirty="0"/>
          </a:p>
          <a:p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7, ERM, MTO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9872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CD0AC03-29A2-3E4F-804F-52D6FEF6F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240" y="658728"/>
            <a:ext cx="10703560" cy="761786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Tukey: Schizophrenia</a:t>
            </a:r>
            <a:endParaRPr lang="nl-NL" sz="32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7, ERM, MTO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20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4575" y="1671799"/>
            <a:ext cx="2114890" cy="26163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0" y="2286000"/>
            <a:ext cx="1085088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Syntax:</a:t>
            </a:r>
          </a:p>
          <a:p>
            <a:endParaRPr lang="en-US" dirty="0"/>
          </a:p>
          <a:p>
            <a:r>
              <a:rPr lang="en-US" dirty="0"/>
              <a:t>SORT CASES  BY patient.</a:t>
            </a:r>
          </a:p>
          <a:p>
            <a:r>
              <a:rPr lang="en-US" dirty="0"/>
              <a:t>SPLIT FILE SEPARATE BY patient.</a:t>
            </a:r>
          </a:p>
          <a:p>
            <a:endParaRPr lang="en-US" dirty="0"/>
          </a:p>
          <a:p>
            <a:r>
              <a:rPr lang="en-US" dirty="0"/>
              <a:t>UNIANOVA improve BY drug</a:t>
            </a:r>
          </a:p>
          <a:p>
            <a:r>
              <a:rPr lang="en-US" dirty="0"/>
              <a:t>  /METHOD=SSTYPE(3)</a:t>
            </a:r>
          </a:p>
          <a:p>
            <a:r>
              <a:rPr lang="en-US" dirty="0"/>
              <a:t>  /INTERCEPT=INCLUDE</a:t>
            </a:r>
          </a:p>
          <a:p>
            <a:r>
              <a:rPr lang="en-US" dirty="0"/>
              <a:t>  /PRINT=ETASQ DESCRIPTIVE HOMOGENEITY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rgbClr val="FF0000"/>
                </a:solidFill>
              </a:rPr>
              <a:t>/POSTHOC=drug(TUKEY)</a:t>
            </a:r>
          </a:p>
          <a:p>
            <a:r>
              <a:rPr lang="en-US" dirty="0"/>
              <a:t>  /CRITERIA=ALPHA(.05)</a:t>
            </a:r>
          </a:p>
          <a:p>
            <a:r>
              <a:rPr lang="en-US" dirty="0"/>
              <a:t>  /DESIGN= drug.</a:t>
            </a:r>
          </a:p>
          <a:p>
            <a:endParaRPr lang="en-US" dirty="0"/>
          </a:p>
          <a:p>
            <a:r>
              <a:rPr lang="en-US" dirty="0"/>
              <a:t>SPLIT FILE OFF.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3824" y="1609744"/>
            <a:ext cx="2336391" cy="35530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2880" y="2254387"/>
            <a:ext cx="2883535" cy="386305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117840" y="2286000"/>
            <a:ext cx="40741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Conclusion: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Average behavior improvement of drug B differs from drugs A and 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Drug B is least effective and drugs A and C are equally effective</a:t>
            </a:r>
          </a:p>
        </p:txBody>
      </p:sp>
    </p:spTree>
    <p:extLst>
      <p:ext uri="{BB962C8B-B14F-4D97-AF65-F5344CB8AC3E}">
        <p14:creationId xmlns:p14="http://schemas.microsoft.com/office/powerpoint/2010/main" val="3691665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CD0AC03-29A2-3E4F-804F-52D6FEF6F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240" y="658728"/>
            <a:ext cx="10703560" cy="761786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Overall conclusion</a:t>
            </a:r>
            <a:endParaRPr lang="nl-NL" sz="32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7, ERM, MTO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21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57422" y="1394922"/>
                <a:ext cx="10398258" cy="4961428"/>
              </a:xfrm>
            </p:spPr>
            <p:txBody>
              <a:bodyPr>
                <a:normAutofit/>
              </a:bodyPr>
              <a:lstStyle/>
              <a:p>
                <a:r>
                  <a:rPr lang="en-US" sz="2100" dirty="0"/>
                  <a:t>At least one of the group means differ from the others</a:t>
                </a:r>
                <a:r>
                  <a:rPr lang="en-US" sz="2100" dirty="0">
                    <a:sym typeface="Wingdings" panose="05000000000000000000" pitchFamily="2" charset="2"/>
                  </a:rPr>
                  <a:t> </a:t>
                </a:r>
                <a:r>
                  <a:rPr lang="en-US" sz="2100" i="1" dirty="0"/>
                  <a:t>F</a:t>
                </a:r>
                <a:r>
                  <a:rPr lang="en-US" sz="2100" dirty="0"/>
                  <a:t>(5,12) = 4.755, </a:t>
                </a:r>
                <a:r>
                  <a:rPr lang="en-US" sz="2100" i="1" dirty="0"/>
                  <a:t>p =</a:t>
                </a:r>
                <a:r>
                  <a:rPr lang="en-US" sz="2100" dirty="0"/>
                  <a:t> .013</a:t>
                </a:r>
              </a:p>
              <a:p>
                <a:endParaRPr lang="en-US" sz="2100" dirty="0"/>
              </a:p>
              <a:p>
                <a:r>
                  <a:rPr lang="en-US" sz="1900" dirty="0"/>
                  <a:t>66.5% of the total variation in behavioral improvement can be explained by patient type, drug type, and the interaction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900" dirty="0"/>
                  <a:t> 0.665)</a:t>
                </a:r>
              </a:p>
              <a:p>
                <a:endParaRPr lang="en-US" sz="1900" dirty="0"/>
              </a:p>
              <a:p>
                <a:r>
                  <a:rPr lang="en-US" sz="1900" dirty="0"/>
                  <a:t>However, there is also a significant interaction effect (</a:t>
                </a:r>
                <a:r>
                  <a:rPr lang="en-US" sz="1900" i="1" dirty="0"/>
                  <a:t>F</a:t>
                </a:r>
                <a:r>
                  <a:rPr lang="en-US" sz="1900" dirty="0"/>
                  <a:t>(2,12) = 8.151, </a:t>
                </a:r>
                <a:r>
                  <a:rPr lang="en-US" sz="1900" i="1" dirty="0"/>
                  <a:t>p</a:t>
                </a:r>
                <a:r>
                  <a:rPr lang="en-US" sz="1900" dirty="0"/>
                  <a:t> = .006), so interpreting the main effects of type of patient and drug is deceiving</a:t>
                </a:r>
              </a:p>
              <a:p>
                <a:endParaRPr lang="en-US" sz="1900" dirty="0"/>
              </a:p>
              <a:p>
                <a:r>
                  <a:rPr lang="en-US" sz="1900" dirty="0"/>
                  <a:t>Simple effects show that:</a:t>
                </a:r>
              </a:p>
              <a:p>
                <a:pPr lvl="1"/>
                <a:r>
                  <a:rPr lang="en-US" sz="1600" dirty="0"/>
                  <a:t>There is no effect of type of drug for depressed patients (</a:t>
                </a:r>
                <a:r>
                  <a:rPr lang="en-US" sz="1600" i="1" dirty="0"/>
                  <a:t>F</a:t>
                </a:r>
                <a:r>
                  <a:rPr lang="en-US" sz="1600" dirty="0"/>
                  <a:t>(2,6) = 1.5, </a:t>
                </a:r>
                <a:r>
                  <a:rPr lang="en-US" sz="1600" i="1" dirty="0"/>
                  <a:t>p </a:t>
                </a:r>
                <a:r>
                  <a:rPr lang="en-US" sz="1600" dirty="0"/>
                  <a:t>= 0.296)</a:t>
                </a:r>
              </a:p>
              <a:p>
                <a:pPr lvl="1"/>
                <a:r>
                  <a:rPr lang="en-US" sz="1600" dirty="0"/>
                  <a:t>There is an effect of type of drug for patients </a:t>
                </a:r>
                <a:r>
                  <a:rPr lang="en-US" sz="1600"/>
                  <a:t>with schizophrenia </a:t>
                </a:r>
                <a:br>
                  <a:rPr lang="en-US" sz="1600"/>
                </a:br>
                <a:r>
                  <a:rPr lang="en-US" sz="1600"/>
                  <a:t>(</a:t>
                </a:r>
                <a:r>
                  <a:rPr lang="en-US" sz="1600" i="1" dirty="0"/>
                  <a:t>F</a:t>
                </a:r>
                <a:r>
                  <a:rPr lang="en-US" sz="1600" dirty="0"/>
                  <a:t>(2,6) = 8.69, </a:t>
                </a:r>
                <a:r>
                  <a:rPr lang="en-US" sz="1600" i="1" dirty="0"/>
                  <a:t>p </a:t>
                </a:r>
                <a:r>
                  <a:rPr lang="en-US" sz="1600" dirty="0"/>
                  <a:t>= </a:t>
                </a:r>
                <a:r>
                  <a:rPr lang="en-US" sz="1600"/>
                  <a:t>0.017), and </a:t>
                </a:r>
                <a:r>
                  <a:rPr lang="en-US" sz="1600" dirty="0"/>
                  <a:t>drug B is less effective than drugs A and C</a:t>
                </a:r>
              </a:p>
              <a:p>
                <a:pPr lvl="1"/>
                <a:endParaRPr lang="en-US" sz="1500" dirty="0"/>
              </a:p>
              <a:p>
                <a:endParaRPr lang="en-US" sz="1900" dirty="0"/>
              </a:p>
              <a:p>
                <a:endParaRPr lang="en-US" sz="1900" dirty="0"/>
              </a:p>
              <a:p>
                <a:pPr marL="0" indent="0">
                  <a:buNone/>
                </a:pPr>
                <a:endParaRPr lang="en-US" sz="1900" dirty="0"/>
              </a:p>
            </p:txBody>
          </p:sp>
        </mc:Choice>
        <mc:Fallback xmlns="">
          <p:sp>
            <p:nvSpPr>
              <p:cNvPr id="8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7422" y="1394922"/>
                <a:ext cx="10398258" cy="4961428"/>
              </a:xfrm>
              <a:blipFill>
                <a:blip r:embed="rId3"/>
                <a:stretch>
                  <a:fillRect l="-586" t="-159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8718916" y="5144052"/>
          <a:ext cx="2737302" cy="1097280"/>
        </p:xfrm>
        <a:graphic>
          <a:graphicData uri="http://schemas.openxmlformats.org/drawingml/2006/table">
            <a:tbl>
              <a:tblPr/>
              <a:tblGrid>
                <a:gridCol w="1368651">
                  <a:extLst>
                    <a:ext uri="{9D8B030D-6E8A-4147-A177-3AD203B41FA5}">
                      <a16:colId xmlns:a16="http://schemas.microsoft.com/office/drawing/2014/main" val="1988332841"/>
                    </a:ext>
                  </a:extLst>
                </a:gridCol>
                <a:gridCol w="1368651">
                  <a:extLst>
                    <a:ext uri="{9D8B030D-6E8A-4147-A177-3AD203B41FA5}">
                      <a16:colId xmlns:a16="http://schemas.microsoft.com/office/drawing/2014/main" val="3719314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Small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11299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Medium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498725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Large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337988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689421" y="4720533"/>
                <a:ext cx="32559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Interpretation: rules of thumb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i="1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9421" y="4720533"/>
                <a:ext cx="3255919" cy="369332"/>
              </a:xfrm>
              <a:prstGeom prst="rect">
                <a:avLst/>
              </a:prstGeom>
              <a:blipFill>
                <a:blip r:embed="rId4"/>
                <a:stretch>
                  <a:fillRect l="-1495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8689421" y="4720533"/>
            <a:ext cx="3135505" cy="15207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9882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/>
              <a:t>Balanced vs. unbalanced designs</a:t>
            </a:r>
            <a:endParaRPr lang="nl-NL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0"/>
                <a:r>
                  <a:rPr lang="en-US" sz="1900" dirty="0"/>
                  <a:t>Balanced designs: Equal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𝑗𝑘</m:t>
                        </m:r>
                      </m:sub>
                    </m:sSub>
                  </m:oMath>
                </a14:m>
                <a:r>
                  <a:rPr lang="en-US" sz="1900" dirty="0"/>
                  <a:t> or cell sizes are </a:t>
                </a:r>
                <a:r>
                  <a:rPr lang="en-US" sz="1900" b="1" dirty="0"/>
                  <a:t>proportional</a:t>
                </a:r>
                <a:r>
                  <a:rPr lang="en-US" sz="1900" dirty="0"/>
                  <a:t> to each other</a:t>
                </a:r>
              </a:p>
              <a:p>
                <a:r>
                  <a:rPr lang="en-US" sz="1900" dirty="0"/>
                  <a:t>All other cases: Unbalanced designs</a:t>
                </a:r>
              </a:p>
              <a:p>
                <a:endParaRPr lang="en-US" sz="1900" dirty="0"/>
              </a:p>
              <a:p>
                <a:endParaRPr lang="en-US" sz="1900" dirty="0"/>
              </a:p>
              <a:p>
                <a:endParaRPr lang="en-US" sz="1900" dirty="0"/>
              </a:p>
              <a:p>
                <a:endParaRPr lang="en-US" sz="1900" dirty="0"/>
              </a:p>
              <a:p>
                <a:endParaRPr lang="en-US" sz="1900" dirty="0"/>
              </a:p>
              <a:p>
                <a:endParaRPr lang="en-US" sz="1900" dirty="0"/>
              </a:p>
              <a:p>
                <a:endParaRPr lang="en-US" sz="1900" dirty="0"/>
              </a:p>
              <a:p>
                <a:endParaRPr lang="en-US" sz="19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64" t="-112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7, ERM, MTO</a:t>
            </a:r>
            <a:endParaRPr lang="nl-NL"/>
          </a:p>
        </p:txBody>
      </p:sp>
      <p:sp>
        <p:nvSpPr>
          <p:cNvPr id="5" name="Rectangle 4"/>
          <p:cNvSpPr/>
          <p:nvPr/>
        </p:nvSpPr>
        <p:spPr>
          <a:xfrm>
            <a:off x="2162048" y="2720000"/>
            <a:ext cx="1016203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Balanced			        			            		         	       Unbalanced		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30783346"/>
                  </p:ext>
                </p:extLst>
              </p:nvPr>
            </p:nvGraphicFramePr>
            <p:xfrm>
              <a:off x="571500" y="3153303"/>
              <a:ext cx="11049000" cy="2457450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140743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22098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220984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1199933">
                      <a:extLst>
                        <a:ext uri="{9D8B030D-6E8A-4147-A177-3AD203B41FA5}">
                          <a16:colId xmlns:a16="http://schemas.microsoft.com/office/drawing/2014/main" val="2339348957"/>
                        </a:ext>
                      </a:extLst>
                    </a:gridCol>
                    <a:gridCol w="914585">
                      <a:extLst>
                        <a:ext uri="{9D8B030D-6E8A-4147-A177-3AD203B41FA5}">
                          <a16:colId xmlns:a16="http://schemas.microsoft.com/office/drawing/2014/main" val="4269475614"/>
                        </a:ext>
                      </a:extLst>
                    </a:gridCol>
                    <a:gridCol w="1485281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1199933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1199933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1199933">
                      <a:extLst>
                        <a:ext uri="{9D8B030D-6E8A-4147-A177-3AD203B41FA5}">
                          <a16:colId xmlns:a16="http://schemas.microsoft.com/office/drawing/2014/main" val="2244399229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Factor B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Factor B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B1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B2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B1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B2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A1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=2</m:t>
                                </m:r>
                              </m:oMath>
                            </m:oMathPara>
                          </a14:m>
                          <a:endParaRPr lang="en-US" sz="1100" i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=4</m:t>
                                </m:r>
                              </m:oMath>
                            </m:oMathPara>
                          </a14:m>
                          <a:endParaRPr lang="en-US" sz="1100" i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1.</m:t>
                                    </m:r>
                                  </m:sub>
                                </m:sSub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=6</m:t>
                                </m:r>
                              </m:oMath>
                            </m:oMathPara>
                          </a14:m>
                          <a:endParaRPr kumimoji="0" lang="en-US" sz="11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A1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=5</m:t>
                                </m:r>
                              </m:oMath>
                            </m:oMathPara>
                          </a14:m>
                          <a:endParaRPr lang="en-US" sz="1100" i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=8</m:t>
                                </m:r>
                              </m:oMath>
                            </m:oMathPara>
                          </a14:m>
                          <a:endParaRPr lang="en-US" sz="1100" i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1.</m:t>
                                    </m:r>
                                  </m:sub>
                                </m:sSub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=13</m:t>
                                </m:r>
                              </m:oMath>
                            </m:oMathPara>
                          </a14:m>
                          <a:endParaRPr kumimoji="0" lang="en-US" sz="11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85140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Factor A    A2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=4</m:t>
                                </m:r>
                              </m:oMath>
                            </m:oMathPara>
                          </a14:m>
                          <a:endParaRPr lang="en-US" sz="1100" i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=8</m:t>
                                </m:r>
                              </m:oMath>
                            </m:oMathPara>
                          </a14:m>
                          <a:endParaRPr lang="en-US" sz="1100" i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2.</m:t>
                                    </m:r>
                                  </m:sub>
                                </m:sSub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=12</m:t>
                                </m:r>
                              </m:oMath>
                            </m:oMathPara>
                          </a14:m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Factor A   A2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=4</m:t>
                                </m:r>
                              </m:oMath>
                            </m:oMathPara>
                          </a14:m>
                          <a:endParaRPr lang="en-US" sz="1100" i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=4</m:t>
                                </m:r>
                              </m:oMath>
                            </m:oMathPara>
                          </a14:m>
                          <a:endParaRPr lang="en-US" sz="1100" i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2.</m:t>
                                    </m:r>
                                  </m:sub>
                                </m:sSub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=8</m:t>
                                </m:r>
                              </m:oMath>
                            </m:oMathPara>
                          </a14:m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A3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=12</m:t>
                                </m:r>
                              </m:oMath>
                            </m:oMathPara>
                          </a14:m>
                          <a:endParaRPr lang="en-US" sz="1100" i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=24</m:t>
                                </m:r>
                              </m:oMath>
                            </m:oMathPara>
                          </a14:m>
                          <a:endParaRPr lang="en-US" sz="1100" i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3.</m:t>
                                    </m:r>
                                  </m:sub>
                                </m:sSub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=36</m:t>
                                </m:r>
                              </m:oMath>
                            </m:oMathPara>
                          </a14:m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A3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=4</m:t>
                                </m:r>
                              </m:oMath>
                            </m:oMathPara>
                          </a14:m>
                          <a:endParaRPr lang="en-US" sz="1100" i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=9</m:t>
                                </m:r>
                              </m:oMath>
                            </m:oMathPara>
                          </a14:m>
                          <a:endParaRPr lang="en-US" sz="1100" i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3.</m:t>
                                    </m:r>
                                  </m:sub>
                                </m:sSub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=13</m:t>
                                </m:r>
                              </m:oMath>
                            </m:oMathPara>
                          </a14:m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.1</m:t>
                                    </m:r>
                                  </m:sub>
                                </m:sSub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=18</m:t>
                                </m:r>
                              </m:oMath>
                            </m:oMathPara>
                          </a14:m>
                          <a:endParaRPr lang="en-US" sz="1100" i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.2</m:t>
                                    </m:r>
                                  </m:sub>
                                </m:sSub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=36</m:t>
                                </m:r>
                              </m:oMath>
                            </m:oMathPara>
                          </a14:m>
                          <a:endParaRPr kumimoji="0" lang="en-US" sz="11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..</m:t>
                                    </m:r>
                                  </m:sub>
                                </m:sSub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=54</m:t>
                                </m:r>
                              </m:oMath>
                            </m:oMathPara>
                          </a14:m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.1</m:t>
                                    </m:r>
                                  </m:sub>
                                </m:sSub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=13</m:t>
                                </m:r>
                              </m:oMath>
                            </m:oMathPara>
                          </a14:m>
                          <a:endParaRPr lang="en-US" sz="1100" i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.2</m:t>
                                    </m:r>
                                  </m:sub>
                                </m:sSub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=21</m:t>
                                </m:r>
                              </m:oMath>
                            </m:oMathPara>
                          </a14:m>
                          <a:endParaRPr kumimoji="0" lang="en-US" sz="11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..</m:t>
                                    </m:r>
                                  </m:sub>
                                </m:sSub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=34</m:t>
                                </m:r>
                              </m:oMath>
                            </m:oMathPara>
                          </a14:m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7272843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30783346"/>
                  </p:ext>
                </p:extLst>
              </p:nvPr>
            </p:nvGraphicFramePr>
            <p:xfrm>
              <a:off x="571500" y="3153303"/>
              <a:ext cx="11049000" cy="2457450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140743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22098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220984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1199933">
                      <a:extLst>
                        <a:ext uri="{9D8B030D-6E8A-4147-A177-3AD203B41FA5}">
                          <a16:colId xmlns:a16="http://schemas.microsoft.com/office/drawing/2014/main" val="2339348957"/>
                        </a:ext>
                      </a:extLst>
                    </a:gridCol>
                    <a:gridCol w="914585">
                      <a:extLst>
                        <a:ext uri="{9D8B030D-6E8A-4147-A177-3AD203B41FA5}">
                          <a16:colId xmlns:a16="http://schemas.microsoft.com/office/drawing/2014/main" val="4269475614"/>
                        </a:ext>
                      </a:extLst>
                    </a:gridCol>
                    <a:gridCol w="1485281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1199933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1199933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1199933">
                      <a:extLst>
                        <a:ext uri="{9D8B030D-6E8A-4147-A177-3AD203B41FA5}">
                          <a16:colId xmlns:a16="http://schemas.microsoft.com/office/drawing/2014/main" val="2244399229"/>
                        </a:ext>
                      </a:extLst>
                    </a:gridCol>
                  </a:tblGrid>
                  <a:tr h="36893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Factor B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Factor B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893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B1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B2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B1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B2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11480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A1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14925" t="-177941" r="-687562" b="-319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16000" t="-177941" r="-591000" b="-319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4"/>
                          <a:stretch>
                            <a:fillRect l="-320812" t="-177941" r="-500000" b="-319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A1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620812" t="-177941" r="-200000" b="-319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720812" t="-177941" r="-100000" b="-319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820812" t="-177941" b="-3191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85140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Factor A    A2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14925" t="-236250" r="-687562" b="-17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16000" t="-236250" r="-591000" b="-17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4"/>
                          <a:stretch>
                            <a:fillRect l="-320812" t="-236250" r="-500000" b="-17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Factor A   A2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620812" t="-236250" r="-200000" b="-17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720812" t="-236250" r="-100000" b="-17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820812" t="-236250" b="-1712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11480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A3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14925" t="-401493" r="-687562" b="-1044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16000" t="-401493" r="-591000" b="-1044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4"/>
                          <a:stretch>
                            <a:fillRect l="-320812" t="-401493" r="-500000" b="-1044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A3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620812" t="-401493" r="-200000" b="-1044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720812" t="-401493" r="-100000" b="-1044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820812" t="-401493" b="-1044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11480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14925" t="-494118" r="-687562" b="-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16000" t="-494118" r="-591000" b="-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4"/>
                          <a:stretch>
                            <a:fillRect l="-320812" t="-494118" r="-500000" b="-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620812" t="-494118" r="-200000" b="-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720812" t="-494118" r="-100000" b="-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820812" t="-494118" b="-29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2728439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9841" y="539207"/>
            <a:ext cx="1643959" cy="176618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422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CD0AC03-29A2-3E4F-804F-52D6FEF6F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240" y="658728"/>
            <a:ext cx="10703560" cy="761786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Balanced vs. unbalanced designs</a:t>
            </a:r>
            <a:endParaRPr lang="nl-NL" sz="32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7, ERM, MTO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23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757422" y="1394922"/>
            <a:ext cx="10398258" cy="4961428"/>
          </a:xfrm>
        </p:spPr>
        <p:txBody>
          <a:bodyPr>
            <a:normAutofit/>
          </a:bodyPr>
          <a:lstStyle/>
          <a:p>
            <a:r>
              <a:rPr lang="en-US" sz="1900" dirty="0"/>
              <a:t>It is always true that: SS</a:t>
            </a:r>
            <a:r>
              <a:rPr lang="en-US" sz="1900" baseline="-25000" dirty="0"/>
              <a:t>T</a:t>
            </a:r>
            <a:r>
              <a:rPr lang="en-US" sz="1900" dirty="0"/>
              <a:t> = SS</a:t>
            </a:r>
            <a:r>
              <a:rPr lang="en-US" sz="1900" baseline="-25000" dirty="0"/>
              <a:t>Between</a:t>
            </a:r>
            <a:r>
              <a:rPr lang="en-US" sz="1900" dirty="0"/>
              <a:t> + SS</a:t>
            </a:r>
            <a:r>
              <a:rPr lang="en-US" sz="1900" baseline="-25000" dirty="0"/>
              <a:t>w</a:t>
            </a:r>
            <a:endParaRPr lang="en-US" sz="1900" dirty="0"/>
          </a:p>
          <a:p>
            <a:endParaRPr lang="en-US" sz="1900" dirty="0"/>
          </a:p>
          <a:p>
            <a:r>
              <a:rPr lang="en-US" sz="1900" u="sng" dirty="0"/>
              <a:t>Only</a:t>
            </a:r>
            <a:r>
              <a:rPr lang="en-US" sz="1900" dirty="0"/>
              <a:t> in a balanced design: SS</a:t>
            </a:r>
            <a:r>
              <a:rPr lang="en-US" sz="1900" baseline="-25000" dirty="0"/>
              <a:t>Between</a:t>
            </a:r>
            <a:r>
              <a:rPr lang="en-US" sz="1900" dirty="0"/>
              <a:t> = SS</a:t>
            </a:r>
            <a:r>
              <a:rPr lang="en-US" sz="1900" baseline="-25000" dirty="0"/>
              <a:t>A</a:t>
            </a:r>
            <a:r>
              <a:rPr lang="en-US" sz="1900" dirty="0"/>
              <a:t> + SS</a:t>
            </a:r>
            <a:r>
              <a:rPr lang="en-US" sz="1900" baseline="-25000" dirty="0"/>
              <a:t>B</a:t>
            </a:r>
            <a:r>
              <a:rPr lang="en-US" sz="1900" dirty="0"/>
              <a:t> + SS</a:t>
            </a:r>
            <a:r>
              <a:rPr lang="en-US" sz="1900" baseline="-25000" dirty="0"/>
              <a:t>AB</a:t>
            </a:r>
          </a:p>
          <a:p>
            <a:endParaRPr lang="en-US" sz="1900" dirty="0"/>
          </a:p>
          <a:p>
            <a:r>
              <a:rPr lang="en-US" sz="1900" dirty="0"/>
              <a:t>The total Sums of Squares can be partitioned in effect A, effect B, and the interaction effect AB</a:t>
            </a:r>
          </a:p>
          <a:p>
            <a:endParaRPr lang="en-US" sz="1900" dirty="0"/>
          </a:p>
          <a:p>
            <a:endParaRPr lang="en-US" sz="1900" dirty="0"/>
          </a:p>
          <a:p>
            <a:endParaRPr lang="en-US" sz="1900" dirty="0"/>
          </a:p>
          <a:p>
            <a:pPr marL="0" indent="0">
              <a:buNone/>
            </a:pPr>
            <a:endParaRPr lang="en-US" sz="19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9380" y="3450423"/>
            <a:ext cx="6685280" cy="327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0858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CD0AC03-29A2-3E4F-804F-52D6FEF6F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240" y="658728"/>
            <a:ext cx="10703560" cy="761786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Balanced vs. unbalanced designs</a:t>
            </a:r>
            <a:endParaRPr lang="nl-NL" sz="32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7, ERM, MTO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24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57422" y="1394922"/>
                <a:ext cx="10398258" cy="4961428"/>
              </a:xfrm>
            </p:spPr>
            <p:txBody>
              <a:bodyPr>
                <a:normAutofit/>
              </a:bodyPr>
              <a:lstStyle/>
              <a:p>
                <a:r>
                  <a:rPr lang="en-US" sz="1900" dirty="0"/>
                  <a:t>The reason for this is that proportionality of the sample sizes implies that the factors are </a:t>
                </a:r>
                <a:r>
                  <a:rPr lang="en-US" sz="1900" i="1" dirty="0"/>
                  <a:t>independent</a:t>
                </a:r>
                <a:endParaRPr lang="en-US" sz="1900" dirty="0"/>
              </a:p>
              <a:p>
                <a:endParaRPr lang="en-US" sz="1900" dirty="0"/>
              </a:p>
              <a:p>
                <a:pPr lvl="0"/>
                <a:r>
                  <a:rPr lang="en-US" sz="1900" dirty="0"/>
                  <a:t>If the design is unbalanced (=</a:t>
                </a:r>
                <a:r>
                  <a:rPr lang="en-US" sz="1900" i="1" dirty="0"/>
                  <a:t>n</a:t>
                </a:r>
                <a:r>
                  <a:rPr lang="en-US" sz="1900" i="1" baseline="-25000" dirty="0"/>
                  <a:t>jk</a:t>
                </a:r>
                <a:r>
                  <a:rPr lang="en-US" sz="1900" dirty="0"/>
                  <a:t> not proportional), all SSs of the effect do </a:t>
                </a:r>
                <a:r>
                  <a:rPr lang="en-US" sz="1900" u="sng" dirty="0"/>
                  <a:t>not</a:t>
                </a:r>
                <a:r>
                  <a:rPr lang="en-US" sz="1900" dirty="0"/>
                  <a:t> add up to SS</a:t>
                </a:r>
                <a:r>
                  <a:rPr lang="en-US" sz="1900" baseline="-25000" dirty="0"/>
                  <a:t>Between</a:t>
                </a:r>
              </a:p>
              <a:p>
                <a:pPr lvl="0"/>
                <a:endParaRPr lang="en-US" sz="1900" b="1" dirty="0"/>
              </a:p>
              <a:p>
                <a:r>
                  <a:rPr lang="en-US" sz="1900" dirty="0"/>
                  <a:t>Everything is possible: 	</a:t>
                </a:r>
                <a:endParaRPr lang="en-US" sz="1900" b="1" dirty="0"/>
              </a:p>
              <a:p>
                <a:pPr marL="0" indent="0">
                  <a:buNone/>
                </a:pPr>
                <a:r>
                  <a:rPr lang="en-US" sz="1900" dirty="0"/>
                  <a:t>				SS</a:t>
                </a:r>
                <a:r>
                  <a:rPr lang="en-US" sz="1900" baseline="-25000" dirty="0"/>
                  <a:t>A</a:t>
                </a:r>
                <a:r>
                  <a:rPr lang="en-US" sz="1900" dirty="0"/>
                  <a:t>+SS</a:t>
                </a:r>
                <a:r>
                  <a:rPr lang="en-US" sz="1900" baseline="-25000" dirty="0"/>
                  <a:t>B</a:t>
                </a:r>
                <a:r>
                  <a:rPr lang="en-US" sz="1900" dirty="0"/>
                  <a:t>+SS</a:t>
                </a:r>
                <a:r>
                  <a:rPr lang="en-US" sz="1900" baseline="-25000" dirty="0"/>
                  <a:t>AB</a:t>
                </a:r>
                <a:r>
                  <a:rPr lang="en-US" sz="1900" dirty="0"/>
                  <a:t> &gt; SS</a:t>
                </a:r>
                <a:r>
                  <a:rPr lang="en-US" sz="1900" baseline="-25000" dirty="0"/>
                  <a:t>Between</a:t>
                </a:r>
                <a:r>
                  <a:rPr lang="en-US" sz="1900" dirty="0"/>
                  <a:t> </a:t>
                </a:r>
                <a:endParaRPr lang="en-US" sz="1900" b="1" dirty="0"/>
              </a:p>
              <a:p>
                <a:pPr marL="0" indent="0">
                  <a:buNone/>
                </a:pPr>
                <a:r>
                  <a:rPr lang="en-US" sz="1900" dirty="0"/>
                  <a:t>		 		SS</a:t>
                </a:r>
                <a:r>
                  <a:rPr lang="en-US" sz="1900" baseline="-25000" dirty="0"/>
                  <a:t>A</a:t>
                </a:r>
                <a:r>
                  <a:rPr lang="en-US" sz="1900" dirty="0"/>
                  <a:t>+SS</a:t>
                </a:r>
                <a:r>
                  <a:rPr lang="en-US" sz="1900" baseline="-25000" dirty="0"/>
                  <a:t>B</a:t>
                </a:r>
                <a:r>
                  <a:rPr lang="en-US" sz="1900" dirty="0"/>
                  <a:t>+SS</a:t>
                </a:r>
                <a:r>
                  <a:rPr lang="en-US" sz="1900" baseline="-25000" dirty="0"/>
                  <a:t>AB</a:t>
                </a:r>
                <a:r>
                  <a:rPr lang="en-US" sz="1900" dirty="0"/>
                  <a:t> &lt; SS</a:t>
                </a:r>
                <a:r>
                  <a:rPr lang="en-US" sz="1900" baseline="-25000" dirty="0"/>
                  <a:t>Between</a:t>
                </a:r>
                <a:endParaRPr lang="en-US" sz="1900" b="1" dirty="0"/>
              </a:p>
              <a:p>
                <a:endParaRPr lang="en-US" sz="1900" dirty="0"/>
              </a:p>
              <a:p>
                <a:r>
                  <a:rPr lang="en-US" sz="1900" dirty="0"/>
                  <a:t>Interpretation in case of an unbalanced design is more difficult:</a:t>
                </a:r>
              </a:p>
              <a:p>
                <a:pPr lvl="1"/>
                <a:r>
                  <a:rPr lang="en-US" sz="1900" i="1" dirty="0"/>
                  <a:t>F</a:t>
                </a:r>
                <a:r>
                  <a:rPr lang="en-US" sz="1900" dirty="0"/>
                  <a:t>-test </a:t>
                </a:r>
                <a:r>
                  <a:rPr lang="en-US" sz="1900" dirty="0">
                    <a:sym typeface="Wingdings" panose="05000000000000000000" pitchFamily="2" charset="2"/>
                  </a:rPr>
                  <a:t> Does factor A explains variance </a:t>
                </a:r>
                <a:r>
                  <a:rPr lang="en-US" sz="1900" i="1" dirty="0">
                    <a:sym typeface="Wingdings" panose="05000000000000000000" pitchFamily="2" charset="2"/>
                  </a:rPr>
                  <a:t>in addition to the variance that is already explained by other effects (B, AB)</a:t>
                </a:r>
                <a:r>
                  <a:rPr lang="en-US" sz="1900" dirty="0">
                    <a:sym typeface="Wingdings" panose="05000000000000000000" pitchFamily="2" charset="2"/>
                  </a:rPr>
                  <a:t>?</a:t>
                </a:r>
              </a:p>
              <a:p>
                <a:pPr lvl="1"/>
                <a:r>
                  <a:rPr lang="en-US" sz="1900" dirty="0">
                    <a:sym typeface="Wingdings" panose="05000000000000000000" pitchFamily="2" charset="2"/>
                  </a:rPr>
                  <a:t>We look at the partial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19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𝜂</m:t>
                        </m:r>
                      </m:e>
                      <m:sup>
                        <m:r>
                          <a:rPr lang="en-US" sz="1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900" dirty="0"/>
                  <a:t> as effect size measure, because this answers the question </a:t>
                </a:r>
                <a:r>
                  <a:rPr lang="en-US" sz="1900" dirty="0">
                    <a:sym typeface="Wingdings" panose="05000000000000000000" pitchFamily="2" charset="2"/>
                  </a:rPr>
                  <a:t> Which part of the variance </a:t>
                </a:r>
                <a:r>
                  <a:rPr lang="en-US" sz="1900" i="1" dirty="0">
                    <a:sym typeface="Wingdings" panose="05000000000000000000" pitchFamily="2" charset="2"/>
                  </a:rPr>
                  <a:t>that is not explained by B and AB</a:t>
                </a:r>
                <a:r>
                  <a:rPr lang="en-US" sz="1900" dirty="0">
                    <a:sym typeface="Wingdings" panose="05000000000000000000" pitchFamily="2" charset="2"/>
                  </a:rPr>
                  <a:t>, is explained by A?</a:t>
                </a:r>
                <a:endParaRPr lang="en-US" sz="1900" dirty="0"/>
              </a:p>
              <a:p>
                <a:endParaRPr lang="en-US" sz="1900" dirty="0"/>
              </a:p>
              <a:p>
                <a:pPr marL="0" indent="0">
                  <a:buNone/>
                </a:pPr>
                <a:endParaRPr lang="en-US" sz="1900" dirty="0"/>
              </a:p>
            </p:txBody>
          </p:sp>
        </mc:Choice>
        <mc:Fallback xmlns="">
          <p:sp>
            <p:nvSpPr>
              <p:cNvPr id="8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7422" y="1394922"/>
                <a:ext cx="10398258" cy="4961428"/>
              </a:xfrm>
              <a:blipFill>
                <a:blip r:embed="rId3"/>
                <a:stretch>
                  <a:fillRect l="-410" t="-1229" r="-1055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37134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1" y="305764"/>
            <a:ext cx="10515598" cy="953849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Example with an unbalanced design</a:t>
            </a:r>
            <a:endParaRPr lang="nl-NL" sz="32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7, ERM, MTO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25</a:t>
            </a:fld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838200" y="1337945"/>
            <a:ext cx="10185400" cy="35296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u="sng" dirty="0"/>
              <a:t>RQ:</a:t>
            </a:r>
            <a:r>
              <a:rPr lang="en-US" sz="2000" dirty="0"/>
              <a:t> Does the mean tiredness of students depend on gender and student’s living situation?</a:t>
            </a:r>
          </a:p>
          <a:p>
            <a:endParaRPr lang="en-US" sz="2000" dirty="0"/>
          </a:p>
          <a:p>
            <a:r>
              <a:rPr lang="en-US" sz="2000" u="sng" dirty="0"/>
              <a:t>Variables:</a:t>
            </a:r>
          </a:p>
          <a:p>
            <a:pPr lvl="1"/>
            <a:r>
              <a:rPr lang="en-US" sz="1900" dirty="0"/>
              <a:t>Independent variable/factor:</a:t>
            </a:r>
          </a:p>
          <a:p>
            <a:pPr lvl="2"/>
            <a:r>
              <a:rPr lang="en-US" sz="1900" dirty="0"/>
              <a:t>Living situation </a:t>
            </a:r>
            <a:r>
              <a:rPr lang="en-US" sz="1900" dirty="0">
                <a:sym typeface="Wingdings" panose="05000000000000000000" pitchFamily="2" charset="2"/>
              </a:rPr>
              <a:t> 1 = with parents, 2 = one parent, 3 = no parents</a:t>
            </a:r>
          </a:p>
          <a:p>
            <a:pPr lvl="2"/>
            <a:r>
              <a:rPr lang="en-US" sz="1900" dirty="0">
                <a:sym typeface="Wingdings" panose="05000000000000000000" pitchFamily="2" charset="2"/>
              </a:rPr>
              <a:t>Gender  1 = male, 2 = female</a:t>
            </a:r>
          </a:p>
          <a:p>
            <a:pPr lvl="1"/>
            <a:r>
              <a:rPr lang="en-US" sz="1900" dirty="0">
                <a:sym typeface="Wingdings" panose="05000000000000000000" pitchFamily="2" charset="2"/>
              </a:rPr>
              <a:t>Dependent variable is tiredness that is measured with a scale</a:t>
            </a:r>
          </a:p>
          <a:p>
            <a:pPr lvl="1"/>
            <a:endParaRPr lang="en-US" sz="1900" dirty="0">
              <a:sym typeface="Wingdings" panose="05000000000000000000" pitchFamily="2" charset="2"/>
            </a:endParaRPr>
          </a:p>
          <a:p>
            <a:r>
              <a:rPr lang="en-US" sz="1900" u="sng" dirty="0">
                <a:sym typeface="Wingdings" panose="05000000000000000000" pitchFamily="2" charset="2"/>
              </a:rPr>
              <a:t>Data:</a:t>
            </a:r>
            <a:r>
              <a:rPr lang="en-US" sz="1900" dirty="0">
                <a:sym typeface="Wingdings" panose="05000000000000000000" pitchFamily="2" charset="2"/>
              </a:rPr>
              <a:t> All social science students who followed the statistics course MTO-D-MAW in 2004 (</a:t>
            </a:r>
            <a:r>
              <a:rPr lang="en-US" sz="1900" i="1" dirty="0">
                <a:sym typeface="Wingdings" panose="05000000000000000000" pitchFamily="2" charset="2"/>
              </a:rPr>
              <a:t>N</a:t>
            </a:r>
            <a:r>
              <a:rPr lang="en-US" sz="1900" dirty="0">
                <a:sym typeface="Wingdings" panose="05000000000000000000" pitchFamily="2" charset="2"/>
              </a:rPr>
              <a:t> = 590)</a:t>
            </a:r>
            <a:endParaRPr lang="en-US" sz="1900" u="sng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455469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1" y="305764"/>
            <a:ext cx="10515598" cy="953849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Example with an unbalanced design</a:t>
            </a:r>
            <a:endParaRPr lang="nl-NL" sz="32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7, ERM, MTO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26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441" y="1487477"/>
            <a:ext cx="5056822" cy="464100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593840" y="1487477"/>
            <a:ext cx="428752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/>
              <a:t>Is this an unbalanced design?</a:t>
            </a:r>
          </a:p>
        </p:txBody>
      </p:sp>
    </p:spTree>
    <p:extLst>
      <p:ext uri="{BB962C8B-B14F-4D97-AF65-F5344CB8AC3E}">
        <p14:creationId xmlns:p14="http://schemas.microsoft.com/office/powerpoint/2010/main" val="25813544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CD0AC03-29A2-3E4F-804F-52D6FEF6F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240" y="658728"/>
            <a:ext cx="10703560" cy="761786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Example with an unbalanced design</a:t>
            </a:r>
            <a:endParaRPr lang="nl-NL" sz="32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7, ERM, MTO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27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34160"/>
            <a:ext cx="5349584" cy="332513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6880" y="1420514"/>
            <a:ext cx="6581775" cy="31993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0240" y="5466080"/>
            <a:ext cx="1082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are lucky! </a:t>
            </a:r>
            <a:r>
              <a:rPr lang="en-US" dirty="0">
                <a:sym typeface="Wingdings" panose="05000000000000000000" pitchFamily="2" charset="2"/>
              </a:rPr>
              <a:t> No interaction effect, so we can straightforwardly interpret the main effects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8975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CD0AC03-29A2-3E4F-804F-52D6FEF6F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240" y="658728"/>
            <a:ext cx="10703560" cy="761786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Example with an unbalanced design</a:t>
            </a:r>
            <a:endParaRPr lang="nl-NL" sz="32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7, ERM, MTO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28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7680" y="1298593"/>
            <a:ext cx="6906895" cy="33573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0240" y="4824707"/>
            <a:ext cx="10820400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u="sng" dirty="0"/>
              <a:t>Conclusions:</a:t>
            </a:r>
            <a:endParaRPr lang="en-US" sz="19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/>
              <a:t>There is an effect of living situation (</a:t>
            </a:r>
            <a:r>
              <a:rPr lang="en-US" sz="1900" i="1" dirty="0"/>
              <a:t>p</a:t>
            </a:r>
            <a:r>
              <a:rPr lang="en-US" sz="1900" dirty="0"/>
              <a:t> = 0.019) </a:t>
            </a:r>
            <a:r>
              <a:rPr lang="en-US" sz="1900" i="1" dirty="0"/>
              <a:t>controlled for gender and gender*living situation</a:t>
            </a:r>
            <a:r>
              <a:rPr lang="en-US" sz="1900" dirty="0"/>
              <a:t> </a:t>
            </a:r>
            <a:r>
              <a:rPr lang="en-US" sz="1900" dirty="0">
                <a:sym typeface="Wingdings" panose="05000000000000000000" pitchFamily="2" charset="2"/>
              </a:rPr>
              <a:t> we need to use post-hoc tests to figure out which groups differ from each other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900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>
                <a:sym typeface="Wingdings" panose="05000000000000000000" pitchFamily="2" charset="2"/>
              </a:rPr>
              <a:t>There is an effect of gender (</a:t>
            </a:r>
            <a:r>
              <a:rPr lang="en-US" sz="1900" i="1" dirty="0">
                <a:sym typeface="Wingdings" panose="05000000000000000000" pitchFamily="2" charset="2"/>
              </a:rPr>
              <a:t>p</a:t>
            </a:r>
            <a:r>
              <a:rPr lang="en-US" sz="1900" dirty="0">
                <a:sym typeface="Wingdings" panose="05000000000000000000" pitchFamily="2" charset="2"/>
              </a:rPr>
              <a:t> = 0.001) </a:t>
            </a:r>
            <a:r>
              <a:rPr lang="en-US" sz="1900" i="1" dirty="0">
                <a:sym typeface="Wingdings" panose="05000000000000000000" pitchFamily="2" charset="2"/>
              </a:rPr>
              <a:t>controlled for living situation and living situation*gender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10727481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CD0AC03-29A2-3E4F-804F-52D6FEF6F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240" y="658728"/>
            <a:ext cx="10703560" cy="761786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One-way vs. Two-way ANOVA</a:t>
            </a:r>
            <a:endParaRPr lang="nl-NL" sz="32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7, ERM, MTO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29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1420514"/>
            <a:ext cx="10820400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/>
              <a:t>Suppose that we conduct a one-way ANOVA using only the factor drug: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9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9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9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9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9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9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9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9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/>
              <a:t>How do the results of a one-way ANOVA compare to those of a two-way ANOVA?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5402883"/>
              </p:ext>
            </p:extLst>
          </p:nvPr>
        </p:nvGraphicFramePr>
        <p:xfrm>
          <a:off x="1838514" y="2182300"/>
          <a:ext cx="7652375" cy="1134937"/>
        </p:xfrm>
        <a:graphic>
          <a:graphicData uri="http://schemas.openxmlformats.org/drawingml/2006/table">
            <a:tbl>
              <a:tblPr firstRow="1" firstCol="1" bandRow="1"/>
              <a:tblGrid>
                <a:gridCol w="13180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83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53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53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35331">
                  <a:extLst>
                    <a:ext uri="{9D8B030D-6E8A-4147-A177-3AD203B41FA5}">
                      <a16:colId xmlns:a16="http://schemas.microsoft.com/office/drawing/2014/main" val="2251404343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Type of drug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Drug 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Drug</a:t>
                      </a:r>
                      <a:r>
                        <a:rPr lang="en-US" sz="1800" b="1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B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Drug</a:t>
                      </a:r>
                      <a:r>
                        <a:rPr lang="en-US" sz="1800" b="1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400">
                <a:tc rowSpan="2"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Type</a:t>
                      </a:r>
                      <a:r>
                        <a:rPr lang="en-US" sz="1800" b="1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of patient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Depression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8; 4; 0</a:t>
                      </a:r>
                      <a:endParaRPr lang="en-US" sz="1800" b="1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10; 8; 6</a:t>
                      </a:r>
                      <a:endParaRPr lang="en-US" sz="1800" b="1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8; 6; 4</a:t>
                      </a:r>
                      <a:endParaRPr lang="en-US" sz="1800" b="1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400">
                <a:tc vMerge="1"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Schizophrenia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14;10; 6</a:t>
                      </a:r>
                      <a:endParaRPr lang="en-US" sz="1800" b="1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4; 2; 0</a:t>
                      </a:r>
                      <a:endParaRPr lang="en-US" sz="1800" b="1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15;12; 9</a:t>
                      </a:r>
                      <a:endParaRPr lang="en-US" sz="1800" b="1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 flipH="1">
            <a:off x="2286000" y="2722880"/>
            <a:ext cx="2773680" cy="57912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2286000" y="2722880"/>
            <a:ext cx="2773680" cy="57912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3795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422" y="1394922"/>
            <a:ext cx="10058400" cy="4632267"/>
          </a:xfrm>
        </p:spPr>
        <p:txBody>
          <a:bodyPr>
            <a:normAutofit/>
          </a:bodyPr>
          <a:lstStyle/>
          <a:p>
            <a:pPr lvl="0"/>
            <a:endParaRPr lang="en-US" sz="1900" dirty="0">
              <a:sym typeface="Wingdings" panose="05000000000000000000" pitchFamily="2" charset="2"/>
            </a:endParaRPr>
          </a:p>
          <a:p>
            <a:pPr lvl="0"/>
            <a:endParaRPr lang="en-US" sz="1900" dirty="0"/>
          </a:p>
          <a:p>
            <a:pPr lvl="0"/>
            <a:endParaRPr lang="en-US" sz="19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CD0AC03-29A2-3E4F-804F-52D6FEF6F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240" y="658728"/>
            <a:ext cx="10703560" cy="761786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Model two-way ANOVA</a:t>
            </a:r>
            <a:endParaRPr lang="nl-NL" sz="32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7, ERM, MTO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 txBox="1">
                <a:spLocks/>
              </p:cNvSpPr>
              <p:nvPr/>
            </p:nvSpPr>
            <p:spPr>
              <a:xfrm>
                <a:off x="2152650" y="1671226"/>
                <a:ext cx="78867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Bef>
                    <a:spcPts val="400"/>
                  </a:spcBef>
                  <a:buFont typeface="Arial" panose="020B0604020202020204" pitchFamily="34" charset="0"/>
                  <a:buNone/>
                </a:pPr>
                <a:r>
                  <a:rPr lang="en-US" sz="1900" b="1" dirty="0"/>
                  <a:t>Linear additive model:</a:t>
                </a:r>
              </a:p>
              <a:p>
                <a:pPr marL="0" indent="0">
                  <a:spcBef>
                    <a:spcPts val="400"/>
                  </a:spcBef>
                  <a:buFont typeface="Arial" panose="020B0604020202020204" pitchFamily="34" charset="0"/>
                  <a:buNone/>
                </a:pPr>
                <a:endParaRPr lang="en-US" sz="1900" b="1" dirty="0"/>
              </a:p>
              <a:p>
                <a:pPr>
                  <a:spcBef>
                    <a:spcPts val="400"/>
                  </a:spcBef>
                </a:pPr>
                <a:r>
                  <a:rPr lang="en-US" sz="1900" dirty="0"/>
                  <a:t>We have </a:t>
                </a:r>
                <a:r>
                  <a:rPr lang="en-US" sz="1900" i="1" dirty="0"/>
                  <a:t>J </a:t>
                </a:r>
                <a:r>
                  <a:rPr lang="en-US" sz="1900" dirty="0"/>
                  <a:t>levels of factor A, indexed by </a:t>
                </a:r>
                <a:r>
                  <a:rPr lang="en-US" sz="1900" i="1" dirty="0"/>
                  <a:t>j</a:t>
                </a:r>
              </a:p>
              <a:p>
                <a:pPr>
                  <a:spcBef>
                    <a:spcPts val="400"/>
                  </a:spcBef>
                </a:pPr>
                <a:r>
                  <a:rPr lang="en-US" sz="1900" dirty="0"/>
                  <a:t>We have </a:t>
                </a:r>
                <a:r>
                  <a:rPr lang="en-US" sz="1900" i="1" dirty="0"/>
                  <a:t>K </a:t>
                </a:r>
                <a:r>
                  <a:rPr lang="en-US" sz="1900" dirty="0"/>
                  <a:t>levels of factor B, indexed by </a:t>
                </a:r>
                <a:r>
                  <a:rPr lang="en-US" sz="1900" i="1" dirty="0"/>
                  <a:t>k</a:t>
                </a:r>
              </a:p>
              <a:p>
                <a:pPr>
                  <a:spcBef>
                    <a:spcPts val="400"/>
                  </a:spcBef>
                </a:pPr>
                <a:r>
                  <a:rPr lang="en-US" sz="1900" dirty="0"/>
                  <a:t>In total, we have </a:t>
                </a:r>
                <a:r>
                  <a:rPr lang="en-US" sz="1900" i="1" dirty="0"/>
                  <a:t>J </a:t>
                </a:r>
                <a:r>
                  <a:rPr lang="en-US" sz="1900" dirty="0"/>
                  <a:t>x </a:t>
                </a:r>
                <a:r>
                  <a:rPr lang="en-US" sz="1900" i="1" dirty="0"/>
                  <a:t>K</a:t>
                </a:r>
                <a:r>
                  <a:rPr lang="en-US" sz="1900" dirty="0"/>
                  <a:t> groups</a:t>
                </a:r>
              </a:p>
              <a:p>
                <a:pPr>
                  <a:spcBef>
                    <a:spcPts val="400"/>
                  </a:spcBef>
                </a:pPr>
                <a:endParaRPr lang="en-US" sz="1900" dirty="0"/>
              </a:p>
              <a:p>
                <a:pPr marL="0" indent="0">
                  <a:spcBef>
                    <a:spcPts val="400"/>
                  </a:spcBef>
                  <a:buFont typeface="Arial" panose="020B0604020202020204" pitchFamily="34" charset="0"/>
                  <a:buNone/>
                </a:pPr>
                <a:endParaRPr lang="en-US" sz="190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spcBef>
                    <a:spcPts val="400"/>
                  </a:spcBef>
                  <a:buFont typeface="Arial" panose="020B0604020202020204" pitchFamily="34" charset="0"/>
                  <a:buNone/>
                </a:pPr>
                <a:r>
                  <a:rPr lang="en-US" sz="19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90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nl-NL" sz="19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nl-NL" sz="19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..</m:t>
                        </m:r>
                      </m:sub>
                    </m:sSub>
                    <m:r>
                      <a:rPr lang="nl-NL" sz="19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9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1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𝛼𝛽</m:t>
                            </m:r>
                          </m:e>
                        </m:d>
                      </m:e>
                      <m:sub>
                        <m:r>
                          <a:rPr lang="en-US" sz="1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𝑗𝑘</m:t>
                        </m:r>
                      </m:sub>
                    </m:sSub>
                    <m:r>
                      <a:rPr lang="en-US" sz="1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nl-NL" sz="19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190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90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sz="1900" dirty="0"/>
              </a:p>
              <a:p>
                <a:pPr>
                  <a:spcBef>
                    <a:spcPts val="400"/>
                  </a:spcBef>
                </a:pPr>
                <a:endParaRPr lang="en-US" sz="1900" dirty="0"/>
              </a:p>
              <a:p>
                <a:pPr marL="0" indent="0">
                  <a:spcBef>
                    <a:spcPts val="400"/>
                  </a:spcBef>
                  <a:buFont typeface="Arial" panose="020B0604020202020204" pitchFamily="34" charset="0"/>
                  <a:buNone/>
                </a:pPr>
                <a:endParaRPr lang="en-US" sz="1900" b="1" dirty="0"/>
              </a:p>
              <a:p>
                <a:pPr marL="0" indent="0">
                  <a:spcBef>
                    <a:spcPts val="400"/>
                  </a:spcBef>
                  <a:buFont typeface="Arial" panose="020B0604020202020204" pitchFamily="34" charset="0"/>
                  <a:buNone/>
                </a:pPr>
                <a:endParaRPr lang="en-US" sz="1900" b="1" dirty="0"/>
              </a:p>
              <a:p>
                <a:pPr marL="0" indent="0">
                  <a:spcBef>
                    <a:spcPts val="400"/>
                  </a:spcBef>
                  <a:buFont typeface="Arial" panose="020B0604020202020204" pitchFamily="34" charset="0"/>
                  <a:buNone/>
                </a:pPr>
                <a:endParaRPr lang="en-US" sz="1900" b="1" dirty="0"/>
              </a:p>
              <a:p>
                <a:pPr marL="0" indent="0">
                  <a:spcBef>
                    <a:spcPts val="400"/>
                  </a:spcBef>
                  <a:buFont typeface="Arial" panose="020B0604020202020204" pitchFamily="34" charset="0"/>
                  <a:buNone/>
                </a:pPr>
                <a:endParaRPr lang="en-US" sz="1900" b="1" dirty="0"/>
              </a:p>
              <a:p>
                <a:pPr marL="0" indent="0">
                  <a:spcBef>
                    <a:spcPts val="400"/>
                  </a:spcBef>
                  <a:buFont typeface="Arial" panose="020B0604020202020204" pitchFamily="34" charset="0"/>
                  <a:buNone/>
                </a:pPr>
                <a:endParaRPr lang="en-US" sz="1900" b="1" dirty="0"/>
              </a:p>
              <a:p>
                <a:pPr marL="0" indent="0">
                  <a:spcBef>
                    <a:spcPts val="400"/>
                  </a:spcBef>
                  <a:buFont typeface="Arial" panose="020B0604020202020204" pitchFamily="34" charset="0"/>
                  <a:buNone/>
                </a:pPr>
                <a:endParaRPr lang="en-US" sz="1900" b="1" dirty="0"/>
              </a:p>
              <a:p>
                <a:pPr marL="0" indent="0">
                  <a:spcBef>
                    <a:spcPts val="400"/>
                  </a:spcBef>
                  <a:buFont typeface="Arial" panose="020B0604020202020204" pitchFamily="34" charset="0"/>
                  <a:buNone/>
                </a:pPr>
                <a:endParaRPr lang="en-US" sz="1900" b="1" dirty="0"/>
              </a:p>
              <a:p>
                <a:pPr marL="0" indent="0">
                  <a:spcBef>
                    <a:spcPts val="400"/>
                  </a:spcBef>
                  <a:buFont typeface="Arial" panose="020B0604020202020204" pitchFamily="34" charset="0"/>
                  <a:buNone/>
                </a:pPr>
                <a:endParaRPr lang="en-US" sz="1900" b="1" dirty="0"/>
              </a:p>
              <a:p>
                <a:pPr marL="0" indent="0">
                  <a:spcBef>
                    <a:spcPts val="400"/>
                  </a:spcBef>
                  <a:buFont typeface="Arial" panose="020B0604020202020204" pitchFamily="34" charset="0"/>
                  <a:buNone/>
                </a:pPr>
                <a:endParaRPr lang="en-US" sz="1900" b="1" dirty="0"/>
              </a:p>
            </p:txBody>
          </p:sp>
        </mc:Choice>
        <mc:Fallback xmlns="">
          <p:sp>
            <p:nvSpPr>
              <p:cNvPr id="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2650" y="1671226"/>
                <a:ext cx="7886700" cy="4351338"/>
              </a:xfrm>
              <a:prstGeom prst="rect">
                <a:avLst/>
              </a:prstGeom>
              <a:blipFill>
                <a:blip r:embed="rId3"/>
                <a:stretch>
                  <a:fillRect l="-696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/>
          <p:cNvSpPr/>
          <p:nvPr/>
        </p:nvSpPr>
        <p:spPr>
          <a:xfrm>
            <a:off x="6393890" y="3857162"/>
            <a:ext cx="433629" cy="340814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00" dirty="0"/>
          </a:p>
        </p:txBody>
      </p:sp>
      <p:sp>
        <p:nvSpPr>
          <p:cNvPr id="10" name="Oval 9"/>
          <p:cNvSpPr/>
          <p:nvPr/>
        </p:nvSpPr>
        <p:spPr>
          <a:xfrm>
            <a:off x="5930553" y="3877183"/>
            <a:ext cx="354674" cy="340814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00" dirty="0"/>
          </a:p>
        </p:txBody>
      </p:sp>
      <p:sp>
        <p:nvSpPr>
          <p:cNvPr id="11" name="Oval 10"/>
          <p:cNvSpPr/>
          <p:nvPr/>
        </p:nvSpPr>
        <p:spPr>
          <a:xfrm>
            <a:off x="4532242" y="3857162"/>
            <a:ext cx="558800" cy="340814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00" dirty="0"/>
          </a:p>
        </p:txBody>
      </p:sp>
      <p:sp>
        <p:nvSpPr>
          <p:cNvPr id="12" name="Oval 11"/>
          <p:cNvSpPr/>
          <p:nvPr/>
        </p:nvSpPr>
        <p:spPr>
          <a:xfrm>
            <a:off x="5368112" y="3857162"/>
            <a:ext cx="354674" cy="340814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00" dirty="0"/>
          </a:p>
        </p:txBody>
      </p:sp>
      <p:sp>
        <p:nvSpPr>
          <p:cNvPr id="13" name="TextBox 12"/>
          <p:cNvSpPr txBox="1"/>
          <p:nvPr/>
        </p:nvSpPr>
        <p:spPr>
          <a:xfrm>
            <a:off x="688286" y="3614137"/>
            <a:ext cx="2374998" cy="6771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900" dirty="0"/>
              <a:t>Actual score of person </a:t>
            </a:r>
            <a:r>
              <a:rPr lang="en-US" sz="1900" i="1" dirty="0"/>
              <a:t>i</a:t>
            </a:r>
            <a:r>
              <a:rPr lang="en-US" sz="1900" dirty="0"/>
              <a:t> in group </a:t>
            </a:r>
            <a:r>
              <a:rPr lang="en-US" sz="1900" i="1" dirty="0"/>
              <a:t>jk</a:t>
            </a:r>
            <a:endParaRPr lang="en-US" sz="1900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3108364" y="3955516"/>
            <a:ext cx="1441063" cy="92074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752753" y="5271844"/>
            <a:ext cx="1191490" cy="6771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900" dirty="0"/>
              <a:t>Grand mean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683903" y="4968240"/>
                <a:ext cx="2722738" cy="7007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900" dirty="0"/>
                  <a:t>Effect of level </a:t>
                </a:r>
                <a:r>
                  <a:rPr lang="en-US" sz="1900" i="1" dirty="0"/>
                  <a:t>j</a:t>
                </a:r>
                <a:r>
                  <a:rPr lang="en-US" sz="1900" dirty="0"/>
                  <a:t> of factor A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1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1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</m:sub>
                    </m:sSub>
                    <m:r>
                      <a:rPr lang="en-US" sz="1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..</m:t>
                        </m:r>
                      </m:sub>
                    </m:sSub>
                  </m:oMath>
                </a14:m>
                <a:endParaRPr lang="en-NL" sz="19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903" y="4968240"/>
                <a:ext cx="2722738" cy="700705"/>
              </a:xfrm>
              <a:prstGeom prst="rect">
                <a:avLst/>
              </a:prstGeom>
              <a:blipFill>
                <a:blip r:embed="rId4"/>
                <a:stretch>
                  <a:fillRect l="-1336" t="-3419" r="-3118" b="-1025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8910412" y="3875508"/>
            <a:ext cx="1183270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900" dirty="0"/>
              <a:t>Residual</a:t>
            </a:r>
          </a:p>
        </p:txBody>
      </p:sp>
      <p:cxnSp>
        <p:nvCxnSpPr>
          <p:cNvPr id="18" name="Straight Arrow Connector 17"/>
          <p:cNvCxnSpPr>
            <a:stCxn id="12" idx="4"/>
            <a:endCxn id="15" idx="0"/>
          </p:cNvCxnSpPr>
          <p:nvPr/>
        </p:nvCxnSpPr>
        <p:spPr>
          <a:xfrm flipH="1">
            <a:off x="3348498" y="4197976"/>
            <a:ext cx="2196951" cy="1073868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6136109" y="4228549"/>
            <a:ext cx="44" cy="739691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25" idx="6"/>
          </p:cNvCxnSpPr>
          <p:nvPr/>
        </p:nvCxnSpPr>
        <p:spPr>
          <a:xfrm>
            <a:off x="8462023" y="4058142"/>
            <a:ext cx="448389" cy="65061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973012" y="3877182"/>
            <a:ext cx="840028" cy="320793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00" dirty="0"/>
          </a:p>
        </p:txBody>
      </p:sp>
      <p:sp>
        <p:nvSpPr>
          <p:cNvPr id="25" name="Oval 24"/>
          <p:cNvSpPr/>
          <p:nvPr/>
        </p:nvSpPr>
        <p:spPr>
          <a:xfrm>
            <a:off x="8028394" y="3887735"/>
            <a:ext cx="433629" cy="340814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00" dirty="0"/>
          </a:p>
        </p:txBody>
      </p:sp>
      <p:cxnSp>
        <p:nvCxnSpPr>
          <p:cNvPr id="26" name="Straight Arrow Connector 25"/>
          <p:cNvCxnSpPr>
            <a:endCxn id="28" idx="0"/>
          </p:cNvCxnSpPr>
          <p:nvPr/>
        </p:nvCxnSpPr>
        <p:spPr>
          <a:xfrm>
            <a:off x="6622828" y="4194479"/>
            <a:ext cx="2603418" cy="765180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7813039" y="4959659"/>
                <a:ext cx="2826413" cy="7007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900" dirty="0"/>
                  <a:t>Effect of level </a:t>
                </a:r>
                <a:r>
                  <a:rPr lang="en-US" sz="1900" i="1" dirty="0"/>
                  <a:t>k</a:t>
                </a:r>
                <a:r>
                  <a:rPr lang="en-US" sz="1900" dirty="0"/>
                  <a:t> of factor B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en-US" sz="1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1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1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..</m:t>
                        </m:r>
                      </m:sub>
                    </m:sSub>
                  </m:oMath>
                </a14:m>
                <a:endParaRPr lang="en-NL" sz="19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3039" y="4959659"/>
                <a:ext cx="2826413" cy="700705"/>
              </a:xfrm>
              <a:prstGeom prst="rect">
                <a:avLst/>
              </a:prstGeom>
              <a:blipFill>
                <a:blip r:embed="rId5"/>
                <a:stretch>
                  <a:fillRect l="-430" t="-3419" r="-1935" b="-1025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/>
          <p:cNvCxnSpPr>
            <a:cxnSpLocks/>
            <a:endCxn id="36" idx="1"/>
          </p:cNvCxnSpPr>
          <p:nvPr/>
        </p:nvCxnSpPr>
        <p:spPr>
          <a:xfrm flipV="1">
            <a:off x="7384508" y="2435912"/>
            <a:ext cx="1184485" cy="1441727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8568993" y="1939366"/>
                <a:ext cx="3246288" cy="99309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900" dirty="0"/>
                  <a:t>Interaction effect of factors A and B in population </a:t>
                </a:r>
                <a:r>
                  <a:rPr lang="en-US" sz="1900" i="1" dirty="0"/>
                  <a:t>jk</a:t>
                </a:r>
                <a:r>
                  <a:rPr lang="en-US" sz="1900" dirty="0"/>
                  <a:t>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1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𝛼𝛽</m:t>
                              </m:r>
                            </m:e>
                          </m:d>
                        </m:e>
                        <m:sub>
                          <m:r>
                            <a:rPr lang="en-US" sz="1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𝑗𝑘</m:t>
                          </m:r>
                        </m:sub>
                      </m:sSub>
                      <m:r>
                        <a:rPr lang="en-US" sz="19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𝑗𝑘</m:t>
                          </m:r>
                        </m:sub>
                      </m:sSub>
                      <m:r>
                        <a:rPr lang="en-US" sz="19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.</m:t>
                          </m:r>
                        </m:sub>
                      </m:sSub>
                      <m:r>
                        <a:rPr lang="en-US" sz="19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9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..</m:t>
                          </m:r>
                        </m:sub>
                      </m:sSub>
                    </m:oMath>
                  </m:oMathPara>
                </a14:m>
                <a:endParaRPr lang="en-NL" sz="19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8993" y="1939366"/>
                <a:ext cx="3246288" cy="993092"/>
              </a:xfrm>
              <a:prstGeom prst="rect">
                <a:avLst/>
              </a:prstGeom>
              <a:blipFill>
                <a:blip r:embed="rId6"/>
                <a:stretch>
                  <a:fillRect t="-2424" b="-24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24588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7, ERM, MTO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30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952398" y="795195"/>
            <a:ext cx="5029201" cy="5647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u="sng" dirty="0"/>
              <a:t>Comparison: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/>
              <a:t>SS</a:t>
            </a:r>
            <a:r>
              <a:rPr lang="en-US" sz="1900" baseline="-25000" dirty="0"/>
              <a:t>drug</a:t>
            </a:r>
            <a:r>
              <a:rPr lang="en-US" sz="1900" dirty="0"/>
              <a:t>, df</a:t>
            </a:r>
            <a:r>
              <a:rPr lang="en-US" sz="1900" baseline="-25000" dirty="0"/>
              <a:t>drug</a:t>
            </a:r>
            <a:r>
              <a:rPr lang="en-US" sz="1900" dirty="0"/>
              <a:t>, MS</a:t>
            </a:r>
            <a:r>
              <a:rPr lang="en-US" sz="1900" baseline="-25000" dirty="0"/>
              <a:t>drug</a:t>
            </a:r>
            <a:r>
              <a:rPr lang="en-US" sz="1900" dirty="0"/>
              <a:t> are the same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9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/>
              <a:t>SS</a:t>
            </a:r>
            <a:r>
              <a:rPr lang="en-US" sz="1900" baseline="-25000" dirty="0"/>
              <a:t>W</a:t>
            </a:r>
            <a:r>
              <a:rPr lang="en-US" sz="1900" dirty="0"/>
              <a:t> is different in output</a:t>
            </a:r>
            <a:endParaRPr lang="en-US" sz="1900" b="1" dirty="0"/>
          </a:p>
          <a:p>
            <a:r>
              <a:rPr lang="en-US" sz="1900" dirty="0"/>
              <a:t>	SS</a:t>
            </a:r>
            <a:r>
              <a:rPr lang="en-US" sz="1900" baseline="-25000" dirty="0"/>
              <a:t>W-1way</a:t>
            </a:r>
            <a:r>
              <a:rPr lang="en-US" sz="1900" dirty="0"/>
              <a:t> =SS</a:t>
            </a:r>
            <a:r>
              <a:rPr lang="en-US" sz="1900" baseline="-25000" dirty="0"/>
              <a:t>W-2way </a:t>
            </a:r>
            <a:r>
              <a:rPr lang="en-US" sz="1900" dirty="0"/>
              <a:t>+ SS</a:t>
            </a:r>
            <a:r>
              <a:rPr lang="en-US" sz="1900" baseline="-25000" dirty="0"/>
              <a:t>pat  </a:t>
            </a:r>
            <a:r>
              <a:rPr lang="en-US" sz="1900" dirty="0"/>
              <a:t>+ SS</a:t>
            </a:r>
            <a:r>
              <a:rPr lang="en-US" sz="1900" baseline="-25000" dirty="0"/>
              <a:t>pat*drug</a:t>
            </a:r>
            <a:endParaRPr lang="en-US" sz="1900" b="1" dirty="0"/>
          </a:p>
          <a:p>
            <a:r>
              <a:rPr lang="en-US" sz="1900" dirty="0"/>
              <a:t>	268 	      =106        +	 18     + 144  </a:t>
            </a:r>
            <a:endParaRPr lang="en-US" sz="1900" b="1" dirty="0"/>
          </a:p>
          <a:p>
            <a:pPr lvl="1"/>
            <a:endParaRPr lang="en-US" sz="19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/>
              <a:t>df</a:t>
            </a:r>
            <a:r>
              <a:rPr lang="en-US" sz="1900" baseline="-25000" dirty="0"/>
              <a:t>W</a:t>
            </a:r>
            <a:r>
              <a:rPr lang="en-US" sz="1900" dirty="0"/>
              <a:t> is different in output</a:t>
            </a:r>
            <a:endParaRPr lang="en-US" sz="1900" b="1" dirty="0"/>
          </a:p>
          <a:p>
            <a:r>
              <a:rPr lang="en-US" sz="1900" dirty="0"/>
              <a:t>	df</a:t>
            </a:r>
            <a:r>
              <a:rPr lang="en-US" sz="1900" baseline="-25000" dirty="0"/>
              <a:t>W-1way</a:t>
            </a:r>
            <a:r>
              <a:rPr lang="en-US" sz="1900" dirty="0"/>
              <a:t> 	= df</a:t>
            </a:r>
            <a:r>
              <a:rPr lang="en-US" sz="1900" baseline="-25000" dirty="0"/>
              <a:t>W-2way</a:t>
            </a:r>
            <a:r>
              <a:rPr lang="en-US" sz="1900" dirty="0"/>
              <a:t> + df</a:t>
            </a:r>
            <a:r>
              <a:rPr lang="en-US" sz="1900" baseline="-25000" dirty="0"/>
              <a:t>pat</a:t>
            </a:r>
            <a:r>
              <a:rPr lang="en-US" sz="1900" dirty="0"/>
              <a:t> + df</a:t>
            </a:r>
            <a:r>
              <a:rPr lang="en-US" sz="1900" baseline="-25000" dirty="0"/>
              <a:t>pat*drug</a:t>
            </a:r>
            <a:endParaRPr lang="en-US" sz="1900" b="1" dirty="0"/>
          </a:p>
          <a:p>
            <a:r>
              <a:rPr lang="en-US" sz="1900" dirty="0"/>
              <a:t>	15 		= 12          + 1       + 2</a:t>
            </a:r>
            <a:endParaRPr lang="en-US" sz="1900" b="1" dirty="0"/>
          </a:p>
          <a:p>
            <a:endParaRPr lang="en-US" sz="19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/>
              <a:t>Because SS</a:t>
            </a:r>
            <a:r>
              <a:rPr lang="en-US" sz="1900" baseline="-25000" dirty="0"/>
              <a:t>W</a:t>
            </a:r>
            <a:r>
              <a:rPr lang="en-US" sz="1900" dirty="0"/>
              <a:t> in two-way (compared to one-way) has decreased relatively more than </a:t>
            </a:r>
            <a:r>
              <a:rPr lang="en-US" sz="1900" dirty="0" err="1"/>
              <a:t>df</a:t>
            </a:r>
            <a:r>
              <a:rPr lang="en-US" sz="1900" baseline="-25000" dirty="0" err="1"/>
              <a:t>W</a:t>
            </a:r>
            <a:r>
              <a:rPr lang="en-US" sz="1900" dirty="0"/>
              <a:t>, the MS</a:t>
            </a:r>
            <a:r>
              <a:rPr lang="en-US" sz="1900" baseline="-25000" dirty="0"/>
              <a:t>W</a:t>
            </a:r>
            <a:r>
              <a:rPr lang="en-US" sz="1900" dirty="0"/>
              <a:t> in two-way is lower than in one-way</a:t>
            </a:r>
            <a:endParaRPr lang="en-US" sz="19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9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/>
              <a:t>Because MS</a:t>
            </a:r>
            <a:r>
              <a:rPr lang="en-US" sz="1900" baseline="-25000" dirty="0"/>
              <a:t>W</a:t>
            </a:r>
            <a:r>
              <a:rPr lang="en-US" sz="1900" dirty="0"/>
              <a:t> is lower in two-way, F</a:t>
            </a:r>
            <a:r>
              <a:rPr lang="en-US" sz="1900" baseline="-25000" dirty="0"/>
              <a:t>drug</a:t>
            </a:r>
            <a:r>
              <a:rPr lang="en-US" sz="1900" dirty="0"/>
              <a:t> increases and the </a:t>
            </a:r>
            <a:r>
              <a:rPr lang="en-US" sz="1900" i="1" dirty="0"/>
              <a:t>p</a:t>
            </a:r>
            <a:r>
              <a:rPr lang="en-US" sz="1900" dirty="0"/>
              <a:t>-value of ‘drug’ therefore decreases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9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400" y="3549108"/>
            <a:ext cx="6741999" cy="329880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445" y="538480"/>
            <a:ext cx="6543675" cy="272742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1445" y="121920"/>
            <a:ext cx="264223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u="sng" dirty="0"/>
              <a:t>One-way ANOVA: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10400" y="3201957"/>
            <a:ext cx="264223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u="sng" dirty="0"/>
              <a:t>Two-way ANOVA:</a:t>
            </a:r>
          </a:p>
        </p:txBody>
      </p:sp>
    </p:spTree>
    <p:extLst>
      <p:ext uri="{BB962C8B-B14F-4D97-AF65-F5344CB8AC3E}">
        <p14:creationId xmlns:p14="http://schemas.microsoft.com/office/powerpoint/2010/main" val="17781904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CD0AC03-29A2-3E4F-804F-52D6FEF6F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240" y="658728"/>
            <a:ext cx="10703560" cy="761786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One-way vs. Two-way ANOVA</a:t>
            </a:r>
            <a:endParaRPr lang="nl-NL" sz="32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7, ERM, MTO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31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1420514"/>
            <a:ext cx="1082040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/>
              <a:t>Important questions:</a:t>
            </a:r>
          </a:p>
          <a:p>
            <a:endParaRPr lang="en-US" sz="1900" dirty="0"/>
          </a:p>
          <a:p>
            <a:pPr lvl="1"/>
            <a:r>
              <a:rPr lang="en-US" sz="1900" i="1" dirty="0"/>
              <a:t>Does the p-value of an effect always decrease if extra factors are included in the design?</a:t>
            </a:r>
            <a:endParaRPr lang="en-US" sz="1900" dirty="0"/>
          </a:p>
          <a:p>
            <a:pPr lvl="1"/>
            <a:r>
              <a:rPr lang="en-US" sz="1900" i="1" dirty="0"/>
              <a:t>Does the power of a test always increase if extra factors are included in the design?</a:t>
            </a:r>
          </a:p>
          <a:p>
            <a:endParaRPr lang="en-US" sz="1900" dirty="0"/>
          </a:p>
          <a:p>
            <a:r>
              <a:rPr lang="en-US" sz="1900" dirty="0"/>
              <a:t>Assuming the factors are independent causes of the outcome (e.g., in a randomized controlled experiment):</a:t>
            </a:r>
          </a:p>
          <a:p>
            <a:endParaRPr lang="en-US" sz="19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/>
              <a:t>No, </a:t>
            </a:r>
            <a:r>
              <a:rPr lang="en-US" dirty="0"/>
              <a:t>power only increases (</a:t>
            </a:r>
            <a:r>
              <a:rPr lang="en-US" i="1" dirty="0"/>
              <a:t>p</a:t>
            </a:r>
            <a:r>
              <a:rPr lang="en-US" dirty="0"/>
              <a:t>-value only decreases) if at least one of the added effects (B and AB) has an effect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Adding factors to your design is only recommended if you believe that those factors have an effect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 our example: </a:t>
            </a:r>
            <a:r>
              <a:rPr lang="en-US" i="1" dirty="0"/>
              <a:t>F</a:t>
            </a:r>
            <a:r>
              <a:rPr lang="en-US" dirty="0"/>
              <a:t>-value and power of the test increases and </a:t>
            </a:r>
            <a:r>
              <a:rPr lang="en-US" i="1" dirty="0"/>
              <a:t>p</a:t>
            </a:r>
            <a:r>
              <a:rPr lang="en-US" dirty="0"/>
              <a:t>-value decreases, because there is an interaction effect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2174505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CD0AC03-29A2-3E4F-804F-52D6FEF6F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240" y="658728"/>
            <a:ext cx="10703560" cy="761786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Benefits two-way ANOVA over one-way ANOVA</a:t>
            </a:r>
            <a:endParaRPr lang="nl-NL" sz="32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7, ERM, MTO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32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2070754"/>
            <a:ext cx="1082040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AutoNum type="romanLcParenBoth"/>
            </a:pPr>
            <a:r>
              <a:rPr lang="en-US" sz="1900" u="sng" dirty="0"/>
              <a:t>Efficiency:</a:t>
            </a:r>
            <a:r>
              <a:rPr lang="en-US" sz="1900" dirty="0"/>
              <a:t> 1 instead of 2 experiments</a:t>
            </a:r>
          </a:p>
          <a:p>
            <a:pPr marL="400050" indent="-400050">
              <a:buAutoNum type="romanLcParenBoth"/>
            </a:pPr>
            <a:endParaRPr lang="en-US" sz="1900" b="1" dirty="0"/>
          </a:p>
          <a:p>
            <a:pPr marL="400050" indent="-400050">
              <a:buAutoNum type="romanLcParenBoth" startAt="2"/>
            </a:pPr>
            <a:r>
              <a:rPr lang="en-US" sz="1900" u="sng" dirty="0"/>
              <a:t>Control:</a:t>
            </a:r>
            <a:r>
              <a:rPr lang="en-US" sz="1900" dirty="0"/>
              <a:t> you control for the effect of other variables</a:t>
            </a:r>
          </a:p>
          <a:p>
            <a:pPr marL="400050" indent="-400050">
              <a:buAutoNum type="romanLcParenBoth" startAt="2"/>
            </a:pPr>
            <a:endParaRPr lang="en-US" sz="1900" b="1" dirty="0"/>
          </a:p>
          <a:p>
            <a:pPr marL="400050" indent="-400050">
              <a:buAutoNum type="romanLcParenBoth" startAt="3"/>
            </a:pPr>
            <a:r>
              <a:rPr lang="en-US" sz="1900" u="sng" dirty="0"/>
              <a:t>Interaction:</a:t>
            </a:r>
            <a:r>
              <a:rPr lang="en-US" sz="1900" dirty="0"/>
              <a:t> you can test for an interaction effect</a:t>
            </a:r>
          </a:p>
          <a:p>
            <a:pPr marL="400050" indent="-400050">
              <a:buAutoNum type="romanLcParenBoth" startAt="3"/>
            </a:pPr>
            <a:endParaRPr lang="en-US" sz="1900" b="1" dirty="0"/>
          </a:p>
          <a:p>
            <a:r>
              <a:rPr lang="en-US" sz="1900" dirty="0"/>
              <a:t>(iv)	</a:t>
            </a:r>
            <a:r>
              <a:rPr lang="en-US" sz="1900" u="sng" dirty="0"/>
              <a:t>Power:</a:t>
            </a:r>
            <a:r>
              <a:rPr lang="en-US" sz="1900" dirty="0"/>
              <a:t> you increase the power of the test of one variable if at least one of the null hypotheses of the added effects (B, AB) is incorrect (see previous slide) </a:t>
            </a:r>
            <a:endParaRPr lang="en-US" sz="1900" b="1" dirty="0"/>
          </a:p>
        </p:txBody>
      </p:sp>
    </p:spTree>
    <p:extLst>
      <p:ext uri="{BB962C8B-B14F-4D97-AF65-F5344CB8AC3E}">
        <p14:creationId xmlns:p14="http://schemas.microsoft.com/office/powerpoint/2010/main" val="6955458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CD0AC03-29A2-3E4F-804F-52D6FEF6F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240" y="496168"/>
            <a:ext cx="10703560" cy="761786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Two-way ANOVA: Fixed and random factors</a:t>
            </a:r>
            <a:endParaRPr lang="nl-NL" sz="32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7, ERM, MTO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33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49300" y="1325602"/>
            <a:ext cx="10820400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/>
              <a:t>(One- and two-way) ANOVA techniques discussed until now only apply to </a:t>
            </a:r>
            <a:r>
              <a:rPr lang="en-US" sz="1900" b="1" dirty="0"/>
              <a:t>fixed factors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You need to know and be able to apply the definition of fixed, random and mixed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/>
              <a:t>There are fixed-effects, random-effects, and mixed (both fixed and random)-effects models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9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4846878"/>
              </p:ext>
            </p:extLst>
          </p:nvPr>
        </p:nvGraphicFramePr>
        <p:xfrm>
          <a:off x="965200" y="2760633"/>
          <a:ext cx="10388600" cy="3114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94300">
                  <a:extLst>
                    <a:ext uri="{9D8B030D-6E8A-4147-A177-3AD203B41FA5}">
                      <a16:colId xmlns:a16="http://schemas.microsoft.com/office/drawing/2014/main" val="3696799523"/>
                    </a:ext>
                  </a:extLst>
                </a:gridCol>
                <a:gridCol w="5194300">
                  <a:extLst>
                    <a:ext uri="{9D8B030D-6E8A-4147-A177-3AD203B41FA5}">
                      <a16:colId xmlns:a16="http://schemas.microsoft.com/office/drawing/2014/main" val="23575712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Fixed factor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Random factor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310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Only interested in the selected levels of this factor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Also interested in effects of levels that were not selected 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511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Levels are </a:t>
                      </a:r>
                      <a:r>
                        <a:rPr lang="en-US" u="sng" dirty="0"/>
                        <a:t>not</a:t>
                      </a:r>
                      <a:r>
                        <a:rPr lang="en-US" dirty="0"/>
                        <a:t> selected from a larger number of levels that are also interesting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Selected levels are a selection from a larger number of levels that are also interesting 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0382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Fixed in our examples: We are only interested in the effects of these three drugs on behavioral improvement of these two types of patients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 of random-effects models: Effect of a schoolteacher on performance – in design only a few teachers or schools, but you also want to generalize your results to other teachers and schools that were not selected 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41908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37673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0" y="365127"/>
            <a:ext cx="7886700" cy="499398"/>
          </a:xfrm>
        </p:spPr>
        <p:txBody>
          <a:bodyPr>
            <a:normAutofit/>
          </a:bodyPr>
          <a:lstStyle/>
          <a:p>
            <a:r>
              <a:rPr lang="nl-NL" sz="2900" dirty="0" err="1"/>
              <a:t>Literature</a:t>
            </a:r>
            <a:r>
              <a:rPr lang="nl-NL" sz="2900" dirty="0"/>
              <a:t>: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1186307"/>
            <a:ext cx="7886700" cy="5467350"/>
          </a:xfrm>
        </p:spPr>
        <p:txBody>
          <a:bodyPr>
            <a:noAutofit/>
          </a:bodyPr>
          <a:lstStyle/>
          <a:p>
            <a:r>
              <a:rPr lang="nl-NL" sz="1900" dirty="0"/>
              <a:t>Warner I: 16.6-16.15, Appendix 16A and 16D</a:t>
            </a:r>
          </a:p>
          <a:p>
            <a:endParaRPr lang="en-US" sz="1900" dirty="0"/>
          </a:p>
          <a:p>
            <a:endParaRPr lang="en-US" sz="1900" dirty="0"/>
          </a:p>
          <a:p>
            <a:endParaRPr lang="en-US" sz="1900" dirty="0"/>
          </a:p>
          <a:p>
            <a:endParaRPr lang="en-US" sz="1900" dirty="0"/>
          </a:p>
          <a:p>
            <a:endParaRPr lang="en-US" sz="1900" dirty="0"/>
          </a:p>
          <a:p>
            <a:endParaRPr lang="en-US" sz="1900" dirty="0"/>
          </a:p>
          <a:p>
            <a:r>
              <a:rPr lang="en-US" sz="1900" dirty="0"/>
              <a:t>ANalysis of COVAriance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7, ERM, MTO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34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184968" y="3009207"/>
            <a:ext cx="454083" cy="1330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2152650" y="2889784"/>
            <a:ext cx="7886700" cy="4993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2900" dirty="0"/>
              <a:t>Next </a:t>
            </a:r>
            <a:r>
              <a:rPr lang="nl-NL" sz="2900" dirty="0" err="1"/>
              <a:t>lecture</a:t>
            </a:r>
            <a:r>
              <a:rPr lang="nl-NL" sz="2900" dirty="0"/>
              <a:t>…</a:t>
            </a:r>
            <a:endParaRPr lang="en-US" sz="29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2E3FC6-F6D9-417C-8374-935BC8EF002A}"/>
              </a:ext>
            </a:extLst>
          </p:cNvPr>
          <p:cNvSpPr/>
          <p:nvPr/>
        </p:nvSpPr>
        <p:spPr>
          <a:xfrm>
            <a:off x="7055145" y="1899159"/>
            <a:ext cx="513685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rgbClr val="00B050"/>
                </a:solidFill>
              </a:rPr>
              <a:t>Good luck with your exams!</a:t>
            </a:r>
            <a:endParaRPr lang="nl-NL" sz="4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5645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312713-305A-44F9-8E60-CB17292F41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A2D76-8FE0-3EA5-71BB-C1F5E99A5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422" y="1394922"/>
            <a:ext cx="10058400" cy="463226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900" u="sng" noProof="0" dirty="0"/>
          </a:p>
          <a:p>
            <a:pPr marL="0" indent="0">
              <a:buNone/>
            </a:pPr>
            <a:r>
              <a:rPr lang="en-US" sz="1900" u="sng" noProof="0" dirty="0"/>
              <a:t>Assignment:</a:t>
            </a:r>
            <a:r>
              <a:rPr lang="en-US" sz="1900" noProof="0" dirty="0"/>
              <a:t> Complete the table with population means such that there is no interaction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22E04B2-D308-1380-3A89-5DFCEE113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240" y="658728"/>
            <a:ext cx="10703560" cy="761786"/>
          </a:xfrm>
        </p:spPr>
        <p:txBody>
          <a:bodyPr>
            <a:normAutofit/>
          </a:bodyPr>
          <a:lstStyle/>
          <a:p>
            <a:pPr algn="ctr"/>
            <a:r>
              <a:rPr lang="en-US" sz="3200" noProof="0" dirty="0"/>
              <a:t>From Last Week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3E9E572-3E05-87D0-3327-92B1D0CA4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6, ERM, MTO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7FEB0C-C66A-D9A5-C45E-9C809E1CD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4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00543F2-11DC-9AE3-3F8F-86CA96C6BB2A}"/>
              </a:ext>
            </a:extLst>
          </p:cNvPr>
          <p:cNvGraphicFramePr>
            <a:graphicFrameLocks noGrp="1"/>
          </p:cNvGraphicFramePr>
          <p:nvPr/>
        </p:nvGraphicFramePr>
        <p:xfrm>
          <a:off x="1938020" y="3219026"/>
          <a:ext cx="812800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65692805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21128167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59350461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80154333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005768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Factor B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86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9181192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Factor 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704261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107312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4028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7583778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6403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422" y="1394922"/>
            <a:ext cx="10058400" cy="463226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900" u="sng" noProof="0" dirty="0"/>
          </a:p>
          <a:p>
            <a:pPr marL="0" indent="0">
              <a:buNone/>
            </a:pPr>
            <a:r>
              <a:rPr lang="en-US" sz="1900" u="sng" noProof="0" dirty="0"/>
              <a:t>Assignment:</a:t>
            </a:r>
            <a:r>
              <a:rPr lang="en-US" sz="1900" noProof="0" dirty="0"/>
              <a:t> Complete the table with population means such that there is no interaction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CD0AC03-29A2-3E4F-804F-52D6FEF6F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240" y="658728"/>
            <a:ext cx="10703560" cy="761786"/>
          </a:xfrm>
        </p:spPr>
        <p:txBody>
          <a:bodyPr>
            <a:normAutofit/>
          </a:bodyPr>
          <a:lstStyle/>
          <a:p>
            <a:pPr algn="ctr"/>
            <a:r>
              <a:rPr lang="en-US" sz="3200" noProof="0" dirty="0"/>
              <a:t>From Last Week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038600" y="6286014"/>
            <a:ext cx="4114800" cy="365125"/>
          </a:xfrm>
        </p:spPr>
        <p:txBody>
          <a:bodyPr/>
          <a:lstStyle/>
          <a:p>
            <a:r>
              <a:rPr lang="en-US"/>
              <a:t>Lecture 6, ERM, MTO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5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76464059"/>
                  </p:ext>
                </p:extLst>
              </p:nvPr>
            </p:nvGraphicFramePr>
            <p:xfrm>
              <a:off x="1938020" y="2545793"/>
              <a:ext cx="8128000" cy="35763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25600">
                      <a:extLst>
                        <a:ext uri="{9D8B030D-6E8A-4147-A177-3AD203B41FA5}">
                          <a16:colId xmlns:a16="http://schemas.microsoft.com/office/drawing/2014/main" val="1656928058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1211281670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2593504610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801543339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3005768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Factor 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498865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09181192"/>
                      </a:ext>
                    </a:extLst>
                  </a:tr>
                  <a:tr h="370840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Factor 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nl-NL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nl-NL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 </m:t>
                              </m:r>
                            </m:oMath>
                          </a14:m>
                          <a:r>
                            <a:rPr lang="en-US" dirty="0"/>
                            <a:t>36</a:t>
                          </a:r>
                          <a:br>
                            <a:rPr lang="en-US" dirty="0"/>
                          </a:b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β</m:t>
                                  </m:r>
                                </m:e>
                                <m:sub>
                                  <m:r>
                                    <a:rPr lang="nl-NL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 </m:t>
                              </m:r>
                            </m:oMath>
                          </a14:m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87042616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nl-NL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nl-NL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 </m:t>
                              </m:r>
                            </m:oMath>
                          </a14:m>
                          <a:r>
                            <a:rPr lang="en-US" dirty="0"/>
                            <a:t>32</a:t>
                          </a:r>
                          <a:br>
                            <a:rPr lang="en-US" dirty="0"/>
                          </a:b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β</m:t>
                                  </m:r>
                                </m:e>
                                <m:sub>
                                  <m:r>
                                    <a:rPr lang="nl-NL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 </m:t>
                              </m:r>
                            </m:oMath>
                          </a14:m>
                          <a:r>
                            <a:rPr lang="en-US" dirty="0"/>
                            <a:t>-4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01073126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nl-NL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nl-NL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 </m:t>
                              </m:r>
                            </m:oMath>
                          </a14:m>
                          <a:r>
                            <a:rPr lang="en-US" dirty="0"/>
                            <a:t>40</a:t>
                          </a:r>
                          <a:br>
                            <a:rPr lang="en-US" dirty="0"/>
                          </a:b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β</m:t>
                                  </m:r>
                                </m:e>
                                <m:sub>
                                  <m:r>
                                    <a:rPr lang="nl-NL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 </m:t>
                              </m:r>
                            </m:oMath>
                          </a14:m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540284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nl-NL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.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= 33</a:t>
                          </a:r>
                          <a:br>
                            <a:rPr lang="en-US" dirty="0"/>
                          </a:b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nl-NL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nl-NL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=−3</m:t>
                                </m:r>
                              </m:oMath>
                              <m:oMath xmlns:m="http://schemas.openxmlformats.org/officeDocument/2006/math">
                                <m:r>
                                  <a:rPr lang="nl-NL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33−36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nl-NL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.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= 39</a:t>
                          </a:r>
                          <a:br>
                            <a:rPr lang="en-US" dirty="0"/>
                          </a:b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nl-NL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nl-NL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=3</m:t>
                                </m:r>
                              </m:oMath>
                              <m:oMath xmlns:m="http://schemas.openxmlformats.org/officeDocument/2006/math">
                                <m:r>
                                  <a:rPr lang="nl-NL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36−33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..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= 36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75837783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76464059"/>
                  </p:ext>
                </p:extLst>
              </p:nvPr>
            </p:nvGraphicFramePr>
            <p:xfrm>
              <a:off x="1938020" y="2545793"/>
              <a:ext cx="8128000" cy="35763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25600">
                      <a:extLst>
                        <a:ext uri="{9D8B030D-6E8A-4147-A177-3AD203B41FA5}">
                          <a16:colId xmlns:a16="http://schemas.microsoft.com/office/drawing/2014/main" val="1656928058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1211281670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2593504610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801543339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3005768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Factor 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498865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09181192"/>
                      </a:ext>
                    </a:extLst>
                  </a:tr>
                  <a:tr h="640080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Factor 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0000" t="-120952" r="-375" b="-345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7042616"/>
                      </a:ext>
                    </a:extLst>
                  </a:tr>
                  <a:tr h="64008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0000" t="-220952" r="-375" b="-245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1073126"/>
                      </a:ext>
                    </a:extLst>
                  </a:tr>
                  <a:tr h="64008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0000" t="-317925" r="-375" b="-1433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54028434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200000" t="-295333" r="-200375" b="-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300000" t="-295333" r="-100375" b="-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400000" t="-295333" r="-375" b="-1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5837783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85476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152482-4AD7-419C-35FA-31FBC893D4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0C64D-F2C7-7C28-6455-4251DF9596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422" y="1394922"/>
            <a:ext cx="10058400" cy="463226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900" u="sng" noProof="0" dirty="0"/>
          </a:p>
          <a:p>
            <a:pPr marL="0" indent="0">
              <a:buNone/>
            </a:pPr>
            <a:r>
              <a:rPr lang="en-US" sz="1900" u="sng" noProof="0" dirty="0"/>
              <a:t>Assignment:</a:t>
            </a:r>
            <a:r>
              <a:rPr lang="en-US" sz="1900" noProof="0" dirty="0"/>
              <a:t> Complete the table with population means such that there is no interaction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252E60F-2021-A43C-EEF1-0831BB419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240" y="658728"/>
            <a:ext cx="10703560" cy="761786"/>
          </a:xfrm>
        </p:spPr>
        <p:txBody>
          <a:bodyPr>
            <a:normAutofit/>
          </a:bodyPr>
          <a:lstStyle/>
          <a:p>
            <a:pPr algn="ctr"/>
            <a:r>
              <a:rPr lang="en-US" sz="3200" noProof="0" dirty="0"/>
              <a:t>From Last Week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3DE6085-AF35-E9BB-BB87-48E5097FF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6, ERM, MTO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3A6A6A-6F50-0725-BADC-E0EDA55DD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6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600F7CD9-C9AA-F793-4324-74E25915B1A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12662250"/>
                  </p:ext>
                </p:extLst>
              </p:nvPr>
            </p:nvGraphicFramePr>
            <p:xfrm>
              <a:off x="1938020" y="2515643"/>
              <a:ext cx="8128000" cy="330206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25600">
                      <a:extLst>
                        <a:ext uri="{9D8B030D-6E8A-4147-A177-3AD203B41FA5}">
                          <a16:colId xmlns:a16="http://schemas.microsoft.com/office/drawing/2014/main" val="1656928058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1211281670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2593504610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801543339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3005768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Factor 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498865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09181192"/>
                      </a:ext>
                    </a:extLst>
                  </a:tr>
                  <a:tr h="370840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Factor 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36 -3 +0 = 39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36 +3 +0 = 39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nl-NL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nl-NL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 </m:t>
                              </m:r>
                            </m:oMath>
                          </a14:m>
                          <a:r>
                            <a:rPr lang="en-US" dirty="0"/>
                            <a:t>36</a:t>
                          </a:r>
                          <a:br>
                            <a:rPr lang="en-US" dirty="0"/>
                          </a:b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β</m:t>
                                  </m:r>
                                </m:e>
                                <m:sub>
                                  <m:r>
                                    <a:rPr lang="nl-NL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 </m:t>
                              </m:r>
                            </m:oMath>
                          </a14:m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87042616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36 -3 -4 = 29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nl-NL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nl-NL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 </m:t>
                              </m:r>
                            </m:oMath>
                          </a14:m>
                          <a:r>
                            <a:rPr lang="en-US" dirty="0"/>
                            <a:t>32</a:t>
                          </a:r>
                          <a:br>
                            <a:rPr lang="en-US" dirty="0"/>
                          </a:b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β</m:t>
                                  </m:r>
                                </m:e>
                                <m:sub>
                                  <m:r>
                                    <a:rPr lang="nl-NL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 </m:t>
                              </m:r>
                            </m:oMath>
                          </a14:m>
                          <a:r>
                            <a:rPr lang="en-US" dirty="0"/>
                            <a:t>-4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01073126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nl-NL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nl-NL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 </m:t>
                              </m:r>
                            </m:oMath>
                          </a14:m>
                          <a:r>
                            <a:rPr lang="en-US" dirty="0"/>
                            <a:t>40</a:t>
                          </a:r>
                          <a:br>
                            <a:rPr lang="en-US" dirty="0"/>
                          </a:b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β</m:t>
                                  </m:r>
                                </m:e>
                                <m:sub>
                                  <m:r>
                                    <a:rPr lang="nl-NL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 </m:t>
                              </m:r>
                            </m:oMath>
                          </a14:m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540284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nl-NL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.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= 33</a:t>
                          </a:r>
                          <a:br>
                            <a:rPr lang="en-US" dirty="0"/>
                          </a:b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nl-NL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nl-NL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=−3</m:t>
                                </m:r>
                              </m:oMath>
                            </m:oMathPara>
                          </a14:m>
                          <a:br>
                            <a:rPr lang="nl-NL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a:br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nl-NL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.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= 39</a:t>
                          </a:r>
                          <a:br>
                            <a:rPr lang="en-US" dirty="0"/>
                          </a:b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nl-NL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nl-NL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=3</m:t>
                                </m:r>
                              </m:oMath>
                            </m:oMathPara>
                          </a14:m>
                          <a:br>
                            <a:rPr lang="nl-NL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a:br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..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= 36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75837783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600F7CD9-C9AA-F793-4324-74E25915B1A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12662250"/>
                  </p:ext>
                </p:extLst>
              </p:nvPr>
            </p:nvGraphicFramePr>
            <p:xfrm>
              <a:off x="1938020" y="2515643"/>
              <a:ext cx="8128000" cy="330206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25600">
                      <a:extLst>
                        <a:ext uri="{9D8B030D-6E8A-4147-A177-3AD203B41FA5}">
                          <a16:colId xmlns:a16="http://schemas.microsoft.com/office/drawing/2014/main" val="1656928058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1211281670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2593504610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801543339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3005768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Factor 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498865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09181192"/>
                      </a:ext>
                    </a:extLst>
                  </a:tr>
                  <a:tr h="640080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Factor 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36 -3 +0 = 39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36 +3 +0 = 39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0000" t="-120952" r="-375" b="-302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7042616"/>
                      </a:ext>
                    </a:extLst>
                  </a:tr>
                  <a:tr h="64008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36 -3 -4 = 29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0000" t="-220952" r="-375" b="-202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1073126"/>
                      </a:ext>
                    </a:extLst>
                  </a:tr>
                  <a:tr h="64008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0000" t="-317925" r="-375" b="-1009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54028434"/>
                      </a:ext>
                    </a:extLst>
                  </a:tr>
                  <a:tr h="640144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200000" t="-421905" r="-200375" b="-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300000" t="-421905" r="-100375" b="-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400000" t="-421905" r="-375" b="-19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5837783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6185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311CC4-DEFA-B757-4885-4DD428C2CF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3A032-4F3D-376D-96AB-D0A57EEC0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422" y="1394922"/>
            <a:ext cx="10058400" cy="463226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900" u="sng" noProof="0" dirty="0"/>
          </a:p>
          <a:p>
            <a:pPr marL="0" indent="0">
              <a:buNone/>
            </a:pPr>
            <a:r>
              <a:rPr lang="en-US" sz="1900" u="sng" noProof="0" dirty="0"/>
              <a:t>Assignment:</a:t>
            </a:r>
            <a:r>
              <a:rPr lang="en-US" sz="1900" noProof="0" dirty="0"/>
              <a:t> Complete the table with population means such that there is no interaction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6E9339A-6701-C7E6-7D48-9096EC50D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240" y="658728"/>
            <a:ext cx="10703560" cy="761786"/>
          </a:xfrm>
        </p:spPr>
        <p:txBody>
          <a:bodyPr>
            <a:normAutofit/>
          </a:bodyPr>
          <a:lstStyle/>
          <a:p>
            <a:pPr algn="ctr"/>
            <a:r>
              <a:rPr lang="en-US" sz="3200" noProof="0" dirty="0"/>
              <a:t>From Last Week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EC41A5F-1B51-DA39-9B35-28576A6B3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6, ERM, MTO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B5F859-C5BE-EA6B-46A8-FFA09665A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7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0B5DD34C-7982-BFBB-5FCA-09585FFFE49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3096082"/>
                  </p:ext>
                </p:extLst>
              </p:nvPr>
            </p:nvGraphicFramePr>
            <p:xfrm>
              <a:off x="1938020" y="2515643"/>
              <a:ext cx="8128000" cy="330206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25600">
                      <a:extLst>
                        <a:ext uri="{9D8B030D-6E8A-4147-A177-3AD203B41FA5}">
                          <a16:colId xmlns:a16="http://schemas.microsoft.com/office/drawing/2014/main" val="1656928058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1211281670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2593504610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801543339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3005768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Factor 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498865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09181192"/>
                      </a:ext>
                    </a:extLst>
                  </a:tr>
                  <a:tr h="370840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Factor 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39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nl-NL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nl-NL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 </m:t>
                              </m:r>
                            </m:oMath>
                          </a14:m>
                          <a:r>
                            <a:rPr lang="en-US" dirty="0"/>
                            <a:t>36</a:t>
                          </a:r>
                          <a:br>
                            <a:rPr lang="en-US" dirty="0"/>
                          </a:b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β</m:t>
                                  </m:r>
                                </m:e>
                                <m:sub>
                                  <m:r>
                                    <a:rPr lang="nl-NL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 </m:t>
                              </m:r>
                            </m:oMath>
                          </a14:m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87042616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29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35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nl-NL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nl-NL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 </m:t>
                              </m:r>
                            </m:oMath>
                          </a14:m>
                          <a:r>
                            <a:rPr lang="en-US" dirty="0"/>
                            <a:t>32</a:t>
                          </a:r>
                          <a:br>
                            <a:rPr lang="en-US" dirty="0"/>
                          </a:b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β</m:t>
                                  </m:r>
                                </m:e>
                                <m:sub>
                                  <m:r>
                                    <a:rPr lang="nl-NL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 </m:t>
                              </m:r>
                            </m:oMath>
                          </a14:m>
                          <a:r>
                            <a:rPr lang="en-US" dirty="0"/>
                            <a:t>-4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01073126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37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nl-NL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nl-NL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 </m:t>
                              </m:r>
                            </m:oMath>
                          </a14:m>
                          <a:r>
                            <a:rPr lang="en-US" dirty="0"/>
                            <a:t>40</a:t>
                          </a:r>
                          <a:br>
                            <a:rPr lang="en-US" dirty="0"/>
                          </a:b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β</m:t>
                                  </m:r>
                                </m:e>
                                <m:sub>
                                  <m:r>
                                    <a:rPr lang="nl-NL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 </m:t>
                              </m:r>
                            </m:oMath>
                          </a14:m>
                          <a:r>
                            <a:rPr lang="en-US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540284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nl-NL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.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= 33</a:t>
                          </a:r>
                          <a:br>
                            <a:rPr lang="en-US" dirty="0"/>
                          </a:b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nl-NL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nl-NL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=−3</m:t>
                                </m:r>
                              </m:oMath>
                            </m:oMathPara>
                          </a14:m>
                          <a:br>
                            <a:rPr lang="nl-NL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a:br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nl-NL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.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= 39</a:t>
                          </a:r>
                          <a:br>
                            <a:rPr lang="en-US" dirty="0"/>
                          </a:b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nl-NL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nl-NL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=3</m:t>
                                </m:r>
                              </m:oMath>
                            </m:oMathPara>
                          </a14:m>
                          <a:br>
                            <a:rPr lang="nl-NL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a:br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..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= 36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75837783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0B5DD34C-7982-BFBB-5FCA-09585FFFE49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3096082"/>
                  </p:ext>
                </p:extLst>
              </p:nvPr>
            </p:nvGraphicFramePr>
            <p:xfrm>
              <a:off x="1938020" y="2515643"/>
              <a:ext cx="8128000" cy="330206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25600">
                      <a:extLst>
                        <a:ext uri="{9D8B030D-6E8A-4147-A177-3AD203B41FA5}">
                          <a16:colId xmlns:a16="http://schemas.microsoft.com/office/drawing/2014/main" val="1656928058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1211281670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2593504610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801543339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3005768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Factor 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498865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09181192"/>
                      </a:ext>
                    </a:extLst>
                  </a:tr>
                  <a:tr h="640080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Factor 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39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0000" t="-120952" r="-375" b="-302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7042616"/>
                      </a:ext>
                    </a:extLst>
                  </a:tr>
                  <a:tr h="64008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29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35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0000" t="-220952" r="-375" b="-202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1073126"/>
                      </a:ext>
                    </a:extLst>
                  </a:tr>
                  <a:tr h="64008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37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0000" t="-317925" r="-375" b="-1009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54028434"/>
                      </a:ext>
                    </a:extLst>
                  </a:tr>
                  <a:tr h="640144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200000" t="-421905" r="-200375" b="-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300000" t="-421905" r="-100375" b="-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400000" t="-421905" r="-375" b="-19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5837783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10303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422" y="1394922"/>
            <a:ext cx="10058400" cy="463226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sz="1900" u="sng" noProof="0" dirty="0"/>
          </a:p>
          <a:p>
            <a:pPr marL="0" indent="0">
              <a:buNone/>
            </a:pPr>
            <a:r>
              <a:rPr lang="en-US" sz="1900" u="sng" noProof="0" dirty="0"/>
              <a:t>Assignment:</a:t>
            </a:r>
            <a:r>
              <a:rPr lang="en-US" sz="1900" noProof="0" dirty="0"/>
              <a:t> Create the population means in such a way that there is an overall interaction effect, but the interaction effect in cell A2B1 = 0</a:t>
            </a:r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endParaRPr lang="en-US" sz="1900" noProof="0" dirty="0"/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endParaRPr lang="en-US" sz="1900" noProof="0" dirty="0"/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endParaRPr lang="en-US" sz="1900" noProof="0" dirty="0"/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r>
              <a:rPr lang="en-US" sz="1900" dirty="0"/>
              <a:t>One way to do it:</a:t>
            </a:r>
            <a:br>
              <a:rPr lang="en-US" sz="1900" dirty="0"/>
            </a:br>
            <a:endParaRPr lang="en-US" sz="1900" dirty="0"/>
          </a:p>
          <a:p>
            <a:pPr marL="0" indent="0">
              <a:buNone/>
            </a:pPr>
            <a:r>
              <a:rPr lang="en-US" sz="1900" dirty="0"/>
              <a:t>* Start with the expected values for a table with NO interaction</a:t>
            </a:r>
          </a:p>
          <a:p>
            <a:pPr marL="0" indent="0">
              <a:buNone/>
            </a:pPr>
            <a:r>
              <a:rPr lang="en-US" sz="1900" dirty="0"/>
              <a:t>* Add a constant to one cell, and subtract it from other cells in that row/column to balance out</a:t>
            </a:r>
          </a:p>
          <a:p>
            <a:pPr marL="0" indent="0">
              <a:buNone/>
            </a:pPr>
            <a:r>
              <a:rPr lang="en-US" sz="1900" noProof="0" dirty="0"/>
              <a:t>* Notice this creates the kind of “diagonal pattern” associated with interactions</a:t>
            </a:r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endParaRPr lang="en-US" sz="1900" noProof="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CD0AC03-29A2-3E4F-804F-52D6FEF6F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240" y="658728"/>
            <a:ext cx="10703560" cy="761786"/>
          </a:xfrm>
        </p:spPr>
        <p:txBody>
          <a:bodyPr>
            <a:normAutofit/>
          </a:bodyPr>
          <a:lstStyle/>
          <a:p>
            <a:pPr algn="ctr"/>
            <a:r>
              <a:rPr lang="en-US" sz="3200" noProof="0" dirty="0"/>
              <a:t>From Last Week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7, </a:t>
            </a:r>
            <a:r>
              <a:rPr lang="en-US" dirty="0"/>
              <a:t>ERM, MTO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8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6277350"/>
              </p:ext>
            </p:extLst>
          </p:nvPr>
        </p:nvGraphicFramePr>
        <p:xfrm>
          <a:off x="1938020" y="2209398"/>
          <a:ext cx="812800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65692805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21128167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59350461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80154333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005768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Factor B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86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9181192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Factor 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 +2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39 -2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704261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/>
                        <a:t>29 +0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 +0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107312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37 -2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43 +2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4028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7583778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5827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57422" y="1079962"/>
                <a:ext cx="10058400" cy="4961242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endParaRPr lang="en-US" sz="1900" u="sng" dirty="0"/>
              </a:p>
              <a:p>
                <a:pPr marL="0" indent="0">
                  <a:buNone/>
                </a:pPr>
                <a:r>
                  <a:rPr lang="en-US" sz="1900" u="sng" dirty="0"/>
                  <a:t>Assignment:</a:t>
                </a:r>
                <a:r>
                  <a:rPr lang="en-US" sz="1900" dirty="0"/>
                  <a:t> What is the interaction effect in cell A2B1?</a:t>
                </a:r>
              </a:p>
              <a:p>
                <a:pPr marL="0" indent="0">
                  <a:buNone/>
                </a:pPr>
                <a:r>
                  <a:rPr lang="en-US" sz="1900" dirty="0"/>
                  <a:t>The interaction effect is the difference between the expected mean in a table WITHOUT interactions, and the observed value:</a:t>
                </a:r>
              </a:p>
              <a:p>
                <a:pPr marL="0" indent="0">
                  <a:buNone/>
                </a:pPr>
                <a:endParaRPr lang="en-US" sz="1900" dirty="0"/>
              </a:p>
              <a:p>
                <a:pPr marL="0" indent="0">
                  <a:buNone/>
                </a:pPr>
                <a:endParaRPr lang="en-US" sz="1900" dirty="0"/>
              </a:p>
              <a:p>
                <a:pPr marL="0" indent="0">
                  <a:buNone/>
                </a:pPr>
                <a:endParaRPr lang="en-US" sz="1900" dirty="0"/>
              </a:p>
              <a:p>
                <a:pPr marL="0" indent="0">
                  <a:buNone/>
                </a:pPr>
                <a:endParaRPr lang="en-US" sz="1900" dirty="0"/>
              </a:p>
              <a:p>
                <a:pPr marL="0" indent="0">
                  <a:buNone/>
                </a:pPr>
                <a:endParaRPr lang="en-US" sz="1900" dirty="0"/>
              </a:p>
              <a:p>
                <a:pPr marL="0" indent="0">
                  <a:buNone/>
                </a:pPr>
                <a:endParaRPr lang="en-US" sz="1900" dirty="0"/>
              </a:p>
              <a:p>
                <a:pPr marL="0" indent="0">
                  <a:buNone/>
                </a:pPr>
                <a:endParaRPr lang="en-US" sz="1900" dirty="0"/>
              </a:p>
              <a:p>
                <a:pPr marL="0" indent="0">
                  <a:buNone/>
                </a:pPr>
                <a:endParaRPr lang="en-US" sz="1900" dirty="0"/>
              </a:p>
              <a:p>
                <a:pPr marL="0" indent="0">
                  <a:buNone/>
                </a:pPr>
                <a:br>
                  <a:rPr lang="en-US" sz="1900" dirty="0"/>
                </a:br>
                <a:r>
                  <a:rPr lang="en-US" sz="1900" dirty="0"/>
                  <a:t>If you like formulas: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900">
                          <a:latin typeface="Cambria Math" panose="02040503050406030204" pitchFamily="18" charset="0"/>
                        </a:rPr>
                        <m:t>Interaction</m:t>
                      </m:r>
                      <m:r>
                        <a:rPr lang="en-US" sz="19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900">
                          <a:latin typeface="Cambria Math" panose="02040503050406030204" pitchFamily="18" charset="0"/>
                        </a:rPr>
                        <m:t>effect</m:t>
                      </m:r>
                      <m:r>
                        <a:rPr lang="en-US" sz="190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1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𝑗𝑘</m:t>
                          </m:r>
                        </m:sub>
                      </m:sSub>
                      <m:r>
                        <a:rPr lang="en-US" sz="19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.</m:t>
                          </m:r>
                        </m:sub>
                      </m:sSub>
                      <m:r>
                        <a:rPr lang="en-US" sz="19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9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..</m:t>
                          </m:r>
                        </m:sub>
                      </m:sSub>
                    </m:oMath>
                  </m:oMathPara>
                </a14:m>
                <a:endParaRPr lang="en-US" sz="1900" noProof="0" dirty="0"/>
              </a:p>
              <a:p>
                <a:pPr marL="0" indent="0">
                  <a:buNone/>
                </a:pPr>
                <a:endParaRPr lang="en-US" sz="1900" dirty="0"/>
              </a:p>
              <a:p>
                <a:pPr marL="0" indent="0">
                  <a:buNone/>
                </a:pPr>
                <a:endParaRPr lang="en-US" sz="1900" dirty="0"/>
              </a:p>
              <a:p>
                <a:pPr marL="0" indent="0">
                  <a:buNone/>
                </a:pPr>
                <a:endParaRPr lang="en-US" sz="1900" dirty="0"/>
              </a:p>
              <a:p>
                <a:pPr marL="0" indent="0">
                  <a:buNone/>
                </a:pPr>
                <a:endParaRPr lang="en-US" sz="1900" dirty="0"/>
              </a:p>
              <a:p>
                <a:pPr marL="0" indent="0">
                  <a:buNone/>
                </a:pPr>
                <a:endParaRPr lang="en-US" sz="1900" dirty="0"/>
              </a:p>
              <a:p>
                <a:pPr marL="0" indent="0">
                  <a:buNone/>
                </a:pPr>
                <a:endParaRPr lang="en-US" sz="1900" dirty="0"/>
              </a:p>
              <a:p>
                <a:pPr marL="0" indent="0">
                  <a:buNone/>
                </a:pPr>
                <a:endParaRPr lang="en-US" sz="1900" dirty="0"/>
              </a:p>
              <a:p>
                <a:pPr marL="0" indent="0">
                  <a:buNone/>
                </a:pPr>
                <a:endParaRPr lang="en-US" sz="19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7422" y="1079962"/>
                <a:ext cx="10058400" cy="4961242"/>
              </a:xfrm>
              <a:blipFill>
                <a:blip r:embed="rId3"/>
                <a:stretch>
                  <a:fillRect l="-485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1">
            <a:extLst>
              <a:ext uri="{FF2B5EF4-FFF2-40B4-BE49-F238E27FC236}">
                <a16:creationId xmlns:a16="http://schemas.microsoft.com/office/drawing/2014/main" id="{3CD0AC03-29A2-3E4F-804F-52D6FEF6F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240" y="313288"/>
            <a:ext cx="10703560" cy="761786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Practice: Last week’s exercise</a:t>
            </a:r>
            <a:endParaRPr lang="nl-NL" sz="32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7, ERM, MTO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9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63885132"/>
                  </p:ext>
                </p:extLst>
              </p:nvPr>
            </p:nvGraphicFramePr>
            <p:xfrm>
              <a:off x="2639812" y="2511251"/>
              <a:ext cx="6293619" cy="2763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42136">
                      <a:extLst>
                        <a:ext uri="{9D8B030D-6E8A-4147-A177-3AD203B41FA5}">
                          <a16:colId xmlns:a16="http://schemas.microsoft.com/office/drawing/2014/main" val="1656928058"/>
                        </a:ext>
                      </a:extLst>
                    </a:gridCol>
                    <a:gridCol w="826522">
                      <a:extLst>
                        <a:ext uri="{9D8B030D-6E8A-4147-A177-3AD203B41FA5}">
                          <a16:colId xmlns:a16="http://schemas.microsoft.com/office/drawing/2014/main" val="1211281670"/>
                        </a:ext>
                      </a:extLst>
                    </a:gridCol>
                    <a:gridCol w="1374987">
                      <a:extLst>
                        <a:ext uri="{9D8B030D-6E8A-4147-A177-3AD203B41FA5}">
                          <a16:colId xmlns:a16="http://schemas.microsoft.com/office/drawing/2014/main" val="2593504610"/>
                        </a:ext>
                      </a:extLst>
                    </a:gridCol>
                    <a:gridCol w="1374987">
                      <a:extLst>
                        <a:ext uri="{9D8B030D-6E8A-4147-A177-3AD203B41FA5}">
                          <a16:colId xmlns:a16="http://schemas.microsoft.com/office/drawing/2014/main" val="801543339"/>
                        </a:ext>
                      </a:extLst>
                    </a:gridCol>
                    <a:gridCol w="1374987">
                      <a:extLst>
                        <a:ext uri="{9D8B030D-6E8A-4147-A177-3AD203B41FA5}">
                          <a16:colId xmlns:a16="http://schemas.microsoft.com/office/drawing/2014/main" val="3005768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Factor 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498865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09181192"/>
                      </a:ext>
                    </a:extLst>
                  </a:tr>
                  <a:tr h="370840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Factor 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= 33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= 39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1.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= 36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87042616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= 33</a:t>
                          </a:r>
                        </a:p>
                        <a:p>
                          <a:pPr algn="ctr"/>
                          <a:r>
                            <a:rPr lang="en-US" i="1" dirty="0"/>
                            <a:t>Expect: 29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= 31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2.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= 32</a:t>
                          </a:r>
                          <a:br>
                            <a:rPr lang="en-US" dirty="0"/>
                          </a:b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nl-NL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nl-NL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=−</m:t>
                                </m:r>
                                <m:r>
                                  <a:rPr lang="nl-NL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01073126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= 33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= 47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3.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= 40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540284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.1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= 33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nl-NL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nl-NL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=−3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.2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= 39</a:t>
                          </a:r>
                        </a:p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..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= 36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75837783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63885132"/>
                  </p:ext>
                </p:extLst>
              </p:nvPr>
            </p:nvGraphicFramePr>
            <p:xfrm>
              <a:off x="2639812" y="2511251"/>
              <a:ext cx="6293619" cy="2763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42136">
                      <a:extLst>
                        <a:ext uri="{9D8B030D-6E8A-4147-A177-3AD203B41FA5}">
                          <a16:colId xmlns:a16="http://schemas.microsoft.com/office/drawing/2014/main" val="1656928058"/>
                        </a:ext>
                      </a:extLst>
                    </a:gridCol>
                    <a:gridCol w="826522">
                      <a:extLst>
                        <a:ext uri="{9D8B030D-6E8A-4147-A177-3AD203B41FA5}">
                          <a16:colId xmlns:a16="http://schemas.microsoft.com/office/drawing/2014/main" val="1211281670"/>
                        </a:ext>
                      </a:extLst>
                    </a:gridCol>
                    <a:gridCol w="1374987">
                      <a:extLst>
                        <a:ext uri="{9D8B030D-6E8A-4147-A177-3AD203B41FA5}">
                          <a16:colId xmlns:a16="http://schemas.microsoft.com/office/drawing/2014/main" val="2593504610"/>
                        </a:ext>
                      </a:extLst>
                    </a:gridCol>
                    <a:gridCol w="1374987">
                      <a:extLst>
                        <a:ext uri="{9D8B030D-6E8A-4147-A177-3AD203B41FA5}">
                          <a16:colId xmlns:a16="http://schemas.microsoft.com/office/drawing/2014/main" val="801543339"/>
                        </a:ext>
                      </a:extLst>
                    </a:gridCol>
                    <a:gridCol w="1374987">
                      <a:extLst>
                        <a:ext uri="{9D8B030D-6E8A-4147-A177-3AD203B41FA5}">
                          <a16:colId xmlns:a16="http://schemas.microsoft.com/office/drawing/2014/main" val="3005768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Factor 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498865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09181192"/>
                      </a:ext>
                    </a:extLst>
                  </a:tr>
                  <a:tr h="370840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Factor 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57522" t="-208197" r="-200000" b="-4491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58667" t="-208197" r="-100889" b="-4491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57080" t="-208197" r="-442" b="-44918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7042616"/>
                      </a:ext>
                    </a:extLst>
                  </a:tr>
                  <a:tr h="64008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57522" t="-177358" r="-200000" b="-1584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58667" t="-177358" r="-100889" b="-1584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57080" t="-177358" r="-442" b="-1584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1073126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57522" t="-481967" r="-200000" b="-175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58667" t="-481967" r="-100889" b="-175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57080" t="-481967" r="-442" b="-1754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54028434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4"/>
                          <a:stretch>
                            <a:fillRect l="-157522" t="-338095" r="-200000" b="-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4"/>
                          <a:stretch>
                            <a:fillRect l="-258667" t="-338095" r="-100889" b="-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4"/>
                          <a:stretch>
                            <a:fillRect l="-357080" t="-338095" r="-442" b="-19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5837783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83530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6023</TotalTime>
  <Words>3053</Words>
  <Application>Microsoft Office PowerPoint</Application>
  <PresentationFormat>Widescreen</PresentationFormat>
  <Paragraphs>634</Paragraphs>
  <Slides>34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Calibri Light</vt:lpstr>
      <vt:lpstr>Cambria Math</vt:lpstr>
      <vt:lpstr>Wingdings</vt:lpstr>
      <vt:lpstr>Office Theme</vt:lpstr>
      <vt:lpstr>    Experimental Research Methods   Lecture 7</vt:lpstr>
      <vt:lpstr>Lecture goals lecture 7</vt:lpstr>
      <vt:lpstr>Model two-way ANOVA</vt:lpstr>
      <vt:lpstr>From Last Week</vt:lpstr>
      <vt:lpstr>From Last Week</vt:lpstr>
      <vt:lpstr>From Last Week</vt:lpstr>
      <vt:lpstr>From Last Week</vt:lpstr>
      <vt:lpstr>From Last Week</vt:lpstr>
      <vt:lpstr>Practice: Last week’s exercise</vt:lpstr>
      <vt:lpstr>Recap: Two-way ANOVA</vt:lpstr>
      <vt:lpstr>Two-way ANOVA: Using SPSS</vt:lpstr>
      <vt:lpstr>Two-way ANOVA: Using SPSS</vt:lpstr>
      <vt:lpstr>Two-way ANOVA: Simple effects</vt:lpstr>
      <vt:lpstr>Two-way ANOVA: Simple effects</vt:lpstr>
      <vt:lpstr>Simple effects: Using SPSS</vt:lpstr>
      <vt:lpstr>Simple effects: Depressed patients</vt:lpstr>
      <vt:lpstr>Simple effects: Depressed patients</vt:lpstr>
      <vt:lpstr>Simple effects: Schizophrenia</vt:lpstr>
      <vt:lpstr>Simple effects: Schizophrenia</vt:lpstr>
      <vt:lpstr>Tukey: Schizophrenia</vt:lpstr>
      <vt:lpstr>Overall conclusion</vt:lpstr>
      <vt:lpstr>Balanced vs. unbalanced designs</vt:lpstr>
      <vt:lpstr>Balanced vs. unbalanced designs</vt:lpstr>
      <vt:lpstr>Balanced vs. unbalanced designs</vt:lpstr>
      <vt:lpstr>Example with an unbalanced design</vt:lpstr>
      <vt:lpstr>Example with an unbalanced design</vt:lpstr>
      <vt:lpstr>Example with an unbalanced design</vt:lpstr>
      <vt:lpstr>Example with an unbalanced design</vt:lpstr>
      <vt:lpstr>One-way vs. Two-way ANOVA</vt:lpstr>
      <vt:lpstr>PowerPoint Presentation</vt:lpstr>
      <vt:lpstr>One-way vs. Two-way ANOVA</vt:lpstr>
      <vt:lpstr>Benefits two-way ANOVA over one-way ANOVA</vt:lpstr>
      <vt:lpstr>Two-way ANOVA: Fixed and random factors</vt:lpstr>
      <vt:lpstr>Literature:</vt:lpstr>
    </vt:vector>
  </TitlesOfParts>
  <Company>Tilburg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Bestuurskundig Onderzoek 3: Kwantitatieve methoden  2017/2018          Hoorcollege 10</dc:title>
  <dc:creator>R.C.M. van Aert</dc:creator>
  <cp:lastModifiedBy>Caspar van Lissa</cp:lastModifiedBy>
  <cp:revision>575</cp:revision>
  <cp:lastPrinted>2019-05-10T11:53:19Z</cp:lastPrinted>
  <dcterms:created xsi:type="dcterms:W3CDTF">2018-05-09T11:51:46Z</dcterms:created>
  <dcterms:modified xsi:type="dcterms:W3CDTF">2025-03-14T08:26:50Z</dcterms:modified>
</cp:coreProperties>
</file>