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308" r:id="rId2"/>
    <p:sldId id="506" r:id="rId3"/>
    <p:sldId id="504" r:id="rId4"/>
    <p:sldId id="366" r:id="rId5"/>
    <p:sldId id="507" r:id="rId6"/>
    <p:sldId id="508" r:id="rId7"/>
    <p:sldId id="509" r:id="rId8"/>
    <p:sldId id="510" r:id="rId9"/>
    <p:sldId id="511" r:id="rId10"/>
    <p:sldId id="513" r:id="rId11"/>
    <p:sldId id="514" r:id="rId12"/>
    <p:sldId id="515" r:id="rId13"/>
    <p:sldId id="527" r:id="rId14"/>
    <p:sldId id="528" r:id="rId15"/>
    <p:sldId id="543" r:id="rId16"/>
    <p:sldId id="546" r:id="rId17"/>
    <p:sldId id="547" r:id="rId18"/>
    <p:sldId id="548" r:id="rId19"/>
    <p:sldId id="524" r:id="rId20"/>
    <p:sldId id="542" r:id="rId21"/>
    <p:sldId id="529" r:id="rId22"/>
    <p:sldId id="549" r:id="rId23"/>
    <p:sldId id="530" r:id="rId24"/>
    <p:sldId id="532" r:id="rId25"/>
    <p:sldId id="531" r:id="rId26"/>
    <p:sldId id="533" r:id="rId27"/>
    <p:sldId id="535" r:id="rId28"/>
    <p:sldId id="534" r:id="rId29"/>
    <p:sldId id="545" r:id="rId30"/>
    <p:sldId id="537" r:id="rId31"/>
    <p:sldId id="538" r:id="rId32"/>
    <p:sldId id="539" r:id="rId33"/>
    <p:sldId id="540" r:id="rId34"/>
    <p:sldId id="541" r:id="rId35"/>
    <p:sldId id="467" r:id="rId36"/>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36"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5B0564-085C-405C-B565-EFF391FB5BC2}" v="1" dt="2025-03-20T16:22:02.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786" autoAdjust="0"/>
  </p:normalViewPr>
  <p:slideViewPr>
    <p:cSldViewPr snapToGrid="0">
      <p:cViewPr varScale="1">
        <p:scale>
          <a:sx n="95" d="100"/>
          <a:sy n="95" d="100"/>
        </p:scale>
        <p:origin x="906" y="96"/>
      </p:cViewPr>
      <p:guideLst/>
    </p:cSldViewPr>
  </p:slideViewPr>
  <p:outlineViewPr>
    <p:cViewPr>
      <p:scale>
        <a:sx n="33" d="100"/>
        <a:sy n="33" d="100"/>
      </p:scale>
      <p:origin x="0" y="-164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par van Lissa" userId="66f0d9d8-5e0d-4c8f-a33e-eb362e4340e3" providerId="ADAL" clId="{C95B0564-085C-405C-B565-EFF391FB5BC2}"/>
    <pc:docChg chg="undo custSel modSld">
      <pc:chgData name="Caspar van Lissa" userId="66f0d9d8-5e0d-4c8f-a33e-eb362e4340e3" providerId="ADAL" clId="{C95B0564-085C-405C-B565-EFF391FB5BC2}" dt="2025-03-20T16:26:57.704" v="557" actId="20577"/>
      <pc:docMkLst>
        <pc:docMk/>
      </pc:docMkLst>
      <pc:sldChg chg="modSp mod">
        <pc:chgData name="Caspar van Lissa" userId="66f0d9d8-5e0d-4c8f-a33e-eb362e4340e3" providerId="ADAL" clId="{C95B0564-085C-405C-B565-EFF391FB5BC2}" dt="2025-03-20T16:19:36.190" v="10" actId="20577"/>
        <pc:sldMkLst>
          <pc:docMk/>
          <pc:sldMk cId="2758917990" sldId="506"/>
        </pc:sldMkLst>
        <pc:spChg chg="mod">
          <ac:chgData name="Caspar van Lissa" userId="66f0d9d8-5e0d-4c8f-a33e-eb362e4340e3" providerId="ADAL" clId="{C95B0564-085C-405C-B565-EFF391FB5BC2}" dt="2025-03-20T16:19:36.190" v="10" actId="20577"/>
          <ac:spMkLst>
            <pc:docMk/>
            <pc:sldMk cId="2758917990" sldId="506"/>
            <ac:spMk id="2" creationId="{00000000-0000-0000-0000-000000000000}"/>
          </ac:spMkLst>
        </pc:spChg>
      </pc:sldChg>
      <pc:sldChg chg="modSp mod">
        <pc:chgData name="Caspar van Lissa" userId="66f0d9d8-5e0d-4c8f-a33e-eb362e4340e3" providerId="ADAL" clId="{C95B0564-085C-405C-B565-EFF391FB5BC2}" dt="2025-03-20T16:22:04.307" v="270" actId="20577"/>
        <pc:sldMkLst>
          <pc:docMk/>
          <pc:sldMk cId="3192388136" sldId="508"/>
        </pc:sldMkLst>
        <pc:spChg chg="mod">
          <ac:chgData name="Caspar van Lissa" userId="66f0d9d8-5e0d-4c8f-a33e-eb362e4340e3" providerId="ADAL" clId="{C95B0564-085C-405C-B565-EFF391FB5BC2}" dt="2025-03-20T16:22:04.307" v="270" actId="20577"/>
          <ac:spMkLst>
            <pc:docMk/>
            <pc:sldMk cId="3192388136" sldId="508"/>
            <ac:spMk id="3" creationId="{00000000-0000-0000-0000-000000000000}"/>
          </ac:spMkLst>
        </pc:spChg>
      </pc:sldChg>
      <pc:sldChg chg="modSp mod">
        <pc:chgData name="Caspar van Lissa" userId="66f0d9d8-5e0d-4c8f-a33e-eb362e4340e3" providerId="ADAL" clId="{C95B0564-085C-405C-B565-EFF391FB5BC2}" dt="2025-03-20T16:22:31.609" v="324" actId="20577"/>
        <pc:sldMkLst>
          <pc:docMk/>
          <pc:sldMk cId="863989798" sldId="509"/>
        </pc:sldMkLst>
        <pc:spChg chg="mod">
          <ac:chgData name="Caspar van Lissa" userId="66f0d9d8-5e0d-4c8f-a33e-eb362e4340e3" providerId="ADAL" clId="{C95B0564-085C-405C-B565-EFF391FB5BC2}" dt="2025-03-20T16:22:31.609" v="324" actId="20577"/>
          <ac:spMkLst>
            <pc:docMk/>
            <pc:sldMk cId="863989798" sldId="509"/>
            <ac:spMk id="3" creationId="{00000000-0000-0000-0000-000000000000}"/>
          </ac:spMkLst>
        </pc:spChg>
      </pc:sldChg>
      <pc:sldChg chg="modSp mod">
        <pc:chgData name="Caspar van Lissa" userId="66f0d9d8-5e0d-4c8f-a33e-eb362e4340e3" providerId="ADAL" clId="{C95B0564-085C-405C-B565-EFF391FB5BC2}" dt="2025-03-20T16:24:26.749" v="370" actId="20577"/>
        <pc:sldMkLst>
          <pc:docMk/>
          <pc:sldMk cId="2253248769" sldId="510"/>
        </pc:sldMkLst>
        <pc:spChg chg="mod">
          <ac:chgData name="Caspar van Lissa" userId="66f0d9d8-5e0d-4c8f-a33e-eb362e4340e3" providerId="ADAL" clId="{C95B0564-085C-405C-B565-EFF391FB5BC2}" dt="2025-03-20T16:24:26.749" v="370" actId="20577"/>
          <ac:spMkLst>
            <pc:docMk/>
            <pc:sldMk cId="2253248769" sldId="510"/>
            <ac:spMk id="3" creationId="{00000000-0000-0000-0000-000000000000}"/>
          </ac:spMkLst>
        </pc:spChg>
      </pc:sldChg>
      <pc:sldChg chg="modSp mod">
        <pc:chgData name="Caspar van Lissa" userId="66f0d9d8-5e0d-4c8f-a33e-eb362e4340e3" providerId="ADAL" clId="{C95B0564-085C-405C-B565-EFF391FB5BC2}" dt="2025-03-20T16:26:57.704" v="557" actId="20577"/>
        <pc:sldMkLst>
          <pc:docMk/>
          <pc:sldMk cId="2042744988" sldId="511"/>
        </pc:sldMkLst>
        <pc:spChg chg="mod">
          <ac:chgData name="Caspar van Lissa" userId="66f0d9d8-5e0d-4c8f-a33e-eb362e4340e3" providerId="ADAL" clId="{C95B0564-085C-405C-B565-EFF391FB5BC2}" dt="2025-03-20T16:26:57.704" v="557" actId="20577"/>
          <ac:spMkLst>
            <pc:docMk/>
            <pc:sldMk cId="2042744988" sldId="511"/>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19T09:16:49.740" idx="32">
    <p:pos x="953" y="1627"/>
    <p:text>Zoom questions: (1) Is there an effect? Yes, no</p:text>
    <p:extLst>
      <p:ext uri="{C676402C-5697-4E1C-873F-D02D1690AC5C}">
        <p15:threadingInfo xmlns:p15="http://schemas.microsoft.com/office/powerpoint/2012/main" timeZoneBias="-60"/>
      </p:ext>
    </p:extLst>
  </p:cm>
  <p:cm authorId="1" dt="2021-01-20T16:16:42.367" idx="35">
    <p:pos x="953" y="1763"/>
    <p:text>(2) How much variance is explained?</p:text>
    <p:extLst>
      <p:ext uri="{C676402C-5697-4E1C-873F-D02D1690AC5C}">
        <p15:threadingInfo xmlns:p15="http://schemas.microsoft.com/office/powerpoint/2012/main" timeZoneBias="-60">
          <p15:parentCm authorId="1" idx="3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10:44:08.682" idx="33">
    <p:pos x="4474" y="2497"/>
    <p:text>Zoom question: Can we say that this is a causal effect? No --&gt; quasi-experiment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0T15:36:35.184" idx="34">
    <p:pos x="10" y="10"/>
    <p:text>Zoom questions:The order of the unadjusted means is different from the order of the adjusted means.
The differences between the adjusted means are larger than the differences between the unadjusted means.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3/20/2025</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3/20/2025</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a:p>
        </p:txBody>
      </p:sp>
    </p:spTree>
    <p:extLst>
      <p:ext uri="{BB962C8B-B14F-4D97-AF65-F5344CB8AC3E}">
        <p14:creationId xmlns:p14="http://schemas.microsoft.com/office/powerpoint/2010/main" val="40524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14</a:t>
            </a:fld>
            <a:endParaRPr lang="nl-NL"/>
          </a:p>
        </p:txBody>
      </p:sp>
    </p:spTree>
    <p:extLst>
      <p:ext uri="{BB962C8B-B14F-4D97-AF65-F5344CB8AC3E}">
        <p14:creationId xmlns:p14="http://schemas.microsoft.com/office/powerpoint/2010/main" val="20367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a:p>
        </p:txBody>
      </p:sp>
    </p:spTree>
    <p:extLst>
      <p:ext uri="{BB962C8B-B14F-4D97-AF65-F5344CB8AC3E}">
        <p14:creationId xmlns:p14="http://schemas.microsoft.com/office/powerpoint/2010/main" val="301516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a:p>
        </p:txBody>
      </p:sp>
    </p:spTree>
    <p:extLst>
      <p:ext uri="{BB962C8B-B14F-4D97-AF65-F5344CB8AC3E}">
        <p14:creationId xmlns:p14="http://schemas.microsoft.com/office/powerpoint/2010/main" val="1970741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PARAMETER gives the differences between adjusted</a:t>
            </a:r>
            <a:r>
              <a:rPr lang="en-US" baseline="0" dirty="0"/>
              <a:t> means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a:p>
        </p:txBody>
      </p:sp>
    </p:spTree>
    <p:extLst>
      <p:ext uri="{BB962C8B-B14F-4D97-AF65-F5344CB8AC3E}">
        <p14:creationId xmlns:p14="http://schemas.microsoft.com/office/powerpoint/2010/main" val="347846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a:p>
        </p:txBody>
      </p:sp>
    </p:spTree>
    <p:extLst>
      <p:ext uri="{BB962C8B-B14F-4D97-AF65-F5344CB8AC3E}">
        <p14:creationId xmlns:p14="http://schemas.microsoft.com/office/powerpoint/2010/main" val="1256045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case, we had a significant effect, but if we control for preparation hours, we see that there is no significant difference in adjusted means! If we add a covariate, anything can happen; non-significant effects can become significant or the other way around. OR significant effects stay significant, or non-significant effects stay not significant. Anything is possible.</a:t>
            </a:r>
            <a:endParaRPr lang="en-US" dirty="0"/>
          </a:p>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a:p>
        </p:txBody>
      </p:sp>
    </p:spTree>
    <p:extLst>
      <p:ext uri="{BB962C8B-B14F-4D97-AF65-F5344CB8AC3E}">
        <p14:creationId xmlns:p14="http://schemas.microsoft.com/office/powerpoint/2010/main" val="4201480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a:t>
            </a:r>
            <a:r>
              <a:rPr lang="en-US" baseline="0" dirty="0"/>
              <a:t> Adjusted R squared corrects for number of groups and independent variables in a model</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20</a:t>
            </a:fld>
            <a:endParaRPr lang="nl-NL"/>
          </a:p>
        </p:txBody>
      </p:sp>
    </p:spTree>
    <p:extLst>
      <p:ext uri="{BB962C8B-B14F-4D97-AF65-F5344CB8AC3E}">
        <p14:creationId xmlns:p14="http://schemas.microsoft.com/office/powerpoint/2010/main" val="206377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situation looks like. We</a:t>
            </a:r>
            <a:r>
              <a:rPr lang="en-US" baseline="0" dirty="0"/>
              <a:t> see, that in the DV, some of the variance is explained by group membership only, some by preparation only, and some of it by group membership and preparation together. If we control for this covariate, we only focus on WHAT group membership explains in the remaining variance of the DV. We see that is less than what group membership explained before.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21</a:t>
            </a:fld>
            <a:endParaRPr lang="nl-NL"/>
          </a:p>
        </p:txBody>
      </p:sp>
    </p:spTree>
    <p:extLst>
      <p:ext uri="{BB962C8B-B14F-4D97-AF65-F5344CB8AC3E}">
        <p14:creationId xmlns:p14="http://schemas.microsoft.com/office/powerpoint/2010/main" val="3307878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22</a:t>
            </a:fld>
            <a:endParaRPr lang="nl-NL"/>
          </a:p>
        </p:txBody>
      </p:sp>
    </p:spTree>
    <p:extLst>
      <p:ext uri="{BB962C8B-B14F-4D97-AF65-F5344CB8AC3E}">
        <p14:creationId xmlns:p14="http://schemas.microsoft.com/office/powerpoint/2010/main" val="107616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a:p>
        </p:txBody>
      </p:sp>
    </p:spTree>
    <p:extLst>
      <p:ext uri="{BB962C8B-B14F-4D97-AF65-F5344CB8AC3E}">
        <p14:creationId xmlns:p14="http://schemas.microsoft.com/office/powerpoint/2010/main" val="242788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Bias is (mu</a:t>
            </a:r>
            <a:r>
              <a:rPr lang="en-US"/>
              <a:t>_y1-mu_y2) </a:t>
            </a:r>
            <a:r>
              <a:rPr lang="en-US" dirty="0"/>
              <a:t>- (mu</a:t>
            </a:r>
            <a:r>
              <a:rPr lang="en-US"/>
              <a:t>_y1’-mu_y2’) </a:t>
            </a:r>
            <a:r>
              <a:rPr lang="en-US" dirty="0"/>
              <a:t>,</a:t>
            </a:r>
            <a:r>
              <a:rPr lang="en-US" baseline="0" dirty="0"/>
              <a:t> so eliminating bias causes the adjusted means to be closer to one another than the unadjusted means.</a:t>
            </a:r>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28</a:t>
            </a:fld>
            <a:endParaRPr lang="en-US" dirty="0"/>
          </a:p>
        </p:txBody>
      </p:sp>
    </p:spTree>
    <p:extLst>
      <p:ext uri="{BB962C8B-B14F-4D97-AF65-F5344CB8AC3E}">
        <p14:creationId xmlns:p14="http://schemas.microsoft.com/office/powerpoint/2010/main" val="1749999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29</a:t>
            </a:fld>
            <a:endParaRPr lang="en-US" dirty="0"/>
          </a:p>
        </p:txBody>
      </p:sp>
    </p:spTree>
    <p:extLst>
      <p:ext uri="{BB962C8B-B14F-4D97-AF65-F5344CB8AC3E}">
        <p14:creationId xmlns:p14="http://schemas.microsoft.com/office/powerpoint/2010/main" val="16087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30</a:t>
            </a:fld>
            <a:endParaRPr lang="nl-NL"/>
          </a:p>
        </p:txBody>
      </p:sp>
    </p:spTree>
    <p:extLst>
      <p:ext uri="{BB962C8B-B14F-4D97-AF65-F5344CB8AC3E}">
        <p14:creationId xmlns:p14="http://schemas.microsoft.com/office/powerpoint/2010/main" val="1624392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31</a:t>
            </a:fld>
            <a:endParaRPr lang="nl-NL"/>
          </a:p>
        </p:txBody>
      </p:sp>
    </p:spTree>
    <p:extLst>
      <p:ext uri="{BB962C8B-B14F-4D97-AF65-F5344CB8AC3E}">
        <p14:creationId xmlns:p14="http://schemas.microsoft.com/office/powerpoint/2010/main" val="293862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32</a:t>
            </a:fld>
            <a:endParaRPr lang="nl-NL"/>
          </a:p>
        </p:txBody>
      </p:sp>
    </p:spTree>
    <p:extLst>
      <p:ext uri="{BB962C8B-B14F-4D97-AF65-F5344CB8AC3E}">
        <p14:creationId xmlns:p14="http://schemas.microsoft.com/office/powerpoint/2010/main" val="561864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33</a:t>
            </a:fld>
            <a:endParaRPr lang="nl-NL"/>
          </a:p>
        </p:txBody>
      </p:sp>
    </p:spTree>
    <p:extLst>
      <p:ext uri="{BB962C8B-B14F-4D97-AF65-F5344CB8AC3E}">
        <p14:creationId xmlns:p14="http://schemas.microsoft.com/office/powerpoint/2010/main" val="4214339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34</a:t>
            </a:fld>
            <a:endParaRPr lang="nl-NL"/>
          </a:p>
        </p:txBody>
      </p:sp>
    </p:spTree>
    <p:extLst>
      <p:ext uri="{BB962C8B-B14F-4D97-AF65-F5344CB8AC3E}">
        <p14:creationId xmlns:p14="http://schemas.microsoft.com/office/powerpoint/2010/main" val="342666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a:p>
        </p:txBody>
      </p:sp>
    </p:spTree>
    <p:extLst>
      <p:ext uri="{BB962C8B-B14F-4D97-AF65-F5344CB8AC3E}">
        <p14:creationId xmlns:p14="http://schemas.microsoft.com/office/powerpoint/2010/main" val="224420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itchFamily="2" charset="2"/>
              </a:rPr>
              <a:t>Robbie: Refer to regression and control variable over here.</a:t>
            </a:r>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a:p>
        </p:txBody>
      </p:sp>
    </p:spTree>
    <p:extLst>
      <p:ext uri="{BB962C8B-B14F-4D97-AF65-F5344CB8AC3E}">
        <p14:creationId xmlns:p14="http://schemas.microsoft.com/office/powerpoint/2010/main" val="323950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a:p>
        </p:txBody>
      </p:sp>
    </p:spTree>
    <p:extLst>
      <p:ext uri="{BB962C8B-B14F-4D97-AF65-F5344CB8AC3E}">
        <p14:creationId xmlns:p14="http://schemas.microsoft.com/office/powerpoint/2010/main" val="87958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a:p>
        </p:txBody>
      </p:sp>
    </p:spTree>
    <p:extLst>
      <p:ext uri="{BB962C8B-B14F-4D97-AF65-F5344CB8AC3E}">
        <p14:creationId xmlns:p14="http://schemas.microsoft.com/office/powerpoint/2010/main" val="284358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10</a:t>
            </a:fld>
            <a:endParaRPr lang="nl-NL"/>
          </a:p>
        </p:txBody>
      </p:sp>
    </p:spTree>
    <p:extLst>
      <p:ext uri="{BB962C8B-B14F-4D97-AF65-F5344CB8AC3E}">
        <p14:creationId xmlns:p14="http://schemas.microsoft.com/office/powerpoint/2010/main" val="3762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start with a new example –READ HEADER-. And</a:t>
            </a:r>
            <a:r>
              <a:rPr lang="en-US" baseline="0" dirty="0"/>
              <a:t> in this quasi experiment we compare students of one group to students of another group. For instance, say that we want to compare the grade of LAS students. We give red bull to five students of the CNS group, and we DO NOT give red bull to 5 students of the SS group. Then we let all 10 students make the exam, and calculate their grades. These are the results.</a:t>
            </a:r>
            <a:endParaRPr lang="en-US" dirty="0"/>
          </a:p>
          <a:p>
            <a:endParaRPr lang="en-US" dirty="0"/>
          </a:p>
          <a:p>
            <a:r>
              <a:rPr lang="en-US" dirty="0"/>
              <a:t>-Read SLIDE-</a:t>
            </a:r>
            <a:r>
              <a:rPr lang="en-US" baseline="0" dirty="0"/>
              <a:t> ….the groups ALSO differ on a covariate. Any idea what that covariate could be?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a:p>
        </p:txBody>
      </p:sp>
    </p:spTree>
    <p:extLst>
      <p:ext uri="{BB962C8B-B14F-4D97-AF65-F5344CB8AC3E}">
        <p14:creationId xmlns:p14="http://schemas.microsoft.com/office/powerpoint/2010/main" val="200285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-READ SLIDE- </a:t>
            </a:r>
          </a:p>
          <a:p>
            <a:endParaRPr lang="en-US" baseline="0" dirty="0"/>
          </a:p>
          <a:p>
            <a:r>
              <a:rPr lang="en-US" baseline="0" dirty="0"/>
              <a:t>In the Venn diagrams, we displayed the variance in the DV. We can split up the total variation in a part that can be explained by group membership (the SS of squares between, this was 22.5) and in a part that cannot be explained by group membership (this is the SS within, 69.6).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a:p>
        </p:txBody>
      </p:sp>
    </p:spTree>
    <p:extLst>
      <p:ext uri="{BB962C8B-B14F-4D97-AF65-F5344CB8AC3E}">
        <p14:creationId xmlns:p14="http://schemas.microsoft.com/office/powerpoint/2010/main" val="76198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F6285-8743-41D1-88FC-10F51F55F2F8}" type="datetime1">
              <a:rPr lang="en-US" smtClean="0"/>
              <a:t>3/20/2025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01435-8CBC-43F4-B0FA-79E779FF4DCA}" type="datetime1">
              <a:rPr lang="en-US" smtClean="0"/>
              <a:t>3/20/2025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43BF8-80BD-4496-A8EE-AAFFAE4A1540}" type="datetime1">
              <a:rPr lang="en-US" smtClean="0"/>
              <a:t>3/20/2025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2A552-FC98-4E17-B149-A19E075BD704}" type="datetime1">
              <a:rPr lang="en-US" smtClean="0"/>
              <a:t>3/20/2025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BA6016-D1C5-4734-B37C-6B56042E13C1}" type="datetime1">
              <a:rPr lang="en-US" smtClean="0"/>
              <a:t>3/20/2025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B2A3-532A-4BDC-8386-17185FCBA274}" type="datetime1">
              <a:rPr lang="en-US" smtClean="0"/>
              <a:t>3/20/2025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B60C4-F489-4D61-B49D-6F05D35B31E5}" type="datetime1">
              <a:rPr lang="en-US" smtClean="0"/>
              <a:t>3/20/2025</a:t>
            </a:fld>
            <a:endParaRPr lang="en-US" dirty="0"/>
          </a:p>
        </p:txBody>
      </p:sp>
      <p:sp>
        <p:nvSpPr>
          <p:cNvPr id="8" name="Footer Placeholder 7"/>
          <p:cNvSpPr>
            <a:spLocks noGrp="1"/>
          </p:cNvSpPr>
          <p:nvPr>
            <p:ph type="ftr" sz="quarter" idx="11"/>
          </p:nvPr>
        </p:nvSpPr>
        <p:spPr/>
        <p:txBody>
          <a:bodyPr/>
          <a:lstStyle/>
          <a:p>
            <a:r>
              <a:rPr lang="en-US" dirty="0"/>
              <a:t>Lecture 8,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51051-DC44-41CE-BEF3-A7D0BA74EBB3}" type="datetime1">
              <a:rPr lang="en-US" smtClean="0"/>
              <a:t>3/20/2025</a:t>
            </a:fld>
            <a:endParaRPr lang="en-US"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51D66-E6D9-420E-9413-C8B46E679593}" type="datetime1">
              <a:rPr lang="en-US" smtClean="0"/>
              <a:t>3/20/2025</a:t>
            </a:fld>
            <a:endParaRPr lang="en-US" dirty="0"/>
          </a:p>
        </p:txBody>
      </p:sp>
      <p:sp>
        <p:nvSpPr>
          <p:cNvPr id="3" name="Footer Placeholder 2"/>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637F7B-D406-4A8D-9FAD-5FC8A5B98109}" type="datetime1">
              <a:rPr lang="en-US" smtClean="0"/>
              <a:t>3/20/2025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A380F-D47F-4CDB-9B8F-E097AB007F43}" type="datetime1">
              <a:rPr lang="en-US" smtClean="0"/>
              <a:t>3/20/2025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93CE-56D5-453F-827A-BD06AD211950}" type="datetime1">
              <a:rPr lang="en-US" smtClean="0"/>
              <a:t>3/20/2025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wBB4sed9ku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nl-NL" sz="2400" b="1" dirty="0"/>
            </a:br>
            <a:br>
              <a:rPr lang="nl-NL" sz="2400" b="1" dirty="0"/>
            </a:br>
            <a:br>
              <a:rPr lang="nl-NL" sz="2400" b="1" dirty="0"/>
            </a:br>
            <a:br>
              <a:rPr lang="nl-NL" sz="2400" b="1" dirty="0"/>
            </a:br>
            <a:r>
              <a:rPr lang="nl-NL" sz="2400" b="1" dirty="0" err="1"/>
              <a:t>Experimental</a:t>
            </a:r>
            <a:r>
              <a:rPr lang="nl-NL" sz="2400" b="1" dirty="0"/>
              <a:t> Research </a:t>
            </a:r>
            <a:r>
              <a:rPr lang="nl-NL" sz="2400" b="1" dirty="0" err="1"/>
              <a:t>Methods</a:t>
            </a:r>
            <a:br>
              <a:rPr lang="nl-NL" sz="2400" b="1" dirty="0"/>
            </a:br>
            <a:br>
              <a:rPr lang="nl-NL" sz="2400" b="1" dirty="0"/>
            </a:br>
            <a:br>
              <a:rPr lang="nl-NL" sz="2400" b="1" dirty="0"/>
            </a:br>
            <a:r>
              <a:rPr lang="nl-NL" sz="2400" b="1" dirty="0" err="1"/>
              <a:t>Lecture</a:t>
            </a:r>
            <a:r>
              <a:rPr lang="nl-NL" sz="2400" b="1" dirty="0"/>
              <a:t> 8</a:t>
            </a:r>
          </a:p>
        </p:txBody>
      </p:sp>
      <p:sp>
        <p:nvSpPr>
          <p:cNvPr id="2" name="Footer Placeholder 1"/>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490344"/>
            <a:ext cx="10515600" cy="4866005"/>
          </a:xfrm>
        </p:spPr>
        <p:txBody>
          <a:bodyPr>
            <a:normAutofit lnSpcReduction="10000"/>
          </a:bodyPr>
          <a:lstStyle/>
          <a:p>
            <a:pPr marL="0" indent="0">
              <a:buNone/>
            </a:pPr>
            <a:r>
              <a:rPr lang="en-US" sz="1900" u="sng" dirty="0"/>
              <a:t>RQ:</a:t>
            </a:r>
            <a:r>
              <a:rPr lang="en-US" sz="1900" dirty="0"/>
              <a:t> What is the effect of drinking energy drink on exam grade?</a:t>
            </a:r>
          </a:p>
          <a:p>
            <a:endParaRPr lang="en-US" sz="1900" u="sng" dirty="0"/>
          </a:p>
          <a:p>
            <a:pPr marL="0" indent="0">
              <a:buNone/>
            </a:pPr>
            <a:r>
              <a:rPr lang="en-US" sz="1900" dirty="0"/>
              <a:t>We use a </a:t>
            </a:r>
            <a:r>
              <a:rPr lang="en-US" sz="1900" i="1" dirty="0"/>
              <a:t>quasi-experimental design</a:t>
            </a:r>
            <a:r>
              <a:rPr lang="en-US" sz="1900" dirty="0"/>
              <a:t> for answering the research question </a:t>
            </a:r>
            <a:r>
              <a:rPr lang="en-US" sz="1900" dirty="0">
                <a:sym typeface="Wingdings" panose="05000000000000000000" pitchFamily="2" charset="2"/>
              </a:rPr>
              <a:t> </a:t>
            </a:r>
            <a:r>
              <a:rPr lang="en-US" sz="1900" u="sng" dirty="0">
                <a:sym typeface="Wingdings" panose="05000000000000000000" pitchFamily="2" charset="2"/>
              </a:rPr>
              <a:t>reduction of error variance</a:t>
            </a:r>
            <a:r>
              <a:rPr lang="en-US" sz="1900" dirty="0">
                <a:sym typeface="Wingdings" panose="05000000000000000000" pitchFamily="2" charset="2"/>
              </a:rPr>
              <a:t> and </a:t>
            </a:r>
            <a:r>
              <a:rPr lang="en-US" sz="1900" u="sng" dirty="0">
                <a:sym typeface="Wingdings" panose="05000000000000000000" pitchFamily="2" charset="2"/>
              </a:rPr>
              <a:t>elimination of bias</a:t>
            </a:r>
            <a:endParaRPr lang="en-US" sz="1900" dirty="0"/>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838474830"/>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377508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One-way ANOVA</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2677382" y="3543617"/>
            <a:ext cx="6748336" cy="2812733"/>
          </a:xfrm>
          <a:prstGeom prst="rect">
            <a:avLst/>
          </a:prstGeom>
        </p:spPr>
      </p:pic>
      <p:pic>
        <p:nvPicPr>
          <p:cNvPr id="6" name="Picture 5"/>
          <p:cNvPicPr>
            <a:picLocks noChangeAspect="1"/>
          </p:cNvPicPr>
          <p:nvPr/>
        </p:nvPicPr>
        <p:blipFill>
          <a:blip r:embed="rId4"/>
          <a:stretch>
            <a:fillRect/>
          </a:stretch>
        </p:blipFill>
        <p:spPr>
          <a:xfrm>
            <a:off x="4038600" y="1508614"/>
            <a:ext cx="4025900" cy="1816564"/>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11</a:t>
            </a:fld>
            <a:endParaRPr lang="en-US" dirty="0"/>
          </a:p>
        </p:txBody>
      </p:sp>
    </p:spTree>
    <p:extLst>
      <p:ext uri="{BB962C8B-B14F-4D97-AF65-F5344CB8AC3E}">
        <p14:creationId xmlns:p14="http://schemas.microsoft.com/office/powerpoint/2010/main" val="76054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eaLnBrk="0" fontAlgn="base" hangingPunct="0">
              <a:lnSpc>
                <a:spcPct val="100000"/>
              </a:lnSpc>
              <a:spcAft>
                <a:spcPct val="0"/>
              </a:spcAft>
            </a:pPr>
            <a:r>
              <a:rPr lang="en-US" altLang="en-US" sz="3200" dirty="0">
                <a:solidFill>
                  <a:schemeClr val="tx1"/>
                </a:solidFill>
                <a:ea typeface="Calibri" panose="020F0502020204030204" pitchFamily="34" charset="0"/>
                <a:cs typeface="Arial" panose="020B0604020202020204" pitchFamily="34" charset="0"/>
              </a:rPr>
              <a:t>Example: One-way ANOVA</a:t>
            </a:r>
            <a:endParaRPr lang="en-US" altLang="en-US" sz="3200" dirty="0">
              <a:solidFill>
                <a:schemeClr val="tx1"/>
              </a:solidFill>
            </a:endParaRPr>
          </a:p>
        </p:txBody>
      </p:sp>
      <p:sp>
        <p:nvSpPr>
          <p:cNvPr id="4" name="Footer Placeholder 3"/>
          <p:cNvSpPr>
            <a:spLocks noGrp="1"/>
          </p:cNvSpPr>
          <p:nvPr>
            <p:ph type="ftr" sz="quarter" idx="11"/>
          </p:nvPr>
        </p:nvSpPr>
        <p:spPr/>
        <p:txBody>
          <a:bodyPr/>
          <a:lstStyle/>
          <a:p>
            <a:r>
              <a:rPr lang="en-US" dirty="0"/>
              <a:t>Lecture 8, ERM, MTO</a:t>
            </a:r>
            <a:endParaRPr lang="nl-NL" dirty="0"/>
          </a:p>
        </p:txBody>
      </p:sp>
      <p:sp>
        <p:nvSpPr>
          <p:cNvPr id="6" name="Rectangle 2"/>
          <p:cNvSpPr>
            <a:spLocks noChangeArrowheads="1"/>
          </p:cNvSpPr>
          <p:nvPr/>
        </p:nvSpPr>
        <p:spPr bwMode="auto">
          <a:xfrm>
            <a:off x="1097280" y="1737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7" name="Rectangle 6"/>
          <p:cNvSpPr/>
          <p:nvPr/>
        </p:nvSpPr>
        <p:spPr>
          <a:xfrm>
            <a:off x="1211961" y="2069592"/>
            <a:ext cx="8353425"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Rectangle 3"/>
          <p:cNvSpPr>
            <a:spLocks noChangeArrowheads="1"/>
          </p:cNvSpPr>
          <p:nvPr/>
        </p:nvSpPr>
        <p:spPr bwMode="auto">
          <a:xfrm>
            <a:off x="1211961" y="2213767"/>
            <a:ext cx="83534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lang="en-US" altLang="en-US" sz="1600" dirty="0">
                <a:latin typeface="Calibri" panose="020F0502020204030204" pitchFamily="34" charset="0"/>
                <a:ea typeface="Calibri" panose="020F0502020204030204" pitchFamily="34" charset="0"/>
                <a:cs typeface="Arial" panose="020B0604020202020204" pitchFamily="34" charset="0"/>
              </a:rPr>
              <a:t>The mean difference between the control group and the group who drank energy drink is 3.2, and this difference is statistically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significant at the 5% significance level,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 8) = 8.258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.021</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This means that we have convincing evidence that drinking energy drink has an effect on grade.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p:cNvSpPr/>
          <p:nvPr/>
        </p:nvSpPr>
        <p:spPr>
          <a:xfrm>
            <a:off x="2524125" y="3573780"/>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Oval 9"/>
          <p:cNvSpPr/>
          <p:nvPr/>
        </p:nvSpPr>
        <p:spPr>
          <a:xfrm>
            <a:off x="3648075" y="3591560"/>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 Box 2"/>
          <p:cNvSpPr txBox="1">
            <a:spLocks noChangeArrowheads="1"/>
          </p:cNvSpPr>
          <p:nvPr/>
        </p:nvSpPr>
        <p:spPr bwMode="auto">
          <a:xfrm>
            <a:off x="3833812" y="5039261"/>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25.6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5"/>
          <p:cNvSpPr txBox="1">
            <a:spLocks noChangeArrowheads="1"/>
          </p:cNvSpPr>
          <p:nvPr/>
        </p:nvSpPr>
        <p:spPr bwMode="auto">
          <a:xfrm>
            <a:off x="2850832" y="5041329"/>
            <a:ext cx="91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24.8</a:t>
            </a:r>
          </a:p>
        </p:txBody>
      </p:sp>
      <p:sp>
        <p:nvSpPr>
          <p:cNvPr id="13" name="Text Box 6"/>
          <p:cNvSpPr txBox="1">
            <a:spLocks noChangeArrowheads="1"/>
          </p:cNvSpPr>
          <p:nvPr/>
        </p:nvSpPr>
        <p:spPr bwMode="auto">
          <a:xfrm>
            <a:off x="2701003" y="4413345"/>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19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endParaRPr kumimoji="0" lang="nl-NL" altLang="en-US" sz="1900" b="0" i="0" u="none" strike="noStrike" cap="none" normalizeH="0" dirty="0">
              <a:ln>
                <a:noFill/>
              </a:ln>
              <a:solidFill>
                <a:schemeClr val="tx1"/>
              </a:solidFill>
              <a:effectLst/>
              <a:latin typeface="Arial" panose="020B0604020202020204" pitchFamily="34" charset="0"/>
            </a:endParaRPr>
          </a:p>
        </p:txBody>
      </p:sp>
      <p:sp>
        <p:nvSpPr>
          <p:cNvPr id="14" name="Text Box 7"/>
          <p:cNvSpPr txBox="1">
            <a:spLocks noChangeArrowheads="1"/>
          </p:cNvSpPr>
          <p:nvPr/>
        </p:nvSpPr>
        <p:spPr bwMode="auto">
          <a:xfrm>
            <a:off x="4661307" y="3782117"/>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Group</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16" name="Text Box 8"/>
          <p:cNvSpPr txBox="1">
            <a:spLocks noChangeArrowheads="1"/>
          </p:cNvSpPr>
          <p:nvPr/>
        </p:nvSpPr>
        <p:spPr bwMode="auto">
          <a:xfrm>
            <a:off x="3878580" y="4436110"/>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2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22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19" name="Rectangle 2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7"/>
          <p:cNvSpPr txBox="1">
            <a:spLocks noChangeArrowheads="1"/>
          </p:cNvSpPr>
          <p:nvPr/>
        </p:nvSpPr>
        <p:spPr bwMode="auto">
          <a:xfrm>
            <a:off x="3065318" y="3672673"/>
            <a:ext cx="9869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en-US" sz="1900" dirty="0">
                <a:latin typeface="Arial" panose="020B0604020202020204" pitchFamily="34" charset="0"/>
                <a:cs typeface="Arial" panose="020B0604020202020204" pitchFamily="34" charset="0"/>
              </a:rPr>
              <a:t>Grade</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320275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Preparation hours as a covariate</a:t>
            </a:r>
          </a:p>
        </p:txBody>
      </p:sp>
      <p:sp>
        <p:nvSpPr>
          <p:cNvPr id="3" name="Content Placeholder 2"/>
          <p:cNvSpPr>
            <a:spLocks noGrp="1"/>
          </p:cNvSpPr>
          <p:nvPr>
            <p:ph idx="1"/>
          </p:nvPr>
        </p:nvSpPr>
        <p:spPr>
          <a:xfrm>
            <a:off x="721359" y="1715104"/>
            <a:ext cx="10894423" cy="4023360"/>
          </a:xfrm>
        </p:spPr>
        <p:txBody>
          <a:bodyPr>
            <a:noAutofit/>
          </a:bodyPr>
          <a:lstStyle/>
          <a:p>
            <a:r>
              <a:rPr lang="en-US" sz="1900" dirty="0"/>
              <a:t>The groups do </a:t>
            </a:r>
            <a:r>
              <a:rPr lang="en-US" sz="1900" i="1" dirty="0"/>
              <a:t>not</a:t>
            </a:r>
            <a:r>
              <a:rPr lang="en-US" sz="1900" dirty="0"/>
              <a:t> only differ in whether they drink energy drink or not, but also the mean preparation hours was different. The students who drank energy drink were </a:t>
            </a:r>
            <a:r>
              <a:rPr lang="en-US" sz="1900" u="sng" dirty="0"/>
              <a:t>on average</a:t>
            </a:r>
            <a:r>
              <a:rPr lang="en-US" sz="1900" dirty="0"/>
              <a:t> much better prepared. But did they perform better because they were drinking energy drink, or just because they were better prepared?</a:t>
            </a:r>
            <a:br>
              <a:rPr lang="en-US" sz="1900" dirty="0"/>
            </a:br>
            <a:endParaRPr lang="en-US" sz="1900" dirty="0"/>
          </a:p>
          <a:p>
            <a:r>
              <a:rPr lang="en-US" sz="1900" dirty="0"/>
              <a:t>That is, to what extent is the effect of energy drink </a:t>
            </a:r>
            <a:r>
              <a:rPr lang="en-US" sz="1900" b="1" dirty="0"/>
              <a:t>confounded </a:t>
            </a:r>
            <a:r>
              <a:rPr lang="en-US" sz="1900" dirty="0"/>
              <a:t>with the difference in (mean) hours preparation per group?</a:t>
            </a:r>
            <a:br>
              <a:rPr lang="en-US" sz="1900" dirty="0"/>
            </a:br>
            <a:endParaRPr lang="en-US" sz="1900" dirty="0"/>
          </a:p>
          <a:p>
            <a:pPr marL="0" indent="0">
              <a:buNone/>
            </a:pPr>
            <a:r>
              <a:rPr lang="en-US" sz="1900" u="sng" dirty="0"/>
              <a:t>Main idea of ANCOVA: </a:t>
            </a:r>
          </a:p>
          <a:p>
            <a:pPr lvl="0"/>
            <a:r>
              <a:rPr lang="en-US" sz="1900" dirty="0"/>
              <a:t>What is the predicted mean difference in average performance would the two groups be equally prepared? Is the </a:t>
            </a:r>
            <a:r>
              <a:rPr lang="en-US" sz="1900" i="1" dirty="0"/>
              <a:t>adjusted </a:t>
            </a:r>
            <a:r>
              <a:rPr lang="en-US" sz="1900" dirty="0"/>
              <a:t>mean difference significant?</a:t>
            </a:r>
            <a:br>
              <a:rPr lang="en-US" sz="1900" dirty="0"/>
            </a:br>
            <a:endParaRPr lang="en-US" sz="1900" dirty="0"/>
          </a:p>
          <a:p>
            <a:r>
              <a:rPr lang="en-US" sz="1900" dirty="0"/>
              <a:t>Remark: in practice, when we run an ANCOVA we address both questions at once, so it’s not that we have to do two separate analyses</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13</a:t>
            </a:fld>
            <a:endParaRPr lang="en-US" dirty="0"/>
          </a:p>
        </p:txBody>
      </p:sp>
    </p:spTree>
    <p:extLst>
      <p:ext uri="{BB962C8B-B14F-4D97-AF65-F5344CB8AC3E}">
        <p14:creationId xmlns:p14="http://schemas.microsoft.com/office/powerpoint/2010/main" val="162244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05"/>
            <a:ext cx="10515600" cy="1325563"/>
          </a:xfrm>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148080"/>
            <a:ext cx="10515600" cy="5415280"/>
          </a:xfrm>
        </p:spPr>
        <p:txBody>
          <a:bodyPr>
            <a:normAutofit lnSpcReduction="10000"/>
          </a:bodyPr>
          <a:lstStyle/>
          <a:p>
            <a:pPr marL="0" indent="0">
              <a:buNone/>
            </a:pPr>
            <a:r>
              <a:rPr lang="en-US" sz="1900" u="sng" dirty="0"/>
              <a:t>RQ:</a:t>
            </a:r>
            <a:r>
              <a:rPr lang="en-US" sz="1900" dirty="0"/>
              <a:t> </a:t>
            </a:r>
          </a:p>
          <a:p>
            <a:r>
              <a:rPr lang="en-US" sz="1900" dirty="0"/>
              <a:t>Do the means on exam grade differ between the groups </a:t>
            </a:r>
            <a:r>
              <a:rPr lang="en-US" sz="1900" i="1" dirty="0"/>
              <a:t>when both groups score the same on preparation hours</a:t>
            </a:r>
            <a:r>
              <a:rPr lang="en-US" sz="1900" dirty="0"/>
              <a:t>?</a:t>
            </a:r>
          </a:p>
          <a:p>
            <a:r>
              <a:rPr lang="en-US" sz="1900" dirty="0"/>
              <a:t>What is the effect of drinking energy drink on exam grade </a:t>
            </a:r>
            <a:r>
              <a:rPr lang="en-US" sz="1900" i="1" dirty="0"/>
              <a:t>controlled for the number of preparation hours</a:t>
            </a:r>
            <a:r>
              <a:rPr lang="en-US" sz="1900" dirty="0"/>
              <a:t>?</a:t>
            </a:r>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 </a:t>
            </a:r>
            <a:r>
              <a:rPr lang="en-US" sz="1900" i="1" dirty="0"/>
              <a:t>but were also better prepared!</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733137731"/>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8601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Steps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359" y="1715104"/>
                <a:ext cx="10894423" cy="4023360"/>
              </a:xfrm>
            </p:spPr>
            <p:txBody>
              <a:bodyPr>
                <a:noAutofit/>
              </a:bodyPr>
              <a:lstStyle/>
              <a:p>
                <a:pPr marL="0" indent="0">
                  <a:spcBef>
                    <a:spcPts val="400"/>
                  </a:spcBef>
                  <a:buNone/>
                </a:pPr>
                <a:r>
                  <a:rPr lang="en-US" sz="1800" u="sng" dirty="0"/>
                  <a:t>Step 1:</a:t>
                </a:r>
                <a:r>
                  <a:rPr lang="en-US" sz="1800" dirty="0"/>
                  <a:t> Formulating hypotheses </a:t>
                </a:r>
              </a:p>
              <a:p>
                <a:pPr marL="0" indent="0" algn="ctr">
                  <a:spcBef>
                    <a:spcPts val="400"/>
                  </a:spcBef>
                  <a:buNone/>
                </a:pPr>
                <a:r>
                  <a:rPr lang="en-US" sz="1800" dirty="0"/>
                  <a:t>H</a:t>
                </a:r>
                <a:r>
                  <a:rPr lang="en-US" sz="1800" baseline="-25000" dirty="0"/>
                  <a:t>0</a:t>
                </a:r>
                <a:r>
                  <a:rPr lang="en-US" sz="1800" dirty="0"/>
                  <a:t>: </a:t>
                </a:r>
                <a14:m>
                  <m:oMath xmlns:m="http://schemas.openxmlformats.org/officeDocument/2006/math">
                    <m:sSubSup>
                      <m:sSubSupPr>
                        <m:ctrlPr>
                          <a:rPr lang="en-US" sz="1800" b="0" i="1" smtClean="0">
                            <a:latin typeface="Cambria Math" panose="02040503050406030204" pitchFamily="18" charset="0"/>
                          </a:rPr>
                        </m:ctrlPr>
                      </m:sSubSupPr>
                      <m:e>
                        <m:r>
                          <a:rPr lang="en-US" sz="1800" i="1">
                            <a:latin typeface="Cambria Math" panose="02040503050406030204" pitchFamily="18" charset="0"/>
                          </a:rPr>
                          <m:t>𝜇</m:t>
                        </m:r>
                      </m:e>
                      <m:sub>
                        <m:r>
                          <a:rPr lang="en-US" sz="1800" b="0" i="1" smtClean="0">
                            <a:latin typeface="Cambria Math" panose="02040503050406030204" pitchFamily="18" charset="0"/>
                          </a:rPr>
                          <m:t>𝑘</m:t>
                        </m:r>
                      </m:sub>
                      <m:sup>
                        <m:r>
                          <a:rPr lang="en-US" sz="1800" b="0" i="1" smtClean="0">
                            <a:latin typeface="Cambria Math" panose="02040503050406030204" pitchFamily="18" charset="0"/>
                          </a:rPr>
                          <m:t>′</m:t>
                        </m:r>
                      </m:sup>
                    </m:sSubSup>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𝜇</m:t>
                    </m:r>
                  </m:oMath>
                </a14:m>
                <a:r>
                  <a:rPr lang="en-US" sz="1800" dirty="0"/>
                  <a:t> for every </a:t>
                </a:r>
                <a:r>
                  <a:rPr lang="en-US" sz="1800" i="1" dirty="0"/>
                  <a:t>k </a:t>
                </a:r>
                <a:r>
                  <a:rPr lang="en-US" sz="1800" dirty="0"/>
                  <a:t>and H</a:t>
                </a:r>
                <a:r>
                  <a:rPr lang="en-US" sz="1800" baseline="-25000" dirty="0"/>
                  <a:t>1</a:t>
                </a:r>
                <a:r>
                  <a:rPr lang="en-US" sz="1800" dirty="0"/>
                  <a:t>: not H</a:t>
                </a:r>
                <a:r>
                  <a:rPr lang="en-US" sz="1800" baseline="-25000" dirty="0"/>
                  <a:t>0</a:t>
                </a:r>
                <a:endParaRPr lang="en-US" sz="1800" dirty="0"/>
              </a:p>
              <a:p>
                <a:pPr marL="0" indent="0">
                  <a:spcBef>
                    <a:spcPts val="400"/>
                  </a:spcBef>
                  <a:buNone/>
                </a:pPr>
                <a:br>
                  <a:rPr lang="en-US" sz="1800" u="sng" dirty="0"/>
                </a:br>
                <a:endParaRPr lang="en-US" sz="1800" u="sng" dirty="0"/>
              </a:p>
              <a:p>
                <a:pPr marL="0" indent="0">
                  <a:spcBef>
                    <a:spcPts val="400"/>
                  </a:spcBef>
                  <a:buNone/>
                </a:pPr>
                <a:r>
                  <a:rPr lang="en-US" sz="1800" u="sng" dirty="0"/>
                  <a:t>Step 2:</a:t>
                </a:r>
                <a:r>
                  <a:rPr lang="en-US" sz="1800" dirty="0"/>
                  <a:t> Determine critical value and decision rule</a:t>
                </a:r>
              </a:p>
              <a:p>
                <a:pPr marL="0" indent="0" algn="ctr">
                  <a:spcBef>
                    <a:spcPts val="400"/>
                  </a:spcBef>
                  <a:buNone/>
                </a:pPr>
                <a:r>
                  <a:rPr lang="en-US" sz="1800" dirty="0"/>
                  <a:t>If </a:t>
                </a:r>
                <a:r>
                  <a:rPr lang="en-US" sz="1800" i="1" dirty="0"/>
                  <a:t>p</a:t>
                </a:r>
                <a:r>
                  <a:rPr lang="en-US" sz="1800" dirty="0"/>
                  <a:t>-value </a:t>
                </a:r>
                <a:r>
                  <a:rPr lang="nl-NL" sz="1800" dirty="0"/>
                  <a:t>≤</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sym typeface="Wingdings" panose="05000000000000000000" pitchFamily="2" charset="2"/>
                      </a:rPr>
                      <m:t>𝛼</m:t>
                    </m:r>
                  </m:oMath>
                </a14:m>
                <a:r>
                  <a:rPr lang="en-US" sz="1800" dirty="0"/>
                  <a:t> then reject</a:t>
                </a:r>
              </a:p>
              <a:p>
                <a:pPr marL="0" indent="0">
                  <a:spcBef>
                    <a:spcPts val="400"/>
                  </a:spcBef>
                  <a:buNone/>
                </a:pPr>
                <a:endParaRPr lang="en-US" sz="1800" u="sng" dirty="0"/>
              </a:p>
              <a:p>
                <a:pPr marL="0" indent="0">
                  <a:spcBef>
                    <a:spcPts val="400"/>
                  </a:spcBef>
                  <a:buNone/>
                </a:pPr>
                <a:endParaRPr lang="en-US" sz="1800" u="sng" dirty="0"/>
              </a:p>
              <a:p>
                <a:pPr marL="0" indent="0">
                  <a:spcBef>
                    <a:spcPts val="400"/>
                  </a:spcBef>
                  <a:buNone/>
                </a:pPr>
                <a:r>
                  <a:rPr lang="en-US" sz="1800" u="sng" dirty="0"/>
                  <a:t>Step 3:</a:t>
                </a:r>
                <a:r>
                  <a:rPr lang="en-US" sz="1800" dirty="0"/>
                  <a:t> Determine </a:t>
                </a:r>
                <a:r>
                  <a:rPr lang="en-US" sz="1800" i="1" dirty="0"/>
                  <a:t>p</a:t>
                </a:r>
                <a:r>
                  <a:rPr lang="en-US" sz="1800" dirty="0"/>
                  <a:t>-value using SPSS </a:t>
                </a:r>
                <a:r>
                  <a:rPr lang="en-US" sz="1800" dirty="0">
                    <a:sym typeface="Wingdings" panose="05000000000000000000" pitchFamily="2" charset="2"/>
                  </a:rPr>
                  <a:t> the same table as for two-way ANOVA</a:t>
                </a:r>
                <a:endParaRPr lang="en-US" sz="1800" dirty="0"/>
              </a:p>
              <a:p>
                <a:pPr marL="0" indent="0">
                  <a:spcBef>
                    <a:spcPts val="400"/>
                  </a:spcBef>
                  <a:buNone/>
                </a:pPr>
                <a:endParaRPr lang="en-US" sz="1800" u="sng" dirty="0">
                  <a:sym typeface="Wingdings" panose="05000000000000000000" pitchFamily="2" charset="2"/>
                </a:endParaRPr>
              </a:p>
              <a:p>
                <a:pPr marL="0" indent="0">
                  <a:spcBef>
                    <a:spcPts val="400"/>
                  </a:spcBef>
                  <a:buNone/>
                </a:pPr>
                <a:endParaRPr lang="en-US" sz="1800" u="sng" dirty="0">
                  <a:sym typeface="Wingdings" panose="05000000000000000000" pitchFamily="2" charset="2"/>
                </a:endParaRPr>
              </a:p>
              <a:p>
                <a:pPr marL="0" indent="0">
                  <a:spcBef>
                    <a:spcPts val="400"/>
                  </a:spcBef>
                  <a:buNone/>
                </a:pPr>
                <a:r>
                  <a:rPr lang="en-US" sz="1800" u="sng" dirty="0">
                    <a:sym typeface="Wingdings" panose="05000000000000000000" pitchFamily="2" charset="2"/>
                  </a:rPr>
                  <a:t>Step 4:</a:t>
                </a:r>
                <a:r>
                  <a:rPr lang="en-US" sz="1800" dirty="0">
                    <a:sym typeface="Wingdings" panose="05000000000000000000" pitchFamily="2" charset="2"/>
                  </a:rPr>
                  <a:t> Take a decision about statistical significance and formulate a conclusion:</a:t>
                </a:r>
              </a:p>
              <a:p>
                <a:pPr marL="0" indent="0">
                  <a:spcBef>
                    <a:spcPts val="400"/>
                  </a:spcBef>
                  <a:buNone/>
                </a:pPr>
                <a:endParaRPr lang="en-US" sz="1800" dirty="0">
                  <a:sym typeface="Wingdings" panose="05000000000000000000" pitchFamily="2" charset="2"/>
                </a:endParaRPr>
              </a:p>
              <a:p>
                <a:pPr marL="0" indent="0" algn="ctr">
                  <a:spcBef>
                    <a:spcPts val="400"/>
                  </a:spcBef>
                  <a:buNone/>
                </a:pPr>
                <a:r>
                  <a:rPr lang="en-US" sz="1800" i="1" dirty="0">
                    <a:sym typeface="Wingdings" panose="05000000000000000000" pitchFamily="2" charset="2"/>
                  </a:rPr>
                  <a:t>“After controlling for differences in the covariate, there is an/no effect of factor A on the dependent variable”</a:t>
                </a:r>
                <a:endParaRPr lang="en-US" sz="18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359" y="1715104"/>
                <a:ext cx="10894423" cy="4023360"/>
              </a:xfrm>
              <a:blipFill>
                <a:blip r:embed="rId3"/>
                <a:stretch>
                  <a:fillRect l="-448" t="-1364" b="-5758"/>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276478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838200" y="1690688"/>
            <a:ext cx="10394083" cy="4233797"/>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70141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7029149" y="1058968"/>
            <a:ext cx="4315427" cy="4515480"/>
          </a:xfrm>
          <a:prstGeom prst="rect">
            <a:avLst/>
          </a:prstGeom>
        </p:spPr>
      </p:pic>
      <p:sp>
        <p:nvSpPr>
          <p:cNvPr id="6" name="TextBox 5"/>
          <p:cNvSpPr txBox="1"/>
          <p:nvPr/>
        </p:nvSpPr>
        <p:spPr>
          <a:xfrm>
            <a:off x="408906" y="278448"/>
            <a:ext cx="5595653" cy="2031325"/>
          </a:xfrm>
          <a:prstGeom prst="rect">
            <a:avLst/>
          </a:prstGeom>
          <a:noFill/>
        </p:spPr>
        <p:txBody>
          <a:bodyPr wrap="square" rtlCol="0">
            <a:spAutoFit/>
          </a:bodyPr>
          <a:lstStyle/>
          <a:p>
            <a:r>
              <a:rPr lang="en-US" dirty="0"/>
              <a:t>UNIANOVA Grade BY Group WITH Hours</a:t>
            </a:r>
          </a:p>
          <a:p>
            <a:r>
              <a:rPr lang="en-US" dirty="0"/>
              <a:t>  /METHOD=SSTYPE(3)</a:t>
            </a:r>
          </a:p>
          <a:p>
            <a:r>
              <a:rPr lang="en-US" dirty="0"/>
              <a:t>  /INTERCEPT=INCLUDE</a:t>
            </a:r>
          </a:p>
          <a:p>
            <a:r>
              <a:rPr lang="en-US" dirty="0">
                <a:solidFill>
                  <a:srgbClr val="FF0000"/>
                </a:solidFill>
              </a:rPr>
              <a:t>  /EMMEANS=TABLES(Group) WITH(Hours=MEAN) </a:t>
            </a:r>
          </a:p>
          <a:p>
            <a:r>
              <a:rPr lang="en-US" dirty="0"/>
              <a:t>  /PRINT=ETASQ DESCRIPTIVE </a:t>
            </a:r>
            <a:r>
              <a:rPr lang="en-US" dirty="0">
                <a:solidFill>
                  <a:srgbClr val="FF0000"/>
                </a:solidFill>
              </a:rPr>
              <a:t>PARAMETER</a:t>
            </a:r>
            <a:r>
              <a:rPr lang="en-US" dirty="0"/>
              <a:t> HOMOGENEITY</a:t>
            </a:r>
          </a:p>
          <a:p>
            <a:r>
              <a:rPr lang="en-US" dirty="0"/>
              <a:t>  /CRITERIA=ALPHA(.05)</a:t>
            </a:r>
          </a:p>
          <a:p>
            <a:r>
              <a:rPr lang="en-US" dirty="0"/>
              <a:t>  /DESIGN=Hours Group.</a:t>
            </a:r>
          </a:p>
        </p:txBody>
      </p:sp>
      <p:pic>
        <p:nvPicPr>
          <p:cNvPr id="2" name="Picture 1"/>
          <p:cNvPicPr>
            <a:picLocks noChangeAspect="1"/>
          </p:cNvPicPr>
          <p:nvPr/>
        </p:nvPicPr>
        <p:blipFill>
          <a:blip r:embed="rId4"/>
          <a:stretch>
            <a:fillRect/>
          </a:stretch>
        </p:blipFill>
        <p:spPr>
          <a:xfrm>
            <a:off x="1178561" y="2400071"/>
            <a:ext cx="4554206" cy="3956279"/>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51202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623570" y="1511934"/>
            <a:ext cx="3549698" cy="1403985"/>
          </a:xfrm>
          <a:prstGeom prst="rect">
            <a:avLst/>
          </a:prstGeom>
        </p:spPr>
      </p:pic>
      <p:pic>
        <p:nvPicPr>
          <p:cNvPr id="7" name="Picture 6"/>
          <p:cNvPicPr>
            <a:picLocks noChangeAspect="1"/>
          </p:cNvPicPr>
          <p:nvPr/>
        </p:nvPicPr>
        <p:blipFill>
          <a:blip r:embed="rId4"/>
          <a:stretch>
            <a:fillRect/>
          </a:stretch>
        </p:blipFill>
        <p:spPr>
          <a:xfrm>
            <a:off x="7185660" y="1511934"/>
            <a:ext cx="4254500" cy="1919713"/>
          </a:xfrm>
          <a:prstGeom prst="rect">
            <a:avLst/>
          </a:prstGeom>
        </p:spPr>
      </p:pic>
      <p:pic>
        <p:nvPicPr>
          <p:cNvPr id="8" name="Picture 7"/>
          <p:cNvPicPr>
            <a:picLocks noChangeAspect="1"/>
          </p:cNvPicPr>
          <p:nvPr/>
        </p:nvPicPr>
        <p:blipFill>
          <a:blip r:embed="rId5"/>
          <a:stretch>
            <a:fillRect/>
          </a:stretch>
        </p:blipFill>
        <p:spPr>
          <a:xfrm>
            <a:off x="4233584" y="3621458"/>
            <a:ext cx="3724831" cy="2545080"/>
          </a:xfrm>
          <a:prstGeom prst="rect">
            <a:avLst/>
          </a:prstGeom>
        </p:spPr>
      </p:pic>
      <p:sp>
        <p:nvSpPr>
          <p:cNvPr id="9" name="Slide Number Placeholder 8"/>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343344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2503302" y="1690688"/>
            <a:ext cx="7185396" cy="325532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172097" y="5240834"/>
                <a:ext cx="9847806" cy="718017"/>
              </a:xfrm>
              <a:prstGeom prst="rect">
                <a:avLst/>
              </a:prstGeom>
            </p:spPr>
            <p:txBody>
              <a:bodyPr wrap="square">
                <a:spAutoFit/>
              </a:bodyPr>
              <a:lstStyle/>
              <a:p>
                <a:pPr>
                  <a:lnSpc>
                    <a:spcPct val="107000"/>
                  </a:lnSpc>
                  <a:spcAft>
                    <a:spcPts val="800"/>
                  </a:spcAft>
                </a:pPr>
                <a:r>
                  <a:rPr lang="en-US" sz="1900" b="1" dirty="0">
                    <a:latin typeface="Calibri" panose="020F0502020204030204" pitchFamily="34" charset="0"/>
                    <a:ea typeface="Calibri" panose="020F0502020204030204" pitchFamily="34" charset="0"/>
                  </a:rPr>
                  <a:t>Conclusion: </a:t>
                </a:r>
                <a:r>
                  <a:rPr lang="en-US" sz="1900" dirty="0">
                    <a:latin typeface="Calibri" panose="020F0502020204030204" pitchFamily="34" charset="0"/>
                    <a:ea typeface="Calibri" panose="020F0502020204030204" pitchFamily="34" charset="0"/>
                  </a:rPr>
                  <a:t>Controlling for differences in preparation hours, we see that the condition (energy drink) has no significant effect</a:t>
                </a:r>
                <a14:m>
                  <m:oMath xmlns:m="http://schemas.openxmlformats.org/officeDocument/2006/math">
                    <m:r>
                      <a:rPr lang="en-US" sz="1900" i="1">
                        <a:latin typeface="Cambria Math" panose="02040503050406030204" pitchFamily="18" charset="0"/>
                        <a:ea typeface="Calibri" panose="020F0502020204030204" pitchFamily="34" charset="0"/>
                      </a:rPr>
                      <m:t>, </m:t>
                    </m:r>
                    <m:r>
                      <a:rPr lang="en-US" sz="1900" i="1">
                        <a:latin typeface="Cambria Math" panose="02040503050406030204" pitchFamily="18" charset="0"/>
                        <a:ea typeface="Calibri" panose="020F0502020204030204" pitchFamily="34" charset="0"/>
                      </a:rPr>
                      <m:t>𝐹</m:t>
                    </m:r>
                    <m:r>
                      <a:rPr lang="en-US" sz="1900" i="1">
                        <a:latin typeface="Cambria Math" panose="02040503050406030204" pitchFamily="18" charset="0"/>
                        <a:ea typeface="Calibri" panose="020F0502020204030204" pitchFamily="34" charset="0"/>
                      </a:rPr>
                      <m:t>(1,7)=.887</m:t>
                    </m:r>
                  </m:oMath>
                </a14:m>
                <a:r>
                  <a:rPr lang="en-US" sz="1900" dirty="0">
                    <a:latin typeface="Calibri" panose="020F0502020204030204" pitchFamily="34" charset="0"/>
                    <a:ea typeface="Calibri" panose="020F0502020204030204" pitchFamily="34" charset="0"/>
                  </a:rPr>
                  <a:t>, </a:t>
                </a:r>
                <a14:m>
                  <m:oMath xmlns:m="http://schemas.openxmlformats.org/officeDocument/2006/math">
                    <m:r>
                      <a:rPr lang="en-US" sz="1900" i="1">
                        <a:latin typeface="Cambria Math" panose="02040503050406030204" pitchFamily="18" charset="0"/>
                        <a:ea typeface="Calibri" panose="020F0502020204030204" pitchFamily="34" charset="0"/>
                      </a:rPr>
                      <m:t>𝑝</m:t>
                    </m:r>
                    <m:r>
                      <a:rPr lang="en-US" sz="1900" i="1">
                        <a:latin typeface="Cambria Math" panose="02040503050406030204" pitchFamily="18" charset="0"/>
                        <a:ea typeface="Calibri" panose="020F0502020204030204" pitchFamily="34" charset="0"/>
                      </a:rPr>
                      <m:t> =.378</m:t>
                    </m:r>
                  </m:oMath>
                </a14:m>
                <a:r>
                  <a:rPr lang="en-US" sz="1900" dirty="0">
                    <a:latin typeface="Calibri" panose="020F0502020204030204" pitchFamily="34" charset="0"/>
                    <a:ea typeface="Calibri" panose="020F0502020204030204" pitchFamily="34" charset="0"/>
                  </a:rPr>
                  <a:t>. (!!!)</a:t>
                </a:r>
                <a:endParaRPr lang="en-US" sz="1900" dirty="0">
                  <a:effectLst/>
                  <a:latin typeface="Arial" panose="020B0604020202020204" pitchFamily="34" charset="0"/>
                  <a:ea typeface="Calibri" panose="020F050202020403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172097" y="5240834"/>
                <a:ext cx="9847806" cy="718017"/>
              </a:xfrm>
              <a:prstGeom prst="rect">
                <a:avLst/>
              </a:prstGeom>
              <a:blipFill>
                <a:blip r:embed="rId4"/>
                <a:stretch>
                  <a:fillRect l="-557" t="-3390" b="-11864"/>
                </a:stretch>
              </a:blipFill>
            </p:spPr>
            <p:txBody>
              <a:bodyPr/>
              <a:lstStyle/>
              <a:p>
                <a:r>
                  <a:rPr lang="nl-NL">
                    <a:noFill/>
                  </a:rPr>
                  <a:t> </a:t>
                </a:r>
              </a:p>
            </p:txBody>
          </p:sp>
        </mc:Fallback>
      </mc:AlternateContent>
      <p:sp>
        <p:nvSpPr>
          <p:cNvPr id="7" name="Rectangle 6"/>
          <p:cNvSpPr/>
          <p:nvPr/>
        </p:nvSpPr>
        <p:spPr>
          <a:xfrm>
            <a:off x="975360" y="5240834"/>
            <a:ext cx="9611360" cy="7910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 name="Slide Number Placeholder 2"/>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205770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8245"/>
            <a:ext cx="10515600" cy="1325563"/>
          </a:xfrm>
        </p:spPr>
        <p:txBody>
          <a:bodyPr>
            <a:normAutofit/>
          </a:bodyPr>
          <a:lstStyle/>
          <a:p>
            <a:pPr algn="ctr"/>
            <a:r>
              <a:rPr lang="en-US" sz="3200" dirty="0"/>
              <a:t>The road so far…</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7589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757422" y="1394922"/>
                <a:ext cx="10398258" cy="4961428"/>
              </a:xfrm>
            </p:spPr>
            <p:txBody>
              <a:bodyPr>
                <a:normAutofit/>
              </a:bodyPr>
              <a:lstStyle/>
              <a:p>
                <a:r>
                  <a:rPr lang="en-US" sz="1900" dirty="0"/>
                  <a:t>SPSS shows by default how much variance can be explained by the factor (Group) and the covariate (Hours) </a:t>
                </a:r>
                <a:r>
                  <a:rPr lang="en-US" sz="1900" dirty="0">
                    <a:sym typeface="Wingdings" panose="05000000000000000000" pitchFamily="2" charset="2"/>
                  </a:rPr>
                  <a:t> 94.5% (47.618/50.4) of the variance in Grade can be explained by Group and Hours</a:t>
                </a:r>
              </a:p>
              <a:p>
                <a:endParaRPr lang="en-US" sz="1900" dirty="0">
                  <a:sym typeface="Wingdings" panose="05000000000000000000" pitchFamily="2" charset="2"/>
                </a:endParaRPr>
              </a:p>
              <a:p>
                <a:r>
                  <a:rPr lang="en-US" sz="1900" dirty="0"/>
                  <a:t>SPSS also shows the partial </a:t>
                </a:r>
                <a14:m>
                  <m:oMath xmlns:m="http://schemas.openxmlformats.org/officeDocument/2006/math">
                    <m:sSup>
                      <m:sSupPr>
                        <m:ctrlPr>
                          <a:rPr lang="en-US" sz="1900" b="0" i="1" smtClean="0">
                            <a:latin typeface="Cambria Math" panose="02040503050406030204" pitchFamily="18" charset="0"/>
                            <a:ea typeface="Cambria Math" panose="02040503050406030204" pitchFamily="18" charset="0"/>
                          </a:rPr>
                        </m:ctrlPr>
                      </m:sSupPr>
                      <m:e>
                        <m:r>
                          <a:rPr lang="en-US" sz="1900" i="1" smtClean="0">
                            <a:latin typeface="Cambria Math" panose="02040503050406030204" pitchFamily="18" charset="0"/>
                            <a:ea typeface="Cambria Math" panose="02040503050406030204" pitchFamily="18" charset="0"/>
                          </a:rPr>
                          <m:t>𝜂</m:t>
                        </m:r>
                      </m:e>
                      <m:sup>
                        <m:r>
                          <a:rPr lang="en-US" sz="1900" b="0" i="1" smtClean="0">
                            <a:latin typeface="Cambria Math" panose="02040503050406030204" pitchFamily="18" charset="0"/>
                            <a:ea typeface="Cambria Math" panose="02040503050406030204" pitchFamily="18" charset="0"/>
                          </a:rPr>
                          <m:t>2</m:t>
                        </m:r>
                      </m:sup>
                    </m:sSup>
                  </m:oMath>
                </a14:m>
                <a:r>
                  <a:rPr lang="en-US" sz="1900" dirty="0"/>
                  <a:t> </a:t>
                </a:r>
                <a:r>
                  <a:rPr lang="en-US" sz="1900" dirty="0">
                    <a:sym typeface="Wingdings" panose="05000000000000000000" pitchFamily="2" charset="2"/>
                  </a:rPr>
                  <a:t> p</a:t>
                </a:r>
                <a:r>
                  <a:rPr lang="en-US" sz="1900" dirty="0"/>
                  <a:t>ercentage of the variance explained by the factor (Group) </a:t>
                </a:r>
                <a:r>
                  <a:rPr lang="en-US" sz="1900" i="1" dirty="0"/>
                  <a:t>that is not yet explained by the covariate Hours</a:t>
                </a:r>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757422" y="1394922"/>
                <a:ext cx="10398258" cy="4961428"/>
              </a:xfrm>
              <a:blipFill>
                <a:blip r:embed="rId3"/>
                <a:stretch>
                  <a:fillRect l="-410" t="-122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45902" y="3176588"/>
            <a:ext cx="7185396" cy="3255328"/>
          </a:xfrm>
          <a:prstGeom prst="rect">
            <a:avLst/>
          </a:prstGeom>
        </p:spPr>
      </p:pic>
      <p:sp>
        <p:nvSpPr>
          <p:cNvPr id="5" name="Rectangle 4"/>
          <p:cNvSpPr/>
          <p:nvPr/>
        </p:nvSpPr>
        <p:spPr>
          <a:xfrm>
            <a:off x="6380480" y="5019040"/>
            <a:ext cx="115824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153400" y="5470803"/>
            <a:ext cx="3524382" cy="923330"/>
          </a:xfrm>
          <a:prstGeom prst="rect">
            <a:avLst/>
          </a:prstGeom>
          <a:noFill/>
        </p:spPr>
        <p:txBody>
          <a:bodyPr wrap="square" rtlCol="0">
            <a:spAutoFit/>
          </a:bodyPr>
          <a:lstStyle/>
          <a:p>
            <a:r>
              <a:rPr lang="en-US" dirty="0"/>
              <a:t>Controlled for Hours, Group explains 11.2% of the remaining unexplained variance</a:t>
            </a:r>
          </a:p>
        </p:txBody>
      </p:sp>
      <p:sp>
        <p:nvSpPr>
          <p:cNvPr id="9" name="Rectangle 8"/>
          <p:cNvSpPr/>
          <p:nvPr/>
        </p:nvSpPr>
        <p:spPr>
          <a:xfrm>
            <a:off x="8153400" y="5471616"/>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5" idx="3"/>
            <a:endCxn id="9" idx="1"/>
          </p:cNvCxnSpPr>
          <p:nvPr/>
        </p:nvCxnSpPr>
        <p:spPr>
          <a:xfrm>
            <a:off x="7538720" y="5171440"/>
            <a:ext cx="614680" cy="7803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80480" y="4766855"/>
            <a:ext cx="1158240" cy="26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153400" y="3729366"/>
            <a:ext cx="3524382" cy="923330"/>
          </a:xfrm>
          <a:prstGeom prst="rect">
            <a:avLst/>
          </a:prstGeom>
          <a:noFill/>
        </p:spPr>
        <p:txBody>
          <a:bodyPr wrap="square" rtlCol="0">
            <a:spAutoFit/>
          </a:bodyPr>
          <a:lstStyle/>
          <a:p>
            <a:r>
              <a:rPr lang="en-US" dirty="0"/>
              <a:t>Controlled for Group, Hours explains 88.8% of the remaining unexplained variance</a:t>
            </a:r>
          </a:p>
        </p:txBody>
      </p:sp>
      <p:sp>
        <p:nvSpPr>
          <p:cNvPr id="14" name="Rectangle 13"/>
          <p:cNvSpPr/>
          <p:nvPr/>
        </p:nvSpPr>
        <p:spPr>
          <a:xfrm>
            <a:off x="8153400" y="3730179"/>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endCxn id="14" idx="1"/>
          </p:cNvCxnSpPr>
          <p:nvPr/>
        </p:nvCxnSpPr>
        <p:spPr>
          <a:xfrm flipV="1">
            <a:off x="7545440" y="4210329"/>
            <a:ext cx="607960" cy="7046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57422" y="6087381"/>
            <a:ext cx="1345698" cy="2674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769E8580-8357-4286-A896-D8F0D06AAB1A}" type="slidenum">
              <a:rPr lang="en-US" smtClean="0"/>
              <a:t>20</a:t>
            </a:fld>
            <a:endParaRPr lang="en-US" dirty="0"/>
          </a:p>
        </p:txBody>
      </p:sp>
    </p:spTree>
    <p:extLst>
      <p:ext uri="{BB962C8B-B14F-4D97-AF65-F5344CB8AC3E}">
        <p14:creationId xmlns:p14="http://schemas.microsoft.com/office/powerpoint/2010/main" val="414530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p:txBody>
          <a:bodyPr/>
          <a:lstStyle/>
          <a:p>
            <a:pPr marL="0" indent="0">
              <a:buNone/>
            </a:pPr>
            <a:r>
              <a:rPr lang="nl-NL" dirty="0"/>
              <a:t> </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Oval 6"/>
          <p:cNvSpPr/>
          <p:nvPr/>
        </p:nvSpPr>
        <p:spPr>
          <a:xfrm>
            <a:off x="1236662" y="2019935"/>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Oval 8"/>
          <p:cNvSpPr/>
          <p:nvPr/>
        </p:nvSpPr>
        <p:spPr>
          <a:xfrm>
            <a:off x="716975" y="2509560"/>
            <a:ext cx="2200275" cy="22288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Text Box 2"/>
          <p:cNvSpPr txBox="1">
            <a:spLocks noChangeArrowheads="1"/>
          </p:cNvSpPr>
          <p:nvPr/>
        </p:nvSpPr>
        <p:spPr bwMode="auto">
          <a:xfrm>
            <a:off x="2333775" y="2225715"/>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2.782</a:t>
            </a:r>
            <a:endParaRPr lang="en-US" sz="1050" dirty="0">
              <a:effectLst/>
              <a:latin typeface="Arial" panose="020B0604020202020204" pitchFamily="34" charset="0"/>
              <a:ea typeface="Calibri" panose="020F0502020204030204" pitchFamily="34" charset="0"/>
            </a:endParaRPr>
          </a:p>
        </p:txBody>
      </p:sp>
      <p:sp>
        <p:nvSpPr>
          <p:cNvPr id="11" name="Text Box 2"/>
          <p:cNvSpPr txBox="1">
            <a:spLocks noChangeArrowheads="1"/>
          </p:cNvSpPr>
          <p:nvPr/>
        </p:nvSpPr>
        <p:spPr bwMode="auto">
          <a:xfrm>
            <a:off x="1735474" y="2113463"/>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error</a:t>
            </a:r>
            <a:endParaRPr lang="en-US" sz="1050" dirty="0">
              <a:effectLst/>
              <a:latin typeface="Arial" panose="020B0604020202020204" pitchFamily="34" charset="0"/>
              <a:ea typeface="Calibri" panose="020F0502020204030204" pitchFamily="34" charset="0"/>
            </a:endParaRPr>
          </a:p>
        </p:txBody>
      </p:sp>
      <p:sp>
        <p:nvSpPr>
          <p:cNvPr id="12" name="Text Box 2"/>
          <p:cNvSpPr txBox="1">
            <a:spLocks noChangeArrowheads="1"/>
          </p:cNvSpPr>
          <p:nvPr/>
        </p:nvSpPr>
        <p:spPr bwMode="auto">
          <a:xfrm>
            <a:off x="2599077" y="2690112"/>
            <a:ext cx="914400" cy="3672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i="1" dirty="0">
                <a:effectLst/>
                <a:latin typeface="Arial" panose="020B0604020202020204" pitchFamily="34" charset="0"/>
                <a:ea typeface="Calibri" panose="020F0502020204030204" pitchFamily="34" charset="0"/>
              </a:rPr>
              <a:t>Group</a:t>
            </a:r>
            <a:endParaRPr lang="en-US" sz="1050" dirty="0">
              <a:effectLst/>
              <a:latin typeface="Arial" panose="020B0604020202020204" pitchFamily="34" charset="0"/>
              <a:ea typeface="Calibri" panose="020F0502020204030204" pitchFamily="34" charset="0"/>
            </a:endParaRPr>
          </a:p>
        </p:txBody>
      </p:sp>
      <p:sp>
        <p:nvSpPr>
          <p:cNvPr id="13" name="Text Box 2"/>
          <p:cNvSpPr txBox="1">
            <a:spLocks noChangeArrowheads="1"/>
          </p:cNvSpPr>
          <p:nvPr/>
        </p:nvSpPr>
        <p:spPr bwMode="auto">
          <a:xfrm>
            <a:off x="2819309" y="2998984"/>
            <a:ext cx="914400" cy="48577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a:effectLst/>
                <a:latin typeface="Arial" panose="020B0604020202020204" pitchFamily="34" charset="0"/>
                <a:ea typeface="Calibri" panose="020F0502020204030204" pitchFamily="34" charset="0"/>
              </a:rPr>
              <a:t>.353</a:t>
            </a:r>
            <a:endParaRPr lang="en-US" sz="1050" dirty="0">
              <a:effectLst/>
              <a:latin typeface="Arial" panose="020B0604020202020204" pitchFamily="34" charset="0"/>
              <a:ea typeface="Calibri" panose="020F0502020204030204" pitchFamily="34" charset="0"/>
            </a:endParaRPr>
          </a:p>
        </p:txBody>
      </p:sp>
      <p:sp>
        <p:nvSpPr>
          <p:cNvPr id="14" name="Rectangle 13"/>
          <p:cNvSpPr/>
          <p:nvPr/>
        </p:nvSpPr>
        <p:spPr>
          <a:xfrm>
            <a:off x="1533556" y="4306108"/>
            <a:ext cx="800219" cy="367216"/>
          </a:xfrm>
          <a:prstGeom prst="rect">
            <a:avLst/>
          </a:prstGeom>
        </p:spPr>
        <p:txBody>
          <a:bodyPr wrap="none">
            <a:spAutoFit/>
          </a:bodyPr>
          <a:lstStyle/>
          <a:p>
            <a:pPr>
              <a:lnSpc>
                <a:spcPct val="107000"/>
              </a:lnSpc>
              <a:spcAft>
                <a:spcPts val="800"/>
              </a:spcAft>
            </a:pPr>
            <a:r>
              <a:rPr lang="nl-NL" dirty="0" err="1">
                <a:latin typeface="Arial" panose="020B0604020202020204" pitchFamily="34" charset="0"/>
                <a:ea typeface="Calibri" panose="020F0502020204030204" pitchFamily="34" charset="0"/>
              </a:rPr>
              <a:t>Hours</a:t>
            </a:r>
            <a:endParaRPr lang="en-US" sz="1050" dirty="0">
              <a:effectLst/>
              <a:latin typeface="Arial" panose="020B0604020202020204" pitchFamily="34" charset="0"/>
              <a:ea typeface="Calibri" panose="020F0502020204030204" pitchFamily="34" charset="0"/>
            </a:endParaRPr>
          </a:p>
        </p:txBody>
      </p:sp>
      <p:sp>
        <p:nvSpPr>
          <p:cNvPr id="15" name="TextBox 14"/>
          <p:cNvSpPr txBox="1"/>
          <p:nvPr/>
        </p:nvSpPr>
        <p:spPr>
          <a:xfrm>
            <a:off x="6180238" y="1690688"/>
            <a:ext cx="5029201" cy="5062924"/>
          </a:xfrm>
          <a:prstGeom prst="rect">
            <a:avLst/>
          </a:prstGeom>
          <a:noFill/>
        </p:spPr>
        <p:txBody>
          <a:bodyPr wrap="square" rtlCol="0">
            <a:spAutoFit/>
          </a:bodyPr>
          <a:lstStyle/>
          <a:p>
            <a:r>
              <a:rPr lang="en-US" sz="1900" u="sng" dirty="0"/>
              <a:t>Conclusion in terms of explained variance:</a:t>
            </a:r>
          </a:p>
          <a:p>
            <a:pPr marL="342900" indent="-342900">
              <a:buFont typeface="Arial" panose="020B0604020202020204" pitchFamily="34" charset="0"/>
              <a:buChar char="•"/>
            </a:pPr>
            <a:r>
              <a:rPr lang="en-US" sz="1900" dirty="0"/>
              <a:t>Some variance is explained by group membership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A larger part is explained by preparation hours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If we include the covariate, we only focus on what group membership explains in the </a:t>
            </a:r>
            <a:r>
              <a:rPr lang="en-US" sz="1900"/>
              <a:t>dependent variable </a:t>
            </a:r>
            <a:r>
              <a:rPr lang="en-US" sz="1900" i="1"/>
              <a:t>after </a:t>
            </a:r>
            <a:r>
              <a:rPr lang="en-US" sz="1900" i="1" dirty="0"/>
              <a:t>taking into account what the covariate explains</a:t>
            </a:r>
            <a:endParaRPr lang="en-US" sz="1900"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p:sp>
        <p:nvSpPr>
          <p:cNvPr id="8" name="Oval 7"/>
          <p:cNvSpPr/>
          <p:nvPr/>
        </p:nvSpPr>
        <p:spPr>
          <a:xfrm>
            <a:off x="2269987" y="2448349"/>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Text Box 2"/>
          <p:cNvSpPr txBox="1">
            <a:spLocks noChangeArrowheads="1"/>
          </p:cNvSpPr>
          <p:nvPr/>
        </p:nvSpPr>
        <p:spPr bwMode="auto">
          <a:xfrm>
            <a:off x="1278274" y="3779301"/>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22.018</a:t>
            </a:r>
            <a:endParaRPr lang="en-US" sz="1050" dirty="0">
              <a:effectLst/>
              <a:latin typeface="Arial" panose="020B060402020202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769E8580-8357-4286-A896-D8F0D06AAB1A}" type="slidenum">
              <a:rPr lang="en-US" smtClean="0"/>
              <a:t>21</a:t>
            </a:fld>
            <a:endParaRPr lang="en-US" dirty="0"/>
          </a:p>
        </p:txBody>
      </p:sp>
    </p:spTree>
    <p:extLst>
      <p:ext uri="{BB962C8B-B14F-4D97-AF65-F5344CB8AC3E}">
        <p14:creationId xmlns:p14="http://schemas.microsoft.com/office/powerpoint/2010/main" val="401270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Content Placeholder 2"/>
          <p:cNvSpPr>
            <a:spLocks noGrp="1"/>
          </p:cNvSpPr>
          <p:nvPr>
            <p:ph idx="1"/>
          </p:nvPr>
        </p:nvSpPr>
        <p:spPr>
          <a:xfrm>
            <a:off x="757422" y="1394922"/>
            <a:ext cx="10398258" cy="4961428"/>
          </a:xfrm>
        </p:spPr>
        <p:txBody>
          <a:bodyPr>
            <a:normAutofit/>
          </a:bodyPr>
          <a:lstStyle/>
          <a:p>
            <a:r>
              <a:rPr lang="en-US" sz="1900" dirty="0"/>
              <a:t>What are the means in grade when controlling for the covariate Hours?</a:t>
            </a:r>
          </a:p>
          <a:p>
            <a:pPr marL="0" indent="0">
              <a:buNone/>
            </a:pPr>
            <a:br>
              <a:rPr lang="en-US" sz="1900" u="sng" dirty="0">
                <a:sym typeface="Wingdings" panose="05000000000000000000" pitchFamily="2" charset="2"/>
              </a:rPr>
            </a:br>
            <a:r>
              <a:rPr lang="en-US" sz="1900" dirty="0">
                <a:sym typeface="Wingdings" panose="05000000000000000000" pitchFamily="2" charset="2"/>
              </a:rPr>
              <a:t>	</a:t>
            </a:r>
            <a:r>
              <a:rPr lang="en-US" sz="1900" u="sng" dirty="0">
                <a:sym typeface="Wingdings" panose="05000000000000000000" pitchFamily="2" charset="2"/>
              </a:rPr>
              <a:t>Unadjusted means:</a:t>
            </a:r>
            <a:r>
              <a:rPr lang="en-US" sz="1900" dirty="0">
                <a:sym typeface="Wingdings" panose="05000000000000000000" pitchFamily="2" charset="2"/>
              </a:rPr>
              <a:t> 				         </a:t>
            </a:r>
            <a:r>
              <a:rPr lang="en-US" sz="1900" u="sng" dirty="0">
                <a:sym typeface="Wingdings" panose="05000000000000000000" pitchFamily="2" charset="2"/>
              </a:rPr>
              <a:t>Adjusted means:</a:t>
            </a:r>
          </a:p>
          <a:p>
            <a:pPr marL="457200" lvl="1" indent="0">
              <a:buNone/>
            </a:pPr>
            <a:endParaRPr lang="en-US" sz="1500" dirty="0"/>
          </a:p>
          <a:p>
            <a:pPr lvl="0"/>
            <a:endParaRPr lang="en-US" sz="1900" u="sng" dirty="0"/>
          </a:p>
          <a:p>
            <a:pPr lvl="0"/>
            <a:endParaRPr lang="en-US" sz="1900" u="sng" dirty="0"/>
          </a:p>
        </p:txBody>
      </p:sp>
      <p:sp>
        <p:nvSpPr>
          <p:cNvPr id="18" name="Slide Number Placeholder 17"/>
          <p:cNvSpPr>
            <a:spLocks noGrp="1"/>
          </p:cNvSpPr>
          <p:nvPr>
            <p:ph type="sldNum" sz="quarter" idx="12"/>
          </p:nvPr>
        </p:nvSpPr>
        <p:spPr/>
        <p:txBody>
          <a:bodyPr/>
          <a:lstStyle/>
          <a:p>
            <a:fld id="{769E8580-8357-4286-A896-D8F0D06AAB1A}" type="slidenum">
              <a:rPr lang="en-US" smtClean="0"/>
              <a:t>22</a:t>
            </a:fld>
            <a:endParaRPr lang="en-US" dirty="0"/>
          </a:p>
        </p:txBody>
      </p:sp>
      <p:pic>
        <p:nvPicPr>
          <p:cNvPr id="3" name="Picture 2"/>
          <p:cNvPicPr>
            <a:picLocks noChangeAspect="1"/>
          </p:cNvPicPr>
          <p:nvPr/>
        </p:nvPicPr>
        <p:blipFill>
          <a:blip r:embed="rId3"/>
          <a:stretch>
            <a:fillRect/>
          </a:stretch>
        </p:blipFill>
        <p:spPr>
          <a:xfrm>
            <a:off x="838200" y="2460149"/>
            <a:ext cx="3802517" cy="1715770"/>
          </a:xfrm>
          <a:prstGeom prst="rect">
            <a:avLst/>
          </a:prstGeom>
        </p:spPr>
      </p:pic>
      <p:pic>
        <p:nvPicPr>
          <p:cNvPr id="10" name="Picture 9"/>
          <p:cNvPicPr>
            <a:picLocks noChangeAspect="1"/>
          </p:cNvPicPr>
          <p:nvPr/>
        </p:nvPicPr>
        <p:blipFill>
          <a:blip r:embed="rId4"/>
          <a:stretch>
            <a:fillRect/>
          </a:stretch>
        </p:blipFill>
        <p:spPr>
          <a:xfrm>
            <a:off x="6192586" y="2387667"/>
            <a:ext cx="4836025" cy="2159555"/>
          </a:xfrm>
          <a:prstGeom prst="rect">
            <a:avLst/>
          </a:prstGeom>
        </p:spPr>
      </p:pic>
      <p:pic>
        <p:nvPicPr>
          <p:cNvPr id="16" name="Picture 15"/>
          <p:cNvPicPr>
            <a:picLocks noChangeAspect="1"/>
          </p:cNvPicPr>
          <p:nvPr/>
        </p:nvPicPr>
        <p:blipFill>
          <a:blip r:embed="rId5"/>
          <a:stretch>
            <a:fillRect/>
          </a:stretch>
        </p:blipFill>
        <p:spPr>
          <a:xfrm>
            <a:off x="5051742" y="4511569"/>
            <a:ext cx="7117715" cy="233992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286702" y="5531504"/>
                <a:ext cx="4765040" cy="923330"/>
              </a:xfrm>
              <a:prstGeom prst="rect">
                <a:avLst/>
              </a:prstGeom>
              <a:noFill/>
            </p:spPr>
            <p:txBody>
              <a:bodyPr wrap="square" rtlCol="0">
                <a:spAutoFit/>
              </a:bodyPr>
              <a:lstStyle/>
              <a:p>
                <a:r>
                  <a:rPr lang="en-US" dirty="0"/>
                  <a:t>Control: </a:t>
                </a:r>
                <a14:m>
                  <m:oMath xmlns:m="http://schemas.openxmlformats.org/officeDocument/2006/math">
                    <m:r>
                      <a:rPr lang="en-US" b="0" i="1" smtClean="0">
                        <a:latin typeface="Cambria Math" panose="02040503050406030204" pitchFamily="18" charset="0"/>
                      </a:rPr>
                      <m:t>−1.267+0.396</m:t>
                    </m:r>
                    <m:r>
                      <a:rPr lang="en-US" b="0" i="1" smtClean="0">
                        <a:latin typeface="Cambria Math" panose="02040503050406030204" pitchFamily="18" charset="0"/>
                        <a:ea typeface="Cambria Math" panose="02040503050406030204" pitchFamily="18" charset="0"/>
                      </a:rPr>
                      <m:t>×20−0.507=6.146</m:t>
                    </m:r>
                  </m:oMath>
                </a14:m>
                <a:endParaRPr lang="en-US" dirty="0"/>
              </a:p>
              <a:p>
                <a:endParaRPr lang="en-US" dirty="0"/>
              </a:p>
              <a:p>
                <a:r>
                  <a:rPr lang="en-US" dirty="0"/>
                  <a:t>Energy:  </a:t>
                </a:r>
                <a14:m>
                  <m:oMath xmlns:m="http://schemas.openxmlformats.org/officeDocument/2006/math">
                    <m:r>
                      <a:rPr lang="en-US" i="1">
                        <a:latin typeface="Cambria Math" panose="02040503050406030204" pitchFamily="18" charset="0"/>
                      </a:rPr>
                      <m:t>−1.267+0.396</m:t>
                    </m:r>
                    <m:r>
                      <a:rPr lang="en-US" i="1">
                        <a:latin typeface="Cambria Math" panose="02040503050406030204" pitchFamily="18" charset="0"/>
                        <a:ea typeface="Cambria Math" panose="02040503050406030204" pitchFamily="18" charset="0"/>
                      </a:rPr>
                      <m:t>×20=6.</m:t>
                    </m:r>
                  </m:oMath>
                </a14:m>
                <a:r>
                  <a:rPr lang="en-US" dirty="0"/>
                  <a:t>654</a:t>
                </a:r>
              </a:p>
            </p:txBody>
          </p:sp>
        </mc:Choice>
        <mc:Fallback xmlns="">
          <p:sp>
            <p:nvSpPr>
              <p:cNvPr id="19" name="TextBox 18"/>
              <p:cNvSpPr txBox="1">
                <a:spLocks noRot="1" noChangeAspect="1" noMove="1" noResize="1" noEditPoints="1" noAdjustHandles="1" noChangeArrowheads="1" noChangeShapeType="1" noTextEdit="1"/>
              </p:cNvSpPr>
              <p:nvPr/>
            </p:nvSpPr>
            <p:spPr>
              <a:xfrm>
                <a:off x="286702" y="5531504"/>
                <a:ext cx="4765040" cy="923330"/>
              </a:xfrm>
              <a:prstGeom prst="rect">
                <a:avLst/>
              </a:prstGeom>
              <a:blipFill>
                <a:blip r:embed="rId6"/>
                <a:stretch>
                  <a:fillRect l="-102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4799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94" y="914388"/>
            <a:ext cx="5943612" cy="5943612"/>
          </a:xfrm>
          <a:prstGeom prst="rect">
            <a:avLst/>
          </a:prstGeom>
        </p:spPr>
      </p:pic>
      <p:sp>
        <p:nvSpPr>
          <p:cNvPr id="2" name="Title 1"/>
          <p:cNvSpPr>
            <a:spLocks noGrp="1"/>
          </p:cNvSpPr>
          <p:nvPr>
            <p:ph type="title"/>
          </p:nvPr>
        </p:nvSpPr>
        <p:spPr>
          <a:xfrm>
            <a:off x="838200" y="19240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172200" y="1710525"/>
            <a:ext cx="5642264" cy="4351338"/>
          </a:xfrm>
        </p:spPr>
        <p:txBody>
          <a:bodyPr>
            <a:normAutofit/>
          </a:bodyPr>
          <a:lstStyle/>
          <a:p>
            <a:r>
              <a:rPr lang="en-US" sz="1900" dirty="0"/>
              <a:t>Population data of two groups (1 and 2) on X and Y</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213828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2214A211-0D52-4C1A-B841-6B5001929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86" y="901151"/>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24</a:t>
            </a:fld>
            <a:endParaRPr lang="en-US" dirty="0"/>
          </a:p>
        </p:txBody>
      </p:sp>
    </p:spTree>
    <p:extLst>
      <p:ext uri="{BB962C8B-B14F-4D97-AF65-F5344CB8AC3E}">
        <p14:creationId xmlns:p14="http://schemas.microsoft.com/office/powerpoint/2010/main" val="9190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3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1</m:t>
                        </m:r>
                      </m:sub>
                    </m:sSub>
                    <m:r>
                      <m:rPr>
                        <m:nor/>
                      </m:rPr>
                      <a:rPr lang="en-US" sz="1900" dirty="0"/>
                      <m:t> </m:t>
                    </m:r>
                    <m:r>
                      <m:rPr>
                        <m:nor/>
                      </m:rPr>
                      <a:rPr lang="en-US" sz="1900" dirty="0"/>
                      <m:t>and</m:t>
                    </m:r>
                    <m:r>
                      <m:rPr>
                        <m:nor/>
                      </m:rPr>
                      <a:rPr lang="en-US" sz="1900" dirty="0"/>
                      <m:t> </m:t>
                    </m:r>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2</m:t>
                        </m:r>
                      </m:sub>
                    </m:sSub>
                  </m:oMath>
                </a14:m>
                <a:r>
                  <a:rPr lang="en-US" sz="1900" dirty="0"/>
                  <a:t> are the unadjusted means for group 1 and 2</a:t>
                </a:r>
              </a:p>
              <a:p>
                <a:pPr marL="0" indent="0">
                  <a:buNone/>
                </a:pPr>
                <a:endParaRPr lang="en-US" sz="1900" dirty="0"/>
              </a:p>
              <a:p>
                <a14:m>
                  <m:oMath xmlns:m="http://schemas.openxmlformats.org/officeDocument/2006/math">
                    <m:sSub>
                      <m:sSubPr>
                        <m:ctrlPr>
                          <a:rPr lang="en-US" sz="1900" b="0" i="1" smtClean="0">
                            <a:latin typeface="Cambria Math" panose="02040503050406030204" pitchFamily="18" charset="0"/>
                            <a:ea typeface="Cambria Math" panose="02040503050406030204" pitchFamily="18" charset="0"/>
                          </a:rPr>
                        </m:ctrlPr>
                      </m:sSubPr>
                      <m:e>
                        <m:r>
                          <a:rPr lang="en-US" sz="1900" i="1" smtClean="0">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1</m:t>
                        </m:r>
                      </m:sub>
                    </m:sSub>
                  </m:oMath>
                </a14:m>
                <a:r>
                  <a:rPr lang="en-US" sz="1900" dirty="0"/>
                  <a:t> and </a:t>
                </a:r>
                <a14:m>
                  <m:oMath xmlns:m="http://schemas.openxmlformats.org/officeDocument/2006/math">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2</m:t>
                        </m:r>
                      </m:sub>
                    </m:sSub>
                  </m:oMath>
                </a14:m>
                <a:r>
                  <a:rPr lang="en-US" sz="1900" dirty="0"/>
                  <a:t> are the means on the variable X for group 1 and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896"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403840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5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ANCOVA: effect of factor controlled for effect of covariate X</a:t>
            </a:r>
          </a:p>
          <a:p>
            <a:endParaRPr lang="en-US" sz="1900" dirty="0"/>
          </a:p>
          <a:p>
            <a:r>
              <a:rPr lang="en-US" sz="1900" dirty="0"/>
              <a:t>We are now </a:t>
            </a:r>
            <a:r>
              <a:rPr lang="en-US" sz="1900" u="sng" dirty="0"/>
              <a:t>eliminating bias</a:t>
            </a:r>
            <a:r>
              <a:rPr lang="en-US" sz="1900" dirty="0"/>
              <a:t> by controlling for covariate X in the ANCOVA</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397918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88"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ANCOVA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r>
                            <a:rPr lang="en-US" sz="2000" b="0" i="1" smtClean="0">
                              <a:latin typeface="Cambria Math" panose="02040503050406030204" pitchFamily="18" charset="0"/>
                            </a:rPr>
                            <m:t>′</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nl-NL"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𝑊</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𝑋</m:t>
                              </m:r>
                            </m:sub>
                          </m:sSub>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a:p>
                <a:pPr marL="0" indent="0">
                  <a:buNone/>
                </a:pPr>
                <a:endParaRPr lang="en-US" sz="1900" u="sng" dirty="0"/>
              </a:p>
              <a:p>
                <a:pPr marL="0" indent="0">
                  <a:buNone/>
                </a:pPr>
                <a:endParaRPr lang="en-US" sz="1900" u="sng" dirty="0"/>
              </a:p>
              <a:p>
                <a:pPr marL="0" indent="0">
                  <a:buNone/>
                </a:pPr>
                <a:endParaRPr lang="en-US" sz="1900" u="sng" dirty="0"/>
              </a:p>
              <a:p>
                <a:pPr marL="0" indent="0">
                  <a:buNone/>
                </a:pPr>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27</a:t>
            </a:fld>
            <a:endParaRPr lang="en-US" dirty="0"/>
          </a:p>
        </p:txBody>
      </p:sp>
    </p:spTree>
    <p:extLst>
      <p:ext uri="{BB962C8B-B14F-4D97-AF65-F5344CB8AC3E}">
        <p14:creationId xmlns:p14="http://schemas.microsoft.com/office/powerpoint/2010/main" val="806712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714"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Difference between adjusted means is here smaller than between unadjusted means</a:t>
            </a:r>
          </a:p>
          <a:p>
            <a:endParaRPr lang="en-US" sz="1900" dirty="0"/>
          </a:p>
          <a:p>
            <a:r>
              <a:rPr lang="en-US" sz="1900" dirty="0"/>
              <a:t>However, this does not need to be the case…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211962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4" y="680714"/>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Note that there is a negative relation between X and Y</a:t>
            </a:r>
          </a:p>
          <a:p>
            <a:endParaRPr lang="en-US" sz="1900" dirty="0"/>
          </a:p>
          <a:p>
            <a:r>
              <a:rPr lang="en-US" sz="1900" dirty="0"/>
              <a:t>Difference in adjusted means is now larger than in unadjusted means</a:t>
            </a:r>
          </a:p>
          <a:p>
            <a:endParaRPr lang="en-US" sz="1900" dirty="0"/>
          </a:p>
          <a:p>
            <a:pPr marL="0" indent="0">
              <a:buNone/>
            </a:pPr>
            <a:r>
              <a:rPr lang="en-US" sz="1900" u="sng" dirty="0"/>
              <a:t>Conclusion:</a:t>
            </a:r>
          </a:p>
          <a:p>
            <a:pPr marL="0" indent="0">
              <a:buNone/>
            </a:pPr>
            <a:r>
              <a:rPr lang="en-US" sz="1900" dirty="0"/>
              <a:t>After controlling for the covariate, difference between unadjusted and adjusted means can increase or decrease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29</a:t>
            </a:fld>
            <a:endParaRPr lang="en-US" dirty="0"/>
          </a:p>
        </p:txBody>
      </p:sp>
    </p:spTree>
    <p:extLst>
      <p:ext uri="{BB962C8B-B14F-4D97-AF65-F5344CB8AC3E}">
        <p14:creationId xmlns:p14="http://schemas.microsoft.com/office/powerpoint/2010/main" val="76028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a:t>
            </a:fld>
            <a:endParaRPr lang="en-US" dirty="0"/>
          </a:p>
        </p:txBody>
      </p:sp>
      <p:sp>
        <p:nvSpPr>
          <p:cNvPr id="6" name="Title 1"/>
          <p:cNvSpPr txBox="1">
            <a:spLocks/>
          </p:cNvSpPr>
          <p:nvPr/>
        </p:nvSpPr>
        <p:spPr>
          <a:xfrm>
            <a:off x="1706880" y="523131"/>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a:t> </a:t>
            </a:r>
            <a:endParaRPr lang="nl-NL" dirty="0"/>
          </a:p>
        </p:txBody>
      </p:sp>
      <p:sp>
        <p:nvSpPr>
          <p:cNvPr id="7" name="Content Placeholder 2"/>
          <p:cNvSpPr txBox="1">
            <a:spLocks/>
          </p:cNvSpPr>
          <p:nvPr/>
        </p:nvSpPr>
        <p:spPr>
          <a:xfrm>
            <a:off x="1717224" y="2093317"/>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NL"/>
              <a:t> </a:t>
            </a:r>
            <a:endParaRPr lang="nl-NL" dirty="0"/>
          </a:p>
        </p:txBody>
      </p:sp>
      <p:sp>
        <p:nvSpPr>
          <p:cNvPr id="8" name="TextBox 7"/>
          <p:cNvSpPr txBox="1"/>
          <p:nvPr/>
        </p:nvSpPr>
        <p:spPr>
          <a:xfrm>
            <a:off x="1429192" y="653157"/>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dirty="0" err="1"/>
              <a:t>Two</a:t>
            </a:r>
            <a:r>
              <a:rPr lang="nl-NL" dirty="0"/>
              <a:t> </a:t>
            </a:r>
            <a:r>
              <a:rPr lang="nl-NL" dirty="0" err="1"/>
              <a:t>groups</a:t>
            </a:r>
            <a:endParaRPr lang="nl-NL" dirty="0"/>
          </a:p>
        </p:txBody>
      </p:sp>
      <p:sp>
        <p:nvSpPr>
          <p:cNvPr id="9" name="TextBox 8"/>
          <p:cNvSpPr txBox="1"/>
          <p:nvPr/>
        </p:nvSpPr>
        <p:spPr>
          <a:xfrm>
            <a:off x="1429192" y="223733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i="1" dirty="0"/>
              <a:t>t</a:t>
            </a:r>
            <a:r>
              <a:rPr lang="nl-NL" dirty="0"/>
              <a:t>-test</a:t>
            </a:r>
          </a:p>
        </p:txBody>
      </p:sp>
      <p:sp>
        <p:nvSpPr>
          <p:cNvPr id="10" name="Down Arrow 9"/>
          <p:cNvSpPr/>
          <p:nvPr/>
        </p:nvSpPr>
        <p:spPr>
          <a:xfrm>
            <a:off x="2005256" y="1229221"/>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xtBox 10"/>
          <p:cNvSpPr txBox="1"/>
          <p:nvPr/>
        </p:nvSpPr>
        <p:spPr>
          <a:xfrm>
            <a:off x="3373408" y="365125"/>
            <a:ext cx="1800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a:t>≥ Two groups</a:t>
            </a:r>
          </a:p>
          <a:p>
            <a:pPr algn="ctr"/>
            <a:r>
              <a:rPr lang="nl-NL" dirty="0"/>
              <a:t>    (1 factor)</a:t>
            </a:r>
          </a:p>
        </p:txBody>
      </p:sp>
      <p:sp>
        <p:nvSpPr>
          <p:cNvPr id="12" name="TextBox 11"/>
          <p:cNvSpPr txBox="1"/>
          <p:nvPr/>
        </p:nvSpPr>
        <p:spPr>
          <a:xfrm>
            <a:off x="3373408" y="2237333"/>
            <a:ext cx="18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err="1"/>
              <a:t>One</a:t>
            </a:r>
            <a:r>
              <a:rPr lang="nl-NL" dirty="0"/>
              <a:t>-way ANOVA</a:t>
            </a:r>
          </a:p>
        </p:txBody>
      </p:sp>
      <p:sp>
        <p:nvSpPr>
          <p:cNvPr id="13" name="Down Arrow 12"/>
          <p:cNvSpPr/>
          <p:nvPr/>
        </p:nvSpPr>
        <p:spPr>
          <a:xfrm>
            <a:off x="409348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Down Arrow 13"/>
          <p:cNvSpPr/>
          <p:nvPr/>
        </p:nvSpPr>
        <p:spPr>
          <a:xfrm>
            <a:off x="4093488" y="2813397"/>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3445416" y="4541589"/>
            <a:ext cx="792088" cy="369332"/>
          </a:xfrm>
          <a:prstGeom prst="rect">
            <a:avLst/>
          </a:prstGeom>
          <a:noFill/>
        </p:spPr>
        <p:txBody>
          <a:bodyPr wrap="square" rtlCol="0">
            <a:spAutoFit/>
          </a:bodyPr>
          <a:lstStyle/>
          <a:p>
            <a:r>
              <a:rPr lang="nl-NL" dirty="0"/>
              <a:t>Yes</a:t>
            </a:r>
          </a:p>
        </p:txBody>
      </p:sp>
      <p:sp>
        <p:nvSpPr>
          <p:cNvPr id="16" name="TextBox 15"/>
          <p:cNvSpPr txBox="1"/>
          <p:nvPr/>
        </p:nvSpPr>
        <p:spPr>
          <a:xfrm>
            <a:off x="3085376" y="3821509"/>
            <a:ext cx="259228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err="1"/>
              <a:t>Were</a:t>
            </a:r>
            <a:r>
              <a:rPr lang="nl-NL" dirty="0"/>
              <a:t> </a:t>
            </a:r>
            <a:r>
              <a:rPr lang="nl-NL" dirty="0" err="1"/>
              <a:t>contrasts</a:t>
            </a:r>
            <a:r>
              <a:rPr lang="nl-NL" dirty="0"/>
              <a:t> </a:t>
            </a:r>
            <a:r>
              <a:rPr lang="nl-NL" dirty="0" err="1"/>
              <a:t>specified</a:t>
            </a:r>
            <a:r>
              <a:rPr lang="nl-NL" dirty="0"/>
              <a:t> </a:t>
            </a:r>
            <a:r>
              <a:rPr lang="nl-NL" dirty="0" err="1"/>
              <a:t>before</a:t>
            </a:r>
            <a:r>
              <a:rPr lang="nl-NL" dirty="0"/>
              <a:t> data analysis?</a:t>
            </a:r>
          </a:p>
        </p:txBody>
      </p:sp>
      <p:sp>
        <p:nvSpPr>
          <p:cNvPr id="17" name="Down Arrow 16"/>
          <p:cNvSpPr/>
          <p:nvPr/>
        </p:nvSpPr>
        <p:spPr>
          <a:xfrm>
            <a:off x="315738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Down Arrow 17"/>
          <p:cNvSpPr/>
          <p:nvPr/>
        </p:nvSpPr>
        <p:spPr>
          <a:xfrm>
            <a:off x="531762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extBox 18"/>
          <p:cNvSpPr txBox="1"/>
          <p:nvPr/>
        </p:nvSpPr>
        <p:spPr>
          <a:xfrm>
            <a:off x="4381520" y="2813397"/>
            <a:ext cx="792088" cy="923330"/>
          </a:xfrm>
          <a:prstGeom prst="rect">
            <a:avLst/>
          </a:prstGeom>
          <a:noFill/>
        </p:spPr>
        <p:txBody>
          <a:bodyPr wrap="square" rtlCol="0">
            <a:spAutoFit/>
          </a:bodyPr>
          <a:lstStyle/>
          <a:p>
            <a:r>
              <a:rPr lang="nl-NL" dirty="0"/>
              <a:t>Yes, </a:t>
            </a:r>
            <a:r>
              <a:rPr lang="nl-NL" dirty="0" err="1"/>
              <a:t>an</a:t>
            </a:r>
            <a:r>
              <a:rPr lang="nl-NL" dirty="0"/>
              <a:t> effect!</a:t>
            </a:r>
          </a:p>
        </p:txBody>
      </p:sp>
      <p:sp>
        <p:nvSpPr>
          <p:cNvPr id="20" name="TextBox 19"/>
          <p:cNvSpPr txBox="1"/>
          <p:nvPr/>
        </p:nvSpPr>
        <p:spPr>
          <a:xfrm>
            <a:off x="5605656" y="4541589"/>
            <a:ext cx="792088" cy="369332"/>
          </a:xfrm>
          <a:prstGeom prst="rect">
            <a:avLst/>
          </a:prstGeom>
          <a:noFill/>
        </p:spPr>
        <p:txBody>
          <a:bodyPr wrap="square" rtlCol="0">
            <a:spAutoFit/>
          </a:bodyPr>
          <a:lstStyle/>
          <a:p>
            <a:r>
              <a:rPr lang="nl-NL" dirty="0"/>
              <a:t>No</a:t>
            </a:r>
          </a:p>
        </p:txBody>
      </p:sp>
      <p:sp>
        <p:nvSpPr>
          <p:cNvPr id="21" name="TextBox 20"/>
          <p:cNvSpPr txBox="1"/>
          <p:nvPr/>
        </p:nvSpPr>
        <p:spPr>
          <a:xfrm>
            <a:off x="2365296" y="5477693"/>
            <a:ext cx="194421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A priori </a:t>
            </a:r>
          </a:p>
          <a:p>
            <a:pPr>
              <a:buFontTx/>
              <a:buChar char="-"/>
            </a:pPr>
            <a:r>
              <a:rPr lang="nl-NL" dirty="0"/>
              <a:t> </a:t>
            </a:r>
            <a:r>
              <a:rPr lang="nl-NL" dirty="0" err="1"/>
              <a:t>Planned</a:t>
            </a:r>
            <a:r>
              <a:rPr lang="nl-NL" dirty="0"/>
              <a:t> contrast</a:t>
            </a:r>
          </a:p>
          <a:p>
            <a:pPr>
              <a:buFontTx/>
              <a:buChar char="-"/>
            </a:pPr>
            <a:r>
              <a:rPr lang="nl-NL" dirty="0"/>
              <a:t> </a:t>
            </a:r>
            <a:r>
              <a:rPr lang="nl-NL" dirty="0" err="1"/>
              <a:t>Helmert</a:t>
            </a:r>
            <a:endParaRPr lang="nl-NL" dirty="0"/>
          </a:p>
          <a:p>
            <a:pPr>
              <a:buFontTx/>
              <a:buChar char="-"/>
            </a:pPr>
            <a:r>
              <a:rPr lang="nl-NL" dirty="0"/>
              <a:t> Trend analysis</a:t>
            </a:r>
          </a:p>
        </p:txBody>
      </p:sp>
      <p:sp>
        <p:nvSpPr>
          <p:cNvPr id="22" name="TextBox 21"/>
          <p:cNvSpPr txBox="1"/>
          <p:nvPr/>
        </p:nvSpPr>
        <p:spPr>
          <a:xfrm>
            <a:off x="4381520" y="5477693"/>
            <a:ext cx="194421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Post Hoc</a:t>
            </a:r>
          </a:p>
          <a:p>
            <a:pPr>
              <a:buFontTx/>
              <a:buChar char="-"/>
            </a:pPr>
            <a:r>
              <a:rPr lang="nl-NL" dirty="0"/>
              <a:t> </a:t>
            </a:r>
            <a:r>
              <a:rPr lang="nl-NL" dirty="0" err="1"/>
              <a:t>Tukey</a:t>
            </a:r>
            <a:endParaRPr lang="nl-NL" dirty="0"/>
          </a:p>
          <a:p>
            <a:pPr>
              <a:buFontTx/>
              <a:buChar char="-"/>
            </a:pPr>
            <a:r>
              <a:rPr lang="nl-NL" dirty="0"/>
              <a:t> </a:t>
            </a:r>
            <a:r>
              <a:rPr lang="nl-NL" dirty="0" err="1"/>
              <a:t>Scheffé</a:t>
            </a:r>
            <a:endParaRPr lang="nl-NL" dirty="0"/>
          </a:p>
        </p:txBody>
      </p:sp>
      <p:sp>
        <p:nvSpPr>
          <p:cNvPr id="23" name="TextBox 22"/>
          <p:cNvSpPr txBox="1"/>
          <p:nvPr/>
        </p:nvSpPr>
        <p:spPr>
          <a:xfrm>
            <a:off x="7333848" y="365125"/>
            <a:ext cx="18002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a:t>≥ Two groups</a:t>
            </a:r>
          </a:p>
          <a:p>
            <a:pPr algn="ctr"/>
            <a:r>
              <a:rPr lang="nl-NL" dirty="0"/>
              <a:t>    (2 factors)</a:t>
            </a:r>
          </a:p>
        </p:txBody>
      </p:sp>
      <p:sp>
        <p:nvSpPr>
          <p:cNvPr id="24" name="Down Arrow 23"/>
          <p:cNvSpPr/>
          <p:nvPr/>
        </p:nvSpPr>
        <p:spPr>
          <a:xfrm>
            <a:off x="805392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extBox 24"/>
          <p:cNvSpPr txBox="1"/>
          <p:nvPr/>
        </p:nvSpPr>
        <p:spPr>
          <a:xfrm>
            <a:off x="7333848" y="202130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err="1"/>
              <a:t>Two</a:t>
            </a:r>
            <a:r>
              <a:rPr lang="nl-NL" dirty="0"/>
              <a:t>-way ANOVA</a:t>
            </a:r>
          </a:p>
        </p:txBody>
      </p:sp>
      <p:sp>
        <p:nvSpPr>
          <p:cNvPr id="26" name="Down Arrow 25"/>
          <p:cNvSpPr/>
          <p:nvPr/>
        </p:nvSpPr>
        <p:spPr>
          <a:xfrm>
            <a:off x="7189832"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9134048" y="2885405"/>
            <a:ext cx="1239312" cy="369332"/>
          </a:xfrm>
          <a:prstGeom prst="rect">
            <a:avLst/>
          </a:prstGeom>
          <a:noFill/>
        </p:spPr>
        <p:txBody>
          <a:bodyPr wrap="square" rtlCol="0">
            <a:spAutoFit/>
          </a:bodyPr>
          <a:lstStyle/>
          <a:p>
            <a:r>
              <a:rPr lang="nl-NL" dirty="0" err="1"/>
              <a:t>Interaction</a:t>
            </a:r>
            <a:endParaRPr lang="nl-NL" dirty="0"/>
          </a:p>
        </p:txBody>
      </p:sp>
      <p:sp>
        <p:nvSpPr>
          <p:cNvPr id="28" name="Down Arrow 27"/>
          <p:cNvSpPr/>
          <p:nvPr/>
        </p:nvSpPr>
        <p:spPr>
          <a:xfrm>
            <a:off x="8846016"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p:cNvSpPr txBox="1"/>
          <p:nvPr/>
        </p:nvSpPr>
        <p:spPr>
          <a:xfrm>
            <a:off x="7477864" y="2597373"/>
            <a:ext cx="1244824" cy="646331"/>
          </a:xfrm>
          <a:prstGeom prst="rect">
            <a:avLst/>
          </a:prstGeom>
          <a:noFill/>
        </p:spPr>
        <p:txBody>
          <a:bodyPr wrap="square" rtlCol="0">
            <a:spAutoFit/>
          </a:bodyPr>
          <a:lstStyle/>
          <a:p>
            <a:r>
              <a:rPr lang="nl-NL" dirty="0"/>
              <a:t>No</a:t>
            </a:r>
          </a:p>
          <a:p>
            <a:r>
              <a:rPr lang="nl-NL" dirty="0" err="1"/>
              <a:t>interaction</a:t>
            </a:r>
            <a:endParaRPr lang="nl-NL" dirty="0"/>
          </a:p>
        </p:txBody>
      </p:sp>
      <p:sp>
        <p:nvSpPr>
          <p:cNvPr id="30" name="TextBox 29"/>
          <p:cNvSpPr txBox="1"/>
          <p:nvPr/>
        </p:nvSpPr>
        <p:spPr>
          <a:xfrm>
            <a:off x="8341960"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Simple</a:t>
            </a:r>
            <a:r>
              <a:rPr lang="nl-NL" dirty="0"/>
              <a:t> </a:t>
            </a:r>
            <a:r>
              <a:rPr lang="nl-NL" dirty="0" err="1"/>
              <a:t>effects</a:t>
            </a:r>
            <a:endParaRPr lang="nl-NL" dirty="0"/>
          </a:p>
        </p:txBody>
      </p:sp>
      <p:sp>
        <p:nvSpPr>
          <p:cNvPr id="31" name="TextBox 30"/>
          <p:cNvSpPr txBox="1"/>
          <p:nvPr/>
        </p:nvSpPr>
        <p:spPr>
          <a:xfrm>
            <a:off x="6469752"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Main</a:t>
            </a:r>
            <a:r>
              <a:rPr lang="nl-NL" dirty="0"/>
              <a:t> </a:t>
            </a:r>
            <a:r>
              <a:rPr lang="nl-NL" dirty="0" err="1"/>
              <a:t>effects</a:t>
            </a:r>
            <a:endParaRPr lang="nl-NL" dirty="0"/>
          </a:p>
        </p:txBody>
      </p:sp>
    </p:spTree>
    <p:extLst>
      <p:ext uri="{BB962C8B-B14F-4D97-AF65-F5344CB8AC3E}">
        <p14:creationId xmlns:p14="http://schemas.microsoft.com/office/powerpoint/2010/main" val="38423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p:bldP spid="20" grpId="0"/>
      <p:bldP spid="21" grpId="0" animBg="1"/>
      <p:bldP spid="22" grpId="0" animBg="1"/>
      <p:bldP spid="23" grpId="0" animBg="1"/>
      <p:bldP spid="24" grpId="0" animBg="1"/>
      <p:bldP spid="25" grpId="0" animBg="1"/>
      <p:bldP spid="26" grpId="0" animBg="1"/>
      <p:bldP spid="27" grpId="0"/>
      <p:bldP spid="28" grpId="0" animBg="1"/>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7422" y="1669242"/>
                <a:ext cx="10398258" cy="4632267"/>
              </a:xfrm>
            </p:spPr>
            <p:txBody>
              <a:bodyPr>
                <a:normAutofit/>
              </a:bodyPr>
              <a:lstStyle/>
              <a:p>
                <a:r>
                  <a:rPr lang="en-US" sz="1900" dirty="0"/>
                  <a:t>Whether error variance (MS</a:t>
                </a:r>
                <a:r>
                  <a:rPr lang="en-US" sz="1900" baseline="-25000" dirty="0"/>
                  <a:t>w</a:t>
                </a:r>
                <a:r>
                  <a:rPr lang="en-US" sz="1900" dirty="0"/>
                  <a:t>) is reduced depends on the relation between the covariate X and Y</a:t>
                </a:r>
              </a:p>
              <a:p>
                <a:endParaRPr lang="en-US" sz="1900" dirty="0"/>
              </a:p>
              <a:p>
                <a:r>
                  <a:rPr lang="en-US" sz="1900" dirty="0"/>
                  <a:t>This is also the case in regression analysis</a:t>
                </a:r>
              </a:p>
              <a:p>
                <a:endParaRPr lang="en-US" sz="1900" dirty="0"/>
              </a:p>
              <a:p>
                <a:r>
                  <a:rPr lang="en-US" sz="1900" dirty="0"/>
                  <a:t>Reduction of error variance is the largest when the</a:t>
                </a:r>
                <a:br>
                  <a:rPr lang="en-US" sz="1900" dirty="0"/>
                </a:br>
                <a:r>
                  <a:rPr lang="en-US" sz="1900" dirty="0"/>
                  <a:t>correlation is very large (positive</a:t>
                </a:r>
                <a:r>
                  <a:rPr lang="en-US" sz="1900"/>
                  <a:t>, close to 1) </a:t>
                </a:r>
                <a:r>
                  <a:rPr lang="en-US" sz="1900" dirty="0"/>
                  <a:t>or </a:t>
                </a:r>
                <a:r>
                  <a:rPr lang="en-US" sz="1900"/>
                  <a:t>small </a:t>
                </a:r>
                <a:br>
                  <a:rPr lang="en-US" sz="1900"/>
                </a:br>
                <a:r>
                  <a:rPr lang="en-US" sz="1900"/>
                  <a:t>(negative, close to -1)</a:t>
                </a:r>
                <a:endParaRPr lang="en-US" sz="1900" dirty="0"/>
              </a:p>
              <a:p>
                <a:endParaRPr lang="en-US" sz="1900" dirty="0"/>
              </a:p>
              <a:p>
                <a:r>
                  <a:rPr lang="en-US" sz="1900" dirty="0"/>
                  <a:t>Reduction of error variance yields larger power, because</a:t>
                </a:r>
              </a:p>
              <a:p>
                <a:pPr marL="0" indent="0">
                  <a:buNone/>
                </a:pPr>
                <a:endParaRPr lang="en-US" sz="1900" i="1" dirty="0">
                  <a:latin typeface="Cambria Math" panose="02040503050406030204" pitchFamily="18" charset="0"/>
                </a:endParaRPr>
              </a:p>
              <a:p>
                <a:pPr marL="0" indent="0">
                  <a:buNone/>
                </a:pPr>
                <a:r>
                  <a:rPr lang="en-US" sz="1900" b="0" dirty="0"/>
                  <a:t>                                             </a:t>
                </a:r>
                <a14:m>
                  <m:oMath xmlns:m="http://schemas.openxmlformats.org/officeDocument/2006/math">
                    <m:r>
                      <a:rPr lang="en-US" sz="1900" b="0" i="1" smtClean="0">
                        <a:latin typeface="Cambria Math" panose="02040503050406030204" pitchFamily="18" charset="0"/>
                      </a:rPr>
                      <m:t>𝐹</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𝑓𝑎𝑐𝑡𝑜𝑟</m:t>
                            </m:r>
                          </m:sub>
                        </m:sSub>
                      </m:num>
                      <m:den>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𝑤</m:t>
                            </m:r>
                          </m:sub>
                        </m:sSub>
                      </m:den>
                    </m:f>
                  </m:oMath>
                </a14:m>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7422" y="1669242"/>
                <a:ext cx="10398258" cy="4632267"/>
              </a:xfrm>
              <a:blipFill>
                <a:blip r:embed="rId3"/>
                <a:stretch>
                  <a:fillRect l="-410" t="-1316"/>
                </a:stretch>
              </a:blipFill>
            </p:spPr>
            <p:txBody>
              <a:bodyPr/>
              <a:lstStyle/>
              <a:p>
                <a:r>
                  <a:rPr lang="nl-NL">
                    <a:noFill/>
                  </a:rPr>
                  <a:t> </a:t>
                </a:r>
              </a:p>
            </p:txBody>
          </p:sp>
        </mc:Fallback>
      </mc:AlternateContent>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30</a:t>
            </a:fld>
            <a:endParaRPr lang="en-US" dirty="0"/>
          </a:p>
        </p:txBody>
      </p:sp>
      <p:pic>
        <p:nvPicPr>
          <p:cNvPr id="6" name="Picture 5"/>
          <p:cNvPicPr>
            <a:picLocks noChangeAspect="1"/>
          </p:cNvPicPr>
          <p:nvPr/>
        </p:nvPicPr>
        <p:blipFill>
          <a:blip r:embed="rId4"/>
          <a:stretch>
            <a:fillRect/>
          </a:stretch>
        </p:blipFill>
        <p:spPr>
          <a:xfrm>
            <a:off x="6703337" y="2633872"/>
            <a:ext cx="5125165" cy="3667637"/>
          </a:xfrm>
          <a:prstGeom prst="rect">
            <a:avLst/>
          </a:prstGeom>
        </p:spPr>
      </p:pic>
    </p:spTree>
    <p:extLst>
      <p:ext uri="{BB962C8B-B14F-4D97-AF65-F5344CB8AC3E}">
        <p14:creationId xmlns:p14="http://schemas.microsoft.com/office/powerpoint/2010/main" val="220212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822" y="914388"/>
            <a:ext cx="5943612" cy="5943612"/>
          </a:xfrm>
          <a:prstGeom prst="rect">
            <a:avLst/>
          </a:prstGeom>
        </p:spPr>
      </p:pic>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Experiment: Only 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31</a:t>
            </a:fld>
            <a:endParaRPr lang="en-US" dirty="0"/>
          </a:p>
        </p:txBody>
      </p:sp>
      <p:sp>
        <p:nvSpPr>
          <p:cNvPr id="8" name="Content Placeholder 2"/>
          <p:cNvSpPr txBox="1">
            <a:spLocks/>
          </p:cNvSpPr>
          <p:nvPr/>
        </p:nvSpPr>
        <p:spPr>
          <a:xfrm>
            <a:off x="6878320" y="1710525"/>
            <a:ext cx="47599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Experimental design, because scores in group 1 (red</a:t>
            </a:r>
            <a:r>
              <a:rPr lang="en-US" sz="1900"/>
              <a:t>) are </a:t>
            </a:r>
            <a:r>
              <a:rPr lang="en-US" sz="1900" dirty="0"/>
              <a:t>right above those of group 2 (blue)</a:t>
            </a:r>
          </a:p>
          <a:p>
            <a:endParaRPr lang="en-US" sz="1900" dirty="0"/>
          </a:p>
          <a:p>
            <a:r>
              <a:rPr lang="en-US" sz="1900" dirty="0"/>
              <a:t>Unadjusted and adjusted means are equal</a:t>
            </a:r>
          </a:p>
          <a:p>
            <a:endParaRPr lang="en-US" sz="1900" dirty="0"/>
          </a:p>
          <a:p>
            <a:r>
              <a:rPr lang="en-US" sz="1900" dirty="0"/>
              <a:t>Participants are randomly assigned to the groups</a:t>
            </a:r>
          </a:p>
        </p:txBody>
      </p:sp>
    </p:spTree>
    <p:extLst>
      <p:ext uri="{BB962C8B-B14F-4D97-AF65-F5344CB8AC3E}">
        <p14:creationId xmlns:p14="http://schemas.microsoft.com/office/powerpoint/2010/main" val="319335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Quasi-experimental vs. Experimental</a:t>
            </a:r>
            <a:endParaRPr lang="nl-NL" sz="3200" dirty="0"/>
          </a:p>
        </p:txBody>
      </p:sp>
      <p:sp>
        <p:nvSpPr>
          <p:cNvPr id="4" name="Slide Number Placeholder 3"/>
          <p:cNvSpPr>
            <a:spLocks noGrp="1"/>
          </p:cNvSpPr>
          <p:nvPr>
            <p:ph type="sldNum" sz="quarter" idx="12"/>
          </p:nvPr>
        </p:nvSpPr>
        <p:spPr/>
        <p:txBody>
          <a:bodyPr/>
          <a:lstStyle/>
          <a:p>
            <a:fld id="{769E8580-8357-4286-A896-D8F0D06AAB1A}" type="slidenum">
              <a:rPr lang="en-US" smtClean="0"/>
              <a:t>32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48" y="1377303"/>
            <a:ext cx="5344172" cy="534417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2020" y="1375475"/>
            <a:ext cx="5346000" cy="5346000"/>
          </a:xfrm>
          <a:prstGeom prst="rect">
            <a:avLst/>
          </a:prstGeom>
        </p:spPr>
      </p:pic>
      <p:sp>
        <p:nvSpPr>
          <p:cNvPr id="2" name="Footer Placeholder 1"/>
          <p:cNvSpPr>
            <a:spLocks noGrp="1"/>
          </p:cNvSpPr>
          <p:nvPr>
            <p:ph type="ftr" sz="quarter" idx="11"/>
          </p:nvPr>
        </p:nvSpPr>
        <p:spPr/>
        <p:txBody>
          <a:bodyPr/>
          <a:lstStyle/>
          <a:p>
            <a:r>
              <a:rPr lang="en-US" dirty="0"/>
              <a:t>Lecture 8, ERM, MTO</a:t>
            </a:r>
          </a:p>
        </p:txBody>
      </p:sp>
    </p:spTree>
    <p:extLst>
      <p:ext uri="{BB962C8B-B14F-4D97-AF65-F5344CB8AC3E}">
        <p14:creationId xmlns:p14="http://schemas.microsoft.com/office/powerpoint/2010/main" val="416331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There is a danger in the interpretation of statistical analysis (so also of ANCOVA) of existing groups</a:t>
            </a:r>
          </a:p>
          <a:p>
            <a:endParaRPr lang="en-US" sz="1900" dirty="0"/>
          </a:p>
          <a:p>
            <a:r>
              <a:rPr lang="en-US" sz="1900" i="1" dirty="0"/>
              <a:t>Internal validity </a:t>
            </a:r>
            <a:r>
              <a:rPr lang="en-US" sz="1900" dirty="0"/>
              <a:t>may be low</a:t>
            </a:r>
            <a:endParaRPr lang="en-US" sz="1900" i="1" dirty="0"/>
          </a:p>
          <a:p>
            <a:endParaRPr lang="en-US" sz="1900" dirty="0"/>
          </a:p>
          <a:p>
            <a:r>
              <a:rPr lang="en-US" sz="1900" dirty="0"/>
              <a:t>For example, a quasi-experiment may show that energy drink has an effect on exam grade </a:t>
            </a:r>
            <a:r>
              <a:rPr lang="en-US" sz="1900" i="1" dirty="0"/>
              <a:t>but not when taking the covariate hours preparation into account</a:t>
            </a:r>
          </a:p>
          <a:p>
            <a:endParaRPr lang="en-US" sz="1900" i="1" dirty="0"/>
          </a:p>
          <a:p>
            <a:r>
              <a:rPr lang="en-US" sz="1900" dirty="0"/>
              <a:t>And there might be other confounding variables that explain the difference (“bias”)</a:t>
            </a:r>
          </a:p>
          <a:p>
            <a:endParaRPr lang="en-US" sz="1900" dirty="0"/>
          </a:p>
          <a:p>
            <a:r>
              <a:rPr lang="en-US" sz="1900" dirty="0"/>
              <a:t>Hence, ANCOVA is OK, but keep threats to the internal validity in mind</a:t>
            </a:r>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Interpretation quasi-experiments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33</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0800" y="3633152"/>
            <a:ext cx="3251200" cy="2905760"/>
          </a:xfrm>
          <a:prstGeom prst="rect">
            <a:avLst/>
          </a:prstGeom>
        </p:spPr>
      </p:pic>
    </p:spTree>
    <p:extLst>
      <p:ext uri="{BB962C8B-B14F-4D97-AF65-F5344CB8AC3E}">
        <p14:creationId xmlns:p14="http://schemas.microsoft.com/office/powerpoint/2010/main" val="3891266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A researcher conducts an ANCOVA. The factor has 3 levels (I, II, III). You can find the combined scatter plots of the three groups below. The Roman numeral in a scatter plot shows the level to which it belongs. </a:t>
            </a:r>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Old exam questions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34</a:t>
            </a:fld>
            <a:endParaRPr lang="en-US" dirty="0"/>
          </a:p>
        </p:txBody>
      </p:sp>
      <p:pic>
        <p:nvPicPr>
          <p:cNvPr id="6" name="Picture 5"/>
          <p:cNvPicPr>
            <a:picLocks noChangeAspect="1"/>
          </p:cNvPicPr>
          <p:nvPr/>
        </p:nvPicPr>
        <p:blipFill>
          <a:blip r:embed="rId3"/>
          <a:stretch>
            <a:fillRect/>
          </a:stretch>
        </p:blipFill>
        <p:spPr>
          <a:xfrm>
            <a:off x="2931941" y="3098345"/>
            <a:ext cx="6049219" cy="3258005"/>
          </a:xfrm>
          <a:prstGeom prst="rect">
            <a:avLst/>
          </a:prstGeom>
        </p:spPr>
      </p:pic>
      <p:sp>
        <p:nvSpPr>
          <p:cNvPr id="8" name="TextBox 7">
            <a:extLst>
              <a:ext uri="{FF2B5EF4-FFF2-40B4-BE49-F238E27FC236}">
                <a16:creationId xmlns:a16="http://schemas.microsoft.com/office/drawing/2014/main" id="{FF0022E7-2E1D-4CAC-AF85-3799F84F61B9}"/>
              </a:ext>
            </a:extLst>
          </p:cNvPr>
          <p:cNvSpPr txBox="1"/>
          <p:nvPr/>
        </p:nvSpPr>
        <p:spPr>
          <a:xfrm>
            <a:off x="8753582" y="2465798"/>
            <a:ext cx="3277456" cy="2616101"/>
          </a:xfrm>
          <a:prstGeom prst="rect">
            <a:avLst/>
          </a:prstGeom>
          <a:noFill/>
        </p:spPr>
        <p:txBody>
          <a:bodyPr wrap="square" rtlCol="0">
            <a:spAutoFit/>
          </a:bodyPr>
          <a:lstStyle/>
          <a:p>
            <a:r>
              <a:rPr lang="en-US" sz="1900" u="sng" dirty="0"/>
              <a:t>Statements:</a:t>
            </a:r>
          </a:p>
          <a:p>
            <a:pPr marL="342900" indent="-342900">
              <a:buFont typeface="+mj-lt"/>
              <a:buAutoNum type="arabicPeriod"/>
            </a:pPr>
            <a:r>
              <a:rPr lang="en-US" dirty="0"/>
              <a:t>The order of the unadjusted means is different from the order of the adjusted means.</a:t>
            </a:r>
          </a:p>
          <a:p>
            <a:pPr marL="342900" indent="-342900">
              <a:buFont typeface="+mj-lt"/>
              <a:buAutoNum type="arabicPeriod"/>
            </a:pPr>
            <a:endParaRPr lang="en-US" sz="1900" dirty="0"/>
          </a:p>
          <a:p>
            <a:pPr marL="342900" indent="-342900">
              <a:buFont typeface="+mj-lt"/>
              <a:buAutoNum type="arabicPeriod"/>
            </a:pPr>
            <a:r>
              <a:rPr lang="en-US" dirty="0"/>
              <a:t>The differences between the adjusted means are larger than the differences between the unadjusted means.</a:t>
            </a:r>
          </a:p>
        </p:txBody>
      </p:sp>
    </p:spTree>
    <p:extLst>
      <p:ext uri="{BB962C8B-B14F-4D97-AF65-F5344CB8AC3E}">
        <p14:creationId xmlns:p14="http://schemas.microsoft.com/office/powerpoint/2010/main" val="39044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nl-NL" sz="2900" dirty="0" err="1"/>
              <a:t>Literature</a:t>
            </a:r>
            <a:r>
              <a:rPr lang="nl-NL" sz="2900" dirty="0"/>
              <a:t>:</a:t>
            </a:r>
            <a:endParaRPr lang="en-US" sz="2900" dirty="0"/>
          </a:p>
        </p:txBody>
      </p:sp>
      <p:sp>
        <p:nvSpPr>
          <p:cNvPr id="3" name="Content Placeholder 2"/>
          <p:cNvSpPr>
            <a:spLocks noGrp="1"/>
          </p:cNvSpPr>
          <p:nvPr>
            <p:ph idx="1"/>
          </p:nvPr>
        </p:nvSpPr>
        <p:spPr>
          <a:xfrm>
            <a:off x="2152650" y="1186307"/>
            <a:ext cx="7886700" cy="5467350"/>
          </a:xfrm>
        </p:spPr>
        <p:txBody>
          <a:bodyPr>
            <a:noAutofit/>
          </a:bodyPr>
          <a:lstStyle/>
          <a:p>
            <a:r>
              <a:rPr lang="nl-NL" sz="1900" dirty="0"/>
              <a:t>Warner II: 8.1-8.2 </a:t>
            </a:r>
            <a:r>
              <a:rPr lang="nl-NL" sz="1900"/>
              <a:t>and 8.4-8.10</a:t>
            </a:r>
            <a:endParaRPr lang="nl-NL" sz="1900" noProof="0" dirty="0"/>
          </a:p>
          <a:p>
            <a:endParaRPr lang="en-US" sz="1900" dirty="0"/>
          </a:p>
          <a:p>
            <a:endParaRPr lang="en-US" sz="1900" dirty="0"/>
          </a:p>
          <a:p>
            <a:endParaRPr lang="en-US" sz="1900" dirty="0"/>
          </a:p>
          <a:p>
            <a:endParaRPr lang="en-US" sz="1900" dirty="0"/>
          </a:p>
          <a:p>
            <a:endParaRPr lang="en-US" sz="1900" dirty="0"/>
          </a:p>
          <a:p>
            <a:endParaRPr lang="en-US" sz="1900" dirty="0"/>
          </a:p>
          <a:p>
            <a:r>
              <a:rPr lang="en-US" sz="1900" dirty="0"/>
              <a:t>ANCOVA in case of an experimental design</a:t>
            </a:r>
          </a:p>
          <a:p>
            <a:r>
              <a:rPr lang="en-US" sz="1900" dirty="0"/>
              <a:t>Assumptions ANCOVA</a:t>
            </a:r>
          </a:p>
          <a:p>
            <a:r>
              <a:rPr lang="en-US" sz="1900" dirty="0"/>
              <a:t>Repeated measures ANOVA Part I</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35</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dirty="0"/>
              <a:t>Lecture goals lecture 8</a:t>
            </a:r>
          </a:p>
        </p:txBody>
      </p:sp>
      <p:sp>
        <p:nvSpPr>
          <p:cNvPr id="3" name="Content Placeholder 2"/>
          <p:cNvSpPr>
            <a:spLocks noGrp="1"/>
          </p:cNvSpPr>
          <p:nvPr>
            <p:ph idx="1"/>
          </p:nvPr>
        </p:nvSpPr>
        <p:spPr/>
        <p:txBody>
          <a:bodyPr>
            <a:normAutofit/>
          </a:bodyPr>
          <a:lstStyle/>
          <a:p>
            <a:pPr marL="0" indent="0">
              <a:buNone/>
            </a:pPr>
            <a:r>
              <a:rPr lang="en-US" sz="1900" dirty="0"/>
              <a:t>After this lecture and studying the materials, students are able to:</a:t>
            </a:r>
          </a:p>
          <a:p>
            <a:pPr marL="0" indent="0">
              <a:buNone/>
            </a:pPr>
            <a:endParaRPr lang="en-US" sz="1900" dirty="0"/>
          </a:p>
          <a:p>
            <a:r>
              <a:rPr lang="en-US" sz="1900" dirty="0"/>
              <a:t>Explain the differences between one-way ANOVA, two-way ANOVA, and ANCOVA</a:t>
            </a:r>
          </a:p>
          <a:p>
            <a:endParaRPr lang="en-US" sz="1900" dirty="0"/>
          </a:p>
          <a:p>
            <a:r>
              <a:rPr lang="en-US" sz="1900" dirty="0"/>
              <a:t>Interpret the SPSS output of an ANCOVA using a quasi-experimental design</a:t>
            </a:r>
          </a:p>
          <a:p>
            <a:endParaRPr lang="en-US" sz="1900" dirty="0"/>
          </a:p>
          <a:p>
            <a:r>
              <a:rPr lang="en-US" sz="1900" dirty="0"/>
              <a:t>Explain how ANCOVA can eliminate bias</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2000" dirty="0"/>
          </a:p>
          <a:p>
            <a:endParaRPr lang="en-US" sz="1600"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130762"/>
            <a:ext cx="10398258" cy="5225588"/>
          </a:xfrm>
        </p:spPr>
        <p:txBody>
          <a:bodyPr>
            <a:normAutofit fontScale="92500" lnSpcReduction="10000"/>
          </a:bodyPr>
          <a:lstStyle/>
          <a:p>
            <a:pPr marL="0" indent="0">
              <a:buNone/>
            </a:pPr>
            <a:r>
              <a:rPr lang="en-US" sz="1900" u="sng" dirty="0"/>
              <a:t>One-way ANOVA:</a:t>
            </a:r>
          </a:p>
          <a:p>
            <a:pPr marL="0" indent="0">
              <a:buNone/>
            </a:pPr>
            <a:endParaRPr lang="en-US" sz="1900" u="sng" dirty="0"/>
          </a:p>
          <a:p>
            <a:pPr marL="0" indent="0">
              <a:buNone/>
            </a:pPr>
            <a:endParaRPr lang="en-US" sz="1900" u="sng" dirty="0"/>
          </a:p>
          <a:p>
            <a:r>
              <a:rPr lang="en-US" sz="1900" dirty="0"/>
              <a:t>Do population means differ from each other?</a:t>
            </a:r>
          </a:p>
          <a:p>
            <a:r>
              <a:rPr lang="en-US" sz="1900" dirty="0"/>
              <a:t>Does factor A have an effect?</a:t>
            </a:r>
          </a:p>
          <a:p>
            <a:pPr marL="0" indent="0">
              <a:buNone/>
            </a:pPr>
            <a:endParaRPr lang="en-US" sz="1900" u="sng" dirty="0"/>
          </a:p>
          <a:p>
            <a:pPr marL="0" indent="0">
              <a:buNone/>
            </a:pPr>
            <a:r>
              <a:rPr lang="en-US" sz="1900" u="sng" dirty="0"/>
              <a:t>Two-way ANOVA:</a:t>
            </a:r>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r>
              <a:rPr lang="en-US" sz="1900" dirty="0"/>
              <a:t>Do population means differ from each other?</a:t>
            </a:r>
          </a:p>
          <a:p>
            <a:r>
              <a:rPr lang="en-US" sz="1900" dirty="0"/>
              <a:t>Does factor A have an effect? Does factor </a:t>
            </a:r>
            <a:r>
              <a:rPr lang="en-US" sz="1900"/>
              <a:t>B have </a:t>
            </a:r>
            <a:r>
              <a:rPr lang="en-US" sz="1900" dirty="0"/>
              <a:t>an effect? Is there an interaction effect AB?</a:t>
            </a:r>
          </a:p>
          <a:p>
            <a:r>
              <a:rPr lang="en-US" sz="1900" dirty="0"/>
              <a:t>Often experimental control</a:t>
            </a:r>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343768"/>
            <a:ext cx="10703560" cy="761786"/>
          </a:xfrm>
        </p:spPr>
        <p:txBody>
          <a:bodyPr>
            <a:normAutofit/>
          </a:bodyPr>
          <a:lstStyle/>
          <a:p>
            <a:pPr algn="ctr"/>
            <a:r>
              <a:rPr lang="en-US" sz="3200" dirty="0"/>
              <a:t>Recap one-way and two-way ANOVA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2447234"/>
              </p:ext>
            </p:extLst>
          </p:nvPr>
        </p:nvGraphicFramePr>
        <p:xfrm>
          <a:off x="1892551" y="162584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49037590"/>
              </p:ext>
            </p:extLst>
          </p:nvPr>
        </p:nvGraphicFramePr>
        <p:xfrm>
          <a:off x="1892551" y="3743556"/>
          <a:ext cx="8128000" cy="148336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0837061"/>
                    </a:ext>
                  </a:extLst>
                </a:gridCol>
                <a:gridCol w="1625600">
                  <a:extLst>
                    <a:ext uri="{9D8B030D-6E8A-4147-A177-3AD203B41FA5}">
                      <a16:colId xmlns:a16="http://schemas.microsoft.com/office/drawing/2014/main" val="2767649151"/>
                    </a:ext>
                  </a:extLst>
                </a:gridCol>
                <a:gridCol w="1625600">
                  <a:extLst>
                    <a:ext uri="{9D8B030D-6E8A-4147-A177-3AD203B41FA5}">
                      <a16:colId xmlns:a16="http://schemas.microsoft.com/office/drawing/2014/main" val="496017498"/>
                    </a:ext>
                  </a:extLst>
                </a:gridCol>
                <a:gridCol w="1625600">
                  <a:extLst>
                    <a:ext uri="{9D8B030D-6E8A-4147-A177-3AD203B41FA5}">
                      <a16:colId xmlns:a16="http://schemas.microsoft.com/office/drawing/2014/main" val="1903565528"/>
                    </a:ext>
                  </a:extLst>
                </a:gridCol>
                <a:gridCol w="1625600">
                  <a:extLst>
                    <a:ext uri="{9D8B030D-6E8A-4147-A177-3AD203B41FA5}">
                      <a16:colId xmlns:a16="http://schemas.microsoft.com/office/drawing/2014/main" val="3000312692"/>
                    </a:ext>
                  </a:extLst>
                </a:gridCol>
              </a:tblGrid>
              <a:tr h="370840">
                <a:tc>
                  <a:txBody>
                    <a:bodyPr/>
                    <a:lstStyle/>
                    <a:p>
                      <a:endParaRPr lang="en-US" b="1" dirty="0"/>
                    </a:p>
                  </a:txBody>
                  <a:tcPr/>
                </a:tc>
                <a:tc>
                  <a:txBody>
                    <a:bodyPr/>
                    <a:lstStyle/>
                    <a:p>
                      <a:pPr algn="ctr"/>
                      <a:endParaRPr lang="en-US" b="1" dirty="0"/>
                    </a:p>
                  </a:txBody>
                  <a:tcPr/>
                </a:tc>
                <a:tc gridSpan="3">
                  <a:txBody>
                    <a:bodyPr/>
                    <a:lstStyle/>
                    <a:p>
                      <a:pPr algn="ctr"/>
                      <a:r>
                        <a:rPr lang="en-US" b="1" dirty="0"/>
                        <a:t>Factor A</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92481969"/>
                  </a:ext>
                </a:extLst>
              </a:tr>
              <a:tr h="370840">
                <a:tc rowSpan="3">
                  <a:txBody>
                    <a:bodyPr/>
                    <a:lstStyle/>
                    <a:p>
                      <a:pPr algn="ctr"/>
                      <a:r>
                        <a:rPr lang="en-US" b="1" dirty="0"/>
                        <a:t>Factor B</a:t>
                      </a:r>
                    </a:p>
                  </a:txBody>
                  <a:tcPr anchor="ctr"/>
                </a:tc>
                <a:tc>
                  <a:txBody>
                    <a:bodyPr/>
                    <a:lstStyle/>
                    <a:p>
                      <a:pPr algn="ctr"/>
                      <a:endParaRPr lang="en-US" dirty="0"/>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r h="370840">
                <a:tc vMerge="1">
                  <a:txBody>
                    <a:bodyPr/>
                    <a:lstStyle/>
                    <a:p>
                      <a:endParaRPr lang="en-US"/>
                    </a:p>
                  </a:txBody>
                  <a:tcPr/>
                </a:tc>
                <a:tc>
                  <a:txBody>
                    <a:bodyPr/>
                    <a:lstStyle/>
                    <a:p>
                      <a:pPr algn="ctr"/>
                      <a:r>
                        <a:rPr lang="en-US" dirty="0"/>
                        <a:t>B1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7459579"/>
                  </a:ext>
                </a:extLst>
              </a:tr>
              <a:tr h="370840">
                <a:tc vMerge="1">
                  <a:txBody>
                    <a:bodyPr/>
                    <a:lstStyle/>
                    <a:p>
                      <a:endParaRPr lang="en-US" b="1" dirty="0"/>
                    </a:p>
                  </a:txBody>
                  <a:tcPr/>
                </a:tc>
                <a:tc>
                  <a:txBody>
                    <a:bodyPr/>
                    <a:lstStyle/>
                    <a:p>
                      <a:pPr algn="ctr"/>
                      <a:r>
                        <a:rPr lang="en-US" dirty="0"/>
                        <a:t>B2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73285158"/>
                  </a:ext>
                </a:extLst>
              </a:tr>
            </a:tbl>
          </a:graphicData>
        </a:graphic>
      </p:graphicFrame>
    </p:spTree>
    <p:extLst>
      <p:ext uri="{BB962C8B-B14F-4D97-AF65-F5344CB8AC3E}">
        <p14:creationId xmlns:p14="http://schemas.microsoft.com/office/powerpoint/2010/main" val="337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fontScale="92500" lnSpcReduction="20000"/>
          </a:bodyPr>
          <a:lstStyle/>
          <a:p>
            <a:pPr marL="0" indent="0">
              <a:buNone/>
            </a:pPr>
            <a:r>
              <a:rPr lang="en-US" sz="1900" u="sng" dirty="0"/>
              <a:t>ANCOVA:</a:t>
            </a:r>
          </a:p>
          <a:p>
            <a:pPr marL="0" indent="0">
              <a:buNone/>
            </a:pPr>
            <a:endParaRPr lang="en-US" sz="1900" u="sng" dirty="0"/>
          </a:p>
          <a:p>
            <a:pPr marL="0" indent="0">
              <a:buNone/>
            </a:pPr>
            <a:endParaRPr lang="en-US" sz="1900" u="sng" dirty="0"/>
          </a:p>
          <a:p>
            <a:r>
              <a:rPr lang="en-US" sz="1900" dirty="0"/>
              <a:t>ANCOVA = </a:t>
            </a:r>
            <a:r>
              <a:rPr lang="en-US" sz="1900" b="1" dirty="0"/>
              <a:t>AN</a:t>
            </a:r>
            <a:r>
              <a:rPr lang="en-US" sz="1900" dirty="0"/>
              <a:t>alysis of </a:t>
            </a:r>
            <a:r>
              <a:rPr lang="en-US" sz="1900" b="1" dirty="0"/>
              <a:t>COVA</a:t>
            </a:r>
            <a:r>
              <a:rPr lang="en-US" sz="1900" dirty="0"/>
              <a:t>riance</a:t>
            </a:r>
            <a:endParaRPr lang="en-US" sz="1900" b="1" dirty="0"/>
          </a:p>
          <a:p>
            <a:endParaRPr lang="en-US" sz="1900" dirty="0"/>
          </a:p>
          <a:p>
            <a:r>
              <a:rPr lang="en-US" sz="1900" dirty="0"/>
              <a:t>Do population means differ from each other after </a:t>
            </a:r>
            <a:r>
              <a:rPr lang="en-US" sz="1900" i="1" dirty="0"/>
              <a:t>controlling for covariate X</a:t>
            </a:r>
            <a:r>
              <a:rPr lang="en-US" sz="1900" dirty="0"/>
              <a:t>?</a:t>
            </a:r>
          </a:p>
          <a:p>
            <a:endParaRPr lang="en-US" sz="1900" dirty="0"/>
          </a:p>
          <a:p>
            <a:r>
              <a:rPr lang="en-US" sz="1900" dirty="0"/>
              <a:t>Does factor A have an effect, </a:t>
            </a:r>
            <a:r>
              <a:rPr lang="en-US" sz="1900" i="1" dirty="0"/>
              <a:t>controlling for covariate X</a:t>
            </a:r>
            <a:r>
              <a:rPr lang="en-US" sz="1900" dirty="0"/>
              <a:t>?</a:t>
            </a:r>
          </a:p>
          <a:p>
            <a:endParaRPr lang="en-US" sz="1900" dirty="0"/>
          </a:p>
          <a:p>
            <a:r>
              <a:rPr lang="en-US" sz="1900" dirty="0"/>
              <a:t>Statistical control rather than experimental control</a:t>
            </a:r>
          </a:p>
          <a:p>
            <a:pPr lvl="1"/>
            <a:r>
              <a:rPr lang="en-US" sz="1500" dirty="0"/>
              <a:t>Experimental control (random assignment) removes the effect of ALL possible covariates</a:t>
            </a:r>
          </a:p>
          <a:p>
            <a:pPr lvl="1"/>
            <a:r>
              <a:rPr lang="en-US" sz="1500" dirty="0"/>
              <a:t>Statistically controlling for a covariate helps IF your model is correctly specified (outside scope of this course, but see </a:t>
            </a:r>
            <a:r>
              <a:rPr lang="en-US" sz="1500" dirty="0">
                <a:hlinkClick r:id="rId3"/>
              </a:rPr>
              <a:t>https://www.youtube.com/watch?v=wBB4sed9ku0</a:t>
            </a:r>
            <a:r>
              <a:rPr lang="en-US" sz="1500" dirty="0"/>
              <a:t> </a:t>
            </a:r>
            <a:endParaRPr lang="en-US" sz="1900" dirty="0"/>
          </a:p>
          <a:p>
            <a:r>
              <a:rPr lang="en-US" sz="1900" dirty="0"/>
              <a:t>ANCOVA is interpreted in the same way as one-way ANOVA: the main effect of factor A but then corrected for covariate X</a:t>
            </a:r>
          </a:p>
          <a:p>
            <a:pPr marL="0" indent="0">
              <a:buNone/>
            </a:pPr>
            <a:endParaRPr lang="en-US" sz="1900" u="sng" dirty="0"/>
          </a:p>
          <a:p>
            <a:pPr marL="0" indent="0">
              <a:buNone/>
            </a:pPr>
            <a:endParaRPr lang="en-US" sz="1900" u="sng" dirty="0"/>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339772"/>
              </p:ext>
            </p:extLst>
          </p:nvPr>
        </p:nvGraphicFramePr>
        <p:xfrm>
          <a:off x="1938020" y="197128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spTree>
    <p:extLst>
      <p:ext uri="{BB962C8B-B14F-4D97-AF65-F5344CB8AC3E}">
        <p14:creationId xmlns:p14="http://schemas.microsoft.com/office/powerpoint/2010/main" val="319238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a:bodyPr>
          <a:lstStyle/>
          <a:p>
            <a:endParaRPr lang="en-US" sz="1900" b="1" dirty="0">
              <a:sym typeface="Wingdings" panose="05000000000000000000" pitchFamily="2" charset="2"/>
            </a:endParaRPr>
          </a:p>
          <a:p>
            <a:r>
              <a:rPr lang="en-US" sz="1900" dirty="0">
                <a:sym typeface="Wingdings" panose="05000000000000000000" pitchFamily="2" charset="2"/>
              </a:rPr>
              <a:t>You can apply much of what you learned about regression analysis to ANCOVA</a:t>
            </a:r>
          </a:p>
          <a:p>
            <a:endParaRPr lang="en-US" sz="1900" u="sng" dirty="0">
              <a:sym typeface="Wingdings" panose="05000000000000000000" pitchFamily="2" charset="2"/>
            </a:endParaRPr>
          </a:p>
          <a:p>
            <a:r>
              <a:rPr lang="en-US" sz="1900" dirty="0">
                <a:sym typeface="Wingdings" panose="05000000000000000000" pitchFamily="2" charset="2"/>
              </a:rPr>
              <a:t>In the course Correlational Research Methods, the focus was mainly on continuous variables and factors were included using dummy variables</a:t>
            </a:r>
          </a:p>
          <a:p>
            <a:endParaRPr lang="en-US" sz="1900" dirty="0">
              <a:sym typeface="Wingdings" panose="05000000000000000000" pitchFamily="2" charset="2"/>
            </a:endParaRPr>
          </a:p>
          <a:p>
            <a:r>
              <a:rPr lang="en-US" sz="1900" dirty="0">
                <a:sym typeface="Wingdings" panose="05000000000000000000" pitchFamily="2" charset="2"/>
              </a:rPr>
              <a:t>In this course, the focus is mainly on factors but continuous variables can also be included using ANCOVA</a:t>
            </a:r>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8639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lnSpcReduction="10000"/>
          </a:bodyPr>
          <a:lstStyle/>
          <a:p>
            <a:r>
              <a:rPr lang="en-US" sz="1900" dirty="0"/>
              <a:t>You are interested in the effect of one factor, but you want control for the covariate as well</a:t>
            </a:r>
          </a:p>
          <a:p>
            <a:endParaRPr lang="en-US" sz="1900" dirty="0"/>
          </a:p>
          <a:p>
            <a:r>
              <a:rPr lang="en-US" sz="1900" dirty="0"/>
              <a:t>For example, the effect of type of education on learning performance controlled for IQ</a:t>
            </a:r>
          </a:p>
          <a:p>
            <a:endParaRPr lang="en-US" sz="1900" dirty="0"/>
          </a:p>
          <a:p>
            <a:r>
              <a:rPr lang="en-US" sz="1900" dirty="0"/>
              <a:t>Covariate = continuous variable that is related to the dependent variable that was not experimentally controlled for</a:t>
            </a:r>
          </a:p>
          <a:p>
            <a:endParaRPr lang="en-US" sz="1900" dirty="0"/>
          </a:p>
          <a:p>
            <a:r>
              <a:rPr lang="en-US" sz="1900" dirty="0"/>
              <a:t>When levels of a factor, on average, differ on the covariate, there will also be a mean difference on the DV (=</a:t>
            </a:r>
            <a:r>
              <a:rPr lang="en-US" sz="1900" u="sng" dirty="0"/>
              <a:t>bias</a:t>
            </a:r>
            <a:r>
              <a:rPr lang="en-US" sz="1900" dirty="0"/>
              <a:t>) that has nothing to do with the factor </a:t>
            </a:r>
          </a:p>
          <a:p>
            <a:endParaRPr lang="en-US" sz="1900" b="1" dirty="0"/>
          </a:p>
          <a:p>
            <a:r>
              <a:rPr lang="en-US" sz="1900" dirty="0"/>
              <a:t>IF the model is correctly specified, using an ANCOVA </a:t>
            </a:r>
            <a:r>
              <a:rPr lang="en-US" sz="1900" u="sng" dirty="0"/>
              <a:t>eliminates bias</a:t>
            </a:r>
            <a:r>
              <a:rPr lang="en-US" sz="1900" dirty="0"/>
              <a:t>, and we can answer the questions:</a:t>
            </a:r>
          </a:p>
          <a:p>
            <a:pPr lvl="1"/>
            <a:r>
              <a:rPr lang="en-US" sz="1500" dirty="0"/>
              <a:t>Would the means of the dependent variable be different across the levels of the factor, if the means of the covariate were equal?</a:t>
            </a:r>
          </a:p>
          <a:p>
            <a:pPr lvl="1"/>
            <a:r>
              <a:rPr lang="en-US" sz="1500" dirty="0"/>
              <a:t>Is there an effect of the factor, controlled for the covariate?</a:t>
            </a:r>
            <a:endParaRPr lang="en-US" sz="1900" dirty="0"/>
          </a:p>
          <a:p>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225324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lnSpcReduction="10000"/>
          </a:bodyPr>
          <a:lstStyle/>
          <a:p>
            <a:pPr marL="0" indent="0">
              <a:buNone/>
            </a:pPr>
            <a:r>
              <a:rPr lang="en-US" sz="1900" u="sng" dirty="0"/>
              <a:t>Possible consequences of including a covariate that is related to the dependent variable:</a:t>
            </a:r>
          </a:p>
          <a:p>
            <a:pPr marL="457200" indent="-457200">
              <a:buFont typeface="+mj-lt"/>
              <a:buAutoNum type="arabicPeriod"/>
            </a:pPr>
            <a:r>
              <a:rPr lang="en-US" sz="1900" dirty="0"/>
              <a:t>Elimination of bias (see previous slide)</a:t>
            </a:r>
          </a:p>
          <a:p>
            <a:pPr marL="457200" indent="-457200">
              <a:buFont typeface="+mj-lt"/>
              <a:buAutoNum type="arabicPeriod"/>
            </a:pPr>
            <a:r>
              <a:rPr lang="en-US" sz="1900" dirty="0"/>
              <a:t>Reduction of error variance </a:t>
            </a:r>
            <a:r>
              <a:rPr lang="en-US" sz="1900" dirty="0">
                <a:sym typeface="Wingdings" panose="05000000000000000000" pitchFamily="2" charset="2"/>
              </a:rPr>
              <a:t> increase of power for the test of the factor</a:t>
            </a:r>
          </a:p>
          <a:p>
            <a:pPr marL="457200" lvl="1" indent="0">
              <a:buNone/>
            </a:pPr>
            <a:r>
              <a:rPr lang="en-US" sz="1500" i="1" dirty="0">
                <a:solidFill>
                  <a:srgbClr val="FF0000"/>
                </a:solidFill>
                <a:sym typeface="Wingdings" panose="05000000000000000000" pitchFamily="2" charset="2"/>
              </a:rPr>
              <a:t>But: if the causal model is </a:t>
            </a:r>
            <a:r>
              <a:rPr lang="en-US" sz="1500" i="1" dirty="0" err="1">
                <a:solidFill>
                  <a:srgbClr val="FF0000"/>
                </a:solidFill>
                <a:sym typeface="Wingdings" panose="05000000000000000000" pitchFamily="2" charset="2"/>
              </a:rPr>
              <a:t>misspecified</a:t>
            </a:r>
            <a:r>
              <a:rPr lang="en-US" sz="1500" i="1" dirty="0">
                <a:solidFill>
                  <a:srgbClr val="FF0000"/>
                </a:solidFill>
                <a:sym typeface="Wingdings" panose="05000000000000000000" pitchFamily="2" charset="2"/>
              </a:rPr>
              <a:t>, including a covariate actually created bias</a:t>
            </a:r>
          </a:p>
          <a:p>
            <a:r>
              <a:rPr lang="en-US" sz="1900" dirty="0">
                <a:sym typeface="Wingdings" panose="05000000000000000000" pitchFamily="2" charset="2"/>
              </a:rPr>
              <a:t>Whether 1. and/or 2. occurs depend on the study design: Experiment or quasi-experiment</a:t>
            </a:r>
          </a:p>
          <a:p>
            <a:endParaRPr lang="en-US" sz="1900" dirty="0">
              <a:sym typeface="Wingdings" panose="05000000000000000000" pitchFamily="2" charset="2"/>
            </a:endParaRPr>
          </a:p>
          <a:p>
            <a:pPr marL="0" indent="0">
              <a:buNone/>
            </a:pPr>
            <a:r>
              <a:rPr lang="en-US" sz="1900" u="sng" dirty="0">
                <a:sym typeface="Wingdings" panose="05000000000000000000" pitchFamily="2" charset="2"/>
              </a:rPr>
              <a:t>Experiment:</a:t>
            </a:r>
          </a:p>
          <a:p>
            <a:r>
              <a:rPr lang="en-US" sz="1900" dirty="0">
                <a:sym typeface="Wingdings" panose="05000000000000000000" pitchFamily="2" charset="2"/>
              </a:rPr>
              <a:t>Random assignment to conditions means any differences between groups are due to chance</a:t>
            </a:r>
          </a:p>
          <a:p>
            <a:r>
              <a:rPr lang="en-US" sz="1900">
                <a:sym typeface="Wingdings" panose="05000000000000000000" pitchFamily="2" charset="2"/>
              </a:rPr>
              <a:t> </a:t>
            </a:r>
            <a:r>
              <a:rPr lang="en-US" sz="1900" dirty="0">
                <a:sym typeface="Wingdings" panose="05000000000000000000" pitchFamily="2" charset="2"/>
              </a:rPr>
              <a:t>virtually no </a:t>
            </a:r>
            <a:r>
              <a:rPr lang="en-US" sz="1900" i="1" dirty="0">
                <a:sym typeface="Wingdings" panose="05000000000000000000" pitchFamily="2" charset="2"/>
              </a:rPr>
              <a:t>elimination of bias</a:t>
            </a:r>
            <a:endParaRPr lang="en-US" sz="1900" dirty="0"/>
          </a:p>
          <a:p>
            <a:r>
              <a:rPr lang="en-US" sz="1900" i="1" dirty="0"/>
              <a:t>Reduction of error variance</a:t>
            </a:r>
            <a:r>
              <a:rPr lang="en-US" sz="1900" dirty="0"/>
              <a:t> will occur</a:t>
            </a:r>
          </a:p>
          <a:p>
            <a:endParaRPr lang="en-US" sz="1900" i="1" dirty="0"/>
          </a:p>
          <a:p>
            <a:pPr marL="0" indent="0">
              <a:buNone/>
            </a:pPr>
            <a:r>
              <a:rPr lang="en-US" sz="1900" u="sng" dirty="0"/>
              <a:t>Quasi-experiment:</a:t>
            </a:r>
          </a:p>
          <a:p>
            <a:r>
              <a:rPr lang="en-US" sz="1900" dirty="0"/>
              <a:t>No random assignment to conditions and using existing groups </a:t>
            </a:r>
            <a:r>
              <a:rPr lang="en-US" sz="1900" dirty="0">
                <a:sym typeface="Wingdings" panose="05000000000000000000" pitchFamily="2" charset="2"/>
              </a:rPr>
              <a:t> bias could be large</a:t>
            </a:r>
          </a:p>
          <a:p>
            <a:r>
              <a:rPr lang="en-US" sz="1900" i="1" dirty="0">
                <a:sym typeface="Wingdings" panose="05000000000000000000" pitchFamily="2" charset="2"/>
              </a:rPr>
              <a:t>Reduction of error variance</a:t>
            </a:r>
            <a:r>
              <a:rPr lang="en-US" sz="1900" dirty="0">
                <a:sym typeface="Wingdings" panose="05000000000000000000" pitchFamily="2" charset="2"/>
              </a:rPr>
              <a:t> will occur</a:t>
            </a:r>
            <a:endParaRPr lang="en-US" sz="1900" i="1"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2042744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5945</TotalTime>
  <Words>2800</Words>
  <Application>Microsoft Office PowerPoint</Application>
  <PresentationFormat>Widescreen</PresentationFormat>
  <Paragraphs>538</Paragraphs>
  <Slides>35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Office Theme</vt:lpstr>
      <vt:lpstr>    Experimental Research Methods   Lecture 8</vt:lpstr>
      <vt:lpstr>The road so far…</vt:lpstr>
      <vt:lpstr>PowerPoint Presentation</vt:lpstr>
      <vt:lpstr>Lecture goals lecture 8</vt:lpstr>
      <vt:lpstr>Recap one-way and two-way ANOVA</vt:lpstr>
      <vt:lpstr>ANCOVA</vt:lpstr>
      <vt:lpstr>ANCOVA</vt:lpstr>
      <vt:lpstr>ANCOVA: Idea</vt:lpstr>
      <vt:lpstr>ANCOVA: Idea</vt:lpstr>
      <vt:lpstr>ANCOVA: Example</vt:lpstr>
      <vt:lpstr>Example: One-way ANOVA</vt:lpstr>
      <vt:lpstr>Example: One-way ANOVA</vt:lpstr>
      <vt:lpstr>Example: Preparation hours as a covariate</vt:lpstr>
      <vt:lpstr>ANCOVA: Example</vt:lpstr>
      <vt:lpstr>ANCOVA: Steps hypothesis testing</vt:lpstr>
      <vt:lpstr>ANCOVA: Example</vt:lpstr>
      <vt:lpstr>PowerPoint Presentation</vt:lpstr>
      <vt:lpstr>ANCOVA: Example</vt:lpstr>
      <vt:lpstr>ANCOVA: Example</vt:lpstr>
      <vt:lpstr>ANCOVA: Example</vt:lpstr>
      <vt:lpstr>ANCOVA: Example</vt:lpstr>
      <vt:lpstr>ANCOVA: Example</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Reduction of error variance</vt:lpstr>
      <vt:lpstr>Experiment: Only reduction of error variance</vt:lpstr>
      <vt:lpstr>Quasi-experimental vs. Experimental</vt:lpstr>
      <vt:lpstr>Interpretation quasi-experiments</vt:lpstr>
      <vt:lpstr>Old exam questions</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Caspar van Lissa</cp:lastModifiedBy>
  <cp:revision>615</cp:revision>
  <cp:lastPrinted>2019-05-10T11:53:19Z</cp:lastPrinted>
  <dcterms:created xsi:type="dcterms:W3CDTF">2018-05-09T11:51:46Z</dcterms:created>
  <dcterms:modified xsi:type="dcterms:W3CDTF">2025-03-20T16:26:59Z</dcterms:modified>
</cp:coreProperties>
</file>