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08" r:id="rId2"/>
    <p:sldId id="366" r:id="rId3"/>
    <p:sldId id="451" r:id="rId4"/>
    <p:sldId id="475" r:id="rId5"/>
    <p:sldId id="476" r:id="rId6"/>
    <p:sldId id="450" r:id="rId7"/>
    <p:sldId id="477" r:id="rId8"/>
    <p:sldId id="481" r:id="rId9"/>
    <p:sldId id="506" r:id="rId10"/>
    <p:sldId id="483" r:id="rId11"/>
    <p:sldId id="484" r:id="rId12"/>
    <p:sldId id="507" r:id="rId13"/>
    <p:sldId id="485" r:id="rId14"/>
    <p:sldId id="505" r:id="rId15"/>
    <p:sldId id="486" r:id="rId16"/>
    <p:sldId id="487" r:id="rId17"/>
    <p:sldId id="488" r:id="rId18"/>
    <p:sldId id="489" r:id="rId19"/>
    <p:sldId id="491" r:id="rId20"/>
    <p:sldId id="492" r:id="rId21"/>
    <p:sldId id="504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467" r:id="rId34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24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1744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outlineViewPr>
    <p:cViewPr>
      <p:scale>
        <a:sx n="33" d="100"/>
        <a:sy n="33" d="100"/>
      </p:scale>
      <p:origin x="0" y="-12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16:22:41.805" idx="23">
    <p:pos x="797" y="3056"/>
    <p:text>Zoom question book G&amp;W page 396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17:03:47.732" idx="20">
    <p:pos x="829" y="3511"/>
    <p:text>Zoom question: without computing and assuming equal sample sizes, are these contrasts orthogonal?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16:23:58.468" idx="24">
    <p:pos x="6116" y="3120"/>
    <p:text>Zoom question book G&amp;W page 397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27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631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READ SLIDE-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eenzelfde</a:t>
            </a:r>
            <a:r>
              <a:rPr lang="en-US" baseline="0" dirty="0"/>
              <a:t> contrast is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gepland</a:t>
            </a:r>
            <a:r>
              <a:rPr lang="en-US" baseline="0" dirty="0"/>
              <a:t> contrast</a:t>
            </a:r>
          </a:p>
          <a:p>
            <a:pPr marL="0" indent="0">
              <a:buFontTx/>
              <a:buNone/>
            </a:pPr>
            <a:r>
              <a:rPr lang="en-US" baseline="0" dirty="0"/>
              <a:t>2	-1	-1</a:t>
            </a:r>
          </a:p>
          <a:p>
            <a:pPr marL="0" indent="0">
              <a:buFontTx/>
              <a:buNone/>
            </a:pPr>
            <a:r>
              <a:rPr lang="en-US" dirty="0"/>
              <a:t>0	1	-1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Want Helmert is: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1	-1/2	-1/2</a:t>
            </a:r>
          </a:p>
          <a:p>
            <a:pPr marL="0" indent="0">
              <a:buFontTx/>
              <a:buNone/>
            </a:pPr>
            <a:r>
              <a:rPr lang="en-US" dirty="0"/>
              <a:t>0	1	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34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497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7183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999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</a:t>
            </a:r>
            <a:r>
              <a:rPr lang="en-US" baseline="0" dirty="0"/>
              <a:t> Op </a:t>
            </a:r>
            <a:r>
              <a:rPr lang="en-US" baseline="0" dirty="0" err="1"/>
              <a:t>deze</a:t>
            </a:r>
            <a:r>
              <a:rPr lang="en-US" baseline="0" dirty="0"/>
              <a:t> slide </a:t>
            </a:r>
            <a:r>
              <a:rPr lang="en-US" baseline="0" dirty="0" err="1"/>
              <a:t>ook</a:t>
            </a:r>
            <a:r>
              <a:rPr lang="en-US" baseline="0" dirty="0"/>
              <a:t> nog met x^2 </a:t>
            </a:r>
            <a:r>
              <a:rPr lang="en-US" baseline="0" dirty="0" err="1"/>
              <a:t>en</a:t>
            </a:r>
            <a:r>
              <a:rPr lang="en-US" baseline="0" dirty="0"/>
              <a:t> –x^2 </a:t>
            </a:r>
            <a:r>
              <a:rPr lang="en-US" baseline="0" dirty="0" err="1"/>
              <a:t>laten</a:t>
            </a:r>
            <a:r>
              <a:rPr lang="en-US" baseline="0" dirty="0"/>
              <a:t> </a:t>
            </a:r>
            <a:r>
              <a:rPr lang="en-US" baseline="0" dirty="0" err="1"/>
              <a:t>zien</a:t>
            </a:r>
            <a:r>
              <a:rPr lang="en-US" baseline="0" dirty="0"/>
              <a:t> hoe </a:t>
            </a:r>
            <a:r>
              <a:rPr lang="en-US" baseline="0" dirty="0" err="1"/>
              <a:t>tweede</a:t>
            </a:r>
            <a:r>
              <a:rPr lang="en-US" baseline="0" dirty="0"/>
              <a:t> </a:t>
            </a:r>
            <a:r>
              <a:rPr lang="en-US" baseline="0" dirty="0" err="1"/>
              <a:t>rij</a:t>
            </a:r>
            <a:r>
              <a:rPr lang="en-US" baseline="0" dirty="0"/>
              <a:t> </a:t>
            </a:r>
            <a:r>
              <a:rPr lang="en-US" baseline="0" dirty="0" err="1"/>
              <a:t>plaatjes</a:t>
            </a:r>
            <a:r>
              <a:rPr lang="en-US" baseline="0" dirty="0"/>
              <a:t> </a:t>
            </a:r>
            <a:r>
              <a:rPr lang="en-US" baseline="0" dirty="0" err="1"/>
              <a:t>gemaakt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.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analogie</a:t>
            </a:r>
            <a:r>
              <a:rPr lang="en-US" baseline="0" dirty="0"/>
              <a:t> </a:t>
            </a:r>
            <a:r>
              <a:rPr lang="en-US" baseline="0" dirty="0" err="1"/>
              <a:t>wielrennen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het </a:t>
            </a:r>
            <a:r>
              <a:rPr lang="en-US" baseline="0" dirty="0" err="1"/>
              <a:t>fietsen</a:t>
            </a:r>
            <a:r>
              <a:rPr lang="en-US" baseline="0" dirty="0"/>
              <a:t> even </a:t>
            </a:r>
            <a:r>
              <a:rPr lang="en-US" baseline="0" dirty="0" err="1"/>
              <a:t>gemakkelijk</a:t>
            </a:r>
            <a:r>
              <a:rPr lang="en-US" baseline="0" dirty="0"/>
              <a:t>/</a:t>
            </a:r>
            <a:r>
              <a:rPr lang="en-US" baseline="0" dirty="0" err="1"/>
              <a:t>moeilijk</a:t>
            </a:r>
            <a:r>
              <a:rPr lang="en-US" baseline="0" dirty="0"/>
              <a:t> </a:t>
            </a:r>
            <a:r>
              <a:rPr lang="en-US" baseline="0" dirty="0" err="1"/>
              <a:t>blijkt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geen</a:t>
            </a:r>
            <a:r>
              <a:rPr lang="en-US" baseline="0" dirty="0"/>
              <a:t> </a:t>
            </a:r>
            <a:r>
              <a:rPr lang="en-US" baseline="0" dirty="0" err="1"/>
              <a:t>kwadratisch</a:t>
            </a:r>
            <a:r>
              <a:rPr lang="en-US" baseline="0" dirty="0"/>
              <a:t> effect. </a:t>
            </a:r>
            <a:r>
              <a:rPr lang="en-US" baseline="0" dirty="0" err="1"/>
              <a:t>Wordt</a:t>
            </a:r>
            <a:r>
              <a:rPr lang="en-US" baseline="0" dirty="0"/>
              <a:t> het </a:t>
            </a:r>
            <a:r>
              <a:rPr lang="en-US" baseline="0" dirty="0" err="1"/>
              <a:t>moeilijker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het </a:t>
            </a:r>
            <a:r>
              <a:rPr lang="en-US" baseline="0" dirty="0" err="1"/>
              <a:t>eind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positief</a:t>
            </a:r>
            <a:r>
              <a:rPr lang="en-US" baseline="0" dirty="0"/>
              <a:t> </a:t>
            </a:r>
            <a:r>
              <a:rPr lang="en-US" baseline="0" dirty="0" err="1"/>
              <a:t>kwadratisch</a:t>
            </a:r>
            <a:r>
              <a:rPr lang="en-US" baseline="0" dirty="0"/>
              <a:t> (berg </a:t>
            </a:r>
            <a:r>
              <a:rPr lang="en-US" baseline="0" dirty="0" err="1"/>
              <a:t>beklimmen</a:t>
            </a:r>
            <a:r>
              <a:rPr lang="en-US" baseline="0" dirty="0"/>
              <a:t>) </a:t>
            </a:r>
            <a:r>
              <a:rPr lang="en-US" baseline="0" dirty="0" err="1"/>
              <a:t>wordt</a:t>
            </a:r>
            <a:r>
              <a:rPr lang="en-US" baseline="0" dirty="0"/>
              <a:t> het </a:t>
            </a:r>
            <a:r>
              <a:rPr lang="en-US" baseline="0" dirty="0" err="1"/>
              <a:t>gemakkelijker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negatief</a:t>
            </a:r>
            <a:r>
              <a:rPr lang="en-US" baseline="0" dirty="0"/>
              <a:t> </a:t>
            </a:r>
            <a:r>
              <a:rPr lang="en-US" baseline="0" dirty="0" err="1"/>
              <a:t>kwadratisch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89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713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contrast</a:t>
            </a:r>
            <a:r>
              <a:rPr lang="en-US" baseline="0" dirty="0"/>
              <a:t> maar </a:t>
            </a:r>
            <a:r>
              <a:rPr lang="en-US" baseline="0" dirty="0" err="1"/>
              <a:t>getoetst</a:t>
            </a:r>
            <a:r>
              <a:rPr lang="en-US" baseline="0" dirty="0"/>
              <a:t> </a:t>
            </a:r>
            <a:r>
              <a:rPr lang="en-US" baseline="0" dirty="0" err="1"/>
              <a:t>zou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we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alpha_contrast</a:t>
            </a:r>
            <a:r>
              <a:rPr lang="en-US" baseline="0" dirty="0"/>
              <a:t> = alpha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6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425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086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3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</a:t>
            </a:r>
            <a:r>
              <a:rPr lang="en-US" dirty="0" err="1"/>
              <a:t>Zeg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 priori contrasts we Bonferonni corrective </a:t>
            </a:r>
            <a:r>
              <a:rPr lang="en-US" dirty="0" err="1"/>
              <a:t>gebruikte</a:t>
            </a:r>
            <a:r>
              <a:rPr lang="en-US" dirty="0"/>
              <a:t> om de </a:t>
            </a:r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Type-I </a:t>
            </a:r>
            <a:r>
              <a:rPr lang="en-US" dirty="0" err="1"/>
              <a:t>fout</a:t>
            </a:r>
            <a:r>
              <a:rPr lang="en-US" dirty="0"/>
              <a:t> the </a:t>
            </a:r>
            <a:r>
              <a:rPr lang="en-US" dirty="0" err="1"/>
              <a:t>controleren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862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96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afhankelijk</a:t>
            </a:r>
            <a:r>
              <a:rPr lang="en-US" dirty="0"/>
              <a:t> is van </a:t>
            </a:r>
            <a:r>
              <a:rPr lang="en-US" dirty="0" err="1"/>
              <a:t>df_w</a:t>
            </a:r>
            <a:r>
              <a:rPr lang="en-US" dirty="0"/>
              <a:t>, alpha </a:t>
            </a:r>
            <a:r>
              <a:rPr lang="en-US" dirty="0" err="1"/>
              <a:t>en</a:t>
            </a:r>
            <a:r>
              <a:rPr lang="en-US" dirty="0"/>
              <a:t>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84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524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76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K </a:t>
            </a:r>
            <a:r>
              <a:rPr lang="en-US" baseline="0" dirty="0" err="1">
                <a:sym typeface="Wingdings" pitchFamily="2" charset="2"/>
              </a:rPr>
              <a:t>verwijst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naar</a:t>
            </a:r>
            <a:r>
              <a:rPr lang="en-US" baseline="0" dirty="0">
                <a:sym typeface="Wingdings" pitchFamily="2" charset="2"/>
              </a:rPr>
              <a:t> het total </a:t>
            </a:r>
            <a:r>
              <a:rPr lang="en-US" baseline="0" dirty="0" err="1">
                <a:sym typeface="Wingdings" pitchFamily="2" charset="2"/>
              </a:rPr>
              <a:t>aantal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groepen</a:t>
            </a:r>
            <a:r>
              <a:rPr lang="en-US" baseline="0" dirty="0">
                <a:sym typeface="Wingdings" pitchFamily="2" charset="2"/>
              </a:rPr>
              <a:t> in de ANOVA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niet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naar</a:t>
            </a:r>
            <a:r>
              <a:rPr lang="en-US" baseline="0" dirty="0">
                <a:sym typeface="Wingdings" pitchFamily="2" charset="2"/>
              </a:rPr>
              <a:t> het </a:t>
            </a:r>
            <a:r>
              <a:rPr lang="en-US" baseline="0" dirty="0" err="1">
                <a:sym typeface="Wingdings" pitchFamily="2" charset="2"/>
              </a:rPr>
              <a:t>aantal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groepen</a:t>
            </a:r>
            <a:r>
              <a:rPr lang="en-US" baseline="0" dirty="0">
                <a:sym typeface="Wingdings" pitchFamily="2" charset="2"/>
              </a:rPr>
              <a:t> wat in het contrast zit. </a:t>
            </a:r>
            <a:r>
              <a:rPr lang="en-US" baseline="0" dirty="0" err="1">
                <a:sym typeface="Wingdings" pitchFamily="2" charset="2"/>
              </a:rPr>
              <a:t>Zie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ook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pagina</a:t>
            </a:r>
            <a:r>
              <a:rPr lang="en-US" baseline="0" dirty="0">
                <a:sym typeface="Wingdings" pitchFamily="2" charset="2"/>
              </a:rPr>
              <a:t> 395 van </a:t>
            </a:r>
            <a:r>
              <a:rPr lang="en-US" baseline="0" dirty="0" err="1">
                <a:sym typeface="Wingdings" pitchFamily="2" charset="2"/>
              </a:rPr>
              <a:t>Gravetter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Wallnau</a:t>
            </a:r>
            <a:r>
              <a:rPr lang="en-US" baseline="0" dirty="0">
                <a:sym typeface="Wingdings" pitchFamily="2" charset="2"/>
              </a:rPr>
              <a:t> (2015).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166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574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95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015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4163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13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129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234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50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704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247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61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4165-EFC3-400A-A1C6-86C93DDE4B9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A9B0-FACE-45ED-9F8F-BFF932AE3B1E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1731-948C-4576-A6B3-19A59F68BDEE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A06-8F09-4636-BD8C-5692A24725C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06DD-0488-416C-9DAA-A878DD84D92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A8DF-E02C-48E7-866C-4E1687495428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D730-20FA-4649-BEBC-D0CA417BFD6A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497-FF3A-4351-AEB8-6CFE1F2A600F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F517-8A3A-4B25-9D8C-F903EE90A01C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B98-03EB-4896-BF51-18994005F21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9559-E523-43FA-B4D3-75B05235F0FE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360-6ED9-4BB6-88BC-D6DBB97D210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83" y="2730691"/>
            <a:ext cx="654377" cy="60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02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Overview contrasts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16877"/>
              </p:ext>
            </p:extLst>
          </p:nvPr>
        </p:nvGraphicFramePr>
        <p:xfrm>
          <a:off x="2032000" y="2596923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906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1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Tukey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simple contrast (2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 analysis on </a:t>
                      </a:r>
                      <a:r>
                        <a:rPr lang="en-US" i="1" dirty="0"/>
                        <a:t>K</a:t>
                      </a:r>
                      <a:r>
                        <a:rPr lang="en-US" i="0" dirty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Scheffé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complex contrast (≥2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Helmert</a:t>
                      </a:r>
                      <a:r>
                        <a:rPr lang="en-US" baseline="0" dirty="0"/>
                        <a:t> contrasts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0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Helmert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983" y="1605053"/>
            <a:ext cx="9965553" cy="3529682"/>
          </a:xfrm>
        </p:spPr>
        <p:txBody>
          <a:bodyPr>
            <a:noAutofit/>
          </a:bodyPr>
          <a:lstStyle/>
          <a:p>
            <a:r>
              <a:rPr lang="en-US" sz="2000" noProof="0" dirty="0"/>
              <a:t>Helmert contrasts are created by comparing each group mean with the mean of the subsequent groups</a:t>
            </a:r>
          </a:p>
          <a:p>
            <a:endParaRPr lang="en-US" sz="2000" noProof="0" dirty="0"/>
          </a:p>
          <a:p>
            <a:r>
              <a:rPr lang="en-US" sz="2000" noProof="0" dirty="0"/>
              <a:t>The number of Helmert contrasts is always equal to </a:t>
            </a:r>
            <a:r>
              <a:rPr lang="en-US" sz="2000" i="1" noProof="0" dirty="0"/>
              <a:t>K </a:t>
            </a:r>
            <a:r>
              <a:rPr lang="en-US" sz="2000" noProof="0" dirty="0"/>
              <a:t>– 1  </a:t>
            </a:r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r>
              <a:rPr lang="en-US" sz="2000" noProof="0" dirty="0"/>
              <a:t>Note that Helmert contrasts are orthogonal if the sample sizes per group are equal but not when these differ</a:t>
            </a:r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514350" indent="-514350">
              <a:buAutoNum type="romanLcParenBoth"/>
            </a:pPr>
            <a:endParaRPr lang="en-US" sz="2000" noProof="0" dirty="0"/>
          </a:p>
          <a:p>
            <a:endParaRPr lang="en-US" sz="20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80586"/>
                  </p:ext>
                </p:extLst>
              </p:nvPr>
            </p:nvGraphicFramePr>
            <p:xfrm>
              <a:off x="2031999" y="3246183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2716551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9148893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9481391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745097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200393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68588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Contrast</a:t>
                          </a:r>
                          <a:r>
                            <a:rPr lang="en-US" sz="1800" baseline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coefficients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7201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4852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5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32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71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428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80586"/>
                  </p:ext>
                </p:extLst>
              </p:nvPr>
            </p:nvGraphicFramePr>
            <p:xfrm>
              <a:off x="2031999" y="3246183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2716551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9148893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9481391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745097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200393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68588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Contrast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Contrast</a:t>
                          </a:r>
                          <a:r>
                            <a:rPr lang="en-US" sz="1800" baseline="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coefficients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7201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118033" r="-3995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1" t="-118033" r="-3013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901" t="-118033" r="-2013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103" t="-118033" r="-100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1351" t="-118033" r="-90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52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218033" r="-50180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5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318033" r="-5018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32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418033" r="-5018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71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518033" r="-5018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4280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591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2608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err="1"/>
              <a:t>Helmert</a:t>
            </a:r>
            <a:r>
              <a:rPr lang="en-US" sz="3200" noProof="0" dirty="0"/>
              <a:t> contrasts in SPSS: Recurring example</a:t>
            </a:r>
            <a:endParaRPr lang="nl-NL" sz="32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2" y="1115322"/>
                <a:ext cx="10698478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u="sng" noProof="0" dirty="0"/>
                  <a:t>RQ:</a:t>
                </a:r>
                <a:r>
                  <a:rPr lang="en-US" sz="2000" noProof="0" dirty="0"/>
                  <a:t> Is there a difference in the mean anxiety score after Rogerian therapy (I), behavioral therapy A (II), and behavioral therapy B (III)?</a:t>
                </a:r>
              </a:p>
              <a:p>
                <a:pPr lvl="0"/>
                <a:endParaRPr lang="nl-NL" sz="2000" noProof="0" dirty="0"/>
              </a:p>
              <a:p>
                <a:pPr lvl="0"/>
                <a:r>
                  <a:rPr lang="nl-NL" sz="2000" u="sng" dirty="0">
                    <a:sym typeface="Wingdings" panose="05000000000000000000" pitchFamily="2" charset="2"/>
                  </a:rPr>
                  <a:t>Step 1:</a:t>
                </a:r>
                <a:r>
                  <a:rPr lang="nl-NL" sz="2000" dirty="0">
                    <a:sym typeface="Wingdings" panose="05000000000000000000" pitchFamily="2" charset="2"/>
                  </a:rPr>
                  <a:t> We have </a:t>
                </a:r>
                <a:r>
                  <a:rPr lang="nl-NL" sz="2000" dirty="0" err="1">
                    <a:sym typeface="Wingdings" panose="05000000000000000000" pitchFamily="2" charset="2"/>
                  </a:rPr>
                  <a:t>two</a:t>
                </a:r>
                <a:r>
                  <a:rPr lang="nl-NL" sz="2000" dirty="0">
                    <a:sym typeface="Wingdings" panose="05000000000000000000" pitchFamily="2" charset="2"/>
                  </a:rPr>
                  <a:t> hypotheses: </a:t>
                </a:r>
                <a:r>
                  <a:rPr lang="nl-NL" sz="2000" dirty="0" err="1">
                    <a:sym typeface="Wingdings" panose="05000000000000000000" pitchFamily="2" charset="2"/>
                  </a:rPr>
                  <a:t>Difference</a:t>
                </a:r>
                <a:r>
                  <a:rPr lang="nl-NL" sz="2000" dirty="0">
                    <a:sym typeface="Wingdings" panose="05000000000000000000" pitchFamily="2" charset="2"/>
                  </a:rPr>
                  <a:t> in </a:t>
                </a:r>
                <a:r>
                  <a:rPr lang="nl-NL" sz="2000" dirty="0" err="1">
                    <a:sym typeface="Wingdings" panose="05000000000000000000" pitchFamily="2" charset="2"/>
                  </a:rPr>
                  <a:t>mean</a:t>
                </a:r>
                <a:r>
                  <a:rPr lang="nl-NL" sz="2000" dirty="0">
                    <a:sym typeface="Wingdings" panose="05000000000000000000" pitchFamily="2" charset="2"/>
                  </a:rPr>
                  <a:t> </a:t>
                </a:r>
                <a:r>
                  <a:rPr lang="nl-NL" sz="2000" dirty="0" err="1">
                    <a:sym typeface="Wingdings" panose="05000000000000000000" pitchFamily="2" charset="2"/>
                  </a:rPr>
                  <a:t>anxiety</a:t>
                </a:r>
                <a:r>
                  <a:rPr lang="nl-NL" sz="2000" dirty="0">
                    <a:sym typeface="Wingdings" panose="05000000000000000000" pitchFamily="2" charset="2"/>
                  </a:rPr>
                  <a:t> score </a:t>
                </a:r>
                <a:r>
                  <a:rPr lang="nl-NL" sz="2000" dirty="0" err="1">
                    <a:sym typeface="Wingdings" panose="05000000000000000000" pitchFamily="2" charset="2"/>
                  </a:rPr>
                  <a:t>between</a:t>
                </a:r>
                <a:r>
                  <a:rPr lang="nl-NL" sz="2000" dirty="0">
                    <a:sym typeface="Wingdings" panose="05000000000000000000" pitchFamily="2" charset="2"/>
                  </a:rPr>
                  <a:t>…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NL" sz="1600" dirty="0" err="1">
                    <a:sym typeface="Wingdings" panose="05000000000000000000" pitchFamily="2" charset="2"/>
                  </a:rPr>
                  <a:t>Rogerian</a:t>
                </a:r>
                <a:r>
                  <a:rPr lang="nl-NL" sz="1600" dirty="0">
                    <a:sym typeface="Wingdings" panose="05000000000000000000" pitchFamily="2" charset="2"/>
                  </a:rPr>
                  <a:t> </a:t>
                </a:r>
                <a:r>
                  <a:rPr lang="nl-NL" sz="1600" dirty="0" err="1">
                    <a:sym typeface="Wingdings" panose="05000000000000000000" pitchFamily="2" charset="2"/>
                  </a:rPr>
                  <a:t>therapy</a:t>
                </a:r>
                <a:r>
                  <a:rPr lang="nl-NL" sz="1600" dirty="0">
                    <a:sym typeface="Wingdings" panose="05000000000000000000" pitchFamily="2" charset="2"/>
                  </a:rPr>
                  <a:t> (I) and </a:t>
                </a:r>
                <a:r>
                  <a:rPr lang="nl-NL" sz="1600" dirty="0" err="1">
                    <a:sym typeface="Wingdings" panose="05000000000000000000" pitchFamily="2" charset="2"/>
                  </a:rPr>
                  <a:t>behavioral</a:t>
                </a:r>
                <a:r>
                  <a:rPr lang="nl-NL" sz="1600" dirty="0">
                    <a:sym typeface="Wingdings" panose="05000000000000000000" pitchFamily="2" charset="2"/>
                  </a:rPr>
                  <a:t> </a:t>
                </a:r>
                <a:r>
                  <a:rPr lang="nl-NL" sz="1600" dirty="0" err="1">
                    <a:sym typeface="Wingdings" panose="05000000000000000000" pitchFamily="2" charset="2"/>
                  </a:rPr>
                  <a:t>therapy</a:t>
                </a:r>
                <a:r>
                  <a:rPr lang="nl-NL" sz="1600" dirty="0">
                    <a:sym typeface="Wingdings" panose="05000000000000000000" pitchFamily="2" charset="2"/>
                  </a:rPr>
                  <a:t> A (II) and B (III) </a:t>
                </a:r>
                <a:r>
                  <a:rPr lang="nl-NL" sz="1600" dirty="0" err="1">
                    <a:sym typeface="Wingdings" panose="05000000000000000000" pitchFamily="2" charset="2"/>
                  </a:rPr>
                  <a:t>combined</a:t>
                </a:r>
                <a:endParaRPr lang="nl-NL" sz="1600" dirty="0"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NL" sz="1600" dirty="0" err="1">
                    <a:sym typeface="Wingdings" panose="05000000000000000000" pitchFamily="2" charset="2"/>
                  </a:rPr>
                  <a:t>Behavioral</a:t>
                </a:r>
                <a:r>
                  <a:rPr lang="nl-NL" sz="1600" dirty="0">
                    <a:sym typeface="Wingdings" panose="05000000000000000000" pitchFamily="2" charset="2"/>
                  </a:rPr>
                  <a:t> </a:t>
                </a:r>
                <a:r>
                  <a:rPr lang="nl-NL" sz="1600" dirty="0" err="1">
                    <a:sym typeface="Wingdings" panose="05000000000000000000" pitchFamily="2" charset="2"/>
                  </a:rPr>
                  <a:t>therapy</a:t>
                </a:r>
                <a:r>
                  <a:rPr lang="nl-NL" sz="1600" dirty="0">
                    <a:sym typeface="Wingdings" panose="05000000000000000000" pitchFamily="2" charset="2"/>
                  </a:rPr>
                  <a:t> A (II) and B (III)</a:t>
                </a:r>
              </a:p>
              <a:p>
                <a:pPr lvl="0"/>
                <a:endParaRPr lang="nl-NL" sz="2000" u="sng" noProof="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u="sng" noProof="0" dirty="0"/>
                  <a:t>Step 2:</a:t>
                </a:r>
                <a:r>
                  <a:rPr lang="en-US" sz="2000" noProof="0" dirty="0"/>
                  <a:t> Determine decision rule 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2000" b="1" noProof="0" dirty="0">
                    <a:sym typeface="Wingdings" panose="05000000000000000000" pitchFamily="2" charset="2"/>
                  </a:rPr>
                  <a:t>Bonferroni correction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>
                    <a:sym typeface="Wingdings" panose="05000000000000000000" pitchFamily="2" charset="2"/>
                  </a:rPr>
                  <a:t>We test two hypotheses,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</m:oMath>
                </a14:m>
                <a:r>
                  <a:rPr lang="en-US" sz="1600" dirty="0"/>
                  <a:t>2 = 0.025</a:t>
                </a:r>
              </a:p>
              <a:p>
                <a:pPr lvl="1">
                  <a:spcBef>
                    <a:spcPts val="400"/>
                  </a:spcBef>
                </a:pPr>
                <a:endParaRPr lang="nl-NL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u="sng" noProof="0" dirty="0"/>
                  <a:t>Step 3:</a:t>
                </a:r>
                <a:r>
                  <a:rPr lang="en-US" sz="2000" noProof="0" dirty="0"/>
                  <a:t> How to do this in SPSS via </a:t>
                </a:r>
                <a:r>
                  <a:rPr lang="en-US" sz="2000" i="1" noProof="0" dirty="0"/>
                  <a:t>General Linear Model/Univariate</a:t>
                </a:r>
                <a:r>
                  <a:rPr lang="en-US" sz="2000" noProof="0" dirty="0"/>
                  <a:t>?</a:t>
                </a:r>
              </a:p>
              <a:p>
                <a:pPr lvl="1">
                  <a:spcBef>
                    <a:spcPts val="400"/>
                  </a:spcBef>
                </a:pPr>
                <a:endParaRPr lang="nl-NL" sz="1600" noProof="0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nl-NL" sz="2000" noProof="0" dirty="0"/>
                  <a:t>UNIANOVA Y BY Therapy</a:t>
                </a:r>
                <a:br>
                  <a:rPr lang="nl-NL" sz="2000" noProof="0" dirty="0"/>
                </a:br>
                <a:r>
                  <a:rPr lang="nl-NL" sz="2000" noProof="0" dirty="0"/>
                  <a:t>  </a:t>
                </a:r>
                <a:r>
                  <a:rPr lang="nl-NL" sz="2000" noProof="0" dirty="0">
                    <a:solidFill>
                      <a:srgbClr val="FF0000"/>
                    </a:solidFill>
                  </a:rPr>
                  <a:t>/CONTRAST (Therapy)=Helmert</a:t>
                </a:r>
                <a:br>
                  <a:rPr lang="nl-NL" sz="2000" noProof="0" dirty="0">
                    <a:solidFill>
                      <a:srgbClr val="FF0000"/>
                    </a:solidFill>
                  </a:rPr>
                </a:br>
                <a:r>
                  <a:rPr lang="nl-NL" sz="2000" noProof="0" dirty="0"/>
                  <a:t>  /METHOD=SSTYPE(3)</a:t>
                </a:r>
                <a:br>
                  <a:rPr lang="nl-NL" sz="2000" noProof="0" dirty="0"/>
                </a:br>
                <a:r>
                  <a:rPr lang="nl-NL" sz="2000" noProof="0" dirty="0"/>
                  <a:t>  /INTERCEPT=INCLUDE</a:t>
                </a:r>
                <a:br>
                  <a:rPr lang="nl-NL" sz="2000" noProof="0" dirty="0"/>
                </a:br>
                <a:r>
                  <a:rPr lang="nl-NL" sz="2000" noProof="0" dirty="0"/>
                  <a:t>  /CRITERIA=ALPHA(0.05)</a:t>
                </a:r>
                <a:br>
                  <a:rPr lang="nl-NL" sz="2000" noProof="0" dirty="0"/>
                </a:br>
                <a:r>
                  <a:rPr lang="nl-NL" sz="2000" noProof="0" dirty="0"/>
                  <a:t>  /DESIGN=</a:t>
                </a:r>
                <a:r>
                  <a:rPr lang="nl-NL" sz="2000" noProof="0" dirty="0" err="1"/>
                  <a:t>Therapy</a:t>
                </a:r>
                <a:r>
                  <a:rPr lang="nl-NL" sz="2000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2" y="1115322"/>
                <a:ext cx="10698478" cy="3529682"/>
              </a:xfrm>
              <a:blipFill>
                <a:blip r:embed="rId3"/>
                <a:stretch>
                  <a:fillRect l="-570" t="-1900" b="-6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F0756-88ED-46B3-B3FD-86505E38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238" y="3031661"/>
            <a:ext cx="356284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2608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Helmert contrasts in SPSS: Recurring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2" y="1300254"/>
            <a:ext cx="10698478" cy="3529682"/>
          </a:xfrm>
        </p:spPr>
        <p:txBody>
          <a:bodyPr>
            <a:noAutofit/>
          </a:bodyPr>
          <a:lstStyle/>
          <a:p>
            <a:pPr lvl="0"/>
            <a:r>
              <a:rPr lang="nl-NL" sz="2000" dirty="0">
                <a:sym typeface="Wingdings" panose="05000000000000000000" pitchFamily="2" charset="2"/>
              </a:rPr>
              <a:t>Hypotheses: </a:t>
            </a:r>
            <a:r>
              <a:rPr lang="nl-NL" sz="2000" dirty="0" err="1">
                <a:sym typeface="Wingdings" panose="05000000000000000000" pitchFamily="2" charset="2"/>
              </a:rPr>
              <a:t>Difference</a:t>
            </a:r>
            <a:r>
              <a:rPr lang="nl-NL" sz="2000" dirty="0">
                <a:sym typeface="Wingdings" panose="05000000000000000000" pitchFamily="2" charset="2"/>
              </a:rPr>
              <a:t> in </a:t>
            </a:r>
            <a:r>
              <a:rPr lang="nl-NL" sz="2000" dirty="0" err="1">
                <a:sym typeface="Wingdings" panose="05000000000000000000" pitchFamily="2" charset="2"/>
              </a:rPr>
              <a:t>mean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anxiety</a:t>
            </a:r>
            <a:r>
              <a:rPr lang="nl-NL" sz="2000" dirty="0">
                <a:sym typeface="Wingdings" panose="05000000000000000000" pitchFamily="2" charset="2"/>
              </a:rPr>
              <a:t> score </a:t>
            </a:r>
            <a:r>
              <a:rPr lang="nl-NL" sz="2000" dirty="0" err="1">
                <a:sym typeface="Wingdings" panose="05000000000000000000" pitchFamily="2" charset="2"/>
              </a:rPr>
              <a:t>between</a:t>
            </a:r>
            <a:r>
              <a:rPr lang="nl-NL" sz="2000" dirty="0">
                <a:sym typeface="Wingdings" panose="05000000000000000000" pitchFamily="2" charset="2"/>
              </a:rPr>
              <a:t>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600" dirty="0" err="1">
                <a:sym typeface="Wingdings" panose="05000000000000000000" pitchFamily="2" charset="2"/>
              </a:rPr>
              <a:t>Rogerian</a:t>
            </a:r>
            <a:r>
              <a:rPr lang="nl-NL" sz="1600" dirty="0">
                <a:sym typeface="Wingdings" panose="05000000000000000000" pitchFamily="2" charset="2"/>
              </a:rPr>
              <a:t> </a:t>
            </a:r>
            <a:r>
              <a:rPr lang="nl-NL" sz="1600" dirty="0" err="1">
                <a:sym typeface="Wingdings" panose="05000000000000000000" pitchFamily="2" charset="2"/>
              </a:rPr>
              <a:t>therapy</a:t>
            </a:r>
            <a:r>
              <a:rPr lang="nl-NL" sz="1600" dirty="0">
                <a:sym typeface="Wingdings" panose="05000000000000000000" pitchFamily="2" charset="2"/>
              </a:rPr>
              <a:t> (I) and </a:t>
            </a:r>
            <a:r>
              <a:rPr lang="nl-NL" sz="1600" dirty="0" err="1">
                <a:sym typeface="Wingdings" panose="05000000000000000000" pitchFamily="2" charset="2"/>
              </a:rPr>
              <a:t>behavioral</a:t>
            </a:r>
            <a:r>
              <a:rPr lang="nl-NL" sz="1600" dirty="0">
                <a:sym typeface="Wingdings" panose="05000000000000000000" pitchFamily="2" charset="2"/>
              </a:rPr>
              <a:t> </a:t>
            </a:r>
            <a:r>
              <a:rPr lang="nl-NL" sz="1600" dirty="0" err="1">
                <a:sym typeface="Wingdings" panose="05000000000000000000" pitchFamily="2" charset="2"/>
              </a:rPr>
              <a:t>therapy</a:t>
            </a:r>
            <a:r>
              <a:rPr lang="nl-NL" sz="1600" dirty="0">
                <a:sym typeface="Wingdings" panose="05000000000000000000" pitchFamily="2" charset="2"/>
              </a:rPr>
              <a:t> A (II) and B (III) </a:t>
            </a:r>
            <a:r>
              <a:rPr lang="nl-NL" sz="1600" dirty="0" err="1">
                <a:sym typeface="Wingdings" panose="05000000000000000000" pitchFamily="2" charset="2"/>
              </a:rPr>
              <a:t>combined</a:t>
            </a:r>
            <a:endParaRPr lang="nl-NL" sz="16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NL" sz="1600" dirty="0" err="1">
                <a:sym typeface="Wingdings" panose="05000000000000000000" pitchFamily="2" charset="2"/>
              </a:rPr>
              <a:t>Behavioral</a:t>
            </a:r>
            <a:r>
              <a:rPr lang="nl-NL" sz="1600" dirty="0">
                <a:sym typeface="Wingdings" panose="05000000000000000000" pitchFamily="2" charset="2"/>
              </a:rPr>
              <a:t> </a:t>
            </a:r>
            <a:r>
              <a:rPr lang="nl-NL" sz="1600" dirty="0" err="1">
                <a:sym typeface="Wingdings" panose="05000000000000000000" pitchFamily="2" charset="2"/>
              </a:rPr>
              <a:t>therapy</a:t>
            </a:r>
            <a:r>
              <a:rPr lang="nl-NL" sz="1600" dirty="0">
                <a:sym typeface="Wingdings" panose="05000000000000000000" pitchFamily="2" charset="2"/>
              </a:rPr>
              <a:t> A (II) and B (III)</a:t>
            </a:r>
          </a:p>
          <a:p>
            <a:endParaRPr lang="en-US" sz="2000" noProof="0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/>
          </a:p>
          <a:p>
            <a:pPr>
              <a:spcBef>
                <a:spcPts val="400"/>
              </a:spcBef>
            </a:pPr>
            <a:r>
              <a:rPr lang="en-US" sz="2000" noProof="0" dirty="0"/>
              <a:t>Conclusion?</a:t>
            </a:r>
          </a:p>
          <a:p>
            <a:endParaRPr lang="en-US" sz="2000" noProof="0" dirty="0"/>
          </a:p>
          <a:p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514350" indent="-514350">
              <a:buAutoNum type="romanLcParenBoth"/>
            </a:pPr>
            <a:endParaRPr lang="en-US" sz="2000" noProof="0" dirty="0"/>
          </a:p>
          <a:p>
            <a:endParaRPr lang="en-US" sz="20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97" y="1917879"/>
            <a:ext cx="5211762" cy="42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Are </a:t>
            </a:r>
            <a:r>
              <a:rPr lang="en-US" sz="3200" noProof="0" dirty="0" err="1"/>
              <a:t>Helmert</a:t>
            </a:r>
            <a:r>
              <a:rPr lang="en-US" sz="3200" noProof="0" dirty="0"/>
              <a:t> contrasts orthogonal?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27" y="2182041"/>
            <a:ext cx="4814434" cy="352968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000" noProof="0" dirty="0"/>
              <a:t>SPSS also returns another table for contrasts </a:t>
            </a:r>
            <a:r>
              <a:rPr lang="en-US" sz="2000" noProof="0" dirty="0">
                <a:sym typeface="Wingdings" panose="05000000000000000000" pitchFamily="2" charset="2"/>
              </a:rPr>
              <a:t> “Test Results”</a:t>
            </a:r>
          </a:p>
          <a:p>
            <a:pPr>
              <a:spcBef>
                <a:spcPts val="400"/>
              </a:spcBef>
            </a:pPr>
            <a:endParaRPr lang="en-US" sz="2000" noProof="0" dirty="0">
              <a:sym typeface="Wingdings" panose="05000000000000000000" pitchFamily="2" charset="2"/>
            </a:endParaRPr>
          </a:p>
          <a:p>
            <a:pPr>
              <a:spcBef>
                <a:spcPts val="400"/>
              </a:spcBef>
            </a:pPr>
            <a:r>
              <a:rPr lang="en-US" sz="2000" noProof="0" dirty="0"/>
              <a:t>This table shows (i) how much the contrasts explain together (SS = 18), (ii) whether the effect of the contrasts </a:t>
            </a:r>
            <a:r>
              <a:rPr lang="en-US" sz="2000" u="sng" noProof="0" dirty="0"/>
              <a:t>together</a:t>
            </a:r>
            <a:r>
              <a:rPr lang="en-US" sz="2000" noProof="0" dirty="0"/>
              <a:t> is significant</a:t>
            </a:r>
          </a:p>
          <a:p>
            <a:pPr>
              <a:spcBef>
                <a:spcPts val="400"/>
              </a:spcBef>
            </a:pPr>
            <a:endParaRPr lang="en-US" sz="2000" noProof="0" dirty="0"/>
          </a:p>
          <a:p>
            <a:pPr>
              <a:spcBef>
                <a:spcPts val="400"/>
              </a:spcBef>
            </a:pPr>
            <a:r>
              <a:rPr lang="en-US" sz="2000" noProof="0" dirty="0"/>
              <a:t>We specified the maximum number of contrasts (</a:t>
            </a:r>
            <a:r>
              <a:rPr lang="en-US" sz="2000" i="1" noProof="0" dirty="0"/>
              <a:t>K – </a:t>
            </a:r>
            <a:r>
              <a:rPr lang="en-US" sz="2000" noProof="0" dirty="0"/>
              <a:t>1) and the contrasts are orthogonal, so SS</a:t>
            </a:r>
            <a:r>
              <a:rPr lang="en-US" sz="2000" baseline="-25000" noProof="0" dirty="0"/>
              <a:t>B</a:t>
            </a:r>
            <a:r>
              <a:rPr lang="en-US" sz="2000" noProof="0" dirty="0"/>
              <a:t> is also 18 </a:t>
            </a:r>
          </a:p>
          <a:p>
            <a:pPr marL="0" indent="0">
              <a:buNone/>
            </a:pPr>
            <a:endParaRPr lang="en-US" sz="2000" noProof="0" dirty="0"/>
          </a:p>
          <a:p>
            <a:endParaRPr lang="en-US" sz="20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20" y="3298280"/>
            <a:ext cx="6314757" cy="3126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51" y="1424915"/>
            <a:ext cx="5990897" cy="1804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12560" y="2550160"/>
            <a:ext cx="125984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0221" y="4957300"/>
            <a:ext cx="125984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30" y="383440"/>
            <a:ext cx="2407064" cy="2068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86" y="1605054"/>
            <a:ext cx="9965553" cy="3529682"/>
          </a:xfrm>
        </p:spPr>
        <p:txBody>
          <a:bodyPr>
            <a:noAutofit/>
          </a:bodyPr>
          <a:lstStyle/>
          <a:p>
            <a:r>
              <a:rPr lang="en-US" sz="1900" noProof="0" dirty="0"/>
              <a:t>The independent variable (factor) is often measured on the nominal level</a:t>
            </a:r>
          </a:p>
          <a:p>
            <a:endParaRPr lang="en-US" sz="1900" noProof="0" dirty="0"/>
          </a:p>
          <a:p>
            <a:r>
              <a:rPr lang="en-US" sz="1900" noProof="0" dirty="0"/>
              <a:t>Sometimes, the independent variable is measured on the interval or ratio level</a:t>
            </a:r>
          </a:p>
          <a:p>
            <a:endParaRPr lang="en-US" sz="1900" noProof="0" dirty="0"/>
          </a:p>
          <a:p>
            <a:r>
              <a:rPr lang="en-US" sz="1900" noProof="0" dirty="0"/>
              <a:t>For example, a memory test for children where they have to remember the number of words after studying these for 1, 2, 3, or 4 minutes (</a:t>
            </a:r>
            <a:r>
              <a:rPr lang="en-US" sz="1900" i="1" noProof="0" dirty="0"/>
              <a:t>K</a:t>
            </a:r>
            <a:r>
              <a:rPr lang="en-US" sz="1900" noProof="0" dirty="0"/>
              <a:t> = 4)</a:t>
            </a:r>
          </a:p>
          <a:p>
            <a:endParaRPr lang="en-US" sz="1900" noProof="0" dirty="0"/>
          </a:p>
          <a:p>
            <a:r>
              <a:rPr lang="en-US" sz="1900" u="sng" noProof="0" dirty="0"/>
              <a:t>Data:</a:t>
            </a:r>
          </a:p>
          <a:p>
            <a:pPr marL="514350" indent="-514350">
              <a:buAutoNum type="romanLcParenBoth"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04670"/>
              </p:ext>
            </p:extLst>
          </p:nvPr>
        </p:nvGraphicFramePr>
        <p:xfrm>
          <a:off x="3336766" y="4654074"/>
          <a:ext cx="5487987" cy="1234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060">
                  <a:extLst>
                    <a:ext uri="{9D8B030D-6E8A-4147-A177-3AD203B41FA5}">
                      <a16:colId xmlns:a16="http://schemas.microsoft.com/office/drawing/2014/main" val="4188777283"/>
                    </a:ext>
                  </a:extLst>
                </a:gridCol>
                <a:gridCol w="1097060">
                  <a:extLst>
                    <a:ext uri="{9D8B030D-6E8A-4147-A177-3AD203B41FA5}">
                      <a16:colId xmlns:a16="http://schemas.microsoft.com/office/drawing/2014/main" val="3504863949"/>
                    </a:ext>
                  </a:extLst>
                </a:gridCol>
                <a:gridCol w="1097597">
                  <a:extLst>
                    <a:ext uri="{9D8B030D-6E8A-4147-A177-3AD203B41FA5}">
                      <a16:colId xmlns:a16="http://schemas.microsoft.com/office/drawing/2014/main" val="3230037021"/>
                    </a:ext>
                  </a:extLst>
                </a:gridCol>
                <a:gridCol w="1098135">
                  <a:extLst>
                    <a:ext uri="{9D8B030D-6E8A-4147-A177-3AD203B41FA5}">
                      <a16:colId xmlns:a16="http://schemas.microsoft.com/office/drawing/2014/main" val="312308196"/>
                    </a:ext>
                  </a:extLst>
                </a:gridCol>
                <a:gridCol w="1098135">
                  <a:extLst>
                    <a:ext uri="{9D8B030D-6E8A-4147-A177-3AD203B41FA5}">
                      <a16:colId xmlns:a16="http://schemas.microsoft.com/office/drawing/2014/main" val="3968127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Minutes/groups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0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Data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2  3  1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2  0  4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6  8  5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3  7  7  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6   8   10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5  10   9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11 10  7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 9   8   9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01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4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86" y="1605054"/>
            <a:ext cx="9965553" cy="3529682"/>
          </a:xfrm>
        </p:spPr>
        <p:txBody>
          <a:bodyPr>
            <a:noAutofit/>
          </a:bodyPr>
          <a:lstStyle/>
          <a:p>
            <a:r>
              <a:rPr lang="en-US" sz="1900" noProof="0" dirty="0"/>
              <a:t>If the factor is measured on the interval or ratio level, the SS</a:t>
            </a:r>
            <a:r>
              <a:rPr lang="en-US" sz="1900" baseline="-25000" noProof="0" dirty="0"/>
              <a:t>B</a:t>
            </a:r>
            <a:r>
              <a:rPr lang="en-US" sz="1900" noProof="0" dirty="0"/>
              <a:t> is explained by </a:t>
            </a:r>
            <a:r>
              <a:rPr lang="en-US" sz="1900" i="1" noProof="0" dirty="0"/>
              <a:t>K</a:t>
            </a:r>
            <a:r>
              <a:rPr lang="en-US" sz="1900" noProof="0" dirty="0"/>
              <a:t> – 1 orthogonal contrasts that each test a shape of the relation: linear, quadratic, cubic or higher… </a:t>
            </a:r>
          </a:p>
          <a:p>
            <a:endParaRPr lang="en-US" sz="1900" b="1" noProof="0" dirty="0"/>
          </a:p>
          <a:p>
            <a:r>
              <a:rPr lang="en-US" sz="1900" noProof="0" dirty="0"/>
              <a:t>Trend analysis contrasts are only orthogonal when the group sizes are equal</a:t>
            </a:r>
          </a:p>
          <a:p>
            <a:endParaRPr lang="en-US" sz="1900" b="1" noProof="0" dirty="0"/>
          </a:p>
          <a:p>
            <a:r>
              <a:rPr lang="en-US" sz="1900" noProof="0" dirty="0"/>
              <a:t>We will focus on hypotheses concerning linear and quadratic effects</a:t>
            </a:r>
          </a:p>
          <a:p>
            <a:pPr lvl="1"/>
            <a:r>
              <a:rPr lang="en-US" sz="1500" noProof="0" dirty="0"/>
              <a:t>Positive linear effect </a:t>
            </a:r>
            <a:r>
              <a:rPr lang="en-US" sz="1500" noProof="0" dirty="0">
                <a:sym typeface="Wingdings" panose="05000000000000000000" pitchFamily="2" charset="2"/>
              </a:rPr>
              <a:t> predominantly rising trend</a:t>
            </a:r>
          </a:p>
          <a:p>
            <a:pPr lvl="1"/>
            <a:r>
              <a:rPr lang="en-US" sz="1500" noProof="0" dirty="0">
                <a:sym typeface="Wingdings" panose="05000000000000000000" pitchFamily="2" charset="2"/>
              </a:rPr>
              <a:t>Negative linear effect  predominantly declining trend</a:t>
            </a:r>
          </a:p>
          <a:p>
            <a:pPr lvl="1"/>
            <a:r>
              <a:rPr lang="en-US" sz="1500" noProof="0" dirty="0">
                <a:sym typeface="Wingdings" panose="05000000000000000000" pitchFamily="2" charset="2"/>
              </a:rPr>
              <a:t>Positive quadratic effect  effect increases, sometimes parabola opening upwards visible</a:t>
            </a:r>
          </a:p>
          <a:p>
            <a:pPr lvl="1"/>
            <a:r>
              <a:rPr lang="en-US" sz="1500" noProof="0" dirty="0">
                <a:sym typeface="Wingdings" panose="05000000000000000000" pitchFamily="2" charset="2"/>
              </a:rPr>
              <a:t>Negative quadratic effect  effect decreases, sometimes parabola opening </a:t>
            </a:r>
            <a:r>
              <a:rPr lang="en-US" sz="1500" noProof="0">
                <a:sym typeface="Wingdings" panose="05000000000000000000" pitchFamily="2" charset="2"/>
              </a:rPr>
              <a:t>downwards visible</a:t>
            </a:r>
            <a:endParaRPr lang="en-US" sz="1500" noProof="0" dirty="0">
              <a:sym typeface="Wingdings" panose="05000000000000000000" pitchFamily="2" charset="2"/>
            </a:endParaRPr>
          </a:p>
          <a:p>
            <a:pPr lvl="1"/>
            <a:endParaRPr lang="en-US" sz="15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Figures on the next slide illustrate these trends</a:t>
            </a: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514350" indent="-514350">
              <a:buAutoNum type="romanLcParenBoth"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3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5234" cy="71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20" y="93782"/>
            <a:ext cx="2407064" cy="2068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854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 applied 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246" y="1239293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1900" u="sng" noProof="0" dirty="0"/>
                  <a:t>Step 1:</a:t>
                </a:r>
                <a:r>
                  <a:rPr lang="en-US" sz="1900" noProof="0" dirty="0"/>
                  <a:t> We have two hypotheses:</a:t>
                </a:r>
              </a:p>
              <a:p>
                <a:pPr marL="800100" lvl="1" indent="-342900">
                  <a:buAutoNum type="arabicPeriod"/>
                </a:pPr>
                <a:r>
                  <a:rPr lang="en-US" sz="1900" noProof="0" dirty="0"/>
                  <a:t>Positive linear effect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the more time the more words a child can remember</a:t>
                </a:r>
              </a:p>
              <a:p>
                <a:pPr marL="800100" lvl="1" indent="-342900">
                  <a:buAutoNum type="arabicPeriod"/>
                </a:pPr>
                <a:r>
                  <a:rPr lang="en-US" sz="1900" noProof="0" dirty="0">
                    <a:sym typeface="Wingdings" panose="05000000000000000000" pitchFamily="2" charset="2"/>
                  </a:rPr>
                  <a:t>Negative quadratic effect   the effect will decrease over time, because if you </a:t>
                </a:r>
                <a:br>
                  <a:rPr lang="en-US" sz="1900" noProof="0" dirty="0">
                    <a:sym typeface="Wingdings" panose="05000000000000000000" pitchFamily="2" charset="2"/>
                  </a:rPr>
                </a:br>
                <a:r>
                  <a:rPr lang="en-US" sz="1900" noProof="0" dirty="0">
                    <a:sym typeface="Wingdings" panose="05000000000000000000" pitchFamily="2" charset="2"/>
                  </a:rPr>
                  <a:t>are good at memorizing words extra time is expected to help you less</a:t>
                </a:r>
              </a:p>
              <a:p>
                <a:pPr marL="800100" lvl="1" indent="-342900">
                  <a:buAutoNum type="arabicPeriod"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900" u="sng" noProof="0" dirty="0"/>
                  <a:t>Step 2:</a:t>
                </a:r>
                <a:r>
                  <a:rPr lang="en-US" sz="1900" noProof="0" dirty="0"/>
                  <a:t> Determine decision rule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1900" b="1" noProof="0" dirty="0">
                    <a:sym typeface="Wingdings" panose="05000000000000000000" pitchFamily="2" charset="2"/>
                  </a:rPr>
                  <a:t>Bonferroni correction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900" noProof="0" dirty="0">
                    <a:sym typeface="Wingdings" panose="05000000000000000000" pitchFamily="2" charset="2"/>
                  </a:rPr>
                  <a:t>We test two hypotheses (linear and quadratic effect),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900" b="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900" b="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900" noProof="0" dirty="0"/>
                  <a:t> = </a:t>
                </a:r>
                <a14:m>
                  <m:oMath xmlns:m="http://schemas.openxmlformats.org/officeDocument/2006/math">
                    <m:r>
                      <a:rPr lang="en-US" sz="1900" b="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900" b="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</m:oMath>
                </a14:m>
                <a:r>
                  <a:rPr lang="en-US" sz="1900" noProof="0" dirty="0"/>
                  <a:t>2 = 0.025</a:t>
                </a:r>
              </a:p>
              <a:p>
                <a:pPr lvl="1">
                  <a:spcBef>
                    <a:spcPts val="400"/>
                  </a:spcBef>
                </a:pPr>
                <a:endParaRPr lang="en-US" sz="1900" noProof="0" dirty="0"/>
              </a:p>
              <a:p>
                <a:pPr>
                  <a:spcBef>
                    <a:spcPts val="400"/>
                  </a:spcBef>
                </a:pPr>
                <a:r>
                  <a:rPr lang="en-US" sz="1900" u="sng" noProof="0" dirty="0"/>
                  <a:t>Step 3:</a:t>
                </a:r>
                <a:r>
                  <a:rPr lang="en-US" sz="1900" noProof="0" dirty="0"/>
                  <a:t> How to do this in SPSS via </a:t>
                </a:r>
                <a:r>
                  <a:rPr lang="en-US" sz="1900" i="1" noProof="0" dirty="0"/>
                  <a:t>General Linear Model/Univariate</a:t>
                </a:r>
                <a:r>
                  <a:rPr lang="en-US" sz="1900" noProof="0" dirty="0"/>
                  <a:t>?</a:t>
                </a:r>
              </a:p>
              <a:p>
                <a:pPr>
                  <a:spcBef>
                    <a:spcPts val="400"/>
                  </a:spcBef>
                </a:pPr>
                <a:endParaRPr lang="en-US" sz="1900" u="sng" noProof="0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900" noProof="0"/>
                  <a:t>UNIANOVA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x </a:t>
                </a:r>
                <a:r>
                  <a:rPr lang="en-US" sz="1900" noProof="0"/>
                  <a:t>BY group</a:t>
                </a:r>
                <a:br>
                  <a:rPr lang="en-US" sz="1900" noProof="0"/>
                </a:br>
                <a:r>
                  <a:rPr lang="en-US" sz="1900" noProof="0">
                    <a:solidFill>
                      <a:srgbClr val="FF0000"/>
                    </a:solidFill>
                  </a:rPr>
                  <a:t>  </a:t>
                </a:r>
                <a:r>
                  <a:rPr lang="en-US" sz="1900" noProof="0" dirty="0">
                    <a:solidFill>
                      <a:srgbClr val="FF0000"/>
                    </a:solidFill>
                  </a:rPr>
                  <a:t>/CONTRAST (group</a:t>
                </a:r>
                <a:r>
                  <a:rPr lang="en-US" sz="1900" noProof="0">
                    <a:solidFill>
                      <a:srgbClr val="FF0000"/>
                    </a:solidFill>
                  </a:rPr>
                  <a:t>)=Polynomial</a:t>
                </a:r>
                <a:br>
                  <a:rPr lang="en-US" sz="1900" noProof="0">
                    <a:solidFill>
                      <a:srgbClr val="FF0000"/>
                    </a:solidFill>
                  </a:rPr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/METHOD = SSTYPE(</a:t>
                </a:r>
                <a:r>
                  <a:rPr lang="en-US" sz="1900" noProof="0"/>
                  <a:t>3)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/INTERCEPT </a:t>
                </a:r>
                <a:r>
                  <a:rPr lang="en-US" sz="1900" noProof="0"/>
                  <a:t>= INCLUDE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/CRITERIA = ALPHA(.</a:t>
                </a:r>
                <a:r>
                  <a:rPr lang="en-US" sz="1900" noProof="0"/>
                  <a:t>05)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/DESIGN = group.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900" u="sng" noProof="0" dirty="0"/>
              </a:p>
              <a:p>
                <a:pPr lvl="1">
                  <a:spcBef>
                    <a:spcPts val="400"/>
                  </a:spcBef>
                </a:pPr>
                <a:endParaRPr lang="en-US" sz="1900" noProof="0" dirty="0"/>
              </a:p>
              <a:p>
                <a:pPr>
                  <a:spcBef>
                    <a:spcPts val="400"/>
                  </a:spcBef>
                </a:pPr>
                <a:endParaRPr lang="en-US" sz="2300" noProof="0" dirty="0"/>
              </a:p>
              <a:p>
                <a:pPr marL="457200" lvl="1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246" y="1239293"/>
                <a:ext cx="9965553" cy="3529682"/>
              </a:xfrm>
              <a:blipFill>
                <a:blip r:embed="rId4"/>
                <a:stretch>
                  <a:fillRect l="-612" t="-1727" b="-45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502" y="3682576"/>
            <a:ext cx="291505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20" y="93782"/>
            <a:ext cx="2407064" cy="2068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854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 applied to example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01" y="2539047"/>
            <a:ext cx="6324917" cy="31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Assess whether contrasts are orthogonal</a:t>
            </a:r>
          </a:p>
          <a:p>
            <a:endParaRPr lang="en-US" sz="1900" dirty="0"/>
          </a:p>
          <a:p>
            <a:r>
              <a:rPr lang="en-US" sz="1900"/>
              <a:t>Determine </a:t>
            </a:r>
            <a:r>
              <a:rPr lang="en-US" sz="1900" dirty="0"/>
              <a:t>whether a trend is linear or quadratic and positive or negative</a:t>
            </a:r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Interpret the SPSS output for Helmert, Tukey, and Scheffé contrasts as well as trend analysis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93782"/>
            <a:ext cx="5195234" cy="67042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77" y="93782"/>
            <a:ext cx="4486606" cy="3594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8663" y="3645994"/>
                <a:ext cx="6073158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1900" noProof="0" dirty="0"/>
                  <a:t>Linear effect:</a:t>
                </a:r>
              </a:p>
              <a:p>
                <a:pPr lvl="1"/>
                <a:r>
                  <a:rPr lang="en-US" sz="1500" noProof="0" dirty="0"/>
                  <a:t>Positive in the sample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(5.143), and i</a:t>
                </a:r>
                <a:r>
                  <a:rPr lang="en-US" sz="1500" noProof="0" dirty="0"/>
                  <a:t>n line with H</a:t>
                </a:r>
                <a:r>
                  <a:rPr lang="en-US" sz="1500" baseline="-25000" noProof="0" dirty="0"/>
                  <a:t>1</a:t>
                </a:r>
                <a:endParaRPr lang="en-US" sz="1500" noProof="0" dirty="0"/>
              </a:p>
              <a:p>
                <a:pPr lvl="1"/>
                <a:r>
                  <a:rPr lang="en-US" sz="1500" i="1" noProof="0" dirty="0"/>
                  <a:t>p</a:t>
                </a:r>
                <a:r>
                  <a:rPr lang="en-US" sz="1500" noProof="0" dirty="0"/>
                  <a:t> = Sig./2 &lt; 0.001 which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600" noProof="0" dirty="0"/>
                  <a:t> = 0.025</a:t>
                </a:r>
                <a:endParaRPr lang="en-US" sz="1500" noProof="0" dirty="0"/>
              </a:p>
              <a:p>
                <a:pPr lvl="1"/>
                <a:r>
                  <a:rPr lang="en-US" sz="1500" u="sng" noProof="0" dirty="0"/>
                  <a:t>Conclusion:</a:t>
                </a:r>
                <a:r>
                  <a:rPr lang="en-US" sz="1500" noProof="0" dirty="0"/>
                  <a:t> There is a positive linear effect of study time on the mean number of remembered words</a:t>
                </a:r>
              </a:p>
              <a:p>
                <a:pPr lvl="1"/>
                <a:endParaRPr lang="en-US" sz="1500" noProof="0" dirty="0"/>
              </a:p>
              <a:p>
                <a:r>
                  <a:rPr lang="en-US" sz="1900" noProof="0" dirty="0"/>
                  <a:t>Quadratic effect:</a:t>
                </a:r>
              </a:p>
              <a:p>
                <a:pPr lvl="1"/>
                <a:r>
                  <a:rPr lang="en-US" sz="1500" noProof="0" dirty="0"/>
                  <a:t>Negative in the sample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(-1.5), and i</a:t>
                </a:r>
                <a:r>
                  <a:rPr lang="en-US" sz="1500" noProof="0" dirty="0"/>
                  <a:t>n line with H</a:t>
                </a:r>
                <a:r>
                  <a:rPr lang="en-US" sz="1500" baseline="-25000" noProof="0" dirty="0"/>
                  <a:t>1</a:t>
                </a:r>
                <a:endParaRPr lang="en-US" sz="1500" noProof="0" dirty="0"/>
              </a:p>
              <a:p>
                <a:pPr lvl="1"/>
                <a:r>
                  <a:rPr lang="en-US" sz="1500" i="1" noProof="0" dirty="0"/>
                  <a:t>p</a:t>
                </a:r>
                <a:r>
                  <a:rPr lang="en-US" sz="1500" noProof="0" dirty="0"/>
                  <a:t> = Sig./2 = 0.0215 which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600" noProof="0" dirty="0"/>
                  <a:t> = 0.025</a:t>
                </a:r>
                <a:endParaRPr lang="en-US" sz="1500" noProof="0" dirty="0"/>
              </a:p>
              <a:p>
                <a:pPr lvl="1"/>
                <a:r>
                  <a:rPr lang="en-US" sz="1500" u="sng" noProof="0" dirty="0"/>
                  <a:t>Conclusion:</a:t>
                </a:r>
                <a:r>
                  <a:rPr lang="en-US" sz="1500" noProof="0" dirty="0"/>
                  <a:t> There is a negative quadratic effect of study time on the mean number of remembered words</a:t>
                </a:r>
              </a:p>
              <a:p>
                <a:pPr lvl="1"/>
                <a:endParaRPr lang="en-US" sz="1500" noProof="0" dirty="0"/>
              </a:p>
              <a:p>
                <a:pPr lvl="1"/>
                <a:endParaRPr lang="en-US" sz="15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900" u="sng" noProof="0" dirty="0"/>
              </a:p>
              <a:p>
                <a:pPr lvl="1">
                  <a:spcBef>
                    <a:spcPts val="400"/>
                  </a:spcBef>
                </a:pPr>
                <a:endParaRPr lang="en-US" sz="1900" noProof="0" dirty="0"/>
              </a:p>
              <a:p>
                <a:pPr>
                  <a:spcBef>
                    <a:spcPts val="400"/>
                  </a:spcBef>
                </a:pPr>
                <a:endParaRPr lang="en-US" sz="2300" noProof="0" dirty="0"/>
              </a:p>
              <a:p>
                <a:pPr marL="457200" lvl="1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63" y="3645994"/>
                <a:ext cx="6073158" cy="3529682"/>
              </a:xfrm>
              <a:blipFill>
                <a:blip r:embed="rId5"/>
                <a:stretch>
                  <a:fillRect l="-80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95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62" y="523608"/>
            <a:ext cx="7729728" cy="8831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noProof="0" dirty="0"/>
              <a:t>Decision tree interpreting “Sig.” in SPSS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6490" y="1537508"/>
            <a:ext cx="9897110" cy="4818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900" dirty="0"/>
              <a:t>In</a:t>
            </a:r>
            <a:r>
              <a:rPr lang="en-NL" sz="1900" dirty="0"/>
              <a:t> all cases below, the following decision rule holds: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1900" dirty="0"/>
              <a:t>“</a:t>
            </a:r>
            <a:r>
              <a:rPr lang="en-NL" sz="1900" dirty="0"/>
              <a:t>If</a:t>
            </a:r>
            <a:r>
              <a:rPr lang="nl-NL" sz="1900" dirty="0"/>
              <a:t> </a:t>
            </a:r>
            <a:r>
              <a:rPr lang="nl-NL" sz="1900" i="1" dirty="0"/>
              <a:t>p</a:t>
            </a:r>
            <a:r>
              <a:rPr lang="nl-NL" sz="1900" dirty="0"/>
              <a:t>-</a:t>
            </a:r>
            <a:r>
              <a:rPr lang="en-NL" sz="1900" dirty="0"/>
              <a:t>valu</a:t>
            </a:r>
            <a:r>
              <a:rPr lang="nl-NL" sz="1900" dirty="0"/>
              <a:t>e </a:t>
            </a:r>
            <a:r>
              <a:rPr lang="nl-NL" sz="1900" dirty="0">
                <a:sym typeface="Symbol" panose="05050102010706020507" pitchFamily="18" charset="2"/>
              </a:rPr>
              <a:t></a:t>
            </a:r>
            <a:r>
              <a:rPr lang="nl-NL" sz="1900" dirty="0"/>
              <a:t> </a:t>
            </a:r>
            <a:r>
              <a:rPr lang="nl-NL" sz="1900" dirty="0">
                <a:sym typeface="Symbol" panose="05050102010706020507" pitchFamily="18" charset="2"/>
              </a:rPr>
              <a:t></a:t>
            </a:r>
            <a:r>
              <a:rPr lang="nl-NL" sz="1900" dirty="0"/>
              <a:t>,</a:t>
            </a:r>
            <a:r>
              <a:rPr lang="en-NL" sz="1900" dirty="0"/>
              <a:t> reject </a:t>
            </a:r>
            <a:r>
              <a:rPr lang="nl-NL" sz="1900" dirty="0"/>
              <a:t>H</a:t>
            </a:r>
            <a:r>
              <a:rPr lang="nl-NL" sz="1900" baseline="-25000" dirty="0"/>
              <a:t>0</a:t>
            </a:r>
            <a:r>
              <a:rPr lang="nl-NL" sz="1900" dirty="0"/>
              <a:t>”</a:t>
            </a:r>
            <a:endParaRPr lang="en-US" sz="1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527300"/>
            <a:ext cx="44196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23" y="1523285"/>
            <a:ext cx="1619137" cy="1504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02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Overview contrasts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b="1" dirty="0"/>
              <a:t>A priori</a:t>
            </a:r>
            <a:r>
              <a:rPr lang="en-US" sz="1900" dirty="0"/>
              <a:t> contrasts need to be specified before seeing the data</a:t>
            </a:r>
          </a:p>
          <a:p>
            <a:endParaRPr lang="en-US" sz="1900" b="1" dirty="0"/>
          </a:p>
          <a:p>
            <a:r>
              <a:rPr lang="en-US" sz="1900" dirty="0"/>
              <a:t>When ANOVA ‘says’ that the means differ, and THEN you decide to compare individuals means, then use </a:t>
            </a:r>
            <a:r>
              <a:rPr lang="en-US" sz="1900" b="1" dirty="0"/>
              <a:t>post-hoc </a:t>
            </a:r>
            <a:r>
              <a:rPr lang="en-US" sz="1900" dirty="0"/>
              <a:t>contrasts (tests) to detect </a:t>
            </a:r>
            <a:r>
              <a:rPr lang="en-US" sz="1900" u="sng" dirty="0"/>
              <a:t>which of the </a:t>
            </a:r>
            <a:r>
              <a:rPr lang="en-US" sz="1900" i="1" u="sng" dirty="0"/>
              <a:t>K</a:t>
            </a:r>
            <a:r>
              <a:rPr lang="en-US" sz="1900" u="sng" dirty="0"/>
              <a:t> means differ</a:t>
            </a:r>
            <a:r>
              <a:rPr lang="en-US" sz="1900" dirty="0"/>
              <a:t> </a:t>
            </a:r>
          </a:p>
          <a:p>
            <a:endParaRPr lang="en-US" sz="1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53148"/>
              </p:ext>
            </p:extLst>
          </p:nvPr>
        </p:nvGraphicFramePr>
        <p:xfrm>
          <a:off x="1866900" y="1544093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906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1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Tukey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simple contrast (2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 analysis on </a:t>
                      </a:r>
                      <a:r>
                        <a:rPr lang="en-US" i="1" dirty="0"/>
                        <a:t>K</a:t>
                      </a:r>
                      <a:r>
                        <a:rPr lang="en-US" i="0" dirty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Scheffé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complex contrast (≥2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Helmert</a:t>
                      </a:r>
                      <a:r>
                        <a:rPr lang="en-US" baseline="0" dirty="0"/>
                        <a:t> contrasts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4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Post-hoc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86" y="1605054"/>
            <a:ext cx="9965553" cy="3529682"/>
          </a:xfrm>
        </p:spPr>
        <p:txBody>
          <a:bodyPr>
            <a:noAutofit/>
          </a:bodyPr>
          <a:lstStyle/>
          <a:p>
            <a:pPr lvl="0"/>
            <a:r>
              <a:rPr lang="en-US" sz="1900" noProof="0" dirty="0"/>
              <a:t>The idea is that you </a:t>
            </a:r>
            <a:r>
              <a:rPr lang="en-US" sz="1900" u="sng" noProof="0" dirty="0"/>
              <a:t>(1) can make as many contrasts as you want</a:t>
            </a:r>
            <a:r>
              <a:rPr lang="en-US" sz="1900" noProof="0" dirty="0"/>
              <a:t> to detect which means differ</a:t>
            </a:r>
            <a:endParaRPr lang="en-US" sz="1900" b="1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When setting up the contrasts you can </a:t>
            </a:r>
            <a:r>
              <a:rPr lang="en-US" sz="1900" u="sng" noProof="0" dirty="0"/>
              <a:t>(2) let the data guide you</a:t>
            </a:r>
            <a:r>
              <a:rPr lang="en-US" sz="1900" noProof="0" dirty="0"/>
              <a:t>, i.e., the values of the means</a:t>
            </a:r>
            <a:endParaRPr lang="en-US" sz="1900" b="1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Because (1) multiple post-hoc contrasts can be conducted and because you can (2) let the data guide you, we need a method to </a:t>
            </a:r>
            <a:r>
              <a:rPr lang="en-US" sz="1900" u="sng" noProof="0" dirty="0"/>
              <a:t>control the probability of at least one Type-I error</a:t>
            </a:r>
            <a:r>
              <a:rPr lang="en-US" sz="1900" noProof="0" dirty="0"/>
              <a:t> </a:t>
            </a:r>
            <a:endParaRPr lang="en-US" sz="1900" b="1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How we control the probability of at least on Type-I error depends on the type of post-hoc contrasts: contrasts with 2 means (Tukey) or contrasts with </a:t>
            </a:r>
            <a:r>
              <a:rPr lang="en-US" sz="1900" noProof="0" dirty="0">
                <a:sym typeface="Symbol" panose="05050102010706020507" pitchFamily="18" charset="2"/>
              </a:rPr>
              <a:t></a:t>
            </a:r>
            <a:r>
              <a:rPr lang="en-US" sz="1900" noProof="0" dirty="0"/>
              <a:t> 2 means (Scheffé)</a:t>
            </a:r>
            <a:endParaRPr lang="en-US" sz="1900" b="1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Post-hoc contrasts: Tukey or Scheffé?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808" y="1727928"/>
            <a:ext cx="4967904" cy="44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Tukey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983" y="1605053"/>
                <a:ext cx="9965553" cy="3529682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900" noProof="0" dirty="0"/>
                  <a:t>Tukey is called Tukey’s Honestly Significant Difference (HSD) test in Warner I</a:t>
                </a:r>
              </a:p>
              <a:p>
                <a:pPr lvl="0"/>
                <a:endParaRPr lang="en-US" sz="1900" b="1" noProof="0" dirty="0"/>
              </a:p>
              <a:p>
                <a:pPr lvl="0"/>
                <a:r>
                  <a:rPr lang="en-US" sz="1900" noProof="0" dirty="0"/>
                  <a:t>Tukey tests all possible </a:t>
                </a:r>
                <a:r>
                  <a:rPr lang="en-US" sz="1900" u="sng" noProof="0" dirty="0"/>
                  <a:t>pairs of means</a:t>
                </a:r>
                <a:r>
                  <a:rPr lang="en-US" sz="1900" noProof="0" dirty="0"/>
                  <a:t> with each other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−1)</m:t>
                        </m:r>
                      </m:num>
                      <m:den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900" noProof="0" dirty="0"/>
                  <a:t> possible pairs</a:t>
                </a:r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In case of 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 noProof="0" dirty="0"/>
                  <a:t>), the test statistic </a:t>
                </a:r>
                <a:r>
                  <a:rPr lang="en-US" sz="1900" i="1" noProof="0" dirty="0"/>
                  <a:t>q</a:t>
                </a:r>
                <a:r>
                  <a:rPr lang="en-US" sz="1900" noProof="0" dirty="0"/>
                  <a:t> (called ‘studentized range statistic’) is computed in a way that is similar to the </a:t>
                </a:r>
                <a:r>
                  <a:rPr lang="en-US" sz="1900" i="1" noProof="0" dirty="0"/>
                  <a:t>t</a:t>
                </a:r>
                <a:r>
                  <a:rPr lang="en-US" sz="1900" noProof="0" dirty="0"/>
                  <a:t>-test,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noProof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9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9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9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 noProof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9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900" noProof="0" dirty="0"/>
              </a:p>
              <a:p>
                <a:pPr lvl="0"/>
                <a:endParaRPr lang="en-US" sz="1900" b="1" noProof="0" dirty="0"/>
              </a:p>
              <a:p>
                <a:pPr lvl="0"/>
                <a:r>
                  <a:rPr lang="en-US" sz="1900" noProof="0" dirty="0"/>
                  <a:t>But critical value </a:t>
                </a:r>
                <a:r>
                  <a:rPr lang="en-US" sz="1900" i="1" noProof="0" dirty="0"/>
                  <a:t>q</a:t>
                </a:r>
                <a:r>
                  <a:rPr lang="en-US" sz="1900" baseline="-25000" noProof="0" dirty="0"/>
                  <a:t>CV</a:t>
                </a:r>
                <a:r>
                  <a:rPr lang="en-US" sz="1900" noProof="0" dirty="0"/>
                  <a:t> (see Table B.5) is different (higher) than </a:t>
                </a:r>
                <a:r>
                  <a:rPr lang="en-US" sz="1900" i="1" noProof="0" dirty="0"/>
                  <a:t>t</a:t>
                </a:r>
                <a:r>
                  <a:rPr lang="en-US" sz="1900" baseline="-25000" noProof="0" dirty="0"/>
                  <a:t>CV</a:t>
                </a:r>
                <a:r>
                  <a:rPr lang="en-US" sz="1900" noProof="0" dirty="0"/>
                  <a:t> to keep the probability of making at least one Type-I error equal to the original </a:t>
                </a:r>
                <a:r>
                  <a:rPr lang="en-US" sz="1900" noProof="0" dirty="0">
                    <a:sym typeface="Symbol" panose="05050102010706020507" pitchFamily="18" charset="2"/>
                  </a:rPr>
                  <a:t></a:t>
                </a:r>
                <a:r>
                  <a:rPr lang="en-US" sz="1900" noProof="0" dirty="0"/>
                  <a:t> </a:t>
                </a:r>
                <a:endParaRPr lang="en-US" sz="1900" b="1" noProof="0" dirty="0"/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The higher </a:t>
                </a:r>
                <a:r>
                  <a:rPr lang="en-US" sz="1900" i="1" noProof="0" dirty="0"/>
                  <a:t>K</a:t>
                </a:r>
                <a:r>
                  <a:rPr lang="en-US" sz="1900" noProof="0" dirty="0"/>
                  <a:t>, the higher </a:t>
                </a:r>
                <a:r>
                  <a:rPr lang="en-US" sz="1900" i="1" noProof="0" dirty="0"/>
                  <a:t>q</a:t>
                </a:r>
                <a:r>
                  <a:rPr lang="en-US" sz="1900" baseline="-25000" noProof="0" dirty="0"/>
                  <a:t>CV</a:t>
                </a:r>
                <a:r>
                  <a:rPr lang="en-US" sz="1900" noProof="0" dirty="0"/>
                  <a:t>, because there are more tests when </a:t>
                </a:r>
                <a:r>
                  <a:rPr lang="en-US" sz="1900" i="1" noProof="0" dirty="0"/>
                  <a:t>K </a:t>
                </a:r>
                <a:r>
                  <a:rPr lang="en-US" sz="1900" noProof="0" dirty="0"/>
                  <a:t>is higher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983" y="1605053"/>
                <a:ext cx="9965553" cy="3529682"/>
              </a:xfrm>
              <a:blipFill>
                <a:blip r:embed="rId3"/>
                <a:stretch>
                  <a:fillRect l="-428" t="-1727" r="-856" b="-369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900" u="sng" noProof="0" dirty="0"/>
                  <a:t>RQ:</a:t>
                </a:r>
                <a:r>
                  <a:rPr lang="en-US" sz="1900" noProof="0" dirty="0"/>
                  <a:t> Is there a difference in the mean anxiety score after Rogerian therapy (I), behavioral therapy A (II), and behavioral therapy B (III)?</a:t>
                </a:r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Syntax SPSS using </a:t>
                </a:r>
                <a:r>
                  <a:rPr lang="en-US" sz="1900" i="1" noProof="0" dirty="0"/>
                  <a:t>General Linear Model/Univariate</a:t>
                </a:r>
                <a:r>
                  <a:rPr lang="en-US" sz="1900" noProof="0" dirty="0"/>
                  <a:t>:</a:t>
                </a:r>
              </a:p>
              <a:p>
                <a:pPr marL="0" lvl="0" indent="0">
                  <a:buNone/>
                </a:pPr>
                <a:r>
                  <a:rPr lang="en-US" sz="1900" noProof="0" dirty="0"/>
                  <a:t>UNIANOVA Y BY Therapy</a:t>
                </a:r>
                <a:br>
                  <a:rPr lang="en-US" sz="1900" noProof="0" dirty="0"/>
                </a:br>
                <a:r>
                  <a:rPr lang="en-US" sz="1900" noProof="0" dirty="0"/>
                  <a:t>  /METHOD=SSTYPE(3)</a:t>
                </a:r>
                <a:br>
                  <a:rPr lang="en-US" sz="1900" noProof="0" dirty="0"/>
                </a:br>
                <a:r>
                  <a:rPr lang="en-US" sz="1900" noProof="0" dirty="0"/>
                  <a:t>  /INTERCEPT=INCLUDE</a:t>
                </a:r>
                <a:br>
                  <a:rPr lang="en-US" sz="1900" noProof="0" dirty="0"/>
                </a:br>
                <a:r>
                  <a:rPr lang="en-US" sz="1900" noProof="0" dirty="0">
                    <a:solidFill>
                      <a:srgbClr val="FF0000"/>
                    </a:solidFill>
                  </a:rPr>
                  <a:t>  /POSTHOC=Therapy(TUKEY)</a:t>
                </a:r>
                <a:br>
                  <a:rPr lang="en-US" sz="1900" noProof="0" dirty="0"/>
                </a:br>
                <a:r>
                  <a:rPr lang="en-US" sz="1900" noProof="0" dirty="0"/>
                  <a:t>  /CRITERIA=ALPHA(0.05)</a:t>
                </a:r>
                <a:br>
                  <a:rPr lang="en-US" sz="1900" noProof="0" dirty="0"/>
                </a:br>
                <a:r>
                  <a:rPr lang="en-US" sz="1900" noProof="0" dirty="0"/>
                  <a:t>  /DESIGN=Therapy.</a:t>
                </a:r>
              </a:p>
              <a:p>
                <a:pPr marL="0" lvl="0" indent="0">
                  <a:buNone/>
                </a:pPr>
                <a:endParaRPr lang="en-US" sz="1900" noProof="0" dirty="0"/>
              </a:p>
              <a:p>
                <a:r>
                  <a:rPr lang="en-US" sz="1900" noProof="0" dirty="0"/>
                  <a:t>The SPSS output contains two tables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500" noProof="0" dirty="0"/>
                  <a:t>“Multiple Comparisons”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 can only be used in case of equal sample sizes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00" noProof="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500" noProof="0" dirty="0"/>
                  <a:t>“Homogeneous Subsets”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 summarizes the “Multiple Comparisons” table and can be used with equal </a:t>
                </a:r>
                <a:r>
                  <a:rPr lang="en-US" sz="1500" u="sng" noProof="0" dirty="0">
                    <a:sym typeface="Wingdings" panose="05000000000000000000" pitchFamily="2" charset="2"/>
                  </a:rPr>
                  <a:t>and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 unequal sample sizes per group</a:t>
                </a:r>
                <a:endParaRPr lang="en-US" sz="1500" noProof="0" dirty="0"/>
              </a:p>
              <a:p>
                <a:pPr lvl="0"/>
                <a:endParaRPr lang="en-US" sz="1900" u="sng" baseline="-25000" noProof="0" dirty="0">
                  <a:sym typeface="Wingdings" panose="05000000000000000000" pitchFamily="2" charset="2"/>
                </a:endParaRPr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 r="-727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Tukey applied using SPSS to 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69248-DF00-4E5D-AF52-E2243D600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177" y="1839075"/>
            <a:ext cx="3408424" cy="33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4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82" y="958042"/>
            <a:ext cx="10058400" cy="4632267"/>
          </a:xfrm>
        </p:spPr>
        <p:txBody>
          <a:bodyPr>
            <a:noAutofit/>
          </a:bodyPr>
          <a:lstStyle/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r>
              <a:rPr lang="en-US" sz="1900" noProof="0" dirty="0"/>
              <a:t>Homogeneous subset: the (pooled) means of the groups that </a:t>
            </a:r>
            <a:r>
              <a:rPr lang="en-US" sz="1900" u="sng" noProof="0" dirty="0"/>
              <a:t>do not</a:t>
            </a:r>
            <a:r>
              <a:rPr lang="en-US" sz="1900" noProof="0" dirty="0"/>
              <a:t> differ significantly from each other, taken together</a:t>
            </a:r>
          </a:p>
          <a:p>
            <a:pPr lvl="0"/>
            <a:endParaRPr lang="en-US" sz="1900" noProof="0" dirty="0"/>
          </a:p>
          <a:p>
            <a:r>
              <a:rPr lang="en-US" sz="1900" i="1" noProof="0" dirty="0"/>
              <a:t>p</a:t>
            </a:r>
            <a:r>
              <a:rPr lang="en-US" sz="1900" noProof="0" dirty="0"/>
              <a:t>-value of a homogenous subset corresponds with the lowest </a:t>
            </a:r>
            <a:r>
              <a:rPr lang="en-US" sz="1900" i="1" noProof="0" dirty="0"/>
              <a:t>p</a:t>
            </a:r>
            <a:r>
              <a:rPr lang="en-US" sz="1900" noProof="0" dirty="0"/>
              <a:t>-value of all tests within the same subset</a:t>
            </a:r>
          </a:p>
          <a:p>
            <a:endParaRPr lang="en-US" sz="1900" b="1" noProof="0" dirty="0"/>
          </a:p>
          <a:p>
            <a:r>
              <a:rPr lang="en-US" sz="1900" u="sng" noProof="0" dirty="0"/>
              <a:t>Conclusion:</a:t>
            </a:r>
            <a:r>
              <a:rPr lang="en-US" sz="1900" noProof="0" dirty="0"/>
              <a:t> Means of both behavioral therapies (II and III) differ from the mean of the Rogerian therapy (I)</a:t>
            </a:r>
            <a:endParaRPr lang="en-US" sz="1900" u="sng" noProof="0" dirty="0"/>
          </a:p>
          <a:p>
            <a:pPr lvl="0"/>
            <a:endParaRPr lang="en-US" sz="1900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baseline="-25000" noProof="0" dirty="0">
              <a:sym typeface="Wingdings" panose="05000000000000000000" pitchFamily="2" charset="2"/>
            </a:endParaRPr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253741"/>
            <a:ext cx="6402387" cy="3566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39" y="166911"/>
            <a:ext cx="3168333" cy="3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900" noProof="0" dirty="0"/>
                  <a:t>Scheffé contrasts allow us to test </a:t>
                </a:r>
                <a:r>
                  <a:rPr lang="en-US" sz="1900" b="1" noProof="0" dirty="0"/>
                  <a:t>complex</a:t>
                </a:r>
                <a:r>
                  <a:rPr lang="en-US" sz="1900" noProof="0" dirty="0"/>
                  <a:t> contrasts in contrast to Tukey </a:t>
                </a:r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If ANOVA is significant, then there must be at least one difference between means</a:t>
                </a:r>
              </a:p>
              <a:p>
                <a:pPr lvl="0"/>
                <a:endParaRPr lang="en-US" sz="1900" b="1" noProof="0" dirty="0"/>
              </a:p>
              <a:p>
                <a:pPr lvl="0"/>
                <a:r>
                  <a:rPr lang="en-US" sz="1900" noProof="0" dirty="0"/>
                  <a:t>Scheffé procedure is </a:t>
                </a:r>
                <a:r>
                  <a:rPr lang="en-US" sz="1900" noProof="0"/>
                  <a:t>designed such </a:t>
                </a:r>
                <a:r>
                  <a:rPr lang="en-US" sz="1900" noProof="0" dirty="0"/>
                  <a:t>that:</a:t>
                </a:r>
                <a:endParaRPr lang="en-US" sz="1900" b="1" noProof="0" dirty="0"/>
              </a:p>
              <a:p>
                <a:pPr lvl="1"/>
                <a:r>
                  <a:rPr lang="en-US" sz="1900" noProof="0" dirty="0"/>
                  <a:t>If ANOVA is significant, then there is at least one contrast that is also significant </a:t>
                </a:r>
                <a:endParaRPr lang="en-US" sz="1900" b="1" noProof="0" dirty="0"/>
              </a:p>
              <a:p>
                <a:pPr lvl="1"/>
                <a:r>
                  <a:rPr lang="en-US" sz="1900" noProof="0" dirty="0"/>
                  <a:t>If ANOVA is not significant, then there is also no significant contrast </a:t>
                </a:r>
                <a:endParaRPr lang="en-US" sz="1900" b="1" noProof="0" dirty="0"/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Unfortunately, SPSS does not deal very well with Scheffé contrasts, so we need to compute the critical </a:t>
                </a:r>
                <a:r>
                  <a:rPr lang="en-US" sz="1900" i="1" noProof="0" dirty="0"/>
                  <a:t>F-</a:t>
                </a:r>
                <a:r>
                  <a:rPr lang="en-US" sz="1900" noProof="0" dirty="0"/>
                  <a:t>value for testing the contrast ourselves,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9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𝐶𝑉</m:t>
                          </m:r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𝐴𝑁𝑂𝑉𝐴</m:t>
                          </m:r>
                        </m:sub>
                      </m:sSub>
                    </m:oMath>
                  </m:oMathPara>
                </a14:m>
                <a:endParaRPr lang="en-US" sz="1900" b="0" noProof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900" noProof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𝐶𝑉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𝐴𝑁𝑂𝑉𝐴</m:t>
                        </m:r>
                      </m:sub>
                    </m:sSub>
                  </m:oMath>
                </a14:m>
                <a:r>
                  <a:rPr lang="en-US" sz="1900" noProof="0" dirty="0"/>
                  <a:t> is the critical </a:t>
                </a:r>
                <a:r>
                  <a:rPr lang="en-US" sz="1900" i="1" noProof="0" dirty="0"/>
                  <a:t>F</a:t>
                </a:r>
                <a:r>
                  <a:rPr lang="en-US" sz="1900" noProof="0" dirty="0"/>
                  <a:t>-value of the ANOVA with df</a:t>
                </a:r>
                <a:r>
                  <a:rPr lang="en-US" sz="1900" baseline="-25000" noProof="0" dirty="0"/>
                  <a:t>B</a:t>
                </a:r>
                <a:r>
                  <a:rPr lang="en-US" sz="1900" noProof="0" dirty="0"/>
                  <a:t> = </a:t>
                </a:r>
                <a:r>
                  <a:rPr lang="en-US" sz="1900" i="1" noProof="0" dirty="0"/>
                  <a:t>K</a:t>
                </a:r>
                <a:r>
                  <a:rPr lang="en-US" sz="1900" noProof="0" dirty="0"/>
                  <a:t> – 1 and df</a:t>
                </a:r>
                <a:r>
                  <a:rPr lang="en-US" sz="1900" baseline="-25000" noProof="0" dirty="0"/>
                  <a:t>W</a:t>
                </a:r>
                <a:r>
                  <a:rPr lang="en-US" sz="1900" noProof="0" dirty="0"/>
                  <a:t> = </a:t>
                </a:r>
                <a:r>
                  <a:rPr lang="en-US" sz="1900" i="1" noProof="0" dirty="0"/>
                  <a:t>N </a:t>
                </a:r>
                <a:r>
                  <a:rPr lang="en-US" sz="1900" noProof="0" dirty="0"/>
                  <a:t>– </a:t>
                </a:r>
                <a:r>
                  <a:rPr lang="en-US" sz="1900" i="1" noProof="0" dirty="0"/>
                  <a:t>K </a:t>
                </a:r>
                <a:r>
                  <a:rPr lang="en-US" sz="1900" noProof="0" dirty="0"/>
                  <a:t> </a:t>
                </a:r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Scheffé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453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Test procedure Scheffé for 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19243" y="1330734"/>
                <a:ext cx="9965553" cy="35296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We again compare the two behavioral therapies (II and III) with the Rogerian therapy (I)</a:t>
                </a:r>
              </a:p>
              <a:p>
                <a:endParaRPr lang="en-US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Test procedure:</a:t>
                </a: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u="sng" dirty="0"/>
                  <a:t>Step 1:</a:t>
                </a:r>
                <a:r>
                  <a:rPr lang="en-US" sz="2000" dirty="0"/>
                  <a:t> Formulating hypotheses </a:t>
                </a:r>
              </a:p>
              <a:p>
                <a:pPr marL="0" indent="0" algn="ctr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and H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br>
                  <a:rPr lang="en-US" sz="2000" u="sng" dirty="0"/>
                </a:br>
                <a:r>
                  <a:rPr lang="en-US" sz="2000" u="sng" dirty="0"/>
                  <a:t>Step 2:</a:t>
                </a:r>
                <a:r>
                  <a:rPr lang="en-US" sz="2000" dirty="0"/>
                  <a:t> Determine critical value and decision rule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Look for </a:t>
                </a:r>
                <a:r>
                  <a:rPr lang="en-US" sz="2000" i="1" dirty="0"/>
                  <a:t>F</a:t>
                </a:r>
                <a:r>
                  <a:rPr lang="en-US" sz="2000" baseline="-25000" dirty="0"/>
                  <a:t>cv</a:t>
                </a:r>
                <a:r>
                  <a:rPr lang="en-US" sz="2000" dirty="0"/>
                  <a:t> with df</a:t>
                </a:r>
                <a:r>
                  <a:rPr lang="en-US" sz="2000" baseline="-25000" dirty="0"/>
                  <a:t>B</a:t>
                </a:r>
                <a:r>
                  <a:rPr lang="en-US" sz="2000" dirty="0"/>
                  <a:t> = </a:t>
                </a:r>
                <a:r>
                  <a:rPr lang="en-US" sz="2000" i="1" dirty="0"/>
                  <a:t>K</a:t>
                </a:r>
                <a:r>
                  <a:rPr lang="en-US" sz="2000" dirty="0"/>
                  <a:t> – 1 and df</a:t>
                </a:r>
                <a:r>
                  <a:rPr lang="en-US" sz="2000" baseline="-25000" dirty="0"/>
                  <a:t>W</a:t>
                </a:r>
                <a:r>
                  <a:rPr lang="en-US" sz="2000" dirty="0"/>
                  <a:t> = </a:t>
                </a:r>
                <a:r>
                  <a:rPr lang="en-US" sz="2000" i="1" dirty="0"/>
                  <a:t>N </a:t>
                </a:r>
                <a:r>
                  <a:rPr lang="en-US" sz="2000" dirty="0"/>
                  <a:t>– </a:t>
                </a:r>
                <a:r>
                  <a:rPr lang="en-US" sz="2000" i="1" dirty="0"/>
                  <a:t>K</a:t>
                </a:r>
                <a:r>
                  <a:rPr lang="en-US" sz="2000" dirty="0"/>
                  <a:t> in Table B.4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/>
                  <a:t>Decision rule:</a:t>
                </a:r>
                <a:r>
                  <a:rPr lang="en-US" sz="2000" dirty="0"/>
                  <a:t> If </a:t>
                </a:r>
                <a:r>
                  <a:rPr lang="en-US" sz="2000" i="1" dirty="0"/>
                  <a:t>F</a:t>
                </a:r>
                <a:r>
                  <a:rPr lang="en-US" sz="2000" baseline="-25000" dirty="0"/>
                  <a:t>contrast</a:t>
                </a:r>
                <a:r>
                  <a:rPr lang="en-US" sz="2000" dirty="0"/>
                  <a:t> &gt; (</a:t>
                </a:r>
                <a:r>
                  <a:rPr lang="en-US" sz="2000" i="1" dirty="0"/>
                  <a:t>K </a:t>
                </a:r>
                <a:r>
                  <a:rPr lang="en-US" sz="2000" dirty="0"/>
                  <a:t>– 1) x </a:t>
                </a:r>
                <a:r>
                  <a:rPr lang="en-US" sz="2000" i="1" dirty="0"/>
                  <a:t>F</a:t>
                </a:r>
                <a:r>
                  <a:rPr lang="en-US" sz="2000" baseline="-25000" dirty="0"/>
                  <a:t>cv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reject H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0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br>
                  <a:rPr lang="en-US" sz="2000" dirty="0"/>
                </a:br>
                <a:r>
                  <a:rPr lang="en-US" sz="2000" u="sng" dirty="0"/>
                  <a:t>Step 3:</a:t>
                </a:r>
                <a:r>
                  <a:rPr lang="en-US" sz="2000" dirty="0"/>
                  <a:t> Calculate test statistic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ym typeface="Wingdings" panose="05000000000000000000" pitchFamily="2" charset="2"/>
                  </a:rPr>
                  <a:t>Calculate </a:t>
                </a:r>
                <a:r>
                  <a:rPr lang="en-US" sz="2000" i="1" dirty="0">
                    <a:sym typeface="Wingdings" panose="05000000000000000000" pitchFamily="2" charset="2"/>
                  </a:rPr>
                  <a:t>F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contrast</a:t>
                </a:r>
                <a:r>
                  <a:rPr lang="en-US" sz="2000" dirty="0">
                    <a:sym typeface="Wingdings" panose="05000000000000000000" pitchFamily="2" charset="2"/>
                  </a:rPr>
                  <a:t> from table “Contrast results” with </a:t>
                </a:r>
                <a:r>
                  <a:rPr lang="en-US" sz="2000" i="1" dirty="0">
                    <a:sym typeface="Wingdings" panose="05000000000000000000" pitchFamily="2" charset="2"/>
                  </a:rPr>
                  <a:t>F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contrast</a:t>
                </a:r>
                <a:r>
                  <a:rPr lang="en-US" sz="2000" dirty="0">
                    <a:sym typeface="Wingdings" panose="05000000000000000000" pitchFamily="2" charset="2"/>
                  </a:rPr>
                  <a:t> = </a:t>
                </a:r>
                <a:r>
                  <a:rPr lang="en-US" sz="2000" i="1" dirty="0">
                    <a:sym typeface="Wingdings" panose="05000000000000000000" pitchFamily="2" charset="2"/>
                  </a:rPr>
                  <a:t>t</a:t>
                </a:r>
                <a:r>
                  <a:rPr lang="en-US" sz="2000" baseline="30000" dirty="0"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sym typeface="Wingdings" panose="05000000000000000000" pitchFamily="2" charset="2"/>
                  </a:rPr>
                  <a:t> = (Difference/Std. Error)</a:t>
                </a:r>
                <a:r>
                  <a:rPr lang="en-US" sz="2000" baseline="30000" dirty="0">
                    <a:sym typeface="Wingdings" panose="05000000000000000000" pitchFamily="2" charset="2"/>
                  </a:rPr>
                  <a:t>2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Very important  Ignore the “Sig.”, only use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cv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!</a:t>
                </a: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2000" u="sn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u="sng" dirty="0">
                    <a:sym typeface="Wingdings" panose="05000000000000000000" pitchFamily="2" charset="2"/>
                  </a:rPr>
                  <a:t>Step 4:</a:t>
                </a:r>
                <a:r>
                  <a:rPr lang="en-US" sz="2000" dirty="0">
                    <a:sym typeface="Wingdings" panose="05000000000000000000" pitchFamily="2" charset="2"/>
                  </a:rPr>
                  <a:t> Take a decision about statistical significance and formulate a conclusion</a:t>
                </a:r>
                <a:endParaRPr lang="en-US" sz="2000" dirty="0"/>
              </a:p>
              <a:p>
                <a:endParaRPr lang="en-US" sz="2000" dirty="0"/>
              </a:p>
              <a:p>
                <a:pPr marL="514350" indent="-514350">
                  <a:buFont typeface="Arial" panose="020B0604020202020204" pitchFamily="34" charset="0"/>
                  <a:buAutoNum type="romanLcParenBoth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43" y="1330734"/>
                <a:ext cx="9965553" cy="3529682"/>
              </a:xfrm>
              <a:prstGeom prst="rect">
                <a:avLst/>
              </a:prstGeom>
              <a:blipFill>
                <a:blip r:embed="rId3"/>
                <a:stretch>
                  <a:fillRect l="-612" t="-1727" b="-447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69" y="342588"/>
            <a:ext cx="4493221" cy="737499"/>
          </a:xfrm>
        </p:spPr>
        <p:txBody>
          <a:bodyPr>
            <a:normAutofit/>
          </a:bodyPr>
          <a:lstStyle/>
          <a:p>
            <a:pPr algn="ctr"/>
            <a:r>
              <a:rPr lang="en-US" noProof="0" dirty="0"/>
              <a:t>Recap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4552"/>
            <a:ext cx="10058400" cy="4614051"/>
          </a:xfrm>
        </p:spPr>
        <p:txBody>
          <a:bodyPr>
            <a:normAutofit/>
          </a:bodyPr>
          <a:lstStyle/>
          <a:p>
            <a:r>
              <a:rPr lang="en-US" sz="2000" noProof="0" dirty="0"/>
              <a:t>ANOVA tests the following null hypothesis:</a:t>
            </a:r>
            <a:br>
              <a:rPr lang="en-US" sz="2000" noProof="0" dirty="0"/>
            </a:br>
            <a:r>
              <a:rPr lang="en-US" sz="2000" noProof="0" dirty="0"/>
              <a:t>	H</a:t>
            </a:r>
            <a:r>
              <a:rPr lang="en-US" sz="2000" baseline="-25000" noProof="0" dirty="0"/>
              <a:t>0</a:t>
            </a:r>
            <a:r>
              <a:rPr lang="en-US" sz="2000" noProof="0" dirty="0"/>
              <a:t>: “all </a:t>
            </a:r>
            <a:r>
              <a:rPr lang="en-US" sz="2000" i="1" noProof="0" dirty="0"/>
              <a:t>K </a:t>
            </a:r>
            <a:r>
              <a:rPr lang="en-US" sz="2000" noProof="0" dirty="0"/>
              <a:t>groups have the same mean”</a:t>
            </a:r>
            <a:br>
              <a:rPr lang="en-US" sz="2000" noProof="0" dirty="0"/>
            </a:br>
            <a:r>
              <a:rPr lang="en-US" sz="2000" noProof="0" dirty="0"/>
              <a:t>	H</a:t>
            </a:r>
            <a:r>
              <a:rPr lang="en-US" sz="2000" baseline="-25000" noProof="0" dirty="0"/>
              <a:t>1</a:t>
            </a:r>
            <a:r>
              <a:rPr lang="en-US" sz="2000" noProof="0" dirty="0"/>
              <a:t>: not H</a:t>
            </a:r>
            <a:r>
              <a:rPr lang="en-US" sz="2000" baseline="-25000" noProof="0" dirty="0"/>
              <a:t>0</a:t>
            </a:r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r>
              <a:rPr lang="en-US" sz="2000" b="1" u="sng" noProof="0" dirty="0"/>
              <a:t>Implication</a:t>
            </a:r>
            <a:r>
              <a:rPr lang="en-US" sz="2000" noProof="0" dirty="0"/>
              <a:t>: if H</a:t>
            </a:r>
            <a:r>
              <a:rPr lang="en-US" sz="2000" baseline="-25000" noProof="0" dirty="0"/>
              <a:t>0</a:t>
            </a:r>
            <a:r>
              <a:rPr lang="en-US" sz="2000" noProof="0" dirty="0"/>
              <a:t> is rejected, we have evidence that not </a:t>
            </a:r>
            <a:r>
              <a:rPr lang="en-US" sz="2000" i="1" noProof="0" dirty="0"/>
              <a:t>all</a:t>
            </a:r>
            <a:r>
              <a:rPr lang="en-US" sz="2000" noProof="0" dirty="0"/>
              <a:t> of the </a:t>
            </a:r>
            <a:r>
              <a:rPr lang="en-US" sz="2000" i="1" noProof="0" dirty="0"/>
              <a:t>K</a:t>
            </a:r>
            <a:r>
              <a:rPr lang="en-US" sz="2000" noProof="0" dirty="0"/>
              <a:t> group means are the same, but we </a:t>
            </a:r>
            <a:r>
              <a:rPr lang="en-US" sz="2000" b="1" u="sng" noProof="0" dirty="0"/>
              <a:t>do not</a:t>
            </a:r>
            <a:r>
              <a:rPr lang="en-US" sz="2000" noProof="0" dirty="0"/>
              <a:t> know yet which group means differ from each other (could be between all four groups, but could also be only between two groups)!</a:t>
            </a:r>
          </a:p>
          <a:p>
            <a:pPr marL="0" indent="0">
              <a:buNone/>
            </a:pPr>
            <a:endParaRPr lang="en-US" sz="2000" noProof="0" dirty="0"/>
          </a:p>
          <a:p>
            <a:r>
              <a:rPr lang="en-US" sz="2000" noProof="0" dirty="0"/>
              <a:t>To better understand </a:t>
            </a:r>
            <a:r>
              <a:rPr lang="en-US" sz="2000" i="1" noProof="0" dirty="0"/>
              <a:t>the nature</a:t>
            </a:r>
            <a:r>
              <a:rPr lang="en-US" sz="2000" noProof="0" dirty="0"/>
              <a:t> of the group-mean differences, we need a way to decide which individual means do indeed differ from each other </a:t>
            </a:r>
            <a:r>
              <a:rPr lang="en-US" sz="2000" noProof="0" dirty="0">
                <a:sym typeface="Wingdings" pitchFamily="2" charset="2"/>
              </a:rPr>
              <a:t></a:t>
            </a:r>
            <a:r>
              <a:rPr lang="en-US" sz="2000" noProof="0" dirty="0"/>
              <a:t> </a:t>
            </a:r>
            <a:r>
              <a:rPr lang="en-US" sz="2000" b="1" noProof="0" dirty="0"/>
              <a:t>specific groups comparisons</a:t>
            </a:r>
            <a:r>
              <a:rPr lang="en-US" sz="2000" noProof="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57257"/>
              </p:ext>
            </p:extLst>
          </p:nvPr>
        </p:nvGraphicFramePr>
        <p:xfrm>
          <a:off x="2062479" y="491754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906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1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Tukey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simple contrast (2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Helmert</a:t>
                      </a:r>
                      <a:r>
                        <a:rPr lang="en-US" baseline="0" dirty="0"/>
                        <a:t> contrasts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Scheffé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complex contrast (≥2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 analysis on </a:t>
                      </a:r>
                      <a:r>
                        <a:rPr lang="en-US" i="1" dirty="0"/>
                        <a:t>K</a:t>
                      </a:r>
                      <a:r>
                        <a:rPr lang="en-US" i="0" dirty="0"/>
                        <a:t> groups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0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Syntax SPSS using </a:t>
            </a:r>
            <a:r>
              <a:rPr lang="en-US" sz="1900" i="1" noProof="0" dirty="0"/>
              <a:t>General Linear Model/Univariate</a:t>
            </a:r>
            <a:r>
              <a:rPr lang="en-US" sz="1900" noProof="0" dirty="0"/>
              <a:t>:</a:t>
            </a:r>
          </a:p>
          <a:p>
            <a:pPr marL="0" lvl="0" indent="0">
              <a:buNone/>
            </a:pPr>
            <a:r>
              <a:rPr lang="en-US" sz="1900" noProof="0" dirty="0"/>
              <a:t>UNIANOVA Y BY Therapy</a:t>
            </a:r>
            <a:br>
              <a:rPr lang="en-US" sz="1900" noProof="0" dirty="0"/>
            </a:br>
            <a:r>
              <a:rPr lang="en-US" sz="1900" noProof="0" dirty="0">
                <a:solidFill>
                  <a:srgbClr val="FF0000"/>
                </a:solidFill>
              </a:rPr>
              <a:t>  /CONTRAST (Therapy)=Special (2 -1 -1)</a:t>
            </a:r>
            <a:br>
              <a:rPr lang="en-US" sz="1900" noProof="0" dirty="0"/>
            </a:br>
            <a:r>
              <a:rPr lang="en-US" sz="1900" noProof="0" dirty="0"/>
              <a:t>  /METHOD=SSTYPE(3)</a:t>
            </a:r>
            <a:br>
              <a:rPr lang="en-US" sz="1900" noProof="0" dirty="0"/>
            </a:br>
            <a:r>
              <a:rPr lang="en-US" sz="1900" noProof="0" dirty="0"/>
              <a:t>  /INTERCEPT=INCLUDE</a:t>
            </a:r>
            <a:br>
              <a:rPr lang="en-US" sz="1900" noProof="0" dirty="0"/>
            </a:br>
            <a:r>
              <a:rPr lang="en-US" sz="1900" noProof="0" dirty="0"/>
              <a:t>  /CRITERIA=ALPHA(0.05)</a:t>
            </a:r>
            <a:br>
              <a:rPr lang="en-US" sz="1900" noProof="0" dirty="0"/>
            </a:br>
            <a:r>
              <a:rPr lang="en-US" sz="1900" noProof="0" dirty="0"/>
              <a:t>  /DESIGN=Therapy.</a:t>
            </a:r>
          </a:p>
          <a:p>
            <a:pPr marL="0" lvl="0" indent="0">
              <a:buNone/>
            </a:pPr>
            <a:endParaRPr lang="en-US" sz="1900" noProof="0" dirty="0"/>
          </a:p>
          <a:p>
            <a:r>
              <a:rPr lang="en-US" sz="1900" noProof="0" dirty="0"/>
              <a:t>Notice that the syntax and output on the next slide are the same as the planned contrast we tested in lecture 4, but that was an </a:t>
            </a:r>
            <a:r>
              <a:rPr lang="en-US" sz="1900" b="1" noProof="0" dirty="0"/>
              <a:t>a priori </a:t>
            </a:r>
            <a:r>
              <a:rPr lang="en-US" sz="1900" noProof="0" dirty="0"/>
              <a:t>contrast and this is a </a:t>
            </a:r>
            <a:r>
              <a:rPr lang="en-US" sz="1900" b="1" noProof="0" dirty="0"/>
              <a:t>post-hoc</a:t>
            </a:r>
            <a:r>
              <a:rPr lang="en-US" sz="1900" noProof="0" dirty="0"/>
              <a:t> contrast</a:t>
            </a:r>
            <a:endParaRPr lang="en-US" sz="1500" noProof="0" dirty="0"/>
          </a:p>
          <a:p>
            <a:pPr lvl="0"/>
            <a:endParaRPr lang="en-US" sz="1900" u="sng" baseline="-25000" noProof="0" dirty="0">
              <a:sym typeface="Wingdings" panose="05000000000000000000" pitchFamily="2" charset="2"/>
            </a:endParaRPr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Scheffé applied using SPSS to 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80479" y="1724083"/>
                <a:ext cx="5577841" cy="46322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u="sng" noProof="0" dirty="0"/>
                  <a:t>Step 2:</a:t>
                </a:r>
                <a:r>
                  <a:rPr lang="en-US" sz="1800" noProof="0" dirty="0"/>
                  <a:t> Determine critical value and decision rule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noProof="0" dirty="0"/>
                  <a:t>Look for </a:t>
                </a:r>
                <a:r>
                  <a:rPr lang="en-US" sz="1800" i="1" noProof="0" dirty="0"/>
                  <a:t>F</a:t>
                </a:r>
                <a:r>
                  <a:rPr lang="en-US" sz="1800" baseline="-25000" noProof="0" dirty="0"/>
                  <a:t>cv</a:t>
                </a:r>
                <a:r>
                  <a:rPr lang="en-US" sz="1800" noProof="0" dirty="0"/>
                  <a:t> with df</a:t>
                </a:r>
                <a:r>
                  <a:rPr lang="en-US" sz="1800" baseline="-25000" noProof="0" dirty="0"/>
                  <a:t>B</a:t>
                </a:r>
                <a:r>
                  <a:rPr lang="en-US" sz="1800" noProof="0" dirty="0"/>
                  <a:t> = </a:t>
                </a:r>
                <a:r>
                  <a:rPr lang="en-US" sz="1800" i="1" noProof="0" dirty="0"/>
                  <a:t>K</a:t>
                </a:r>
                <a:r>
                  <a:rPr lang="en-US" sz="1800" noProof="0" dirty="0"/>
                  <a:t> – 1 and df</a:t>
                </a:r>
                <a:r>
                  <a:rPr lang="en-US" sz="1800" baseline="-25000" noProof="0" dirty="0"/>
                  <a:t>W</a:t>
                </a:r>
                <a:r>
                  <a:rPr lang="en-US" sz="1800" noProof="0" dirty="0"/>
                  <a:t> = </a:t>
                </a:r>
                <a:r>
                  <a:rPr lang="en-US" sz="1800" i="1" noProof="0" dirty="0"/>
                  <a:t>N </a:t>
                </a:r>
                <a:r>
                  <a:rPr lang="en-US" sz="1800" noProof="0" dirty="0"/>
                  <a:t>– </a:t>
                </a:r>
                <a:r>
                  <a:rPr lang="en-US" sz="1800" i="1" noProof="0" dirty="0"/>
                  <a:t>K</a:t>
                </a:r>
                <a:r>
                  <a:rPr lang="en-US" sz="1800" noProof="0" dirty="0"/>
                  <a:t> in Table B.4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cv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5.14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noProof="0" dirty="0"/>
                  <a:t>Decision rule:</a:t>
                </a:r>
                <a:r>
                  <a:rPr lang="en-US" sz="1800" noProof="0" dirty="0"/>
                  <a:t> If </a:t>
                </a:r>
                <a:r>
                  <a:rPr lang="en-US" sz="1800" i="1" noProof="0" dirty="0"/>
                  <a:t>F</a:t>
                </a:r>
                <a:r>
                  <a:rPr lang="en-US" sz="1800" baseline="-25000" noProof="0" dirty="0"/>
                  <a:t>contrast</a:t>
                </a:r>
                <a:r>
                  <a:rPr lang="en-US" sz="1800" noProof="0" dirty="0"/>
                  <a:t> &gt; (</a:t>
                </a:r>
                <a:r>
                  <a:rPr lang="en-US" sz="1800" i="1" noProof="0" dirty="0"/>
                  <a:t>K </a:t>
                </a:r>
                <a:r>
                  <a:rPr lang="en-US" sz="1800" noProof="0" dirty="0"/>
                  <a:t>– 1) x </a:t>
                </a:r>
                <a:r>
                  <a:rPr lang="en-US" sz="1800" i="1" noProof="0" dirty="0"/>
                  <a:t>F</a:t>
                </a:r>
                <a:r>
                  <a:rPr lang="en-US" sz="1800" baseline="-25000" noProof="0" dirty="0"/>
                  <a:t>cv</a:t>
                </a:r>
                <a:r>
                  <a:rPr lang="en-US" sz="1800" noProof="0" dirty="0"/>
                  <a:t> = 2 x 5.14 = 10.28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reject H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0</a:t>
                </a:r>
              </a:p>
              <a:p>
                <a:pPr lvl="0"/>
                <a:endParaRPr lang="en-US" sz="1800" u="sng" noProof="0" dirty="0"/>
              </a:p>
              <a:p>
                <a:pPr marL="0" lvl="0" indent="0">
                  <a:buNone/>
                </a:pPr>
                <a:r>
                  <a:rPr lang="en-US" sz="1800" u="sng" noProof="0" dirty="0"/>
                  <a:t>Step 3:</a:t>
                </a:r>
                <a:r>
                  <a:rPr lang="en-US" sz="1800" noProof="0" dirty="0"/>
                  <a:t> Calculate test statistic</a:t>
                </a:r>
                <a:r>
                  <a:rPr lang="en-US" sz="1900" noProof="0" dirty="0"/>
                  <a:t>:</a:t>
                </a:r>
              </a:p>
              <a:p>
                <a:pPr marL="0" lvl="0" indent="0">
                  <a:buNone/>
                </a:pPr>
                <a:r>
                  <a:rPr lang="en-US" sz="18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contrast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t</a:t>
                </a:r>
                <a:r>
                  <a:rPr lang="en-US" sz="1800" baseline="30000" noProof="0" dirty="0">
                    <a:sym typeface="Wingdings" panose="05000000000000000000" pitchFamily="2" charset="2"/>
                  </a:rPr>
                  <a:t>2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(Difference/Std. Error)</a:t>
                </a:r>
                <a:r>
                  <a:rPr lang="en-US" sz="1800" baseline="30000" noProof="0" dirty="0">
                    <a:sym typeface="Wingdings" panose="05000000000000000000" pitchFamily="2" charset="2"/>
                  </a:rPr>
                  <a:t>2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(6/1.414)</a:t>
                </a:r>
                <a:r>
                  <a:rPr lang="en-US" sz="1800" baseline="30000" noProof="0" dirty="0">
                    <a:sym typeface="Wingdings" panose="05000000000000000000" pitchFamily="2" charset="2"/>
                  </a:rPr>
                  <a:t>2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18</a:t>
                </a:r>
              </a:p>
              <a:p>
                <a:pPr marL="0" lvl="0" indent="0">
                  <a:buNone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:r>
                  <a:rPr lang="en-US" sz="1800" u="sng" noProof="0" dirty="0">
                    <a:sym typeface="Wingdings" panose="05000000000000000000" pitchFamily="2" charset="2"/>
                  </a:rPr>
                  <a:t>Step 4: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We reject H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0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, because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contrast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i="1" noProof="0" dirty="0"/>
                  <a:t> F</a:t>
                </a:r>
                <a:r>
                  <a:rPr lang="en-US" sz="1800" baseline="-25000" noProof="0" dirty="0"/>
                  <a:t>cv</a:t>
                </a:r>
                <a:endParaRPr lang="en-US" sz="1800" u="sng" noProof="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:r>
                  <a:rPr lang="en-US" sz="1900" noProof="0" dirty="0"/>
                  <a:t>Note that the reported </a:t>
                </a:r>
                <a:r>
                  <a:rPr lang="en-US" sz="1900" i="1" noProof="0" dirty="0"/>
                  <a:t>p-</a:t>
                </a:r>
                <a:r>
                  <a:rPr lang="en-US" sz="1900" noProof="0" dirty="0"/>
                  <a:t>value refers to a planned contrast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ignore this value!</a:t>
                </a:r>
                <a:endParaRPr lang="en-US" sz="1900" noProof="0" dirty="0"/>
              </a:p>
              <a:p>
                <a:pPr lvl="0"/>
                <a:endParaRPr lang="en-US" sz="1900" u="sng" baseline="-25000" noProof="0" dirty="0">
                  <a:sym typeface="Wingdings" panose="05000000000000000000" pitchFamily="2" charset="2"/>
                </a:endParaRPr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0479" y="1724083"/>
                <a:ext cx="5577841" cy="4632267"/>
              </a:xfrm>
              <a:blipFill>
                <a:blip r:embed="rId3"/>
                <a:stretch>
                  <a:fillRect l="-1093" t="-1316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Scheffé applied using SPSS to recurring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66" y="1336346"/>
            <a:ext cx="5741093" cy="33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02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Summary contrasts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462971"/>
                  </p:ext>
                </p:extLst>
              </p:nvPr>
            </p:nvGraphicFramePr>
            <p:xfrm>
              <a:off x="1264920" y="1322070"/>
              <a:ext cx="9662160" cy="5034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831080">
                      <a:extLst>
                        <a:ext uri="{9D8B030D-6E8A-4147-A177-3AD203B41FA5}">
                          <a16:colId xmlns:a16="http://schemas.microsoft.com/office/drawing/2014/main" val="3869060399"/>
                        </a:ext>
                      </a:extLst>
                    </a:gridCol>
                    <a:gridCol w="4831080">
                      <a:extLst>
                        <a:ext uri="{9D8B030D-6E8A-4147-A177-3AD203B41FA5}">
                          <a16:colId xmlns:a16="http://schemas.microsoft.com/office/drawing/2014/main" val="2390190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priori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Post-hoc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537738"/>
                      </a:ext>
                    </a:extLst>
                  </a:tr>
                  <a:tr h="360861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Planned contrasts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Can be any contrast</a:t>
                          </a:r>
                          <a:r>
                            <a:rPr lang="en-US" baseline="0" dirty="0"/>
                            <a:t> comparing 2 or more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“Special”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Tukey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Simple contrast (2 groups)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Tests all possible pairs of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Syntax using “TUKEY”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Interpret “Homogeneous subsets” output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Trend analysis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Testing shape of the relation when the independent variable is interval or ratio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Syntax using “Polynomial”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Scheffé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Complex contrast (≥2 groups)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Syntax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 using “Special”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Computing </a:t>
                          </a:r>
                          <a:r>
                            <a:rPr lang="en-US" i="1" baseline="0" dirty="0"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i="0" baseline="-25000" dirty="0">
                              <a:sym typeface="Wingdings" panose="05000000000000000000" pitchFamily="2" charset="2"/>
                            </a:rPr>
                            <a:t>contrast</a:t>
                          </a:r>
                          <a:r>
                            <a:rPr lang="en-US" i="0" baseline="0" dirty="0">
                              <a:sym typeface="Wingdings" panose="05000000000000000000" pitchFamily="2" charset="2"/>
                            </a:rPr>
                            <a:t> by hand and comparing it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i="1" baseline="0" dirty="0">
                              <a:sym typeface="Wingdings" panose="05000000000000000000" pitchFamily="2" charset="2"/>
                            </a:rPr>
                            <a:t> F</a:t>
                          </a:r>
                          <a:r>
                            <a:rPr lang="en-US" i="0" baseline="-25000" dirty="0">
                              <a:sym typeface="Wingdings" panose="05000000000000000000" pitchFamily="2" charset="2"/>
                            </a:rPr>
                            <a:t>cv</a:t>
                          </a:r>
                          <a:r>
                            <a:rPr lang="en-US" i="0" baseline="0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i="0" baseline="-25000" dirty="0">
                              <a:sym typeface="Wingdings" panose="05000000000000000000" pitchFamily="2" charset="2"/>
                            </a:rPr>
                            <a:t>ANOVA</a:t>
                          </a:r>
                          <a:endParaRPr lang="en-US" baseline="0" dirty="0"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7917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Helmert</a:t>
                          </a:r>
                          <a:r>
                            <a:rPr lang="en-US" u="sng" baseline="0" dirty="0"/>
                            <a:t> contrasts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dirty="0"/>
                            <a:t>Comparing each group mean with the mean of the subsequent groups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“Helmert”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0991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462971"/>
                  </p:ext>
                </p:extLst>
              </p:nvPr>
            </p:nvGraphicFramePr>
            <p:xfrm>
              <a:off x="1264920" y="1322070"/>
              <a:ext cx="9662160" cy="5034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831080">
                      <a:extLst>
                        <a:ext uri="{9D8B030D-6E8A-4147-A177-3AD203B41FA5}">
                          <a16:colId xmlns:a16="http://schemas.microsoft.com/office/drawing/2014/main" val="3869060399"/>
                        </a:ext>
                      </a:extLst>
                    </a:gridCol>
                    <a:gridCol w="4831080">
                      <a:extLst>
                        <a:ext uri="{9D8B030D-6E8A-4147-A177-3AD203B41FA5}">
                          <a16:colId xmlns:a16="http://schemas.microsoft.com/office/drawing/2014/main" val="2390190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priori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Post-hoc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53773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Planned contrasts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Can be any contrast</a:t>
                          </a:r>
                          <a:r>
                            <a:rPr lang="en-US" baseline="0" dirty="0"/>
                            <a:t> comparing 2 or more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“Special”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Tukey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Simple contrast (2 groups)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Tests all possible pairs of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Syntax using “TUKEY”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Interpret “Homogeneous subsets” output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76839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Trend analysis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Testing shape of the relation when the independent variable is interval or ratio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Syntax using “Polynomial”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993" r="-126" b="-89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91771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Helmert</a:t>
                          </a:r>
                          <a:r>
                            <a:rPr lang="en-US" u="sng" baseline="0" dirty="0"/>
                            <a:t> contrasts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dirty="0"/>
                            <a:t>Comparing each group mean with the mean of the subsequent groups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“Helmert”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0991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975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nl-NL" sz="1900" noProof="0"/>
              <a:t>Warner I: 13.11-13.16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Two-way ANOVA 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3656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Orthogonal contrasts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983" y="1627886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noProof="0" dirty="0"/>
                  <a:t>SS</a:t>
                </a:r>
                <a:r>
                  <a:rPr lang="en-US" sz="2000" baseline="-25000" noProof="0" dirty="0"/>
                  <a:t>B</a:t>
                </a:r>
                <a:r>
                  <a:rPr lang="en-US" sz="2000" noProof="0" dirty="0"/>
                  <a:t> represents the dispersion of means, and has df</a:t>
                </a:r>
                <a:r>
                  <a:rPr lang="en-US" sz="2000" baseline="-25000" noProof="0" dirty="0"/>
                  <a:t>B</a:t>
                </a:r>
                <a:r>
                  <a:rPr lang="en-US" sz="2000" noProof="0" dirty="0"/>
                  <a:t> = </a:t>
                </a:r>
                <a:r>
                  <a:rPr lang="en-US" sz="2000" i="1" noProof="0" dirty="0"/>
                  <a:t>K </a:t>
                </a:r>
                <a:r>
                  <a:rPr lang="en-US" sz="2000" noProof="0" dirty="0"/>
                  <a:t>– 1 degrees of freedom</a:t>
                </a:r>
              </a:p>
              <a:p>
                <a:endParaRPr lang="en-US" sz="2000" noProof="0" dirty="0"/>
              </a:p>
              <a:p>
                <a:r>
                  <a:rPr lang="en-US" sz="1900" noProof="0" dirty="0"/>
                  <a:t>A contrast ‘explains’ part of the dispersion of the means (SS</a:t>
                </a:r>
                <a:r>
                  <a:rPr lang="en-US" sz="1900" baseline="-25000" noProof="0" dirty="0"/>
                  <a:t>contrast</a:t>
                </a:r>
                <a:r>
                  <a:rPr lang="en-US" sz="1900" noProof="0" dirty="0"/>
                  <a:t>), has df</a:t>
                </a:r>
                <a:r>
                  <a:rPr lang="en-US" sz="1900" baseline="-25000" noProof="0" dirty="0"/>
                  <a:t>contrast</a:t>
                </a:r>
                <a:r>
                  <a:rPr lang="en-US" sz="1900" noProof="0" dirty="0"/>
                  <a:t> = 1 degrees of freedom</a:t>
                </a:r>
              </a:p>
              <a:p>
                <a:endParaRPr lang="en-US" sz="1900" b="1" noProof="0" dirty="0"/>
              </a:p>
              <a:p>
                <a:r>
                  <a:rPr lang="en-US" sz="1900" u="sng" noProof="0" dirty="0"/>
                  <a:t>Question:</a:t>
                </a:r>
                <a:r>
                  <a:rPr lang="en-US" sz="1900" noProof="0" dirty="0"/>
                  <a:t> Can we completely explain SS</a:t>
                </a:r>
                <a:r>
                  <a:rPr lang="en-US" sz="1900" baseline="-25000" noProof="0" dirty="0"/>
                  <a:t>B</a:t>
                </a:r>
                <a:r>
                  <a:rPr lang="en-US" sz="1900" noProof="0" dirty="0"/>
                  <a:t> with a number of contrasts?</a:t>
                </a:r>
              </a:p>
              <a:p>
                <a:endParaRPr lang="en-US" sz="1900" u="sng" noProof="0" dirty="0"/>
              </a:p>
              <a:p>
                <a:r>
                  <a:rPr lang="en-US" sz="1900" u="sng" noProof="0" dirty="0"/>
                  <a:t>Answer:</a:t>
                </a:r>
                <a:r>
                  <a:rPr lang="en-US" sz="1900" noProof="0" dirty="0"/>
                  <a:t> We can explain (split) SS</a:t>
                </a:r>
                <a:r>
                  <a:rPr lang="en-US" sz="1900" baseline="-25000" noProof="0" dirty="0"/>
                  <a:t>B</a:t>
                </a:r>
                <a:r>
                  <a:rPr lang="en-US" sz="1900" noProof="0" dirty="0"/>
                  <a:t> with </a:t>
                </a:r>
                <a:r>
                  <a:rPr lang="en-US" sz="1900" i="1" noProof="0" dirty="0"/>
                  <a:t>K </a:t>
                </a:r>
                <a:r>
                  <a:rPr lang="en-US" sz="1900" noProof="0" dirty="0"/>
                  <a:t>– 1 </a:t>
                </a:r>
                <a:r>
                  <a:rPr lang="en-US" sz="1900" i="1" noProof="0" dirty="0"/>
                  <a:t>orthogonal</a:t>
                </a:r>
                <a:r>
                  <a:rPr lang="en-US" sz="1900" noProof="0" dirty="0"/>
                  <a:t> contrasts, so that </a:t>
                </a:r>
                <a14:m>
                  <m:oMath xmlns:m="http://schemas.openxmlformats.org/officeDocument/2006/math"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19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sz="1900" b="0" noProof="0" dirty="0"/>
              </a:p>
              <a:p>
                <a:endParaRPr lang="en-US" sz="1900" u="sng" noProof="0" dirty="0"/>
              </a:p>
              <a:p>
                <a:r>
                  <a:rPr lang="en-US" sz="1900" noProof="0" dirty="0"/>
                  <a:t>Orthogonal is difficult wording for saying that the contrasts are uncorrelated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/ not overlapping /  each contrast uses unique information</a:t>
                </a:r>
                <a:endParaRPr lang="en-US" sz="1900" noProof="0" dirty="0"/>
              </a:p>
              <a:p>
                <a:endParaRPr lang="en-US" sz="2000" noProof="0" dirty="0"/>
              </a:p>
              <a:p>
                <a:endParaRPr lang="en-US" sz="2000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983" y="1627886"/>
                <a:ext cx="9965553" cy="3529682"/>
              </a:xfrm>
              <a:blipFill>
                <a:blip r:embed="rId3"/>
                <a:stretch>
                  <a:fillRect l="-550" t="-1727" b="-17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When are contrasts orthogonal?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3223" y="1605053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noProof="0" dirty="0"/>
                  <a:t>Contrasts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/>
                  <a:t> are orthogonal if:</a:t>
                </a:r>
              </a:p>
              <a:p>
                <a:pPr marL="0" indent="0">
                  <a:buNone/>
                </a:pPr>
                <a:endParaRPr lang="en-US" sz="2000" i="1" noProof="0" dirty="0"/>
              </a:p>
              <a:p>
                <a:pPr marL="0" indent="0">
                  <a:buNone/>
                </a:pPr>
                <a:r>
                  <a:rPr lang="en-US" sz="2000" noProof="0" dirty="0"/>
                  <a:t>(i)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noProof="0" dirty="0"/>
                  <a:t> for 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pPr marL="0" indent="0">
                  <a:buNone/>
                </a:pPr>
                <a:r>
                  <a:rPr lang="en-US" sz="2000" noProof="0" dirty="0"/>
                  <a:t>(ii)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noProof="0" dirty="0"/>
                  <a:t> for unequal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noProof="0" dirty="0"/>
              </a:p>
              <a:p>
                <a:pPr marL="0" indent="0">
                  <a:buNone/>
                </a:pPr>
                <a:endParaRPr lang="en-US" sz="2000" noProof="0" dirty="0"/>
              </a:p>
              <a:p>
                <a:pPr marL="0" indent="0">
                  <a:buNone/>
                </a:pPr>
                <a:r>
                  <a:rPr lang="en-US" sz="2000" dirty="0"/>
                  <a:t>Note that the contrast coefficient had one subscript before, but now we need another subscript to indicate that it is about a particular coefficient of a particular contrast </a:t>
                </a:r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endParaRPr lang="en-US" sz="20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3223" y="1605053"/>
                <a:ext cx="9965553" cy="3529682"/>
              </a:xfrm>
              <a:blipFill>
                <a:blip r:embed="rId3"/>
                <a:stretch>
                  <a:fillRect l="-673" t="-172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r>
              <a:rPr lang="en-US" sz="1900" u="sng" noProof="0" dirty="0"/>
              <a:t>RQ:</a:t>
            </a:r>
            <a:r>
              <a:rPr lang="en-US" sz="1900" noProof="0" dirty="0"/>
              <a:t> Is there a difference in the mean anxiety score after Rogerian therapy (I), behavioral therapy A (II), and behavioral therapy B (III)?</a:t>
            </a:r>
          </a:p>
          <a:p>
            <a:pPr lvl="0"/>
            <a:endParaRPr lang="en-US" sz="1900" u="sng" baseline="-250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u="sng" noProof="0" dirty="0">
                <a:sym typeface="Wingdings" panose="05000000000000000000" pitchFamily="2" charset="2"/>
              </a:rPr>
              <a:t>Data:</a:t>
            </a: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r>
              <a:rPr lang="en-US" sz="1900" u="sng" noProof="0" dirty="0">
                <a:sym typeface="Wingdings" panose="05000000000000000000" pitchFamily="2" charset="2"/>
              </a:rPr>
              <a:t>Interesting contrasts:</a:t>
            </a:r>
          </a:p>
          <a:p>
            <a:pPr marL="0" lvl="0" indent="0">
              <a:buNone/>
            </a:pPr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/>
          <a:lstStyle/>
          <a:p>
            <a:pPr algn="ctr"/>
            <a:r>
              <a:rPr lang="en-US" noProof="0" dirty="0"/>
              <a:t>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063164"/>
                  </p:ext>
                </p:extLst>
              </p:nvPr>
            </p:nvGraphicFramePr>
            <p:xfrm>
              <a:off x="3199130" y="2306531"/>
              <a:ext cx="5411470" cy="19812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803400">
                      <a:extLst>
                        <a:ext uri="{9D8B030D-6E8A-4147-A177-3AD203B41FA5}">
                          <a16:colId xmlns:a16="http://schemas.microsoft.com/office/drawing/2014/main" val="2063693016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2596466589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3999007680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Therapy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7180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(I)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(II)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(III)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57762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7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8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6341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4812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063164"/>
                  </p:ext>
                </p:extLst>
              </p:nvPr>
            </p:nvGraphicFramePr>
            <p:xfrm>
              <a:off x="3199130" y="2306531"/>
              <a:ext cx="5411470" cy="19812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803400">
                      <a:extLst>
                        <a:ext uri="{9D8B030D-6E8A-4147-A177-3AD203B41FA5}">
                          <a16:colId xmlns:a16="http://schemas.microsoft.com/office/drawing/2014/main" val="2063693016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2596466589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3999007680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Therapy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71803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(I)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(II)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(III)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577623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7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8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6341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8" t="-578000" r="-201014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578000" r="-100337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676" t="-578000" r="-676" b="-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812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743167"/>
                  </p:ext>
                </p:extLst>
              </p:nvPr>
            </p:nvGraphicFramePr>
            <p:xfrm>
              <a:off x="2032000" y="487299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743167"/>
                  </p:ext>
                </p:extLst>
              </p:nvPr>
            </p:nvGraphicFramePr>
            <p:xfrm>
              <a:off x="2032000" y="487299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Contrast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Contrast coefficients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1" t="-108197" r="-2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8197" r="-1002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901" t="-108197" r="-6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" t="-20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9" t="-3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11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Are the contrasts orthogonal?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86" y="1605054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noProof="0" dirty="0"/>
                  <a:t>Contrasts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/>
                  <a:t> are orthogonal if:</a:t>
                </a:r>
              </a:p>
              <a:p>
                <a:pPr marL="0" indent="0">
                  <a:buNone/>
                </a:pPr>
                <a:r>
                  <a:rPr lang="en-US" sz="2000" noProof="0" dirty="0"/>
                  <a:t>(i)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noProof="0" dirty="0"/>
                  <a:t> for 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endParaRPr lang="en-US" sz="20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86" y="1605054"/>
                <a:ext cx="9965553" cy="3529682"/>
              </a:xfrm>
              <a:blipFill>
                <a:blip r:embed="rId3"/>
                <a:stretch>
                  <a:fillRect l="-612" t="-31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49868"/>
                  </p:ext>
                </p:extLst>
              </p:nvPr>
            </p:nvGraphicFramePr>
            <p:xfrm>
              <a:off x="2016760" y="297307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49868"/>
                  </p:ext>
                </p:extLst>
              </p:nvPr>
            </p:nvGraphicFramePr>
            <p:xfrm>
              <a:off x="2016760" y="297307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99" t="-106452" r="-20029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1" t="-106452" r="-10090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6452" r="-599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" t="-209836" r="-3002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99" t="-209836" r="-2002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1" t="-209836" r="-1009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09836" r="-5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9" t="-309836" r="-3002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299" t="-309836" r="-2002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901" t="-309836" r="-100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309836" r="-5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65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Another example with unequal sample size (</a:t>
            </a:r>
            <a:r>
              <a:rPr lang="en-US" sz="3200" i="1" noProof="0" dirty="0"/>
              <a:t>n</a:t>
            </a:r>
            <a:r>
              <a:rPr lang="en-US" sz="3200" i="1" baseline="-25000" noProof="0" dirty="0"/>
              <a:t>k</a:t>
            </a:r>
            <a:r>
              <a:rPr lang="en-US" sz="3200" noProof="0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RQ:</a:t>
            </a:r>
            <a:r>
              <a:rPr lang="en-US" sz="2000" dirty="0"/>
              <a:t> Is there a difference in mean tiredness of students who live with their parents, only one parent, or do not live with their parents?</a:t>
            </a:r>
          </a:p>
          <a:p>
            <a:endParaRPr lang="en-US" sz="2000" dirty="0"/>
          </a:p>
          <a:p>
            <a:r>
              <a:rPr lang="en-US" sz="2000" u="sng" dirty="0"/>
              <a:t>Variables:</a:t>
            </a:r>
          </a:p>
          <a:p>
            <a:pPr lvl="1"/>
            <a:r>
              <a:rPr lang="en-US" sz="1900" dirty="0"/>
              <a:t>Independent variable/factor is living situation </a:t>
            </a:r>
            <a:r>
              <a:rPr lang="en-US" sz="1900" dirty="0">
                <a:sym typeface="Wingdings" panose="05000000000000000000" pitchFamily="2" charset="2"/>
              </a:rPr>
              <a:t> 1 = with parents, 2 = one parent, 3 = no parents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Dependent variable is tiredness that is measured with a scale</a:t>
            </a:r>
          </a:p>
          <a:p>
            <a:pPr lvl="1"/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u="sng" dirty="0">
                <a:sym typeface="Wingdings" panose="05000000000000000000" pitchFamily="2" charset="2"/>
              </a:rPr>
              <a:t>Data:</a:t>
            </a:r>
            <a:r>
              <a:rPr lang="en-US" sz="1900" dirty="0">
                <a:sym typeface="Wingdings" panose="05000000000000000000" pitchFamily="2" charset="2"/>
              </a:rPr>
              <a:t> All social science students who followed the statistics course MTO-D-MAW in 2004 (</a:t>
            </a:r>
            <a:r>
              <a:rPr lang="en-US" sz="1900" i="1" dirty="0">
                <a:sym typeface="Wingdings" panose="05000000000000000000" pitchFamily="2" charset="2"/>
              </a:rPr>
              <a:t>N</a:t>
            </a:r>
            <a:r>
              <a:rPr lang="en-US" sz="1900" dirty="0">
                <a:sym typeface="Wingdings" panose="05000000000000000000" pitchFamily="2" charset="2"/>
              </a:rPr>
              <a:t> = 590)</a:t>
            </a:r>
            <a:endParaRPr lang="en-US" sz="1900" u="sng" dirty="0"/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04" y="4525963"/>
            <a:ext cx="4075792" cy="21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Another example with unequal sample size (</a:t>
            </a:r>
            <a:r>
              <a:rPr lang="en-US" sz="3200" i="1" noProof="0" dirty="0"/>
              <a:t>n</a:t>
            </a:r>
            <a:r>
              <a:rPr lang="en-US" sz="3200" i="1" baseline="-25000" noProof="0" dirty="0"/>
              <a:t>k</a:t>
            </a:r>
            <a:r>
              <a:rPr lang="en-US" sz="3200" noProof="0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38200" y="1337945"/>
                <a:ext cx="10185400" cy="35296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900" dirty="0"/>
                  <a:t>We would like to test the contrasts between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900" dirty="0"/>
                  <a:t>“living at home” (parents and one parent) vs. “not living at home” (no parents)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900" dirty="0"/>
                  <a:t>“living with both parents” (parents) vs. “living with one of the parents” (one parent)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r>
                  <a:rPr lang="en-US" sz="1900" dirty="0"/>
                  <a:t>Contrasts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/>
                  <a:t> are orthogonal if:</a:t>
                </a:r>
              </a:p>
              <a:p>
                <a:pPr marL="0" indent="0">
                  <a:buNone/>
                </a:pPr>
                <a:r>
                  <a:rPr lang="en-US" sz="1900" dirty="0"/>
                  <a:t>(ii)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1800" dirty="0"/>
                  <a:t> </a:t>
                </a:r>
                <a:r>
                  <a:rPr lang="en-US" sz="1900" dirty="0"/>
                  <a:t>for unequal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7945"/>
                <a:ext cx="10185400" cy="3529682"/>
              </a:xfrm>
              <a:prstGeom prst="rect">
                <a:avLst/>
              </a:prstGeom>
              <a:blipFill>
                <a:blip r:embed="rId3"/>
                <a:stretch>
                  <a:fillRect l="-599" t="-1727" b="-255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304" y="4184298"/>
            <a:ext cx="4075792" cy="2172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792284"/>
                  </p:ext>
                </p:extLst>
              </p:nvPr>
            </p:nvGraphicFramePr>
            <p:xfrm>
              <a:off x="1442720" y="2560962"/>
              <a:ext cx="949445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3607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117/(117+19) = 0.86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19/(117+19) = 0.14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-454/454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117/117 =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-19/19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792284"/>
                  </p:ext>
                </p:extLst>
              </p:nvPr>
            </p:nvGraphicFramePr>
            <p:xfrm>
              <a:off x="1442720" y="2560962"/>
              <a:ext cx="949445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3607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51" t="-108197" r="-2004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351" t="-108197" r="-1004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1351" t="-108197" r="-45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41" t="-208197" r="-5876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51" t="-208197" r="-2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351" t="-208197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1351" t="-208197" r="-4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441" t="-308197" r="-5876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1351" t="-308197" r="-2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1351" t="-308197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51351" t="-308197" r="-45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529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3844</TotalTime>
  <Words>3259</Words>
  <Application>Microsoft Office PowerPoint</Application>
  <PresentationFormat>Widescreen</PresentationFormat>
  <Paragraphs>572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 Experimental Research Methods   Lecture 5</vt:lpstr>
      <vt:lpstr>Lecture goals lecture 5</vt:lpstr>
      <vt:lpstr>Recap contrasts</vt:lpstr>
      <vt:lpstr>Orthogonal contrasts</vt:lpstr>
      <vt:lpstr>When are contrasts orthogonal?</vt:lpstr>
      <vt:lpstr>Recurring example</vt:lpstr>
      <vt:lpstr>Are the contrasts orthogonal?</vt:lpstr>
      <vt:lpstr>Another example with unequal sample size (nk)</vt:lpstr>
      <vt:lpstr>Another example with unequal sample size (nk)</vt:lpstr>
      <vt:lpstr>Overview contrasts</vt:lpstr>
      <vt:lpstr>Helmert contrasts</vt:lpstr>
      <vt:lpstr>Helmert contrasts in SPSS: Recurring example</vt:lpstr>
      <vt:lpstr>Helmert contrasts in SPSS: Recurring example</vt:lpstr>
      <vt:lpstr>Are Helmert contrasts orthogonal?</vt:lpstr>
      <vt:lpstr>Trend analysis: Example</vt:lpstr>
      <vt:lpstr>Trend analysis</vt:lpstr>
      <vt:lpstr>PowerPoint Presentation</vt:lpstr>
      <vt:lpstr>Trend analysis applied to example</vt:lpstr>
      <vt:lpstr>Trend analysis applied to example</vt:lpstr>
      <vt:lpstr>PowerPoint Presentation</vt:lpstr>
      <vt:lpstr>Decision tree interpreting “Sig.” in SPSS output</vt:lpstr>
      <vt:lpstr>Overview contrasts</vt:lpstr>
      <vt:lpstr>Post-hoc contrasts</vt:lpstr>
      <vt:lpstr>Post-hoc contrasts: Tukey or Scheffé?</vt:lpstr>
      <vt:lpstr>Tukey</vt:lpstr>
      <vt:lpstr>Tukey applied using SPSS to recurring example</vt:lpstr>
      <vt:lpstr>PowerPoint Presentation</vt:lpstr>
      <vt:lpstr>Scheffé</vt:lpstr>
      <vt:lpstr>Test procedure Scheffé for recurring example</vt:lpstr>
      <vt:lpstr>Scheffé applied using SPSS to recurring example</vt:lpstr>
      <vt:lpstr>Scheffé applied using SPSS to recurring example</vt:lpstr>
      <vt:lpstr>Summary contrasts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468</cp:revision>
  <cp:lastPrinted>2019-05-10T11:53:19Z</cp:lastPrinted>
  <dcterms:created xsi:type="dcterms:W3CDTF">2018-05-09T11:51:46Z</dcterms:created>
  <dcterms:modified xsi:type="dcterms:W3CDTF">2025-02-22T13:18:45Z</dcterms:modified>
</cp:coreProperties>
</file>