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308" r:id="rId2"/>
    <p:sldId id="366" r:id="rId3"/>
    <p:sldId id="508" r:id="rId4"/>
    <p:sldId id="527" r:id="rId5"/>
    <p:sldId id="547" r:id="rId6"/>
    <p:sldId id="513" r:id="rId7"/>
    <p:sldId id="514" r:id="rId8"/>
    <p:sldId id="515" r:id="rId9"/>
    <p:sldId id="516" r:id="rId10"/>
    <p:sldId id="523" r:id="rId11"/>
    <p:sldId id="524" r:id="rId12"/>
    <p:sldId id="525" r:id="rId13"/>
    <p:sldId id="526" r:id="rId14"/>
    <p:sldId id="522" r:id="rId15"/>
    <p:sldId id="532" r:id="rId16"/>
    <p:sldId id="533" r:id="rId17"/>
    <p:sldId id="534" r:id="rId18"/>
    <p:sldId id="535" r:id="rId19"/>
    <p:sldId id="536" r:id="rId20"/>
    <p:sldId id="537" r:id="rId21"/>
    <p:sldId id="538" r:id="rId22"/>
    <p:sldId id="539" r:id="rId23"/>
    <p:sldId id="542" r:id="rId24"/>
    <p:sldId id="540" r:id="rId25"/>
    <p:sldId id="541" r:id="rId26"/>
    <p:sldId id="543" r:id="rId27"/>
    <p:sldId id="544" r:id="rId28"/>
    <p:sldId id="545" r:id="rId29"/>
    <p:sldId id="546" r:id="rId30"/>
    <p:sldId id="467" r:id="rId31"/>
  </p:sldIdLst>
  <p:sldSz cx="12192000" cy="6858000"/>
  <p:notesSz cx="6669088" cy="9753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C.M. van Aert" initials="RvA" lastIdx="34" clrIdx="0">
    <p:extLst>
      <p:ext uri="{19B8F6BF-5375-455C-9EA6-DF929625EA0E}">
        <p15:presenceInfo xmlns:p15="http://schemas.microsoft.com/office/powerpoint/2012/main" userId="S-1-5-21-3009188405-4059014094-2327816963-208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2107FC-0D82-4BC3-9513-E350E1B474A0}" v="79" dt="2025-04-27T09:17:11.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384" autoAdjust="0"/>
  </p:normalViewPr>
  <p:slideViewPr>
    <p:cSldViewPr snapToGrid="0">
      <p:cViewPr varScale="1">
        <p:scale>
          <a:sx n="94" d="100"/>
          <a:sy n="94" d="100"/>
        </p:scale>
        <p:origin x="108" y="240"/>
      </p:cViewPr>
      <p:guideLst/>
    </p:cSldViewPr>
  </p:slideViewPr>
  <p:outlineViewPr>
    <p:cViewPr>
      <p:scale>
        <a:sx n="33" d="100"/>
        <a:sy n="33" d="100"/>
      </p:scale>
      <p:origin x="0" y="-182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par van Lissa" userId="66f0d9d8-5e0d-4c8f-a33e-eb362e4340e3" providerId="ADAL" clId="{9D2107FC-0D82-4BC3-9513-E350E1B474A0}"/>
    <pc:docChg chg="custSel modSld">
      <pc:chgData name="Caspar van Lissa" userId="66f0d9d8-5e0d-4c8f-a33e-eb362e4340e3" providerId="ADAL" clId="{9D2107FC-0D82-4BC3-9513-E350E1B474A0}" dt="2025-04-27T09:17:11.681" v="939" actId="20577"/>
      <pc:docMkLst>
        <pc:docMk/>
      </pc:docMkLst>
      <pc:sldChg chg="modSp mod">
        <pc:chgData name="Caspar van Lissa" userId="66f0d9d8-5e0d-4c8f-a33e-eb362e4340e3" providerId="ADAL" clId="{9D2107FC-0D82-4BC3-9513-E350E1B474A0}" dt="2025-04-27T09:09:08.641" v="136" actId="20577"/>
        <pc:sldMkLst>
          <pc:docMk/>
          <pc:sldMk cId="612400043" sldId="516"/>
        </pc:sldMkLst>
        <pc:spChg chg="mod">
          <ac:chgData name="Caspar van Lissa" userId="66f0d9d8-5e0d-4c8f-a33e-eb362e4340e3" providerId="ADAL" clId="{9D2107FC-0D82-4BC3-9513-E350E1B474A0}" dt="2025-04-27T09:09:08.641" v="136" actId="20577"/>
          <ac:spMkLst>
            <pc:docMk/>
            <pc:sldMk cId="612400043" sldId="516"/>
            <ac:spMk id="3" creationId="{00000000-0000-0000-0000-000000000000}"/>
          </ac:spMkLst>
        </pc:spChg>
      </pc:sldChg>
      <pc:sldChg chg="modSp mod">
        <pc:chgData name="Caspar van Lissa" userId="66f0d9d8-5e0d-4c8f-a33e-eb362e4340e3" providerId="ADAL" clId="{9D2107FC-0D82-4BC3-9513-E350E1B474A0}" dt="2025-04-27T08:53:03.285" v="101" actId="114"/>
        <pc:sldMkLst>
          <pc:docMk/>
          <pc:sldMk cId="2990294607" sldId="527"/>
        </pc:sldMkLst>
        <pc:spChg chg="mod">
          <ac:chgData name="Caspar van Lissa" userId="66f0d9d8-5e0d-4c8f-a33e-eb362e4340e3" providerId="ADAL" clId="{9D2107FC-0D82-4BC3-9513-E350E1B474A0}" dt="2025-04-27T08:53:03.285" v="101" actId="114"/>
          <ac:spMkLst>
            <pc:docMk/>
            <pc:sldMk cId="2990294607" sldId="527"/>
            <ac:spMk id="3" creationId="{00000000-0000-0000-0000-000000000000}"/>
          </ac:spMkLst>
        </pc:spChg>
      </pc:sldChg>
      <pc:sldChg chg="modSp mod">
        <pc:chgData name="Caspar van Lissa" userId="66f0d9d8-5e0d-4c8f-a33e-eb362e4340e3" providerId="ADAL" clId="{9D2107FC-0D82-4BC3-9513-E350E1B474A0}" dt="2025-04-27T09:11:38.904" v="385" actId="20577"/>
        <pc:sldMkLst>
          <pc:docMk/>
          <pc:sldMk cId="2564022110" sldId="532"/>
        </pc:sldMkLst>
        <pc:spChg chg="mod">
          <ac:chgData name="Caspar van Lissa" userId="66f0d9d8-5e0d-4c8f-a33e-eb362e4340e3" providerId="ADAL" clId="{9D2107FC-0D82-4BC3-9513-E350E1B474A0}" dt="2025-04-27T09:11:38.904" v="385" actId="20577"/>
          <ac:spMkLst>
            <pc:docMk/>
            <pc:sldMk cId="2564022110" sldId="532"/>
            <ac:spMk id="3" creationId="{00000000-0000-0000-0000-000000000000}"/>
          </ac:spMkLst>
        </pc:spChg>
      </pc:sldChg>
      <pc:sldChg chg="modSp mod">
        <pc:chgData name="Caspar van Lissa" userId="66f0d9d8-5e0d-4c8f-a33e-eb362e4340e3" providerId="ADAL" clId="{9D2107FC-0D82-4BC3-9513-E350E1B474A0}" dt="2025-04-27T09:12:59.182" v="605" actId="20577"/>
        <pc:sldMkLst>
          <pc:docMk/>
          <pc:sldMk cId="3638830826" sldId="533"/>
        </pc:sldMkLst>
        <pc:spChg chg="mod">
          <ac:chgData name="Caspar van Lissa" userId="66f0d9d8-5e0d-4c8f-a33e-eb362e4340e3" providerId="ADAL" clId="{9D2107FC-0D82-4BC3-9513-E350E1B474A0}" dt="2025-04-27T09:12:59.182" v="605" actId="20577"/>
          <ac:spMkLst>
            <pc:docMk/>
            <pc:sldMk cId="3638830826" sldId="533"/>
            <ac:spMk id="3" creationId="{00000000-0000-0000-0000-000000000000}"/>
          </ac:spMkLst>
        </pc:spChg>
      </pc:sldChg>
      <pc:sldChg chg="modSp mod">
        <pc:chgData name="Caspar van Lissa" userId="66f0d9d8-5e0d-4c8f-a33e-eb362e4340e3" providerId="ADAL" clId="{9D2107FC-0D82-4BC3-9513-E350E1B474A0}" dt="2025-04-27T09:14:32.837" v="721" actId="20577"/>
        <pc:sldMkLst>
          <pc:docMk/>
          <pc:sldMk cId="358548080" sldId="543"/>
        </pc:sldMkLst>
        <pc:spChg chg="mod">
          <ac:chgData name="Caspar van Lissa" userId="66f0d9d8-5e0d-4c8f-a33e-eb362e4340e3" providerId="ADAL" clId="{9D2107FC-0D82-4BC3-9513-E350E1B474A0}" dt="2025-04-27T09:14:32.837" v="721" actId="20577"/>
          <ac:spMkLst>
            <pc:docMk/>
            <pc:sldMk cId="358548080" sldId="543"/>
            <ac:spMk id="3" creationId="{00000000-0000-0000-0000-000000000000}"/>
          </ac:spMkLst>
        </pc:spChg>
      </pc:sldChg>
      <pc:sldChg chg="modSp mod">
        <pc:chgData name="Caspar van Lissa" userId="66f0d9d8-5e0d-4c8f-a33e-eb362e4340e3" providerId="ADAL" clId="{9D2107FC-0D82-4BC3-9513-E350E1B474A0}" dt="2025-04-27T09:17:11.681" v="939" actId="20577"/>
        <pc:sldMkLst>
          <pc:docMk/>
          <pc:sldMk cId="3566967735" sldId="545"/>
        </pc:sldMkLst>
        <pc:spChg chg="mod">
          <ac:chgData name="Caspar van Lissa" userId="66f0d9d8-5e0d-4c8f-a33e-eb362e4340e3" providerId="ADAL" clId="{9D2107FC-0D82-4BC3-9513-E350E1B474A0}" dt="2025-04-27T09:17:11.681" v="939" actId="20577"/>
          <ac:spMkLst>
            <pc:docMk/>
            <pc:sldMk cId="3566967735" sldId="545"/>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1-20T15:36:35.184" idx="34">
    <p:pos x="10" y="10"/>
    <p:text>Zoom questions:The order of the unadjusted means is different from the order of the adjusted means.
The differences between the adjusted means are larger than the differences between the unadjusted means.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9T09:16:49.740" idx="32">
    <p:pos x="953" y="1627"/>
    <p:text>Zoom questions: (1) Is there an effect? Yes, no; (2) 15% of the variance in the dependent variable is explained by the factor group? True, false</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607" y="0"/>
            <a:ext cx="2889938" cy="489374"/>
          </a:xfrm>
          <a:prstGeom prst="rect">
            <a:avLst/>
          </a:prstGeom>
        </p:spPr>
        <p:txBody>
          <a:bodyPr vert="horz" lIns="91440" tIns="45720" rIns="91440" bIns="45720" rtlCol="0"/>
          <a:lstStyle>
            <a:lvl1pPr algn="r">
              <a:defRPr sz="1200"/>
            </a:lvl1pPr>
          </a:lstStyle>
          <a:p>
            <a:fld id="{E7C94BC4-5B77-4BEA-AE10-D37FB4958CB3}" type="datetimeFigureOut">
              <a:rPr lang="en-US" smtClean="0"/>
              <a:t>4/27/2025</a:t>
            </a:fld>
            <a:endParaRPr lang="en-US" dirty="0"/>
          </a:p>
        </p:txBody>
      </p:sp>
      <p:sp>
        <p:nvSpPr>
          <p:cNvPr id="4" name="Footer Placeholder 3"/>
          <p:cNvSpPr>
            <a:spLocks noGrp="1"/>
          </p:cNvSpPr>
          <p:nvPr>
            <p:ph type="ftr" sz="quarter" idx="2"/>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7" y="9264228"/>
            <a:ext cx="2889938" cy="489373"/>
          </a:xfrm>
          <a:prstGeom prst="rect">
            <a:avLst/>
          </a:prstGeom>
        </p:spPr>
        <p:txBody>
          <a:bodyPr vert="horz" lIns="91440" tIns="45720" rIns="91440" bIns="45720" rtlCol="0" anchor="b"/>
          <a:lstStyle>
            <a:lvl1pPr algn="r">
              <a:defRPr sz="1200"/>
            </a:lvl1pPr>
          </a:lstStyle>
          <a:p>
            <a:fld id="{82E77006-D0CD-4FA7-8545-ABFDCE319F03}" type="slidenum">
              <a:rPr lang="en-US" smtClean="0"/>
              <a:t>‹#›</a:t>
            </a:fld>
            <a:endParaRPr lang="en-US" dirty="0"/>
          </a:p>
        </p:txBody>
      </p:sp>
    </p:spTree>
    <p:extLst>
      <p:ext uri="{BB962C8B-B14F-4D97-AF65-F5344CB8AC3E}">
        <p14:creationId xmlns:p14="http://schemas.microsoft.com/office/powerpoint/2010/main" val="251181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777607" y="0"/>
            <a:ext cx="2889938" cy="489374"/>
          </a:xfrm>
          <a:prstGeom prst="rect">
            <a:avLst/>
          </a:prstGeom>
        </p:spPr>
        <p:txBody>
          <a:bodyPr vert="horz" lIns="91440" tIns="45720" rIns="91440" bIns="45720" rtlCol="0"/>
          <a:lstStyle>
            <a:lvl1pPr algn="r">
              <a:defRPr sz="1200"/>
            </a:lvl1pPr>
          </a:lstStyle>
          <a:p>
            <a:fld id="{3D057A1C-535D-42DB-8B7E-CBD05FB93862}" type="datetimeFigureOut">
              <a:rPr lang="en-US" smtClean="0"/>
              <a:t>4/27/2025</a:t>
            </a:fld>
            <a:endParaRPr lang="en-US" dirty="0"/>
          </a:p>
        </p:txBody>
      </p:sp>
      <p:sp>
        <p:nvSpPr>
          <p:cNvPr id="4" name="Slide Image Placeholder 3"/>
          <p:cNvSpPr>
            <a:spLocks noGrp="1" noRot="1" noChangeAspect="1"/>
          </p:cNvSpPr>
          <p:nvPr>
            <p:ph type="sldImg" idx="2"/>
          </p:nvPr>
        </p:nvSpPr>
        <p:spPr>
          <a:xfrm>
            <a:off x="407988" y="1219200"/>
            <a:ext cx="5853112" cy="32924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66909" y="4693920"/>
            <a:ext cx="5335270" cy="38404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264228"/>
            <a:ext cx="2889938" cy="489373"/>
          </a:xfrm>
          <a:prstGeom prst="rect">
            <a:avLst/>
          </a:prstGeom>
        </p:spPr>
        <p:txBody>
          <a:bodyPr vert="horz" lIns="91440" tIns="45720" rIns="91440" bIns="45720" rtlCol="0" anchor="b"/>
          <a:lstStyle>
            <a:lvl1pPr algn="r">
              <a:defRPr sz="1200"/>
            </a:lvl1pPr>
          </a:lstStyle>
          <a:p>
            <a:fld id="{3F717809-2922-4189-8AFF-BC2E07D309D3}" type="slidenum">
              <a:rPr lang="en-US" smtClean="0"/>
              <a:t>‹#›</a:t>
            </a:fld>
            <a:endParaRPr lang="en-US" dirty="0"/>
          </a:p>
        </p:txBody>
      </p:sp>
    </p:spTree>
    <p:extLst>
      <p:ext uri="{BB962C8B-B14F-4D97-AF65-F5344CB8AC3E}">
        <p14:creationId xmlns:p14="http://schemas.microsoft.com/office/powerpoint/2010/main" val="1316969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1219200"/>
            <a:ext cx="5853112" cy="3292475"/>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94AB956B-9FA7-462E-A61C-CFA10349F43B}" type="slidenum">
              <a:rPr lang="en-US" smtClean="0"/>
              <a:t>1</a:t>
            </a:fld>
            <a:endParaRPr lang="en-US" dirty="0"/>
          </a:p>
        </p:txBody>
      </p:sp>
    </p:spTree>
    <p:extLst>
      <p:ext uri="{BB962C8B-B14F-4D97-AF65-F5344CB8AC3E}">
        <p14:creationId xmlns:p14="http://schemas.microsoft.com/office/powerpoint/2010/main" val="422107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11</a:t>
            </a:fld>
            <a:endParaRPr lang="nl-NL"/>
          </a:p>
        </p:txBody>
      </p:sp>
    </p:spTree>
    <p:extLst>
      <p:ext uri="{BB962C8B-B14F-4D97-AF65-F5344CB8AC3E}">
        <p14:creationId xmlns:p14="http://schemas.microsoft.com/office/powerpoint/2010/main" val="4201480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12</a:t>
            </a:fld>
            <a:endParaRPr lang="nl-NL"/>
          </a:p>
        </p:txBody>
      </p:sp>
    </p:spTree>
    <p:extLst>
      <p:ext uri="{BB962C8B-B14F-4D97-AF65-F5344CB8AC3E}">
        <p14:creationId xmlns:p14="http://schemas.microsoft.com/office/powerpoint/2010/main" val="70352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13</a:t>
            </a:fld>
            <a:endParaRPr lang="nl-NL"/>
          </a:p>
        </p:txBody>
      </p:sp>
    </p:spTree>
    <p:extLst>
      <p:ext uri="{BB962C8B-B14F-4D97-AF65-F5344CB8AC3E}">
        <p14:creationId xmlns:p14="http://schemas.microsoft.com/office/powerpoint/2010/main" val="422175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15</a:t>
            </a:fld>
            <a:endParaRPr lang="nl-NL"/>
          </a:p>
        </p:txBody>
      </p:sp>
    </p:spTree>
    <p:extLst>
      <p:ext uri="{BB962C8B-B14F-4D97-AF65-F5344CB8AC3E}">
        <p14:creationId xmlns:p14="http://schemas.microsoft.com/office/powerpoint/2010/main" val="2934880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16</a:t>
            </a:fld>
            <a:endParaRPr lang="nl-NL"/>
          </a:p>
        </p:txBody>
      </p:sp>
    </p:spTree>
    <p:extLst>
      <p:ext uri="{BB962C8B-B14F-4D97-AF65-F5344CB8AC3E}">
        <p14:creationId xmlns:p14="http://schemas.microsoft.com/office/powerpoint/2010/main" val="1836686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17</a:t>
            </a:fld>
            <a:endParaRPr lang="nl-NL"/>
          </a:p>
        </p:txBody>
      </p:sp>
    </p:spTree>
    <p:extLst>
      <p:ext uri="{BB962C8B-B14F-4D97-AF65-F5344CB8AC3E}">
        <p14:creationId xmlns:p14="http://schemas.microsoft.com/office/powerpoint/2010/main" val="1770068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18</a:t>
            </a:fld>
            <a:endParaRPr lang="nl-NL"/>
          </a:p>
        </p:txBody>
      </p:sp>
    </p:spTree>
    <p:extLst>
      <p:ext uri="{BB962C8B-B14F-4D97-AF65-F5344CB8AC3E}">
        <p14:creationId xmlns:p14="http://schemas.microsoft.com/office/powerpoint/2010/main" val="3901913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19</a:t>
            </a:fld>
            <a:endParaRPr lang="nl-NL"/>
          </a:p>
        </p:txBody>
      </p:sp>
    </p:spTree>
    <p:extLst>
      <p:ext uri="{BB962C8B-B14F-4D97-AF65-F5344CB8AC3E}">
        <p14:creationId xmlns:p14="http://schemas.microsoft.com/office/powerpoint/2010/main" val="2949835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Robbie:</a:t>
            </a:r>
            <a:r>
              <a:rPr lang="en-US" baseline="0" dirty="0"/>
              <a:t> Observaties in the scatter plots</a:t>
            </a:r>
            <a:endParaRPr lang="en-US" dirty="0"/>
          </a:p>
          <a:p>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22</a:t>
            </a:fld>
            <a:endParaRPr lang="en-US" dirty="0"/>
          </a:p>
        </p:txBody>
      </p:sp>
    </p:spTree>
    <p:extLst>
      <p:ext uri="{BB962C8B-B14F-4D97-AF65-F5344CB8AC3E}">
        <p14:creationId xmlns:p14="http://schemas.microsoft.com/office/powerpoint/2010/main" val="2651042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23</a:t>
            </a:fld>
            <a:endParaRPr lang="nl-NL"/>
          </a:p>
        </p:txBody>
      </p:sp>
    </p:spTree>
    <p:extLst>
      <p:ext uri="{BB962C8B-B14F-4D97-AF65-F5344CB8AC3E}">
        <p14:creationId xmlns:p14="http://schemas.microsoft.com/office/powerpoint/2010/main" val="239218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a:t>
            </a:fld>
            <a:endParaRPr lang="nl-NL"/>
          </a:p>
        </p:txBody>
      </p:sp>
    </p:spTree>
    <p:extLst>
      <p:ext uri="{BB962C8B-B14F-4D97-AF65-F5344CB8AC3E}">
        <p14:creationId xmlns:p14="http://schemas.microsoft.com/office/powerpoint/2010/main" val="2244208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24</a:t>
            </a:fld>
            <a:endParaRPr lang="en-US" dirty="0"/>
          </a:p>
        </p:txBody>
      </p:sp>
    </p:spTree>
    <p:extLst>
      <p:ext uri="{BB962C8B-B14F-4D97-AF65-F5344CB8AC3E}">
        <p14:creationId xmlns:p14="http://schemas.microsoft.com/office/powerpoint/2010/main" val="2055733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Diary</a:t>
            </a:r>
            <a:r>
              <a:rPr lang="en-US" baseline="0" dirty="0"/>
              <a:t> studies are a clear example of within subjects design. An example would be that participants get a little questionnaire on their phone every day. They have to fill in this questionnaire every day. So for instance, they have to fill in how happy they are, every day. Then we can check whether this changes over time.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25</a:t>
            </a:fld>
            <a:endParaRPr lang="nl-NL"/>
          </a:p>
        </p:txBody>
      </p:sp>
    </p:spTree>
    <p:extLst>
      <p:ext uri="{BB962C8B-B14F-4D97-AF65-F5344CB8AC3E}">
        <p14:creationId xmlns:p14="http://schemas.microsoft.com/office/powerpoint/2010/main" val="207078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26</a:t>
            </a:fld>
            <a:endParaRPr lang="nl-NL"/>
          </a:p>
        </p:txBody>
      </p:sp>
    </p:spTree>
    <p:extLst>
      <p:ext uri="{BB962C8B-B14F-4D97-AF65-F5344CB8AC3E}">
        <p14:creationId xmlns:p14="http://schemas.microsoft.com/office/powerpoint/2010/main" val="482510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27</a:t>
            </a:fld>
            <a:endParaRPr lang="nl-NL"/>
          </a:p>
        </p:txBody>
      </p:sp>
    </p:spTree>
    <p:extLst>
      <p:ext uri="{BB962C8B-B14F-4D97-AF65-F5344CB8AC3E}">
        <p14:creationId xmlns:p14="http://schemas.microsoft.com/office/powerpoint/2010/main" val="2580413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28</a:t>
            </a:fld>
            <a:endParaRPr lang="nl-NL"/>
          </a:p>
        </p:txBody>
      </p:sp>
    </p:spTree>
    <p:extLst>
      <p:ext uri="{BB962C8B-B14F-4D97-AF65-F5344CB8AC3E}">
        <p14:creationId xmlns:p14="http://schemas.microsoft.com/office/powerpoint/2010/main" val="788889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29</a:t>
            </a:fld>
            <a:endParaRPr lang="nl-NL"/>
          </a:p>
        </p:txBody>
      </p:sp>
    </p:spTree>
    <p:extLst>
      <p:ext uri="{BB962C8B-B14F-4D97-AF65-F5344CB8AC3E}">
        <p14:creationId xmlns:p14="http://schemas.microsoft.com/office/powerpoint/2010/main" val="95686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4</a:t>
            </a:fld>
            <a:endParaRPr lang="en-US" dirty="0"/>
          </a:p>
        </p:txBody>
      </p:sp>
    </p:spTree>
    <p:extLst>
      <p:ext uri="{BB962C8B-B14F-4D97-AF65-F5344CB8AC3E}">
        <p14:creationId xmlns:p14="http://schemas.microsoft.com/office/powerpoint/2010/main" val="740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5</a:t>
            </a:fld>
            <a:endParaRPr lang="nl-NL"/>
          </a:p>
        </p:txBody>
      </p:sp>
    </p:spTree>
    <p:extLst>
      <p:ext uri="{BB962C8B-B14F-4D97-AF65-F5344CB8AC3E}">
        <p14:creationId xmlns:p14="http://schemas.microsoft.com/office/powerpoint/2010/main" val="3426662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want to carry out an</a:t>
            </a:r>
            <a:r>
              <a:rPr lang="en-US" baseline="0" dirty="0"/>
              <a:t> ANOVA, in which we want to know whether there is an effect of drinking Red Bull on memorizing words. As covariate, we want to include covariate age. We see in the data that the average age for the two groups is equal. By eyeballing the scores, we see that there is a negative relationship between the DV words and the variable age.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6</a:t>
            </a:fld>
            <a:endParaRPr lang="nl-NL"/>
          </a:p>
        </p:txBody>
      </p:sp>
    </p:spTree>
    <p:extLst>
      <p:ext uri="{BB962C8B-B14F-4D97-AF65-F5344CB8AC3E}">
        <p14:creationId xmlns:p14="http://schemas.microsoft.com/office/powerpoint/2010/main" val="376298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would conduct the ANOVA, WITHOUT</a:t>
            </a:r>
            <a:r>
              <a:rPr lang="en-US" baseline="0" dirty="0"/>
              <a:t> taking the variable age into account? We see that in the sample there is a difference in means. But we are not allowed to generalize this to the population; the p-value is larger than alpha of .05, so we are not allowed to reject the null hypothesis. So, we failed to find sufficient evidence to believe that the population means differ.</a:t>
            </a:r>
          </a:p>
          <a:p>
            <a:endParaRPr lang="en-US" baseline="0" dirty="0"/>
          </a:p>
          <a:p>
            <a:r>
              <a:rPr lang="en-US" baseline="0" dirty="0"/>
              <a:t>We can check the Sums of Squares between and within and the MSb and MSw.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7</a:t>
            </a:fld>
            <a:endParaRPr lang="nl-NL"/>
          </a:p>
        </p:txBody>
      </p:sp>
    </p:spTree>
    <p:extLst>
      <p:ext uri="{BB962C8B-B14F-4D97-AF65-F5344CB8AC3E}">
        <p14:creationId xmlns:p14="http://schemas.microsoft.com/office/powerpoint/2010/main" val="200285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-READ SLIDE- </a:t>
            </a:r>
          </a:p>
          <a:p>
            <a:endParaRPr lang="en-US" baseline="0" dirty="0"/>
          </a:p>
          <a:p>
            <a:r>
              <a:rPr lang="en-US" baseline="0" dirty="0"/>
              <a:t>In the Venn diagrams, we displayed the variance in the DV. We can split up the total variation in a part that can be explained by group membership (the SS of squares between, this was 22.5) and in a part that cannot be explained by group membership (this is the SS within, 69.6). </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8</a:t>
            </a:fld>
            <a:endParaRPr lang="nl-NL"/>
          </a:p>
        </p:txBody>
      </p:sp>
    </p:spTree>
    <p:extLst>
      <p:ext uri="{BB962C8B-B14F-4D97-AF65-F5344CB8AC3E}">
        <p14:creationId xmlns:p14="http://schemas.microsoft.com/office/powerpoint/2010/main" val="761982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9</a:t>
            </a:fld>
            <a:endParaRPr lang="nl-NL"/>
          </a:p>
        </p:txBody>
      </p:sp>
    </p:spTree>
    <p:extLst>
      <p:ext uri="{BB962C8B-B14F-4D97-AF65-F5344CB8AC3E}">
        <p14:creationId xmlns:p14="http://schemas.microsoft.com/office/powerpoint/2010/main" val="841591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want to carry out an</a:t>
            </a:r>
            <a:r>
              <a:rPr lang="en-US" baseline="0" dirty="0"/>
              <a:t> ANOVA, in which we want to know whether there is an effect of drinking Red Bull on memorizing words. As covariate, we want to include covariate age. We see in the data that the average age for the two groups is equal. By eyeballing the scores, we see that there is a negative relationship between the DV words and the variable age.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10</a:t>
            </a:fld>
            <a:endParaRPr lang="nl-NL"/>
          </a:p>
        </p:txBody>
      </p:sp>
    </p:spTree>
    <p:extLst>
      <p:ext uri="{BB962C8B-B14F-4D97-AF65-F5344CB8AC3E}">
        <p14:creationId xmlns:p14="http://schemas.microsoft.com/office/powerpoint/2010/main" val="170033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783B2-72BD-4BEE-82FF-97F7EADCF7B4}" type="datetime1">
              <a:rPr lang="en-US" smtClean="0"/>
              <a:t>4/27/2025</a:t>
            </a:fld>
            <a:endParaRPr lang="en-US" dirty="0"/>
          </a:p>
        </p:txBody>
      </p:sp>
      <p:sp>
        <p:nvSpPr>
          <p:cNvPr id="5" name="Footer Placeholder 4"/>
          <p:cNvSpPr>
            <a:spLocks noGrp="1"/>
          </p:cNvSpPr>
          <p:nvPr>
            <p:ph type="ftr" sz="quarter" idx="11"/>
          </p:nvPr>
        </p:nvSpPr>
        <p:spPr/>
        <p:txBody>
          <a:bodyPr/>
          <a:lstStyle/>
          <a:p>
            <a:r>
              <a:rPr lang="en-US" dirty="0"/>
              <a:t>Lecture 9,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8546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1640A-9191-4499-A3E6-7268C3535893}" type="datetime1">
              <a:rPr lang="en-US" smtClean="0"/>
              <a:t>4/27/2025</a:t>
            </a:fld>
            <a:endParaRPr lang="en-US" dirty="0"/>
          </a:p>
        </p:txBody>
      </p:sp>
      <p:sp>
        <p:nvSpPr>
          <p:cNvPr id="5" name="Footer Placeholder 4"/>
          <p:cNvSpPr>
            <a:spLocks noGrp="1"/>
          </p:cNvSpPr>
          <p:nvPr>
            <p:ph type="ftr" sz="quarter" idx="11"/>
          </p:nvPr>
        </p:nvSpPr>
        <p:spPr/>
        <p:txBody>
          <a:bodyPr/>
          <a:lstStyle/>
          <a:p>
            <a:r>
              <a:rPr lang="en-US" dirty="0"/>
              <a:t>Lecture 9,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31668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D5E48-9C84-482F-BD84-16541D367641}" type="datetime1">
              <a:rPr lang="en-US" smtClean="0"/>
              <a:t>4/27/2025</a:t>
            </a:fld>
            <a:endParaRPr lang="en-US" dirty="0"/>
          </a:p>
        </p:txBody>
      </p:sp>
      <p:sp>
        <p:nvSpPr>
          <p:cNvPr id="5" name="Footer Placeholder 4"/>
          <p:cNvSpPr>
            <a:spLocks noGrp="1"/>
          </p:cNvSpPr>
          <p:nvPr>
            <p:ph type="ftr" sz="quarter" idx="11"/>
          </p:nvPr>
        </p:nvSpPr>
        <p:spPr/>
        <p:txBody>
          <a:bodyPr/>
          <a:lstStyle/>
          <a:p>
            <a:r>
              <a:rPr lang="en-US" dirty="0"/>
              <a:t>Lecture 9,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9108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3A0DD-897B-4DDE-A8FA-46E022791A61}" type="datetime1">
              <a:rPr lang="en-US" smtClean="0"/>
              <a:t>4/27/2025</a:t>
            </a:fld>
            <a:endParaRPr lang="en-US" dirty="0"/>
          </a:p>
        </p:txBody>
      </p:sp>
      <p:sp>
        <p:nvSpPr>
          <p:cNvPr id="5" name="Footer Placeholder 4"/>
          <p:cNvSpPr>
            <a:spLocks noGrp="1"/>
          </p:cNvSpPr>
          <p:nvPr>
            <p:ph type="ftr" sz="quarter" idx="11"/>
          </p:nvPr>
        </p:nvSpPr>
        <p:spPr/>
        <p:txBody>
          <a:bodyPr/>
          <a:lstStyle/>
          <a:p>
            <a:r>
              <a:rPr lang="en-US" dirty="0"/>
              <a:t>Lecture 9,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09580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31A6F8-1754-4C8D-B3BE-68338B9F2BC8}" type="datetime1">
              <a:rPr lang="en-US" smtClean="0"/>
              <a:t>4/27/2025</a:t>
            </a:fld>
            <a:endParaRPr lang="en-US" dirty="0"/>
          </a:p>
        </p:txBody>
      </p:sp>
      <p:sp>
        <p:nvSpPr>
          <p:cNvPr id="5" name="Footer Placeholder 4"/>
          <p:cNvSpPr>
            <a:spLocks noGrp="1"/>
          </p:cNvSpPr>
          <p:nvPr>
            <p:ph type="ftr" sz="quarter" idx="11"/>
          </p:nvPr>
        </p:nvSpPr>
        <p:spPr/>
        <p:txBody>
          <a:bodyPr/>
          <a:lstStyle/>
          <a:p>
            <a:r>
              <a:rPr lang="en-US" dirty="0"/>
              <a:t>Lecture 9,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90720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1961CC-945A-47B0-8AF0-2F7EFF2BA442}" type="datetime1">
              <a:rPr lang="en-US" smtClean="0"/>
              <a:t>4/27/2025</a:t>
            </a:fld>
            <a:endParaRPr lang="en-US" dirty="0"/>
          </a:p>
        </p:txBody>
      </p:sp>
      <p:sp>
        <p:nvSpPr>
          <p:cNvPr id="6" name="Footer Placeholder 5"/>
          <p:cNvSpPr>
            <a:spLocks noGrp="1"/>
          </p:cNvSpPr>
          <p:nvPr>
            <p:ph type="ftr" sz="quarter" idx="11"/>
          </p:nvPr>
        </p:nvSpPr>
        <p:spPr/>
        <p:txBody>
          <a:bodyPr/>
          <a:lstStyle/>
          <a:p>
            <a:r>
              <a:rPr lang="en-US" dirty="0"/>
              <a:t>Lecture 9,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1067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A370A5-5328-49CD-B55E-5C3F9DD853A3}" type="datetime1">
              <a:rPr lang="en-US" smtClean="0"/>
              <a:t>4/27/2025</a:t>
            </a:fld>
            <a:endParaRPr lang="en-US" dirty="0"/>
          </a:p>
        </p:txBody>
      </p:sp>
      <p:sp>
        <p:nvSpPr>
          <p:cNvPr id="8" name="Footer Placeholder 7"/>
          <p:cNvSpPr>
            <a:spLocks noGrp="1"/>
          </p:cNvSpPr>
          <p:nvPr>
            <p:ph type="ftr" sz="quarter" idx="11"/>
          </p:nvPr>
        </p:nvSpPr>
        <p:spPr/>
        <p:txBody>
          <a:bodyPr/>
          <a:lstStyle/>
          <a:p>
            <a:r>
              <a:rPr lang="en-US" dirty="0"/>
              <a:t>Lecture 9, ERM, MTO</a:t>
            </a:r>
          </a:p>
        </p:txBody>
      </p:sp>
      <p:sp>
        <p:nvSpPr>
          <p:cNvPr id="9" name="Slide Number Placeholder 8"/>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5598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05637-EB38-422D-AF21-63894D9492C4}" type="datetime1">
              <a:rPr lang="en-US" smtClean="0"/>
              <a:t>4/27/2025</a:t>
            </a:fld>
            <a:endParaRPr lang="en-US" dirty="0"/>
          </a:p>
        </p:txBody>
      </p:sp>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68303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FF559-10AC-4D72-A2E7-B572D276E4F4}" type="datetime1">
              <a:rPr lang="en-US" smtClean="0"/>
              <a:t>4/27/2025</a:t>
            </a:fld>
            <a:endParaRPr lang="en-US" dirty="0"/>
          </a:p>
        </p:txBody>
      </p:sp>
      <p:sp>
        <p:nvSpPr>
          <p:cNvPr id="3" name="Footer Placeholder 2"/>
          <p:cNvSpPr>
            <a:spLocks noGrp="1"/>
          </p:cNvSpPr>
          <p:nvPr>
            <p:ph type="ftr" sz="quarter" idx="11"/>
          </p:nvPr>
        </p:nvSpPr>
        <p:spPr/>
        <p:txBody>
          <a:bodyPr/>
          <a:lstStyle/>
          <a:p>
            <a:r>
              <a:rPr lang="en-US" dirty="0"/>
              <a:t>Lecture 9,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6082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FC9512-15F8-44B0-B048-5FF0D554CF44}" type="datetime1">
              <a:rPr lang="en-US" smtClean="0"/>
              <a:t>4/27/2025</a:t>
            </a:fld>
            <a:endParaRPr lang="en-US" dirty="0"/>
          </a:p>
        </p:txBody>
      </p:sp>
      <p:sp>
        <p:nvSpPr>
          <p:cNvPr id="6" name="Footer Placeholder 5"/>
          <p:cNvSpPr>
            <a:spLocks noGrp="1"/>
          </p:cNvSpPr>
          <p:nvPr>
            <p:ph type="ftr" sz="quarter" idx="11"/>
          </p:nvPr>
        </p:nvSpPr>
        <p:spPr/>
        <p:txBody>
          <a:bodyPr/>
          <a:lstStyle/>
          <a:p>
            <a:r>
              <a:rPr lang="en-US" dirty="0"/>
              <a:t>Lecture 9,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967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8CB0E4-111B-4C80-921E-EADCF114ED4F}" type="datetime1">
              <a:rPr lang="en-US" smtClean="0"/>
              <a:t>4/27/2025</a:t>
            </a:fld>
            <a:endParaRPr lang="en-US" dirty="0"/>
          </a:p>
        </p:txBody>
      </p:sp>
      <p:sp>
        <p:nvSpPr>
          <p:cNvPr id="6" name="Footer Placeholder 5"/>
          <p:cNvSpPr>
            <a:spLocks noGrp="1"/>
          </p:cNvSpPr>
          <p:nvPr>
            <p:ph type="ftr" sz="quarter" idx="11"/>
          </p:nvPr>
        </p:nvSpPr>
        <p:spPr/>
        <p:txBody>
          <a:bodyPr/>
          <a:lstStyle/>
          <a:p>
            <a:r>
              <a:rPr lang="en-US" dirty="0"/>
              <a:t>Lecture 9,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783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DA098-02A7-4C0A-A288-02AFA4E5C464}" type="datetime1">
              <a:rPr lang="en-US" smtClean="0"/>
              <a:t>4/27/2025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9, ERM, MTO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E8580-8357-4286-A896-D8F0D06AAB1A}" type="slidenum">
              <a:rPr lang="en-US" smtClean="0"/>
              <a:t>‹#›</a:t>
            </a:fld>
            <a:endParaRPr lang="en-US" dirty="0"/>
          </a:p>
        </p:txBody>
      </p:sp>
    </p:spTree>
    <p:extLst>
      <p:ext uri="{BB962C8B-B14F-4D97-AF65-F5344CB8AC3E}">
        <p14:creationId xmlns:p14="http://schemas.microsoft.com/office/powerpoint/2010/main" val="2203896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67000" y="1570019"/>
            <a:ext cx="6858000" cy="2599961"/>
          </a:xfrm>
        </p:spPr>
        <p:txBody>
          <a:bodyPr>
            <a:noAutofit/>
          </a:bodyPr>
          <a:lstStyle/>
          <a:p>
            <a:br>
              <a:rPr lang="en-US" sz="2400" b="1" noProof="0" dirty="0"/>
            </a:br>
            <a:br>
              <a:rPr lang="en-US" sz="2400" b="1" noProof="0" dirty="0"/>
            </a:br>
            <a:br>
              <a:rPr lang="en-US" sz="2400" b="1" noProof="0" dirty="0"/>
            </a:br>
            <a:br>
              <a:rPr lang="en-US" sz="2400" b="1" noProof="0" dirty="0"/>
            </a:br>
            <a:r>
              <a:rPr lang="en-US" sz="2400" b="1" noProof="0" dirty="0"/>
              <a:t>Experimental Research Methods</a:t>
            </a:r>
            <a:br>
              <a:rPr lang="en-US" sz="2400" b="1" noProof="0" dirty="0"/>
            </a:br>
            <a:br>
              <a:rPr lang="en-US" sz="2400" b="1" noProof="0" dirty="0"/>
            </a:br>
            <a:br>
              <a:rPr lang="en-US" sz="2400" b="1" noProof="0" dirty="0"/>
            </a:br>
            <a:r>
              <a:rPr lang="en-US" sz="2400" b="1" noProof="0" dirty="0"/>
              <a:t>Lecture 9</a:t>
            </a:r>
          </a:p>
        </p:txBody>
      </p:sp>
      <p:sp>
        <p:nvSpPr>
          <p:cNvPr id="2" name="Footer Placeholder 1"/>
          <p:cNvSpPr>
            <a:spLocks noGrp="1"/>
          </p:cNvSpPr>
          <p:nvPr>
            <p:ph type="ftr" sz="quarter" idx="11"/>
          </p:nvPr>
        </p:nvSpPr>
        <p:spPr/>
        <p:txBody>
          <a:bodyPr/>
          <a:lstStyle/>
          <a:p>
            <a:r>
              <a:rPr lang="en-US" dirty="0"/>
              <a:t>Lecture 9, ERM, MTO</a:t>
            </a:r>
          </a:p>
        </p:txBody>
      </p:sp>
      <p:sp>
        <p:nvSpPr>
          <p:cNvPr id="7" name="Slide Number Placeholder 6"/>
          <p:cNvSpPr>
            <a:spLocks noGrp="1"/>
          </p:cNvSpPr>
          <p:nvPr>
            <p:ph type="sldNum" sz="quarter" idx="12"/>
          </p:nvPr>
        </p:nvSpPr>
        <p:spPr/>
        <p:txBody>
          <a:bodyPr/>
          <a:lstStyle/>
          <a:p>
            <a:fld id="{1B037962-0E5D-4310-891B-DC679DA7A3C3}" type="slidenum">
              <a:rPr lang="nl-NL" smtClean="0"/>
              <a:pPr/>
              <a:t>1</a:t>
            </a:fld>
            <a:endParaRPr lang="nl-NL"/>
          </a:p>
        </p:txBody>
      </p:sp>
    </p:spTree>
    <p:extLst>
      <p:ext uri="{BB962C8B-B14F-4D97-AF65-F5344CB8AC3E}">
        <p14:creationId xmlns:p14="http://schemas.microsoft.com/office/powerpoint/2010/main" val="372113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ANCOVA: Example</a:t>
            </a:r>
          </a:p>
        </p:txBody>
      </p:sp>
      <p:sp>
        <p:nvSpPr>
          <p:cNvPr id="3" name="Content Placeholder 2"/>
          <p:cNvSpPr>
            <a:spLocks noGrp="1"/>
          </p:cNvSpPr>
          <p:nvPr>
            <p:ph idx="1"/>
          </p:nvPr>
        </p:nvSpPr>
        <p:spPr>
          <a:xfrm>
            <a:off x="838200" y="1490344"/>
            <a:ext cx="10515600" cy="4866005"/>
          </a:xfrm>
        </p:spPr>
        <p:txBody>
          <a:bodyPr>
            <a:normAutofit fontScale="92500" lnSpcReduction="10000"/>
          </a:bodyPr>
          <a:lstStyle/>
          <a:p>
            <a:pPr marL="0" indent="0">
              <a:buNone/>
            </a:pPr>
            <a:r>
              <a:rPr lang="en-US" sz="1900" u="sng" noProof="0" dirty="0"/>
              <a:t>RQ:</a:t>
            </a:r>
            <a:r>
              <a:rPr lang="en-US" sz="1900" noProof="0" dirty="0"/>
              <a:t> </a:t>
            </a:r>
          </a:p>
          <a:p>
            <a:r>
              <a:rPr lang="en-US" sz="1900" noProof="0" dirty="0"/>
              <a:t>Do the means on memorizing words differ between the groups when both groups score the same on age?</a:t>
            </a:r>
          </a:p>
          <a:p>
            <a:r>
              <a:rPr lang="en-US" sz="1900" noProof="0" dirty="0"/>
              <a:t>What is the effect of drinking energy drink on memorizing words </a:t>
            </a:r>
            <a:r>
              <a:rPr lang="en-US" sz="1900" i="1" noProof="0" dirty="0"/>
              <a:t>controlled for age</a:t>
            </a:r>
            <a:r>
              <a:rPr lang="en-US" sz="1900" noProof="0" dirty="0"/>
              <a:t>?</a:t>
            </a:r>
          </a:p>
          <a:p>
            <a:endParaRPr lang="en-US" sz="1900" noProof="0" dirty="0"/>
          </a:p>
          <a:p>
            <a:pPr marL="0" indent="0">
              <a:buNone/>
            </a:pPr>
            <a:r>
              <a:rPr lang="en-US" sz="1900" u="sng" noProof="0" dirty="0"/>
              <a:t>Data:</a:t>
            </a:r>
          </a:p>
          <a:p>
            <a:endParaRPr lang="en-US" sz="1900" u="sng" noProof="0" dirty="0"/>
          </a:p>
          <a:p>
            <a:endParaRPr lang="en-US" sz="1900" u="sng" noProof="0" dirty="0"/>
          </a:p>
          <a:p>
            <a:endParaRPr lang="en-US" sz="1900" u="sng" noProof="0" dirty="0"/>
          </a:p>
          <a:p>
            <a:endParaRPr lang="en-US" sz="1900" u="sng" noProof="0" dirty="0"/>
          </a:p>
          <a:p>
            <a:endParaRPr lang="en-US" sz="1900" u="sng" noProof="0" dirty="0"/>
          </a:p>
          <a:p>
            <a:endParaRPr lang="en-US" sz="1900" u="sng" noProof="0" dirty="0"/>
          </a:p>
          <a:p>
            <a:endParaRPr lang="en-US" sz="1900" u="sng" noProof="0" dirty="0"/>
          </a:p>
          <a:p>
            <a:pPr marL="0" indent="0">
              <a:buNone/>
            </a:pPr>
            <a:r>
              <a:rPr lang="en-US" sz="1900" u="sng" noProof="0" dirty="0"/>
              <a:t>Observation:</a:t>
            </a:r>
            <a:r>
              <a:rPr lang="en-US" sz="1900" noProof="0" dirty="0"/>
              <a:t> Participants who drank energy drink memorized more words, </a:t>
            </a:r>
            <a:r>
              <a:rPr lang="en-US" sz="1900" i="1" noProof="0" dirty="0"/>
              <a:t>but younger participants also memorized more words!</a:t>
            </a:r>
            <a:endParaRPr lang="en-US" sz="1900" u="sng"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graphicFrame>
        <p:nvGraphicFramePr>
          <p:cNvPr id="6" name="Table 5"/>
          <p:cNvGraphicFramePr>
            <a:graphicFrameLocks noGrp="1"/>
          </p:cNvGraphicFramePr>
          <p:nvPr>
            <p:extLst>
              <p:ext uri="{D42A27DB-BD31-4B8C-83A1-F6EECF244321}">
                <p14:modId xmlns:p14="http://schemas.microsoft.com/office/powerpoint/2010/main" val="3436035720"/>
              </p:ext>
            </p:extLst>
          </p:nvPr>
        </p:nvGraphicFramePr>
        <p:xfrm>
          <a:off x="3159125" y="3043301"/>
          <a:ext cx="5873750" cy="2241744"/>
        </p:xfrm>
        <a:graphic>
          <a:graphicData uri="http://schemas.openxmlformats.org/drawingml/2006/table">
            <a:tbl>
              <a:tblPr firstRow="1" firstCol="1" bandRow="1"/>
              <a:tblGrid>
                <a:gridCol w="1174750">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tblGrid>
              <a:tr h="0">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Control Group</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Energy</a:t>
                      </a:r>
                      <a:r>
                        <a:rPr lang="en-US" sz="1800" b="1" baseline="0" dirty="0">
                          <a:effectLst/>
                          <a:latin typeface="Calibri" panose="020F0502020204030204" pitchFamily="34" charset="0"/>
                          <a:ea typeface="Calibri" panose="020F0502020204030204" pitchFamily="34" charset="0"/>
                        </a:rPr>
                        <a:t> drink</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extLst>
                  <a:ext uri="{0D108BD9-81ED-4DB2-BD59-A6C34878D82A}">
                    <a16:rowId xmlns:a16="http://schemas.microsoft.com/office/drawing/2014/main" val="10000"/>
                  </a:ext>
                </a:extLst>
              </a:tr>
              <a:tr h="29083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Words</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Age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Words</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Age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32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34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Mean=</a:t>
                      </a:r>
                      <a:r>
                        <a:rPr lang="en-US" sz="1800" i="1" dirty="0">
                          <a:effectLst/>
                          <a:latin typeface="Calibri" panose="020F0502020204030204" pitchFamily="34" charset="0"/>
                          <a:ea typeface="Calibri" panose="020F0502020204030204" pitchFamily="34" charset="0"/>
                        </a:rPr>
                        <a:t>6.8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34.4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9.8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34.4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133" y="3657600"/>
            <a:ext cx="2077667" cy="13761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2069"/>
            <a:ext cx="1900767" cy="12671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10</a:t>
            </a:fld>
            <a:endParaRPr lang="en-US" dirty="0"/>
          </a:p>
        </p:txBody>
      </p:sp>
    </p:spTree>
    <p:extLst>
      <p:ext uri="{BB962C8B-B14F-4D97-AF65-F5344CB8AC3E}">
        <p14:creationId xmlns:p14="http://schemas.microsoft.com/office/powerpoint/2010/main" val="40757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ANCOVA</a:t>
            </a:r>
          </a:p>
        </p:txBody>
      </p:sp>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3"/>
          <a:stretch>
            <a:fillRect/>
          </a:stretch>
        </p:blipFill>
        <p:spPr>
          <a:xfrm>
            <a:off x="3564413" y="4460486"/>
            <a:ext cx="5063173" cy="2260989"/>
          </a:xfrm>
          <a:prstGeom prst="rect">
            <a:avLst/>
          </a:prstGeom>
        </p:spPr>
      </p:pic>
      <p:sp>
        <p:nvSpPr>
          <p:cNvPr id="6" name="Slide Number Placeholder 5"/>
          <p:cNvSpPr>
            <a:spLocks noGrp="1"/>
          </p:cNvSpPr>
          <p:nvPr>
            <p:ph type="sldNum" sz="quarter" idx="12"/>
          </p:nvPr>
        </p:nvSpPr>
        <p:spPr/>
        <p:txBody>
          <a:bodyPr/>
          <a:lstStyle/>
          <a:p>
            <a:fld id="{769E8580-8357-4286-A896-D8F0D06AAB1A}" type="slidenum">
              <a:rPr lang="en-US" smtClean="0"/>
              <a:t>11</a:t>
            </a:fld>
            <a:endParaRPr lang="en-US" dirty="0"/>
          </a:p>
        </p:txBody>
      </p:sp>
      <p:pic>
        <p:nvPicPr>
          <p:cNvPr id="7" name="Picture 6">
            <a:extLst>
              <a:ext uri="{FF2B5EF4-FFF2-40B4-BE49-F238E27FC236}">
                <a16:creationId xmlns:a16="http://schemas.microsoft.com/office/drawing/2014/main" id="{CDA2C30E-AD84-48BE-9568-1FA93A4CB59F}"/>
              </a:ext>
            </a:extLst>
          </p:cNvPr>
          <p:cNvPicPr>
            <a:picLocks noChangeAspect="1"/>
          </p:cNvPicPr>
          <p:nvPr/>
        </p:nvPicPr>
        <p:blipFill>
          <a:blip r:embed="rId4"/>
          <a:stretch>
            <a:fillRect/>
          </a:stretch>
        </p:blipFill>
        <p:spPr>
          <a:xfrm>
            <a:off x="2715599" y="1343370"/>
            <a:ext cx="6760800" cy="3062965"/>
          </a:xfrm>
          <a:prstGeom prst="rect">
            <a:avLst/>
          </a:prstGeom>
        </p:spPr>
      </p:pic>
    </p:spTree>
    <p:extLst>
      <p:ext uri="{BB962C8B-B14F-4D97-AF65-F5344CB8AC3E}">
        <p14:creationId xmlns:p14="http://schemas.microsoft.com/office/powerpoint/2010/main" val="205770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3"/>
          <a:stretch>
            <a:fillRect/>
          </a:stretch>
        </p:blipFill>
        <p:spPr>
          <a:xfrm>
            <a:off x="86361" y="562928"/>
            <a:ext cx="6761480" cy="2818212"/>
          </a:xfrm>
          <a:prstGeom prst="rect">
            <a:avLst/>
          </a:prstGeom>
        </p:spPr>
      </p:pic>
      <p:sp>
        <p:nvSpPr>
          <p:cNvPr id="7" name="TextBox 6"/>
          <p:cNvSpPr txBox="1"/>
          <p:nvPr/>
        </p:nvSpPr>
        <p:spPr>
          <a:xfrm>
            <a:off x="131445" y="121920"/>
            <a:ext cx="2642235" cy="384721"/>
          </a:xfrm>
          <a:prstGeom prst="rect">
            <a:avLst/>
          </a:prstGeom>
          <a:noFill/>
        </p:spPr>
        <p:txBody>
          <a:bodyPr wrap="square" rtlCol="0">
            <a:spAutoFit/>
          </a:bodyPr>
          <a:lstStyle/>
          <a:p>
            <a:r>
              <a:rPr lang="en-US" sz="1900" u="sng" dirty="0"/>
              <a:t>One-way ANOVA:</a:t>
            </a:r>
          </a:p>
        </p:txBody>
      </p:sp>
      <mc:AlternateContent xmlns:mc="http://schemas.openxmlformats.org/markup-compatibility/2006" xmlns:a14="http://schemas.microsoft.com/office/drawing/2010/main">
        <mc:Choice Requires="a14">
          <p:sp>
            <p:nvSpPr>
              <p:cNvPr id="9" name="TextBox 8"/>
              <p:cNvSpPr txBox="1"/>
              <p:nvPr/>
            </p:nvSpPr>
            <p:spPr>
              <a:xfrm>
                <a:off x="6750122" y="795195"/>
                <a:ext cx="5231478" cy="4183196"/>
              </a:xfrm>
              <a:prstGeom prst="rect">
                <a:avLst/>
              </a:prstGeom>
              <a:noFill/>
            </p:spPr>
            <p:txBody>
              <a:bodyPr wrap="square" rtlCol="0">
                <a:spAutoFit/>
              </a:bodyPr>
              <a:lstStyle/>
              <a:p>
                <a:r>
                  <a:rPr lang="en-US" sz="1900" u="sng" dirty="0"/>
                  <a:t>Comparison:</a:t>
                </a:r>
              </a:p>
              <a:p>
                <a:pPr marL="342900" indent="-342900">
                  <a:buFont typeface="Arial" panose="020B0604020202020204" pitchFamily="34" charset="0"/>
                  <a:buChar char="•"/>
                </a:pPr>
                <a:r>
                  <a:rPr lang="en-US" sz="1900" dirty="0"/>
                  <a:t>Sums of Squares within was 69.6 in ANOVA and reduced to 19.282 in ANCOVA</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i="1" dirty="0"/>
                  <a:t>F</a:t>
                </a:r>
                <a:r>
                  <a:rPr lang="en-US" sz="1900" dirty="0"/>
                  <a:t>-statistic increased in ANCOVA:</a:t>
                </a:r>
              </a:p>
              <a:p>
                <a:endParaRPr lang="en-US" sz="1900" i="1"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𝐺𝑟𝑜𝑢𝑝</m:t>
                              </m:r>
                            </m:sub>
                          </m:sSub>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𝐺𝑟𝑜𝑢𝑝</m:t>
                              </m:r>
                            </m:sub>
                          </m:sSub>
                        </m:num>
                        <m:den>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𝑊</m:t>
                              </m:r>
                            </m:sub>
                          </m:sSub>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𝑊</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𝐺𝑟𝑜𝑢𝑝</m:t>
                              </m:r>
                            </m:sub>
                          </m:sSub>
                        </m:num>
                        <m:den>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𝑊</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22.5</m:t>
                          </m:r>
                        </m:num>
                        <m:den>
                          <m:r>
                            <a:rPr lang="en-US" i="1">
                              <a:latin typeface="Cambria Math" panose="02040503050406030204" pitchFamily="18" charset="0"/>
                            </a:rPr>
                            <m:t>2.755</m:t>
                          </m:r>
                        </m:den>
                      </m:f>
                      <m:r>
                        <a:rPr lang="en-US" i="1">
                          <a:latin typeface="Cambria Math" panose="02040503050406030204" pitchFamily="18" charset="0"/>
                        </a:rPr>
                        <m:t>=8.168</m:t>
                      </m:r>
                    </m:oMath>
                  </m:oMathPara>
                </a14:m>
                <a:endParaRPr lang="en-US" i="1" dirty="0"/>
              </a:p>
              <a:p>
                <a:pPr marL="342900" indent="-342900">
                  <a:buFont typeface="Arial" panose="020B0604020202020204" pitchFamily="34" charset="0"/>
                  <a:buChar char="•"/>
                </a:pPr>
                <a:endParaRPr lang="en-US" sz="1900" dirty="0"/>
              </a:p>
              <a:p>
                <a:endParaRPr lang="en-US" sz="1900" dirty="0"/>
              </a:p>
              <a:p>
                <a:endParaRPr lang="en-US" sz="1900" u="sng" dirty="0"/>
              </a:p>
              <a:p>
                <a:endParaRPr lang="en-US" sz="1900" u="sng" dirty="0"/>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endParaRPr lang="en-US" sz="1900" dirty="0"/>
              </a:p>
            </p:txBody>
          </p:sp>
        </mc:Choice>
        <mc:Fallback xmlns="">
          <p:sp>
            <p:nvSpPr>
              <p:cNvPr id="9" name="TextBox 8"/>
              <p:cNvSpPr txBox="1">
                <a:spLocks noRot="1" noChangeAspect="1" noMove="1" noResize="1" noEditPoints="1" noAdjustHandles="1" noChangeArrowheads="1" noChangeShapeType="1" noTextEdit="1"/>
              </p:cNvSpPr>
              <p:nvPr/>
            </p:nvSpPr>
            <p:spPr>
              <a:xfrm>
                <a:off x="6750122" y="795195"/>
                <a:ext cx="5231478" cy="4183196"/>
              </a:xfrm>
              <a:prstGeom prst="rect">
                <a:avLst/>
              </a:prstGeom>
              <a:blipFill>
                <a:blip r:embed="rId4"/>
                <a:stretch>
                  <a:fillRect l="-1049" t="-728" r="-699"/>
                </a:stretch>
              </a:blipFill>
            </p:spPr>
            <p:txBody>
              <a:bodyPr/>
              <a:lstStyle/>
              <a:p>
                <a:r>
                  <a:rPr lang="nl-NL">
                    <a:noFill/>
                  </a:rPr>
                  <a:t> </a:t>
                </a:r>
              </a:p>
            </p:txBody>
          </p:sp>
        </mc:Fallback>
      </mc:AlternateContent>
      <p:pic>
        <p:nvPicPr>
          <p:cNvPr id="10" name="Picture 9"/>
          <p:cNvPicPr>
            <a:picLocks noChangeAspect="1"/>
          </p:cNvPicPr>
          <p:nvPr/>
        </p:nvPicPr>
        <p:blipFill>
          <a:blip r:embed="rId5"/>
          <a:stretch>
            <a:fillRect/>
          </a:stretch>
        </p:blipFill>
        <p:spPr>
          <a:xfrm>
            <a:off x="191598" y="3649690"/>
            <a:ext cx="6760800" cy="3062965"/>
          </a:xfrm>
          <a:prstGeom prst="rect">
            <a:avLst/>
          </a:prstGeom>
        </p:spPr>
      </p:pic>
      <p:sp>
        <p:nvSpPr>
          <p:cNvPr id="8" name="TextBox 7"/>
          <p:cNvSpPr txBox="1"/>
          <p:nvPr/>
        </p:nvSpPr>
        <p:spPr>
          <a:xfrm>
            <a:off x="131445" y="3352724"/>
            <a:ext cx="2642235" cy="384721"/>
          </a:xfrm>
          <a:prstGeom prst="rect">
            <a:avLst/>
          </a:prstGeom>
          <a:noFill/>
        </p:spPr>
        <p:txBody>
          <a:bodyPr wrap="square" rtlCol="0">
            <a:spAutoFit/>
          </a:bodyPr>
          <a:lstStyle/>
          <a:p>
            <a:r>
              <a:rPr lang="en-US" sz="1900" u="sng" dirty="0"/>
              <a:t>ANCOVA:</a:t>
            </a:r>
          </a:p>
        </p:txBody>
      </p:sp>
      <p:sp>
        <p:nvSpPr>
          <p:cNvPr id="2" name="Slide Number Placeholder 1"/>
          <p:cNvSpPr>
            <a:spLocks noGrp="1"/>
          </p:cNvSpPr>
          <p:nvPr>
            <p:ph type="sldNum" sz="quarter" idx="12"/>
          </p:nvPr>
        </p:nvSpPr>
        <p:spPr/>
        <p:txBody>
          <a:bodyPr/>
          <a:lstStyle/>
          <a:p>
            <a:fld id="{769E8580-8357-4286-A896-D8F0D06AAB1A}" type="slidenum">
              <a:rPr lang="en-US" smtClean="0"/>
              <a:t>12</a:t>
            </a:fld>
            <a:endParaRPr lang="en-US" dirty="0"/>
          </a:p>
        </p:txBody>
      </p:sp>
    </p:spTree>
    <p:extLst>
      <p:ext uri="{BB962C8B-B14F-4D97-AF65-F5344CB8AC3E}">
        <p14:creationId xmlns:p14="http://schemas.microsoft.com/office/powerpoint/2010/main" val="311823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3"/>
          <a:stretch>
            <a:fillRect/>
          </a:stretch>
        </p:blipFill>
        <p:spPr>
          <a:xfrm>
            <a:off x="86361" y="562928"/>
            <a:ext cx="6761480" cy="2818212"/>
          </a:xfrm>
          <a:prstGeom prst="rect">
            <a:avLst/>
          </a:prstGeom>
        </p:spPr>
      </p:pic>
      <p:sp>
        <p:nvSpPr>
          <p:cNvPr id="7" name="TextBox 6"/>
          <p:cNvSpPr txBox="1"/>
          <p:nvPr/>
        </p:nvSpPr>
        <p:spPr>
          <a:xfrm>
            <a:off x="131445" y="121920"/>
            <a:ext cx="2642235" cy="384721"/>
          </a:xfrm>
          <a:prstGeom prst="rect">
            <a:avLst/>
          </a:prstGeom>
          <a:noFill/>
        </p:spPr>
        <p:txBody>
          <a:bodyPr wrap="square" rtlCol="0">
            <a:spAutoFit/>
          </a:bodyPr>
          <a:lstStyle/>
          <a:p>
            <a:r>
              <a:rPr lang="en-US" sz="1900" u="sng" dirty="0"/>
              <a:t>One-way ANOVA:</a:t>
            </a:r>
          </a:p>
        </p:txBody>
      </p:sp>
      <mc:AlternateContent xmlns:mc="http://schemas.openxmlformats.org/markup-compatibility/2006" xmlns:a14="http://schemas.microsoft.com/office/drawing/2010/main">
        <mc:Choice Requires="a14">
          <p:sp>
            <p:nvSpPr>
              <p:cNvPr id="9" name="TextBox 8"/>
              <p:cNvSpPr txBox="1"/>
              <p:nvPr/>
            </p:nvSpPr>
            <p:spPr>
              <a:xfrm>
                <a:off x="6847841" y="795195"/>
                <a:ext cx="5212713" cy="5645135"/>
              </a:xfrm>
              <a:prstGeom prst="rect">
                <a:avLst/>
              </a:prstGeom>
              <a:noFill/>
            </p:spPr>
            <p:txBody>
              <a:bodyPr wrap="square" rtlCol="0">
                <a:spAutoFit/>
              </a:bodyPr>
              <a:lstStyle/>
              <a:p>
                <a:r>
                  <a:rPr lang="en-US" sz="1900" u="sng" dirty="0"/>
                  <a:t>Comparison:</a:t>
                </a:r>
              </a:p>
              <a:p>
                <a:pPr marL="342900" indent="-342900">
                  <a:buFont typeface="Arial" panose="020B0604020202020204" pitchFamily="34" charset="0"/>
                  <a:buChar char="•"/>
                </a:pPr>
                <a:r>
                  <a:rPr lang="en-US" sz="1900" dirty="0"/>
                  <a:t>Sums of Squares within was 69.6 in ANOVA and reduced to 19.282 in ANCOVA</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i="1" dirty="0"/>
                  <a:t>F</a:t>
                </a:r>
                <a:r>
                  <a:rPr lang="en-US" sz="1900" dirty="0"/>
                  <a:t>-statistic increased in ANCOVA:</a:t>
                </a:r>
              </a:p>
              <a:p>
                <a:endParaRPr lang="en-US" sz="1900" i="1"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𝐺𝑟𝑜𝑢𝑝</m:t>
                              </m:r>
                            </m:sub>
                          </m:sSub>
                          <m:r>
                            <a:rPr lang="en-US" b="0" i="1" smtClean="0">
                              <a:latin typeface="Cambria Math" panose="02040503050406030204" pitchFamily="18" charset="0"/>
                            </a:rPr>
                            <m:t>/</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𝐺𝑟𝑜𝑢𝑝</m:t>
                              </m:r>
                            </m:sub>
                          </m:sSub>
                        </m:num>
                        <m:den>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𝑊</m:t>
                              </m:r>
                            </m:sub>
                          </m:sSub>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𝑊</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𝐺𝑟𝑜𝑢𝑝</m:t>
                              </m:r>
                            </m:sub>
                          </m:sSub>
                        </m:num>
                        <m:den>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𝑊</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22.5</m:t>
                          </m:r>
                        </m:num>
                        <m:den>
                          <m:r>
                            <a:rPr lang="en-US" b="0" i="1" smtClean="0">
                              <a:latin typeface="Cambria Math" panose="02040503050406030204" pitchFamily="18" charset="0"/>
                            </a:rPr>
                            <m:t>2.755</m:t>
                          </m:r>
                        </m:den>
                      </m:f>
                      <m:r>
                        <a:rPr lang="en-US" b="0" i="1" smtClean="0">
                          <a:latin typeface="Cambria Math" panose="02040503050406030204" pitchFamily="18" charset="0"/>
                        </a:rPr>
                        <m:t>=8.168</m:t>
                      </m:r>
                    </m:oMath>
                  </m:oMathPara>
                </a14:m>
                <a:endParaRPr lang="en-US" i="1" dirty="0"/>
              </a:p>
              <a:p>
                <a:pPr marL="342900" indent="-342900">
                  <a:buFont typeface="Arial" panose="020B0604020202020204" pitchFamily="34" charset="0"/>
                  <a:buChar char="•"/>
                </a:pPr>
                <a:endParaRPr lang="en-US" sz="1900" dirty="0"/>
              </a:p>
              <a:p>
                <a:endParaRPr lang="en-US" sz="1900" dirty="0"/>
              </a:p>
              <a:p>
                <a:endParaRPr lang="en-US" sz="1900" u="sng" dirty="0"/>
              </a:p>
              <a:p>
                <a:endParaRPr lang="en-US" sz="1900" u="sng" dirty="0"/>
              </a:p>
              <a:p>
                <a:r>
                  <a:rPr lang="en-US" sz="1900" u="sng" dirty="0"/>
                  <a:t>Benefits ANCOVA over one-way ANOVA:</a:t>
                </a:r>
              </a:p>
              <a:p>
                <a:pPr marL="342900" indent="-342900">
                  <a:buFont typeface="Arial" panose="020B0604020202020204" pitchFamily="34" charset="0"/>
                  <a:buChar char="•"/>
                </a:pPr>
                <a:r>
                  <a:rPr lang="en-US" sz="1900" dirty="0"/>
                  <a:t>You control for the effect of the covariate</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You increase the power of the test of the factor if the covariate has an effect</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endParaRPr lang="en-US" sz="1900" dirty="0"/>
              </a:p>
            </p:txBody>
          </p:sp>
        </mc:Choice>
        <mc:Fallback xmlns="">
          <p:sp>
            <p:nvSpPr>
              <p:cNvPr id="9" name="TextBox 8"/>
              <p:cNvSpPr txBox="1">
                <a:spLocks noRot="1" noChangeAspect="1" noMove="1" noResize="1" noEditPoints="1" noAdjustHandles="1" noChangeArrowheads="1" noChangeShapeType="1" noTextEdit="1"/>
              </p:cNvSpPr>
              <p:nvPr/>
            </p:nvSpPr>
            <p:spPr>
              <a:xfrm>
                <a:off x="6847841" y="795195"/>
                <a:ext cx="5212713" cy="5645135"/>
              </a:xfrm>
              <a:prstGeom prst="rect">
                <a:avLst/>
              </a:prstGeom>
              <a:blipFill>
                <a:blip r:embed="rId4"/>
                <a:stretch>
                  <a:fillRect l="-1053" t="-540" r="-1053"/>
                </a:stretch>
              </a:blipFill>
            </p:spPr>
            <p:txBody>
              <a:bodyPr/>
              <a:lstStyle/>
              <a:p>
                <a:r>
                  <a:rPr lang="nl-NL">
                    <a:noFill/>
                  </a:rPr>
                  <a:t> </a:t>
                </a:r>
              </a:p>
            </p:txBody>
          </p:sp>
        </mc:Fallback>
      </mc:AlternateContent>
      <p:sp>
        <p:nvSpPr>
          <p:cNvPr id="8" name="TextBox 7"/>
          <p:cNvSpPr txBox="1"/>
          <p:nvPr/>
        </p:nvSpPr>
        <p:spPr>
          <a:xfrm>
            <a:off x="131445" y="3352724"/>
            <a:ext cx="2642235" cy="384721"/>
          </a:xfrm>
          <a:prstGeom prst="rect">
            <a:avLst/>
          </a:prstGeom>
          <a:noFill/>
        </p:spPr>
        <p:txBody>
          <a:bodyPr wrap="square" rtlCol="0">
            <a:spAutoFit/>
          </a:bodyPr>
          <a:lstStyle/>
          <a:p>
            <a:r>
              <a:rPr lang="en-US" sz="1900" u="sng" dirty="0"/>
              <a:t>ANCOVA:</a:t>
            </a:r>
          </a:p>
        </p:txBody>
      </p:sp>
      <p:sp>
        <p:nvSpPr>
          <p:cNvPr id="2" name="Slide Number Placeholder 1"/>
          <p:cNvSpPr>
            <a:spLocks noGrp="1"/>
          </p:cNvSpPr>
          <p:nvPr>
            <p:ph type="sldNum" sz="quarter" idx="12"/>
          </p:nvPr>
        </p:nvSpPr>
        <p:spPr/>
        <p:txBody>
          <a:bodyPr/>
          <a:lstStyle/>
          <a:p>
            <a:fld id="{769E8580-8357-4286-A896-D8F0D06AAB1A}" type="slidenum">
              <a:rPr lang="en-US" smtClean="0"/>
              <a:t>13</a:t>
            </a:fld>
            <a:endParaRPr lang="en-US" dirty="0"/>
          </a:p>
        </p:txBody>
      </p:sp>
      <p:pic>
        <p:nvPicPr>
          <p:cNvPr id="11" name="Picture 10"/>
          <p:cNvPicPr>
            <a:picLocks noChangeAspect="1"/>
          </p:cNvPicPr>
          <p:nvPr/>
        </p:nvPicPr>
        <p:blipFill>
          <a:blip r:embed="rId5"/>
          <a:stretch>
            <a:fillRect/>
          </a:stretch>
        </p:blipFill>
        <p:spPr>
          <a:xfrm>
            <a:off x="139320" y="3723475"/>
            <a:ext cx="6760800" cy="3062965"/>
          </a:xfrm>
          <a:prstGeom prst="rect">
            <a:avLst/>
          </a:prstGeom>
        </p:spPr>
      </p:pic>
    </p:spTree>
    <p:extLst>
      <p:ext uri="{BB962C8B-B14F-4D97-AF65-F5344CB8AC3E}">
        <p14:creationId xmlns:p14="http://schemas.microsoft.com/office/powerpoint/2010/main" val="116008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ANCOVA</a:t>
            </a:r>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6" name="Oval 5"/>
          <p:cNvSpPr/>
          <p:nvPr/>
        </p:nvSpPr>
        <p:spPr>
          <a:xfrm>
            <a:off x="2033214" y="2314575"/>
            <a:ext cx="2200275" cy="222885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Oval 6"/>
          <p:cNvSpPr/>
          <p:nvPr/>
        </p:nvSpPr>
        <p:spPr>
          <a:xfrm>
            <a:off x="943772" y="2646375"/>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Oval 7"/>
          <p:cNvSpPr/>
          <p:nvPr/>
        </p:nvSpPr>
        <p:spPr>
          <a:xfrm>
            <a:off x="3525865" y="2328508"/>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Tekstvak 309"/>
          <p:cNvSpPr txBox="1">
            <a:spLocks noChangeArrowheads="1"/>
          </p:cNvSpPr>
          <p:nvPr/>
        </p:nvSpPr>
        <p:spPr bwMode="auto">
          <a:xfrm>
            <a:off x="1243417" y="3864574"/>
            <a:ext cx="651124" cy="38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nSpc>
                <a:spcPct val="107000"/>
              </a:lnSpc>
              <a:spcAft>
                <a:spcPts val="800"/>
              </a:spcAft>
            </a:pPr>
            <a:r>
              <a:rPr lang="en-US" sz="1800" i="1" dirty="0">
                <a:effectLst/>
                <a:latin typeface="Arial" panose="020B0604020202020204" pitchFamily="34" charset="0"/>
                <a:ea typeface="Calibri" panose="020F0502020204030204" pitchFamily="34" charset="0"/>
              </a:rPr>
              <a:t>Age</a:t>
            </a:r>
            <a:endParaRPr lang="en-US" sz="1050" dirty="0">
              <a:effectLst/>
              <a:latin typeface="Arial" panose="020B0604020202020204" pitchFamily="34" charset="0"/>
              <a:ea typeface="Calibri" panose="020F0502020204030204" pitchFamily="34" charset="0"/>
            </a:endParaRPr>
          </a:p>
        </p:txBody>
      </p:sp>
      <p:sp>
        <p:nvSpPr>
          <p:cNvPr id="10" name="Tekstvak 309"/>
          <p:cNvSpPr txBox="1">
            <a:spLocks noChangeArrowheads="1"/>
          </p:cNvSpPr>
          <p:nvPr/>
        </p:nvSpPr>
        <p:spPr bwMode="auto">
          <a:xfrm>
            <a:off x="4513358" y="3295332"/>
            <a:ext cx="1022804" cy="38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nSpc>
                <a:spcPct val="107000"/>
              </a:lnSpc>
              <a:spcAft>
                <a:spcPts val="800"/>
              </a:spcAft>
            </a:pPr>
            <a:r>
              <a:rPr lang="en-US" sz="1800" i="1" dirty="0">
                <a:effectLst/>
                <a:latin typeface="Arial" panose="020B0604020202020204" pitchFamily="34" charset="0"/>
                <a:ea typeface="Calibri" panose="020F0502020204030204" pitchFamily="34" charset="0"/>
              </a:rPr>
              <a:t>Group</a:t>
            </a:r>
            <a:endParaRPr lang="en-US" sz="1050" dirty="0">
              <a:effectLst/>
              <a:latin typeface="Arial" panose="020B0604020202020204" pitchFamily="34" charset="0"/>
              <a:ea typeface="Calibri" panose="020F0502020204030204" pitchFamily="34" charset="0"/>
            </a:endParaRPr>
          </a:p>
        </p:txBody>
      </p:sp>
      <p:sp>
        <p:nvSpPr>
          <p:cNvPr id="11" name="Tekstvak 309"/>
          <p:cNvSpPr txBox="1">
            <a:spLocks noChangeArrowheads="1"/>
          </p:cNvSpPr>
          <p:nvPr/>
        </p:nvSpPr>
        <p:spPr bwMode="auto">
          <a:xfrm>
            <a:off x="2962337" y="4069547"/>
            <a:ext cx="869863" cy="38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nSpc>
                <a:spcPct val="107000"/>
              </a:lnSpc>
              <a:spcAft>
                <a:spcPts val="800"/>
              </a:spcAft>
            </a:pPr>
            <a:r>
              <a:rPr lang="en-US" i="1" dirty="0">
                <a:latin typeface="Arial" panose="020B0604020202020204" pitchFamily="34" charset="0"/>
                <a:ea typeface="Calibri" panose="020F0502020204030204" pitchFamily="34" charset="0"/>
              </a:rPr>
              <a:t>Words</a:t>
            </a:r>
            <a:endParaRPr lang="en-US" sz="1050" dirty="0">
              <a:effectLst/>
              <a:latin typeface="Arial" panose="020B0604020202020204" pitchFamily="34" charset="0"/>
              <a:ea typeface="Calibri" panose="020F0502020204030204" pitchFamily="34" charset="0"/>
            </a:endParaRPr>
          </a:p>
        </p:txBody>
      </p:sp>
      <p:sp>
        <p:nvSpPr>
          <p:cNvPr id="12" name="Text Box 2"/>
          <p:cNvSpPr txBox="1">
            <a:spLocks noChangeArrowheads="1"/>
          </p:cNvSpPr>
          <p:nvPr/>
        </p:nvSpPr>
        <p:spPr bwMode="auto">
          <a:xfrm>
            <a:off x="2079807" y="3296884"/>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a:effectLst/>
                <a:latin typeface="Arial" panose="020B0604020202020204" pitchFamily="34" charset="0"/>
                <a:ea typeface="Calibri" panose="020F0502020204030204" pitchFamily="34" charset="0"/>
              </a:rPr>
              <a:t>50.318</a:t>
            </a:r>
            <a:endParaRPr lang="en-US" sz="1050" dirty="0">
              <a:effectLst/>
              <a:latin typeface="Arial" panose="020B0604020202020204" pitchFamily="34" charset="0"/>
              <a:ea typeface="Calibri" panose="020F0502020204030204" pitchFamily="34" charset="0"/>
            </a:endParaRPr>
          </a:p>
        </p:txBody>
      </p:sp>
      <p:sp>
        <p:nvSpPr>
          <p:cNvPr id="13" name="Text Box 2"/>
          <p:cNvSpPr txBox="1">
            <a:spLocks noChangeArrowheads="1"/>
          </p:cNvSpPr>
          <p:nvPr/>
        </p:nvSpPr>
        <p:spPr bwMode="auto">
          <a:xfrm>
            <a:off x="3489115" y="3244054"/>
            <a:ext cx="914400" cy="369332"/>
          </a:xfrm>
          <a:prstGeom prst="rect">
            <a:avLst/>
          </a:prstGeom>
          <a:noFill/>
          <a:ln w="9525">
            <a:noFill/>
            <a:miter lim="800000"/>
            <a:headEnd/>
            <a:tailEnd/>
          </a:ln>
        </p:spPr>
        <p:txBody>
          <a:bodyPr rot="0" vert="horz" wrap="square" lIns="91440" tIns="45720" rIns="91440" bIns="45720" anchor="t" anchorCtr="0">
            <a:spAutoFit/>
          </a:bodyPr>
          <a:lstStyle/>
          <a:p>
            <a:r>
              <a:rPr lang="en-US" dirty="0"/>
              <a:t>22.500</a:t>
            </a:r>
          </a:p>
        </p:txBody>
      </p:sp>
      <p:sp>
        <p:nvSpPr>
          <p:cNvPr id="15" name="Text Box 2"/>
          <p:cNvSpPr txBox="1">
            <a:spLocks noChangeArrowheads="1"/>
          </p:cNvSpPr>
          <p:nvPr/>
        </p:nvSpPr>
        <p:spPr bwMode="auto">
          <a:xfrm>
            <a:off x="2849756" y="2414544"/>
            <a:ext cx="914400" cy="116079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dirty="0">
                <a:effectLst/>
                <a:latin typeface="Arial" panose="020B0604020202020204" pitchFamily="34" charset="0"/>
                <a:ea typeface="Calibri" panose="020F0502020204030204" pitchFamily="34" charset="0"/>
              </a:rPr>
              <a:t>19.282</a:t>
            </a:r>
          </a:p>
        </p:txBody>
      </p:sp>
      <p:sp>
        <p:nvSpPr>
          <p:cNvPr id="14" name="Rectangle 13"/>
          <p:cNvSpPr/>
          <p:nvPr/>
        </p:nvSpPr>
        <p:spPr>
          <a:xfrm>
            <a:off x="5911406" y="2133110"/>
            <a:ext cx="5770594" cy="28844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7" name="Rectangle 3"/>
          <p:cNvSpPr>
            <a:spLocks noChangeArrowheads="1"/>
          </p:cNvSpPr>
          <p:nvPr/>
        </p:nvSpPr>
        <p:spPr bwMode="auto">
          <a:xfrm>
            <a:off x="6021249" y="2256221"/>
            <a:ext cx="577059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Conclusion: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We see in the sample that participants who drank energy drink memorized on average more words than participants in the control group. When controlling for differences in the covariate age, drinking energy drink has an effect on the average number of memorized words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F(1</a:t>
            </a:r>
            <a:r>
              <a:rPr kumimoji="0" lang="en-US" altLang="en-US" sz="1600" b="0" i="1" u="none" strike="noStrike" cap="none" normalizeH="0" baseline="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 7)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 8.168</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p = .024).</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In terms of explained variance… if we take out the variance explained by age, we can explain</a:t>
            </a:r>
            <a:r>
              <a:rPr kumimoji="0" lang="en-US" altLang="en-US" sz="1600" b="0" i="0" u="none" strike="noStrike" cap="none" normalizeH="0" dirty="0">
                <a:ln>
                  <a:noFill/>
                </a:ln>
                <a:solidFill>
                  <a:schemeClr val="tx1"/>
                </a:solidFill>
                <a:effectLst/>
                <a:latin typeface="Calibri" panose="020F0502020204030204" pitchFamily="34" charset="0"/>
                <a:cs typeface="Arial" panose="020B0604020202020204" pitchFamily="34" charset="0"/>
              </a:rPr>
              <a:t> a large amount of the remaining variance from drinking energy drink or not. In other words: differences in age have concealed the effect of energy drink.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769E8580-8357-4286-A896-D8F0D06AAB1A}" type="slidenum">
              <a:rPr lang="en-US" smtClean="0"/>
              <a:t>14</a:t>
            </a:fld>
            <a:endParaRPr lang="en-US" dirty="0"/>
          </a:p>
        </p:txBody>
      </p:sp>
    </p:spTree>
    <p:extLst>
      <p:ext uri="{BB962C8B-B14F-4D97-AF65-F5344CB8AC3E}">
        <p14:creationId xmlns:p14="http://schemas.microsoft.com/office/powerpoint/2010/main" val="106116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1325563"/>
          </a:xfrm>
        </p:spPr>
        <p:txBody>
          <a:bodyPr>
            <a:normAutofit/>
          </a:bodyPr>
          <a:lstStyle/>
          <a:p>
            <a:pPr algn="ctr"/>
            <a:r>
              <a:rPr lang="en-US" sz="3200" noProof="0" dirty="0"/>
              <a:t>Assumptions ANCOVA</a:t>
            </a:r>
          </a:p>
        </p:txBody>
      </p:sp>
      <p:sp>
        <p:nvSpPr>
          <p:cNvPr id="3" name="Content Placeholder 2"/>
          <p:cNvSpPr>
            <a:spLocks noGrp="1"/>
          </p:cNvSpPr>
          <p:nvPr>
            <p:ph idx="1"/>
          </p:nvPr>
        </p:nvSpPr>
        <p:spPr>
          <a:xfrm>
            <a:off x="838200" y="1256664"/>
            <a:ext cx="10515600" cy="5022215"/>
          </a:xfrm>
        </p:spPr>
        <p:txBody>
          <a:bodyPr>
            <a:normAutofit fontScale="92500" lnSpcReduction="20000"/>
          </a:bodyPr>
          <a:lstStyle/>
          <a:p>
            <a:pPr marL="0" indent="0">
              <a:buNone/>
            </a:pPr>
            <a:r>
              <a:rPr lang="en-US" sz="1900" noProof="0" dirty="0"/>
              <a:t>The first three assumptions of ANCOVA are identical to those of one-way ANOVA:</a:t>
            </a:r>
          </a:p>
          <a:p>
            <a:pPr marL="457200" indent="-457200">
              <a:buFont typeface="+mj-lt"/>
              <a:buAutoNum type="arabicPeriod"/>
            </a:pPr>
            <a:r>
              <a:rPr lang="en-US" sz="1900" noProof="0" dirty="0"/>
              <a:t>Independence of observations</a:t>
            </a:r>
          </a:p>
          <a:p>
            <a:pPr marL="457200" indent="-457200">
              <a:buFont typeface="+mj-lt"/>
              <a:buAutoNum type="arabicPeriod"/>
            </a:pPr>
            <a:r>
              <a:rPr lang="en-US" sz="1900" noProof="0" dirty="0"/>
              <a:t>Homogeneity of variance </a:t>
            </a:r>
            <a:r>
              <a:rPr lang="en-US" sz="1900" noProof="0" dirty="0">
                <a:sym typeface="Wingdings" panose="05000000000000000000" pitchFamily="2" charset="2"/>
              </a:rPr>
              <a:t> Levene’s test</a:t>
            </a:r>
          </a:p>
          <a:p>
            <a:pPr marL="457200" indent="-457200">
              <a:buFont typeface="+mj-lt"/>
              <a:buAutoNum type="arabicPeriod"/>
            </a:pPr>
            <a:r>
              <a:rPr lang="en-US" sz="1900" noProof="0" dirty="0"/>
              <a:t>Normally distributed residuals</a:t>
            </a:r>
          </a:p>
          <a:p>
            <a:pPr marL="457200" indent="-457200">
              <a:buFont typeface="+mj-lt"/>
              <a:buAutoNum type="arabicPeriod"/>
            </a:pPr>
            <a:endParaRPr lang="en-US" sz="1900" noProof="0" dirty="0"/>
          </a:p>
          <a:p>
            <a:pPr marL="0" indent="0">
              <a:buNone/>
            </a:pPr>
            <a:r>
              <a:rPr lang="en-US" sz="1900" noProof="0" dirty="0"/>
              <a:t>Four additional assumptions:</a:t>
            </a:r>
          </a:p>
          <a:p>
            <a:pPr marL="457200" indent="-457200">
              <a:buFont typeface="+mj-lt"/>
              <a:buAutoNum type="arabicPeriod" startAt="4"/>
            </a:pPr>
            <a:r>
              <a:rPr lang="en-US" sz="1900" noProof="0" dirty="0"/>
              <a:t>Covariate is measured before the experimental manipulation </a:t>
            </a:r>
            <a:br>
              <a:rPr lang="en-US" sz="1900" noProof="0" dirty="0"/>
            </a:br>
            <a:r>
              <a:rPr lang="en-US" sz="1900" i="1" noProof="0" dirty="0">
                <a:solidFill>
                  <a:srgbClr val="FF0000"/>
                </a:solidFill>
              </a:rPr>
              <a:t>(= assumption that model is correctly specified)</a:t>
            </a:r>
          </a:p>
          <a:p>
            <a:pPr marL="457200" indent="-457200">
              <a:buFont typeface="+mj-lt"/>
              <a:buAutoNum type="arabicPeriod" startAt="4"/>
            </a:pPr>
            <a:r>
              <a:rPr lang="en-US" sz="1900" noProof="0" dirty="0"/>
              <a:t>Covariate is measured without measurement error</a:t>
            </a:r>
            <a:br>
              <a:rPr lang="en-US" sz="1900" noProof="0" dirty="0"/>
            </a:br>
            <a:r>
              <a:rPr lang="en-US" sz="1900" i="1" noProof="0" dirty="0">
                <a:solidFill>
                  <a:srgbClr val="FF0000"/>
                </a:solidFill>
              </a:rPr>
              <a:t>(= always the case in general linear model, also in regression, t-test et cetera)</a:t>
            </a:r>
            <a:endParaRPr lang="en-US" sz="1900" noProof="0" dirty="0"/>
          </a:p>
          <a:p>
            <a:pPr marL="457200" indent="-457200">
              <a:buFont typeface="+mj-lt"/>
              <a:buAutoNum type="arabicPeriod" startAt="4"/>
            </a:pPr>
            <a:r>
              <a:rPr lang="en-US" sz="1900" noProof="0" dirty="0"/>
              <a:t>Relation between X and Y is linear</a:t>
            </a:r>
            <a:br>
              <a:rPr lang="en-US" sz="1900" noProof="0" dirty="0"/>
            </a:br>
            <a:r>
              <a:rPr lang="en-US" sz="1900" i="1" noProof="0" dirty="0">
                <a:solidFill>
                  <a:srgbClr val="FF0000"/>
                </a:solidFill>
              </a:rPr>
              <a:t>(= always the case in general linear model)</a:t>
            </a:r>
            <a:endParaRPr lang="en-US" sz="1900" noProof="0" dirty="0"/>
          </a:p>
          <a:p>
            <a:pPr marL="457200" indent="-457200">
              <a:buFont typeface="+mj-lt"/>
              <a:buAutoNum type="arabicPeriod" startAt="4"/>
            </a:pPr>
            <a:r>
              <a:rPr lang="en-US" sz="1900" noProof="0" dirty="0"/>
              <a:t>Relation between X and Y is the same for all levels of Group (“homogeneity of regression slopes”) </a:t>
            </a:r>
            <a:r>
              <a:rPr lang="en-US" sz="1900" noProof="0" dirty="0">
                <a:sym typeface="Wingdings" panose="05000000000000000000" pitchFamily="2" charset="2"/>
              </a:rPr>
              <a:t> no interaction between X and Group</a:t>
            </a:r>
            <a:br>
              <a:rPr lang="en-US" sz="1900" noProof="0" dirty="0">
                <a:sym typeface="Wingdings" panose="05000000000000000000" pitchFamily="2" charset="2"/>
              </a:rPr>
            </a:br>
            <a:r>
              <a:rPr lang="en-US" sz="1900" i="1" noProof="0" dirty="0">
                <a:solidFill>
                  <a:srgbClr val="FF0000"/>
                </a:solidFill>
              </a:rPr>
              <a:t>(= always the case in general linear model)</a:t>
            </a:r>
            <a:endParaRPr lang="en-US" sz="1900" noProof="0" dirty="0"/>
          </a:p>
          <a:p>
            <a:pPr marL="457200" indent="-457200">
              <a:buFont typeface="+mj-lt"/>
              <a:buAutoNum type="arabicPeriod" startAt="4"/>
            </a:pPr>
            <a:endParaRPr lang="en-US" sz="1900" noProof="0" dirty="0">
              <a:sym typeface="Wingdings" panose="05000000000000000000" pitchFamily="2" charset="2"/>
            </a:endParaRPr>
          </a:p>
          <a:p>
            <a:pPr marL="0" indent="0">
              <a:buNone/>
            </a:pPr>
            <a:r>
              <a:rPr lang="en-US" sz="1900" noProof="0" dirty="0">
                <a:sym typeface="Wingdings" panose="05000000000000000000" pitchFamily="2" charset="2"/>
              </a:rPr>
              <a:t>ANCOVA is </a:t>
            </a:r>
            <a:r>
              <a:rPr lang="en-US" sz="1900" u="sng" noProof="0" dirty="0">
                <a:sym typeface="Wingdings" panose="05000000000000000000" pitchFamily="2" charset="2"/>
              </a:rPr>
              <a:t>not</a:t>
            </a:r>
            <a:r>
              <a:rPr lang="en-US" sz="1900" noProof="0" dirty="0">
                <a:sym typeface="Wingdings" panose="05000000000000000000" pitchFamily="2" charset="2"/>
              </a:rPr>
              <a:t> robust to violations of assumptions 4-7</a:t>
            </a:r>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15</a:t>
            </a:fld>
            <a:endParaRPr lang="en-US" dirty="0"/>
          </a:p>
        </p:txBody>
      </p:sp>
    </p:spTree>
    <p:extLst>
      <p:ext uri="{BB962C8B-B14F-4D97-AF65-F5344CB8AC3E}">
        <p14:creationId xmlns:p14="http://schemas.microsoft.com/office/powerpoint/2010/main" val="256402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1325563"/>
          </a:xfrm>
        </p:spPr>
        <p:txBody>
          <a:bodyPr>
            <a:normAutofit/>
          </a:bodyPr>
          <a:lstStyle/>
          <a:p>
            <a:pPr algn="ctr"/>
            <a:r>
              <a:rPr lang="en-US" sz="3200" noProof="0" dirty="0"/>
              <a:t>Assumptions ANCOVA</a:t>
            </a:r>
          </a:p>
        </p:txBody>
      </p:sp>
      <p:sp>
        <p:nvSpPr>
          <p:cNvPr id="3" name="Content Placeholder 2"/>
          <p:cNvSpPr>
            <a:spLocks noGrp="1"/>
          </p:cNvSpPr>
          <p:nvPr>
            <p:ph idx="1"/>
          </p:nvPr>
        </p:nvSpPr>
        <p:spPr>
          <a:xfrm>
            <a:off x="838200" y="1256664"/>
            <a:ext cx="10673080" cy="5022215"/>
          </a:xfrm>
        </p:spPr>
        <p:txBody>
          <a:bodyPr>
            <a:normAutofit lnSpcReduction="10000"/>
          </a:bodyPr>
          <a:lstStyle/>
          <a:p>
            <a:pPr marL="457200" indent="-457200">
              <a:buFont typeface="+mj-lt"/>
              <a:buAutoNum type="arabicPeriod" startAt="4"/>
            </a:pPr>
            <a:r>
              <a:rPr lang="en-US" sz="1900" noProof="0" dirty="0"/>
              <a:t>Covariate is measured before the experimental manipulation</a:t>
            </a:r>
          </a:p>
          <a:p>
            <a:pPr lvl="1"/>
            <a:r>
              <a:rPr lang="en-US" sz="1900" noProof="0" dirty="0"/>
              <a:t>Covariate should not be affected by the manipulation </a:t>
            </a:r>
          </a:p>
          <a:p>
            <a:pPr marL="457200" indent="-457200">
              <a:buFont typeface="+mj-lt"/>
              <a:buAutoNum type="arabicPeriod" startAt="4"/>
            </a:pPr>
            <a:endParaRPr lang="en-US" sz="1900" noProof="0" dirty="0"/>
          </a:p>
          <a:p>
            <a:pPr marL="457200" indent="-457200">
              <a:buFont typeface="+mj-lt"/>
              <a:buAutoNum type="arabicPeriod" startAt="4"/>
            </a:pPr>
            <a:r>
              <a:rPr lang="en-US" sz="1900" noProof="0" dirty="0"/>
              <a:t>Covariate is measured without measurement error</a:t>
            </a:r>
          </a:p>
          <a:p>
            <a:pPr lvl="1"/>
            <a:r>
              <a:rPr lang="en-US" sz="1900" noProof="0" dirty="0"/>
              <a:t>Use a reliable measure for the covariate</a:t>
            </a:r>
          </a:p>
          <a:p>
            <a:pPr marL="457200" lvl="1" indent="0">
              <a:buNone/>
            </a:pPr>
            <a:endParaRPr lang="en-US" sz="1900" noProof="0" dirty="0"/>
          </a:p>
          <a:p>
            <a:pPr marL="457200" indent="-457200">
              <a:buFont typeface="+mj-lt"/>
              <a:buAutoNum type="arabicPeriod" startAt="4"/>
            </a:pPr>
            <a:r>
              <a:rPr lang="en-US" sz="1900" noProof="0" dirty="0"/>
              <a:t>Relation between X and Y is linear</a:t>
            </a:r>
          </a:p>
          <a:p>
            <a:pPr lvl="1"/>
            <a:r>
              <a:rPr lang="en-US" sz="1900" noProof="0" dirty="0"/>
              <a:t>Inspect the scatter plot</a:t>
            </a:r>
          </a:p>
          <a:p>
            <a:pPr marL="457200" indent="-457200">
              <a:buFont typeface="+mj-lt"/>
              <a:buAutoNum type="arabicPeriod" startAt="4"/>
            </a:pPr>
            <a:endParaRPr lang="en-US" sz="1900" noProof="0" dirty="0"/>
          </a:p>
          <a:p>
            <a:pPr marL="457200" indent="-457200">
              <a:buFont typeface="+mj-lt"/>
              <a:buAutoNum type="arabicPeriod" startAt="4"/>
            </a:pPr>
            <a:r>
              <a:rPr lang="en-US" sz="1900" noProof="0" dirty="0"/>
              <a:t>Relation between X and Y is the same for all levels of Group (“homogeneity of regression slopes”) </a:t>
            </a:r>
            <a:r>
              <a:rPr lang="en-US" sz="1900" noProof="0" dirty="0">
                <a:sym typeface="Wingdings" panose="05000000000000000000" pitchFamily="2" charset="2"/>
              </a:rPr>
              <a:t> no interaction between X and Group</a:t>
            </a:r>
          </a:p>
          <a:p>
            <a:pPr lvl="1"/>
            <a:r>
              <a:rPr lang="en-US" sz="1900" noProof="0" dirty="0">
                <a:sym typeface="Wingdings" panose="05000000000000000000" pitchFamily="2" charset="2"/>
              </a:rPr>
              <a:t>Can be tested in SPSS</a:t>
            </a:r>
          </a:p>
          <a:p>
            <a:pPr marL="457200" indent="-457200">
              <a:buFont typeface="+mj-lt"/>
              <a:buAutoNum type="arabicPeriod" startAt="4"/>
            </a:pPr>
            <a:endParaRPr lang="en-US" sz="1900" noProof="0" dirty="0">
              <a:sym typeface="Wingdings" panose="05000000000000000000" pitchFamily="2" charset="2"/>
            </a:endParaRPr>
          </a:p>
          <a:p>
            <a:pPr marL="0" indent="0">
              <a:buNone/>
            </a:pPr>
            <a:r>
              <a:rPr lang="en-US" sz="1900" noProof="0" dirty="0">
                <a:sym typeface="Wingdings" panose="05000000000000000000" pitchFamily="2" charset="2"/>
              </a:rPr>
              <a:t>An extra assumption in case you include more than one covariate  no high correlations among covariates</a:t>
            </a:r>
            <a:br>
              <a:rPr lang="en-US" sz="1900" noProof="0" dirty="0">
                <a:sym typeface="Wingdings" panose="05000000000000000000" pitchFamily="2" charset="2"/>
              </a:rPr>
            </a:br>
            <a:r>
              <a:rPr lang="en-US" sz="1900" i="1" noProof="0" dirty="0">
                <a:solidFill>
                  <a:srgbClr val="FF0000"/>
                </a:solidFill>
                <a:sym typeface="Wingdings" panose="05000000000000000000" pitchFamily="2" charset="2"/>
              </a:rPr>
              <a:t>(=multicollinearity. Note that assumption 4 also introduces multicollinearity between factor and covariate)</a:t>
            </a:r>
            <a:endParaRPr lang="en-US" sz="1900" i="1" noProof="0" dirty="0">
              <a:solidFill>
                <a:srgbClr val="FF0000"/>
              </a:solidFill>
            </a:endParaRPr>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16</a:t>
            </a:fld>
            <a:endParaRPr lang="en-US" dirty="0"/>
          </a:p>
        </p:txBody>
      </p:sp>
    </p:spTree>
    <p:extLst>
      <p:ext uri="{BB962C8B-B14F-4D97-AF65-F5344CB8AC3E}">
        <p14:creationId xmlns:p14="http://schemas.microsoft.com/office/powerpoint/2010/main" val="363883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Testing homogeneity of regression slopes</a:t>
            </a:r>
          </a:p>
        </p:txBody>
      </p:sp>
      <p:sp>
        <p:nvSpPr>
          <p:cNvPr id="3" name="Content Placeholder 2"/>
          <p:cNvSpPr>
            <a:spLocks noGrp="1"/>
          </p:cNvSpPr>
          <p:nvPr>
            <p:ph idx="1"/>
          </p:nvPr>
        </p:nvSpPr>
        <p:spPr>
          <a:xfrm>
            <a:off x="838200" y="1610360"/>
            <a:ext cx="5362575" cy="4963160"/>
          </a:xfrm>
        </p:spPr>
        <p:txBody>
          <a:bodyPr>
            <a:normAutofit/>
          </a:bodyPr>
          <a:lstStyle/>
          <a:p>
            <a:r>
              <a:rPr lang="en-US" sz="1900" noProof="0" dirty="0"/>
              <a:t>Is the relation between X and Y the same for all levels of Group?</a:t>
            </a:r>
          </a:p>
          <a:p>
            <a:endParaRPr lang="en-US" sz="1900" noProof="0" dirty="0"/>
          </a:p>
          <a:p>
            <a:r>
              <a:rPr lang="en-US" sz="1900" noProof="0" dirty="0"/>
              <a:t>Conduct an ANCOVA with interaction X*Group </a:t>
            </a:r>
            <a:r>
              <a:rPr lang="en-US" sz="1900" noProof="0" dirty="0">
                <a:sym typeface="Wingdings" panose="05000000000000000000" pitchFamily="2" charset="2"/>
              </a:rPr>
              <a:t> if significant ANCOVA cannot be used</a:t>
            </a:r>
            <a:r>
              <a:rPr lang="en-US" sz="1900" noProof="0" dirty="0"/>
              <a:t> </a:t>
            </a:r>
          </a:p>
          <a:p>
            <a:endParaRPr lang="en-US" sz="1900" noProof="0" dirty="0"/>
          </a:p>
          <a:p>
            <a:pPr marL="0" indent="0">
              <a:buNone/>
            </a:pPr>
            <a:br>
              <a:rPr lang="en-US" sz="1900" noProof="0" dirty="0"/>
            </a:br>
            <a:r>
              <a:rPr lang="en-US" sz="1900" noProof="0" dirty="0"/>
              <a:t>UNIANOVA Words BY Group WITH Age</a:t>
            </a:r>
            <a:br>
              <a:rPr lang="en-US" sz="1900" noProof="0" dirty="0"/>
            </a:br>
            <a:r>
              <a:rPr lang="en-US" sz="1900" noProof="0" dirty="0"/>
              <a:t>  /METHOD=SSTYPE(3)</a:t>
            </a:r>
            <a:br>
              <a:rPr lang="en-US" sz="1900" noProof="0" dirty="0"/>
            </a:br>
            <a:r>
              <a:rPr lang="en-US" sz="1900" noProof="0" dirty="0"/>
              <a:t>  /INTERCEPT=INCLUDE</a:t>
            </a:r>
            <a:br>
              <a:rPr lang="en-US" sz="1900" noProof="0" dirty="0"/>
            </a:br>
            <a:r>
              <a:rPr lang="en-US" sz="1900" noProof="0" dirty="0"/>
              <a:t>  /EMMEANS=TABLES(Group) WITH(Age=MEAN) </a:t>
            </a:r>
            <a:br>
              <a:rPr lang="en-US" sz="1900" noProof="0" dirty="0"/>
            </a:br>
            <a:r>
              <a:rPr lang="en-US" sz="1900" noProof="0" dirty="0"/>
              <a:t>  /PRINT=ETASQ DESCRIPTIVE PARAMETER HOMOGENEITY</a:t>
            </a:r>
            <a:br>
              <a:rPr lang="en-US" sz="1900" noProof="0" dirty="0"/>
            </a:br>
            <a:r>
              <a:rPr lang="en-US" sz="1900" noProof="0" dirty="0"/>
              <a:t>  /CRITERIA=ALPHA(.05)</a:t>
            </a:r>
            <a:br>
              <a:rPr lang="en-US" sz="1900" noProof="0" dirty="0"/>
            </a:br>
            <a:r>
              <a:rPr lang="en-US" sz="1900" noProof="0" dirty="0"/>
              <a:t>  /DESIGN=Age Group </a:t>
            </a:r>
            <a:r>
              <a:rPr lang="en-US" sz="1900" noProof="0" dirty="0">
                <a:solidFill>
                  <a:srgbClr val="FF0000"/>
                </a:solidFill>
              </a:rPr>
              <a:t>Age*Group</a:t>
            </a:r>
            <a:r>
              <a:rPr lang="en-US" sz="1900" noProof="0" dirty="0"/>
              <a:t>.</a:t>
            </a:r>
          </a:p>
        </p:txBody>
      </p:sp>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3"/>
          <a:stretch>
            <a:fillRect/>
          </a:stretch>
        </p:blipFill>
        <p:spPr>
          <a:xfrm>
            <a:off x="6200775" y="1488440"/>
            <a:ext cx="5991225" cy="4800600"/>
          </a:xfrm>
          <a:prstGeom prst="rect">
            <a:avLst/>
          </a:prstGeom>
        </p:spPr>
      </p:pic>
      <p:sp>
        <p:nvSpPr>
          <p:cNvPr id="6" name="Slide Number Placeholder 5"/>
          <p:cNvSpPr>
            <a:spLocks noGrp="1"/>
          </p:cNvSpPr>
          <p:nvPr>
            <p:ph type="sldNum" sz="quarter" idx="12"/>
          </p:nvPr>
        </p:nvSpPr>
        <p:spPr/>
        <p:txBody>
          <a:bodyPr/>
          <a:lstStyle/>
          <a:p>
            <a:fld id="{769E8580-8357-4286-A896-D8F0D06AAB1A}" type="slidenum">
              <a:rPr lang="en-US" smtClean="0"/>
              <a:t>17</a:t>
            </a:fld>
            <a:endParaRPr lang="en-US" dirty="0"/>
          </a:p>
        </p:txBody>
      </p:sp>
    </p:spTree>
    <p:extLst>
      <p:ext uri="{BB962C8B-B14F-4D97-AF65-F5344CB8AC3E}">
        <p14:creationId xmlns:p14="http://schemas.microsoft.com/office/powerpoint/2010/main" val="178644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Testing homogeneity of regression slopes</a:t>
            </a:r>
          </a:p>
        </p:txBody>
      </p:sp>
      <p:sp>
        <p:nvSpPr>
          <p:cNvPr id="3" name="Content Placeholder 2"/>
          <p:cNvSpPr>
            <a:spLocks noGrp="1"/>
          </p:cNvSpPr>
          <p:nvPr>
            <p:ph idx="1"/>
          </p:nvPr>
        </p:nvSpPr>
        <p:spPr>
          <a:xfrm>
            <a:off x="972978" y="4837533"/>
            <a:ext cx="10119360" cy="1427377"/>
          </a:xfrm>
        </p:spPr>
        <p:txBody>
          <a:bodyPr>
            <a:normAutofit/>
          </a:bodyPr>
          <a:lstStyle/>
          <a:p>
            <a:r>
              <a:rPr lang="en-US" sz="1900" noProof="0" dirty="0"/>
              <a:t>Interaction effect is not significant (</a:t>
            </a:r>
            <a:r>
              <a:rPr lang="en-US" sz="1900" i="1" noProof="0" dirty="0"/>
              <a:t>F</a:t>
            </a:r>
            <a:r>
              <a:rPr lang="en-US" sz="1900" noProof="0" dirty="0"/>
              <a:t>(1, 6) = 0.076, </a:t>
            </a:r>
            <a:r>
              <a:rPr lang="en-US" sz="1900" i="1" noProof="0" dirty="0"/>
              <a:t>p </a:t>
            </a:r>
            <a:r>
              <a:rPr lang="en-US" sz="1900" noProof="0" dirty="0"/>
              <a:t>= 0.793) </a:t>
            </a:r>
            <a:r>
              <a:rPr lang="en-US" sz="1900" noProof="0" dirty="0">
                <a:sym typeface="Wingdings" panose="05000000000000000000" pitchFamily="2" charset="2"/>
              </a:rPr>
              <a:t></a:t>
            </a:r>
            <a:r>
              <a:rPr lang="en-US" sz="1900" noProof="0" dirty="0"/>
              <a:t> assumption is not violated and we can interpret the results of the ANCOVA without the interaction effect</a:t>
            </a:r>
          </a:p>
          <a:p>
            <a:endParaRPr lang="en-US" sz="1900" noProof="0" dirty="0"/>
          </a:p>
          <a:p>
            <a:r>
              <a:rPr lang="en-US" sz="1900" noProof="0" dirty="0"/>
              <a:t>Note that this output is the same as for a two-way ANOVA</a:t>
            </a:r>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pic>
        <p:nvPicPr>
          <p:cNvPr id="6" name="Picture 5"/>
          <p:cNvPicPr>
            <a:picLocks noChangeAspect="1"/>
          </p:cNvPicPr>
          <p:nvPr/>
        </p:nvPicPr>
        <p:blipFill>
          <a:blip r:embed="rId3"/>
          <a:stretch>
            <a:fillRect/>
          </a:stretch>
        </p:blipFill>
        <p:spPr>
          <a:xfrm>
            <a:off x="2783840" y="1556694"/>
            <a:ext cx="6497637" cy="3179239"/>
          </a:xfrm>
          <a:prstGeom prst="rect">
            <a:avLst/>
          </a:prstGeom>
        </p:spPr>
      </p:pic>
      <p:sp>
        <p:nvSpPr>
          <p:cNvPr id="7" name="Rectangle 6"/>
          <p:cNvSpPr/>
          <p:nvPr/>
        </p:nvSpPr>
        <p:spPr>
          <a:xfrm>
            <a:off x="7457440" y="3464560"/>
            <a:ext cx="721360" cy="264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p:cNvSpPr>
            <a:spLocks noGrp="1"/>
          </p:cNvSpPr>
          <p:nvPr>
            <p:ph type="sldNum" sz="quarter" idx="12"/>
          </p:nvPr>
        </p:nvSpPr>
        <p:spPr/>
        <p:txBody>
          <a:bodyPr/>
          <a:lstStyle/>
          <a:p>
            <a:fld id="{769E8580-8357-4286-A896-D8F0D06AAB1A}" type="slidenum">
              <a:rPr lang="en-US" smtClean="0"/>
              <a:t>18</a:t>
            </a:fld>
            <a:endParaRPr lang="en-US" dirty="0"/>
          </a:p>
        </p:txBody>
      </p:sp>
    </p:spTree>
    <p:extLst>
      <p:ext uri="{BB962C8B-B14F-4D97-AF65-F5344CB8AC3E}">
        <p14:creationId xmlns:p14="http://schemas.microsoft.com/office/powerpoint/2010/main" val="53533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ANCOVA: Summary</a:t>
            </a:r>
          </a:p>
        </p:txBody>
      </p:sp>
      <p:sp>
        <p:nvSpPr>
          <p:cNvPr id="3" name="Content Placeholder 2"/>
          <p:cNvSpPr>
            <a:spLocks noGrp="1"/>
          </p:cNvSpPr>
          <p:nvPr>
            <p:ph idx="1"/>
          </p:nvPr>
        </p:nvSpPr>
        <p:spPr/>
        <p:txBody>
          <a:bodyPr>
            <a:normAutofit/>
          </a:bodyPr>
          <a:lstStyle/>
          <a:p>
            <a:r>
              <a:rPr lang="en-US" sz="1900" noProof="0" dirty="0"/>
              <a:t>Do population means differ from each other </a:t>
            </a:r>
            <a:r>
              <a:rPr lang="en-US" sz="1900" i="1" noProof="0" dirty="0"/>
              <a:t>controlled for covariate X</a:t>
            </a:r>
            <a:r>
              <a:rPr lang="en-US" sz="1900" noProof="0" dirty="0"/>
              <a:t>?</a:t>
            </a:r>
          </a:p>
          <a:p>
            <a:endParaRPr lang="en-US" sz="1900" noProof="0" dirty="0"/>
          </a:p>
          <a:p>
            <a:pPr marL="0" indent="0">
              <a:buNone/>
            </a:pPr>
            <a:r>
              <a:rPr lang="en-US" sz="1900" u="sng" noProof="0" dirty="0"/>
              <a:t>Possible consequences of including a covariate that is related to the dependent variable:</a:t>
            </a:r>
          </a:p>
          <a:p>
            <a:pPr marL="457200" indent="-457200">
              <a:buFont typeface="+mj-lt"/>
              <a:buAutoNum type="arabicPeriod"/>
            </a:pPr>
            <a:r>
              <a:rPr lang="en-US" sz="1900" noProof="0" dirty="0"/>
              <a:t>Elimination of bias </a:t>
            </a:r>
          </a:p>
          <a:p>
            <a:pPr marL="457200" indent="-457200">
              <a:buFont typeface="+mj-lt"/>
              <a:buAutoNum type="arabicPeriod"/>
            </a:pPr>
            <a:r>
              <a:rPr lang="en-US" sz="1900" noProof="0" dirty="0"/>
              <a:t>Reduction of error variance</a:t>
            </a:r>
          </a:p>
          <a:p>
            <a:pPr marL="457200" indent="-457200">
              <a:buFont typeface="+mj-lt"/>
              <a:buAutoNum type="arabicPeriod"/>
            </a:pPr>
            <a:endParaRPr lang="en-US" sz="1900" noProof="0" dirty="0"/>
          </a:p>
          <a:p>
            <a:r>
              <a:rPr lang="en-US" sz="1900" noProof="0" dirty="0"/>
              <a:t>Especially in a quasi-experimental design bias is eliminated</a:t>
            </a:r>
          </a:p>
          <a:p>
            <a:endParaRPr lang="en-US" sz="1900" noProof="0" dirty="0"/>
          </a:p>
          <a:p>
            <a:pPr marL="0" indent="0">
              <a:buNone/>
            </a:pPr>
            <a:r>
              <a:rPr lang="en-US" sz="1900" u="sng" noProof="0" dirty="0"/>
              <a:t>Conclusion:</a:t>
            </a:r>
            <a:r>
              <a:rPr lang="en-US" sz="1900" noProof="0" dirty="0"/>
              <a:t> By including a covariate, anything can happen: Effects may disappear or appear!</a:t>
            </a:r>
            <a:endParaRPr lang="en-US" sz="1900" u="sng"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19</a:t>
            </a:fld>
            <a:endParaRPr lang="en-US" dirty="0"/>
          </a:p>
        </p:txBody>
      </p:sp>
    </p:spTree>
    <p:extLst>
      <p:ext uri="{BB962C8B-B14F-4D97-AF65-F5344CB8AC3E}">
        <p14:creationId xmlns:p14="http://schemas.microsoft.com/office/powerpoint/2010/main" val="39660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noProof="0" dirty="0"/>
              <a:t>Lecture goals lecture 9</a:t>
            </a:r>
          </a:p>
        </p:txBody>
      </p:sp>
      <p:sp>
        <p:nvSpPr>
          <p:cNvPr id="3" name="Content Placeholder 2"/>
          <p:cNvSpPr>
            <a:spLocks noGrp="1"/>
          </p:cNvSpPr>
          <p:nvPr>
            <p:ph idx="1"/>
          </p:nvPr>
        </p:nvSpPr>
        <p:spPr/>
        <p:txBody>
          <a:bodyPr>
            <a:normAutofit/>
          </a:bodyPr>
          <a:lstStyle/>
          <a:p>
            <a:pPr marL="0" indent="0">
              <a:buNone/>
            </a:pPr>
            <a:r>
              <a:rPr lang="en-US" sz="1900" noProof="0" dirty="0"/>
              <a:t>After this lecture and studying the materials, students are able to:</a:t>
            </a:r>
          </a:p>
          <a:p>
            <a:pPr marL="0" indent="0">
              <a:buNone/>
            </a:pPr>
            <a:endParaRPr lang="en-US" sz="1900" noProof="0" dirty="0"/>
          </a:p>
          <a:p>
            <a:r>
              <a:rPr lang="en-US" sz="1900" noProof="0" dirty="0"/>
              <a:t>Interpret the SPSS output for an ANCOVA using data of an experimental design</a:t>
            </a:r>
          </a:p>
          <a:p>
            <a:endParaRPr lang="en-US" sz="1900" noProof="0" dirty="0"/>
          </a:p>
          <a:p>
            <a:r>
              <a:rPr lang="en-US" sz="1900" noProof="0" dirty="0"/>
              <a:t>Explain the assumptions of ANCOVA</a:t>
            </a:r>
          </a:p>
          <a:p>
            <a:endParaRPr lang="en-US" sz="1900" noProof="0" dirty="0"/>
          </a:p>
          <a:p>
            <a:r>
              <a:rPr lang="en-US" sz="1900" noProof="0" dirty="0"/>
              <a:t>Assess whether the assumption of homogeneity of regression slopes is violated based on SPSS output</a:t>
            </a:r>
          </a:p>
          <a:p>
            <a:endParaRPr lang="en-US" sz="1900" noProof="0" dirty="0"/>
          </a:p>
          <a:p>
            <a:r>
              <a:rPr lang="en-US" sz="1900" noProof="0" dirty="0"/>
              <a:t>Explain the differences between one-way and two-way ANOVA, ANCOVA, and repeated measures ANOVA</a:t>
            </a:r>
          </a:p>
          <a:p>
            <a:endParaRPr lang="en-US" sz="1900" noProof="0" dirty="0"/>
          </a:p>
          <a:p>
            <a:endParaRPr lang="en-US" sz="1900" noProof="0" dirty="0"/>
          </a:p>
          <a:p>
            <a:endParaRPr lang="en-US" sz="1900" noProof="0" dirty="0"/>
          </a:p>
          <a:p>
            <a:endParaRPr lang="en-US" sz="1900" noProof="0" dirty="0"/>
          </a:p>
          <a:p>
            <a:endParaRPr lang="en-US" sz="1900" noProof="0" dirty="0"/>
          </a:p>
          <a:p>
            <a:pPr marL="0" indent="0">
              <a:buNone/>
            </a:pPr>
            <a:endParaRPr lang="en-US" sz="1900" noProof="0" dirty="0"/>
          </a:p>
          <a:p>
            <a:endParaRPr lang="en-US" sz="1900" noProof="0" dirty="0"/>
          </a:p>
          <a:p>
            <a:endParaRPr lang="en-US" sz="1900" noProof="0" dirty="0"/>
          </a:p>
          <a:p>
            <a:endParaRPr lang="en-US" sz="1900" noProof="0" dirty="0"/>
          </a:p>
          <a:p>
            <a:endParaRPr lang="en-US" sz="1900" noProof="0" dirty="0"/>
          </a:p>
          <a:p>
            <a:pPr marL="0" indent="0">
              <a:buNone/>
            </a:pPr>
            <a:endParaRPr lang="en-US" sz="1900" noProof="0" dirty="0"/>
          </a:p>
          <a:p>
            <a:endParaRPr lang="en-US" sz="1900" noProof="0" dirty="0"/>
          </a:p>
          <a:p>
            <a:endParaRPr lang="en-US" sz="1900" noProof="0" dirty="0"/>
          </a:p>
          <a:p>
            <a:pPr marL="0" indent="0">
              <a:buNone/>
            </a:pPr>
            <a:endParaRPr lang="en-US" sz="1600" noProof="0" dirty="0"/>
          </a:p>
          <a:p>
            <a:endParaRPr lang="en-US" sz="1600" noProof="0" dirty="0"/>
          </a:p>
          <a:p>
            <a:endParaRPr lang="en-US" sz="1600" noProof="0" dirty="0"/>
          </a:p>
          <a:p>
            <a:endParaRPr lang="en-US" sz="1600" noProof="0" dirty="0"/>
          </a:p>
          <a:p>
            <a:endParaRPr lang="en-US" sz="1600" noProof="0" dirty="0"/>
          </a:p>
          <a:p>
            <a:endParaRPr lang="en-US" sz="1600" noProof="0" dirty="0"/>
          </a:p>
          <a:p>
            <a:endParaRPr lang="en-US" sz="2000" noProof="0" dirty="0"/>
          </a:p>
          <a:p>
            <a:endParaRPr lang="en-US" sz="1600" noProof="0" dirty="0"/>
          </a:p>
        </p:txBody>
      </p:sp>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a:t>
            </a:fld>
            <a:endParaRPr lang="en-US" dirty="0"/>
          </a:p>
        </p:txBody>
      </p:sp>
    </p:spTree>
    <p:extLst>
      <p:ext uri="{BB962C8B-B14F-4D97-AF65-F5344CB8AC3E}">
        <p14:creationId xmlns:p14="http://schemas.microsoft.com/office/powerpoint/2010/main" val="2198987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20</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0" y="0"/>
            <a:ext cx="10058400" cy="6705600"/>
          </a:xfrm>
          <a:prstGeom prst="rect">
            <a:avLst/>
          </a:prstGeom>
        </p:spPr>
      </p:pic>
      <p:sp>
        <p:nvSpPr>
          <p:cNvPr id="10" name="Rectangle 9"/>
          <p:cNvSpPr/>
          <p:nvPr/>
        </p:nvSpPr>
        <p:spPr>
          <a:xfrm>
            <a:off x="5963920" y="0"/>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2800" y="3495040"/>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999480" y="3257232"/>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1196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21</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0" y="0"/>
            <a:ext cx="10058400" cy="6705600"/>
          </a:xfrm>
          <a:prstGeom prst="rect">
            <a:avLst/>
          </a:prstGeom>
        </p:spPr>
      </p:pic>
      <p:sp>
        <p:nvSpPr>
          <p:cNvPr id="11" name="Rectangle 10"/>
          <p:cNvSpPr/>
          <p:nvPr/>
        </p:nvSpPr>
        <p:spPr>
          <a:xfrm>
            <a:off x="812800" y="3495040"/>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999480" y="3257232"/>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6159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22</a:t>
            </a:fld>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00" y="0"/>
            <a:ext cx="10058400" cy="6705600"/>
          </a:xfrm>
          <a:prstGeom prst="rect">
            <a:avLst/>
          </a:prstGeom>
        </p:spPr>
      </p:pic>
      <p:sp>
        <p:nvSpPr>
          <p:cNvPr id="12" name="Rectangle 11"/>
          <p:cNvSpPr/>
          <p:nvPr/>
        </p:nvSpPr>
        <p:spPr>
          <a:xfrm>
            <a:off x="5999480" y="3257232"/>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001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Summary of learned techniques</a:t>
            </a:r>
          </a:p>
        </p:txBody>
      </p:sp>
      <p:sp>
        <p:nvSpPr>
          <p:cNvPr id="3" name="Content Placeholder 2"/>
          <p:cNvSpPr>
            <a:spLocks noGrp="1"/>
          </p:cNvSpPr>
          <p:nvPr>
            <p:ph idx="1"/>
          </p:nvPr>
        </p:nvSpPr>
        <p:spPr/>
        <p:txBody>
          <a:bodyPr>
            <a:normAutofit/>
          </a:bodyPr>
          <a:lstStyle/>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pPr marL="0" indent="0">
              <a:buNone/>
            </a:pPr>
            <a:endParaRPr lang="en-US" sz="1900" u="sng" noProof="0" dirty="0"/>
          </a:p>
          <a:p>
            <a:pPr marL="0" indent="0">
              <a:buNone/>
            </a:pPr>
            <a:r>
              <a:rPr lang="en-US" sz="1900" u="sng" noProof="0" dirty="0"/>
              <a:t>Conclusion:</a:t>
            </a:r>
            <a:r>
              <a:rPr lang="en-US" sz="1900" noProof="0" dirty="0"/>
              <a:t> In all previous discussed techniques, each person has only one observation of measurement on the dependent variable (</a:t>
            </a:r>
            <a:r>
              <a:rPr lang="en-US" sz="1900" u="sng" noProof="0" dirty="0"/>
              <a:t>uni</a:t>
            </a:r>
            <a:r>
              <a:rPr lang="en-US" sz="1900" noProof="0" dirty="0"/>
              <a:t>variate)</a:t>
            </a:r>
          </a:p>
        </p:txBody>
      </p:sp>
      <p:sp>
        <p:nvSpPr>
          <p:cNvPr id="4" name="Footer Placeholder 3"/>
          <p:cNvSpPr>
            <a:spLocks noGrp="1"/>
          </p:cNvSpPr>
          <p:nvPr>
            <p:ph type="ftr" sz="quarter" idx="11"/>
          </p:nvPr>
        </p:nvSpPr>
        <p:spPr/>
        <p:txBody>
          <a:bodyPr/>
          <a:lstStyle/>
          <a:p>
            <a:r>
              <a:rPr lang="en-US" dirty="0"/>
              <a:t>Lecture 9, ERM, MTO</a:t>
            </a:r>
            <a:endParaRPr lang="nl-NL"/>
          </a:p>
        </p:txBody>
      </p:sp>
      <p:graphicFrame>
        <p:nvGraphicFramePr>
          <p:cNvPr id="5" name="Table 4"/>
          <p:cNvGraphicFramePr>
            <a:graphicFrameLocks noGrp="1"/>
          </p:cNvGraphicFramePr>
          <p:nvPr>
            <p:extLst>
              <p:ext uri="{D42A27DB-BD31-4B8C-83A1-F6EECF244321}">
                <p14:modId xmlns:p14="http://schemas.microsoft.com/office/powerpoint/2010/main" val="2764818502"/>
              </p:ext>
            </p:extLst>
          </p:nvPr>
        </p:nvGraphicFramePr>
        <p:xfrm>
          <a:off x="2113280" y="1999826"/>
          <a:ext cx="8128000" cy="18542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706022092"/>
                    </a:ext>
                  </a:extLst>
                </a:gridCol>
                <a:gridCol w="2032000">
                  <a:extLst>
                    <a:ext uri="{9D8B030D-6E8A-4147-A177-3AD203B41FA5}">
                      <a16:colId xmlns:a16="http://schemas.microsoft.com/office/drawing/2014/main" val="2219174858"/>
                    </a:ext>
                  </a:extLst>
                </a:gridCol>
                <a:gridCol w="2032000">
                  <a:extLst>
                    <a:ext uri="{9D8B030D-6E8A-4147-A177-3AD203B41FA5}">
                      <a16:colId xmlns:a16="http://schemas.microsoft.com/office/drawing/2014/main" val="2505883256"/>
                    </a:ext>
                  </a:extLst>
                </a:gridCol>
                <a:gridCol w="2032000">
                  <a:extLst>
                    <a:ext uri="{9D8B030D-6E8A-4147-A177-3AD203B41FA5}">
                      <a16:colId xmlns:a16="http://schemas.microsoft.com/office/drawing/2014/main" val="2320995998"/>
                    </a:ext>
                  </a:extLst>
                </a:gridCol>
              </a:tblGrid>
              <a:tr h="370840">
                <a:tc>
                  <a:txBody>
                    <a:bodyPr/>
                    <a:lstStyle/>
                    <a:p>
                      <a:endParaRPr lang="en-US" dirty="0"/>
                    </a:p>
                  </a:txBody>
                  <a:tcPr/>
                </a:tc>
                <a:tc>
                  <a:txBody>
                    <a:bodyPr/>
                    <a:lstStyle/>
                    <a:p>
                      <a:pPr algn="ctr"/>
                      <a:r>
                        <a:rPr lang="en-US" dirty="0"/>
                        <a:t>One-way ANOVA</a:t>
                      </a:r>
                    </a:p>
                  </a:txBody>
                  <a:tcPr/>
                </a:tc>
                <a:tc>
                  <a:txBody>
                    <a:bodyPr/>
                    <a:lstStyle/>
                    <a:p>
                      <a:pPr algn="ctr"/>
                      <a:r>
                        <a:rPr lang="en-US" dirty="0"/>
                        <a:t>Two-way ANOVA</a:t>
                      </a:r>
                    </a:p>
                  </a:txBody>
                  <a:tcPr/>
                </a:tc>
                <a:tc>
                  <a:txBody>
                    <a:bodyPr/>
                    <a:lstStyle/>
                    <a:p>
                      <a:pPr algn="ctr"/>
                      <a:r>
                        <a:rPr lang="en-US" dirty="0"/>
                        <a:t>ANCOVA</a:t>
                      </a:r>
                    </a:p>
                  </a:txBody>
                  <a:tcPr/>
                </a:tc>
                <a:extLst>
                  <a:ext uri="{0D108BD9-81ED-4DB2-BD59-A6C34878D82A}">
                    <a16:rowId xmlns:a16="http://schemas.microsoft.com/office/drawing/2014/main" val="4171146480"/>
                  </a:ext>
                </a:extLst>
              </a:tr>
              <a:tr h="370840">
                <a:tc>
                  <a:txBody>
                    <a:bodyPr/>
                    <a:lstStyle/>
                    <a:p>
                      <a:r>
                        <a:rPr lang="en-US" b="1" dirty="0"/>
                        <a:t>#</a:t>
                      </a:r>
                      <a:r>
                        <a:rPr lang="en-US" b="1" baseline="0" dirty="0"/>
                        <a:t>DVs</a:t>
                      </a:r>
                      <a:endParaRPr lang="en-US" b="1" dirty="0"/>
                    </a:p>
                  </a:txBody>
                  <a:tcPr/>
                </a:tc>
                <a:tc>
                  <a:txBody>
                    <a:bodyPr/>
                    <a:lstStyle/>
                    <a:p>
                      <a:pPr algn="ctr"/>
                      <a:r>
                        <a:rPr lang="en-US" dirty="0"/>
                        <a:t>One</a:t>
                      </a:r>
                    </a:p>
                  </a:txBody>
                  <a:tcPr/>
                </a:tc>
                <a:tc>
                  <a:txBody>
                    <a:bodyPr/>
                    <a:lstStyle/>
                    <a:p>
                      <a:pPr algn="ctr"/>
                      <a:r>
                        <a:rPr lang="en-US" dirty="0"/>
                        <a:t>One</a:t>
                      </a:r>
                    </a:p>
                  </a:txBody>
                  <a:tcPr/>
                </a:tc>
                <a:tc>
                  <a:txBody>
                    <a:bodyPr/>
                    <a:lstStyle/>
                    <a:p>
                      <a:pPr algn="ctr"/>
                      <a:r>
                        <a:rPr lang="en-US" dirty="0"/>
                        <a:t>One</a:t>
                      </a:r>
                    </a:p>
                  </a:txBody>
                  <a:tcPr/>
                </a:tc>
                <a:extLst>
                  <a:ext uri="{0D108BD9-81ED-4DB2-BD59-A6C34878D82A}">
                    <a16:rowId xmlns:a16="http://schemas.microsoft.com/office/drawing/2014/main" val="635189117"/>
                  </a:ext>
                </a:extLst>
              </a:tr>
              <a:tr h="370840">
                <a:tc>
                  <a:txBody>
                    <a:bodyPr/>
                    <a:lstStyle/>
                    <a:p>
                      <a:r>
                        <a:rPr lang="en-US" b="1" dirty="0"/>
                        <a:t>#IVs</a:t>
                      </a:r>
                    </a:p>
                  </a:txBody>
                  <a:tcPr/>
                </a:tc>
                <a:tc>
                  <a:txBody>
                    <a:bodyPr/>
                    <a:lstStyle/>
                    <a:p>
                      <a:pPr algn="ctr"/>
                      <a:r>
                        <a:rPr lang="en-US" dirty="0"/>
                        <a:t>One (nominal)</a:t>
                      </a:r>
                    </a:p>
                  </a:txBody>
                  <a:tcPr/>
                </a:tc>
                <a:tc>
                  <a:txBody>
                    <a:bodyPr/>
                    <a:lstStyle/>
                    <a:p>
                      <a:pPr algn="ctr"/>
                      <a:r>
                        <a:rPr lang="en-US" dirty="0"/>
                        <a:t>Two (nominal)</a:t>
                      </a:r>
                    </a:p>
                  </a:txBody>
                  <a:tcPr/>
                </a:tc>
                <a:tc>
                  <a:txBody>
                    <a:bodyPr/>
                    <a:lstStyle/>
                    <a:p>
                      <a:pPr algn="ctr"/>
                      <a:r>
                        <a:rPr lang="en-US" dirty="0"/>
                        <a:t>One (nominal)</a:t>
                      </a:r>
                    </a:p>
                  </a:txBody>
                  <a:tcPr/>
                </a:tc>
                <a:extLst>
                  <a:ext uri="{0D108BD9-81ED-4DB2-BD59-A6C34878D82A}">
                    <a16:rowId xmlns:a16="http://schemas.microsoft.com/office/drawing/2014/main" val="3838368106"/>
                  </a:ext>
                </a:extLst>
              </a:tr>
              <a:tr h="370840">
                <a:tc>
                  <a:txBody>
                    <a:bodyPr/>
                    <a:lstStyle/>
                    <a:p>
                      <a:r>
                        <a:rPr lang="en-US" b="1" dirty="0"/>
                        <a:t>#Covariates</a:t>
                      </a:r>
                    </a:p>
                  </a:txBody>
                  <a:tcPr/>
                </a:tc>
                <a:tc>
                  <a:txBody>
                    <a:bodyPr/>
                    <a:lstStyle/>
                    <a:p>
                      <a:pPr algn="ctr"/>
                      <a:r>
                        <a:rPr lang="en-US" dirty="0"/>
                        <a:t>Zero</a:t>
                      </a:r>
                    </a:p>
                  </a:txBody>
                  <a:tcPr/>
                </a:tc>
                <a:tc>
                  <a:txBody>
                    <a:bodyPr/>
                    <a:lstStyle/>
                    <a:p>
                      <a:pPr algn="ctr"/>
                      <a:r>
                        <a:rPr lang="en-US" dirty="0"/>
                        <a:t>Zero</a:t>
                      </a:r>
                    </a:p>
                  </a:txBody>
                  <a:tcPr/>
                </a:tc>
                <a:tc>
                  <a:txBody>
                    <a:bodyPr/>
                    <a:lstStyle/>
                    <a:p>
                      <a:pPr algn="ctr"/>
                      <a:r>
                        <a:rPr lang="en-US" dirty="0"/>
                        <a:t>One (continuous)</a:t>
                      </a:r>
                    </a:p>
                  </a:txBody>
                  <a:tcPr/>
                </a:tc>
                <a:extLst>
                  <a:ext uri="{0D108BD9-81ED-4DB2-BD59-A6C34878D82A}">
                    <a16:rowId xmlns:a16="http://schemas.microsoft.com/office/drawing/2014/main" val="1544824365"/>
                  </a:ext>
                </a:extLst>
              </a:tr>
              <a:tr h="370840">
                <a:tc>
                  <a:txBody>
                    <a:bodyPr/>
                    <a:lstStyle/>
                    <a:p>
                      <a:r>
                        <a:rPr lang="en-US" b="1" dirty="0"/>
                        <a:t>Data points</a:t>
                      </a:r>
                    </a:p>
                  </a:txBody>
                  <a:tcPr/>
                </a:tc>
                <a:tc>
                  <a:txBody>
                    <a:bodyPr/>
                    <a:lstStyle/>
                    <a:p>
                      <a:pPr algn="ctr"/>
                      <a:r>
                        <a:rPr lang="en-US" dirty="0"/>
                        <a:t>1 per person</a:t>
                      </a:r>
                    </a:p>
                  </a:txBody>
                  <a:tcPr/>
                </a:tc>
                <a:tc>
                  <a:txBody>
                    <a:bodyPr/>
                    <a:lstStyle/>
                    <a:p>
                      <a:pPr algn="ctr"/>
                      <a:r>
                        <a:rPr lang="en-US" dirty="0"/>
                        <a:t>1 per person</a:t>
                      </a:r>
                    </a:p>
                  </a:txBody>
                  <a:tcPr/>
                </a:tc>
                <a:tc>
                  <a:txBody>
                    <a:bodyPr/>
                    <a:lstStyle/>
                    <a:p>
                      <a:pPr algn="ctr"/>
                      <a:r>
                        <a:rPr lang="en-US" dirty="0"/>
                        <a:t>1 per person</a:t>
                      </a:r>
                    </a:p>
                  </a:txBody>
                  <a:tcPr/>
                </a:tc>
                <a:extLst>
                  <a:ext uri="{0D108BD9-81ED-4DB2-BD59-A6C34878D82A}">
                    <a16:rowId xmlns:a16="http://schemas.microsoft.com/office/drawing/2014/main" val="2989408652"/>
                  </a:ext>
                </a:extLst>
              </a:tr>
            </a:tbl>
          </a:graphicData>
        </a:graphic>
      </p:graphicFrame>
      <p:sp>
        <p:nvSpPr>
          <p:cNvPr id="6" name="Slide Number Placeholder 5"/>
          <p:cNvSpPr>
            <a:spLocks noGrp="1"/>
          </p:cNvSpPr>
          <p:nvPr>
            <p:ph type="sldNum" sz="quarter" idx="12"/>
          </p:nvPr>
        </p:nvSpPr>
        <p:spPr/>
        <p:txBody>
          <a:bodyPr/>
          <a:lstStyle/>
          <a:p>
            <a:fld id="{769E8580-8357-4286-A896-D8F0D06AAB1A}" type="slidenum">
              <a:rPr lang="en-US" smtClean="0"/>
              <a:t>23</a:t>
            </a:fld>
            <a:endParaRPr lang="en-US" dirty="0"/>
          </a:p>
        </p:txBody>
      </p:sp>
    </p:spTree>
    <p:extLst>
      <p:ext uri="{BB962C8B-B14F-4D97-AF65-F5344CB8AC3E}">
        <p14:creationId xmlns:p14="http://schemas.microsoft.com/office/powerpoint/2010/main" val="690986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24</a:t>
            </a:fld>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00" y="0"/>
            <a:ext cx="10058400" cy="6705600"/>
          </a:xfrm>
          <a:prstGeom prst="rect">
            <a:avLst/>
          </a:prstGeom>
        </p:spPr>
      </p:pic>
    </p:spTree>
    <p:extLst>
      <p:ext uri="{BB962C8B-B14F-4D97-AF65-F5344CB8AC3E}">
        <p14:creationId xmlns:p14="http://schemas.microsoft.com/office/powerpoint/2010/main" val="120341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Repeated measures ANOVA</a:t>
            </a:r>
          </a:p>
        </p:txBody>
      </p:sp>
      <p:sp>
        <p:nvSpPr>
          <p:cNvPr id="3" name="Content Placeholder 2"/>
          <p:cNvSpPr>
            <a:spLocks noGrp="1"/>
          </p:cNvSpPr>
          <p:nvPr>
            <p:ph idx="1"/>
          </p:nvPr>
        </p:nvSpPr>
        <p:spPr/>
        <p:txBody>
          <a:bodyPr>
            <a:normAutofit/>
          </a:bodyPr>
          <a:lstStyle/>
          <a:p>
            <a:r>
              <a:rPr lang="en-US" sz="1900" i="1" noProof="0" dirty="0"/>
              <a:t>Repeated measures ANOVA</a:t>
            </a:r>
            <a:r>
              <a:rPr lang="en-US" sz="1900" noProof="0" dirty="0"/>
              <a:t> distinguishes itself from previous techniques because for each person we have </a:t>
            </a:r>
            <a:r>
              <a:rPr lang="en-US" sz="1900" b="1" noProof="0" dirty="0"/>
              <a:t>more </a:t>
            </a:r>
            <a:r>
              <a:rPr lang="en-US" sz="1900" b="1" noProof="0"/>
              <a:t>than one </a:t>
            </a:r>
            <a:r>
              <a:rPr lang="en-US" sz="1900" b="1" noProof="0" dirty="0"/>
              <a:t>data point or observation </a:t>
            </a:r>
            <a:r>
              <a:rPr lang="en-US" sz="1900" noProof="0" dirty="0"/>
              <a:t>on Y </a:t>
            </a:r>
            <a:r>
              <a:rPr lang="en-US" sz="1900" noProof="0" dirty="0">
                <a:sym typeface="Wingdings" panose="05000000000000000000" pitchFamily="2" charset="2"/>
              </a:rPr>
              <a:t></a:t>
            </a:r>
            <a:r>
              <a:rPr lang="en-US" sz="1900" noProof="0" dirty="0"/>
              <a:t> multiple dependent variables per person</a:t>
            </a:r>
          </a:p>
          <a:p>
            <a:endParaRPr lang="en-US" sz="1900" noProof="0" dirty="0"/>
          </a:p>
          <a:p>
            <a:pPr lvl="0"/>
            <a:r>
              <a:rPr lang="en-US" sz="2000" noProof="0" dirty="0"/>
              <a:t>Subjects/persons are measured at two or more measurement occasions (longitudinal designs)</a:t>
            </a:r>
            <a:endParaRPr lang="en-US" sz="1050" noProof="0" dirty="0"/>
          </a:p>
          <a:p>
            <a:endParaRPr lang="en-US" sz="1900" noProof="0" dirty="0">
              <a:sym typeface="Wingdings" panose="05000000000000000000" pitchFamily="2" charset="2"/>
            </a:endParaRPr>
          </a:p>
          <a:p>
            <a:r>
              <a:rPr lang="en-US" sz="1900" noProof="0" dirty="0"/>
              <a:t> Repeated measures ANOVA is also called a “within-subjects” design/analysis</a:t>
            </a:r>
          </a:p>
          <a:p>
            <a:endParaRPr lang="en-US" sz="1900" noProof="0" dirty="0"/>
          </a:p>
          <a:p>
            <a:r>
              <a:rPr lang="en-US" sz="1900" noProof="0" dirty="0"/>
              <a:t>Examples:</a:t>
            </a:r>
          </a:p>
          <a:p>
            <a:pPr lvl="1"/>
            <a:r>
              <a:rPr lang="en-US" sz="1900" noProof="0" dirty="0"/>
              <a:t>Test-retest designs</a:t>
            </a:r>
          </a:p>
          <a:p>
            <a:pPr lvl="1"/>
            <a:r>
              <a:rPr lang="en-US" sz="1900" noProof="0" dirty="0"/>
              <a:t>Panel studies</a:t>
            </a:r>
          </a:p>
          <a:p>
            <a:pPr lvl="1"/>
            <a:r>
              <a:rPr lang="en-US" sz="1900" noProof="0" dirty="0"/>
              <a:t>Diary studies</a:t>
            </a:r>
          </a:p>
          <a:p>
            <a:endParaRPr lang="en-US" sz="1900"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25</a:t>
            </a:fld>
            <a:endParaRPr lang="en-US" dirty="0"/>
          </a:p>
        </p:txBody>
      </p:sp>
    </p:spTree>
    <p:extLst>
      <p:ext uri="{BB962C8B-B14F-4D97-AF65-F5344CB8AC3E}">
        <p14:creationId xmlns:p14="http://schemas.microsoft.com/office/powerpoint/2010/main" val="3925347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Repeated measures ANOVA</a:t>
            </a:r>
          </a:p>
        </p:txBody>
      </p:sp>
      <p:sp>
        <p:nvSpPr>
          <p:cNvPr id="3" name="Content Placeholder 2"/>
          <p:cNvSpPr>
            <a:spLocks noGrp="1"/>
          </p:cNvSpPr>
          <p:nvPr>
            <p:ph idx="1"/>
          </p:nvPr>
        </p:nvSpPr>
        <p:spPr/>
        <p:txBody>
          <a:bodyPr>
            <a:normAutofit lnSpcReduction="10000"/>
          </a:bodyPr>
          <a:lstStyle/>
          <a:p>
            <a:pPr lvl="0"/>
            <a:r>
              <a:rPr lang="en-US" sz="1900" noProof="0" dirty="0"/>
              <a:t>Why do we need different analysis methods in the case of multiple observations per person (repeated measures ANOVA)?</a:t>
            </a:r>
          </a:p>
          <a:p>
            <a:pPr lvl="0"/>
            <a:endParaRPr lang="en-US" sz="1900" b="1" noProof="0" dirty="0"/>
          </a:p>
          <a:p>
            <a:pPr lvl="0"/>
            <a:r>
              <a:rPr lang="en-US" sz="1900" noProof="0" dirty="0"/>
              <a:t>One of the assumptions of the techniques that were already discussed (ANOVA, ANCOVA) is that </a:t>
            </a:r>
            <a:br>
              <a:rPr lang="en-US" sz="1900" noProof="0" dirty="0"/>
            </a:br>
            <a:r>
              <a:rPr lang="en-US" sz="1900" u="sng" noProof="0" dirty="0"/>
              <a:t>all observations are independent (errors uncorrelated)</a:t>
            </a:r>
          </a:p>
          <a:p>
            <a:pPr lvl="0"/>
            <a:endParaRPr lang="en-US" sz="1900" b="1" noProof="0" dirty="0"/>
          </a:p>
          <a:p>
            <a:r>
              <a:rPr lang="en-US" sz="1900" noProof="0" dirty="0"/>
              <a:t>Observations of one person are </a:t>
            </a:r>
            <a:r>
              <a:rPr lang="en-US" sz="1900" i="1" noProof="0" dirty="0"/>
              <a:t>dependent</a:t>
            </a:r>
            <a:r>
              <a:rPr lang="en-US" sz="1900" i="1" dirty="0"/>
              <a:t>: a person’s repeated responses are more similar than those of randomly selected individuals.</a:t>
            </a:r>
            <a:endParaRPr lang="en-US" sz="1900" noProof="0" dirty="0"/>
          </a:p>
          <a:p>
            <a:endParaRPr lang="en-US" sz="1900" noProof="0" dirty="0"/>
          </a:p>
          <a:p>
            <a:r>
              <a:rPr lang="en-US" sz="1900" noProof="0" dirty="0"/>
              <a:t>AN(C)OVA is not robust against violation of the assumption of independence of observations: true       </a:t>
            </a:r>
            <a:r>
              <a:rPr lang="en-US" sz="1900" i="1" noProof="0" dirty="0"/>
              <a:t>p</a:t>
            </a:r>
            <a:r>
              <a:rPr lang="en-US" sz="1900" noProof="0" dirty="0"/>
              <a:t>-value strongly deviates from the computed </a:t>
            </a:r>
            <a:r>
              <a:rPr lang="en-US" sz="1900" i="1" noProof="0" dirty="0"/>
              <a:t>p</a:t>
            </a:r>
            <a:r>
              <a:rPr lang="en-US" sz="1900" noProof="0" dirty="0"/>
              <a:t>-value </a:t>
            </a:r>
          </a:p>
          <a:p>
            <a:endParaRPr lang="en-US" sz="1900" b="1" noProof="0" dirty="0"/>
          </a:p>
          <a:p>
            <a:r>
              <a:rPr lang="en-US" sz="1900" noProof="0" dirty="0"/>
              <a:t>The more ‘dependent’ (higher correlation between) observations of a person, the larger the violation of assumption, the larger the difference between true </a:t>
            </a:r>
            <a:r>
              <a:rPr lang="en-US" sz="1900" i="1" noProof="0" dirty="0"/>
              <a:t>p</a:t>
            </a:r>
            <a:r>
              <a:rPr lang="en-US" sz="1900" noProof="0" dirty="0"/>
              <a:t>-value and computed </a:t>
            </a:r>
            <a:r>
              <a:rPr lang="en-US" sz="1900" i="1" noProof="0" dirty="0"/>
              <a:t>p</a:t>
            </a:r>
            <a:r>
              <a:rPr lang="en-US" sz="1900" noProof="0" dirty="0"/>
              <a:t>-value</a:t>
            </a:r>
            <a:endParaRPr lang="en-US" sz="1900" b="1" noProof="0" dirty="0"/>
          </a:p>
          <a:p>
            <a:endParaRPr lang="en-US" sz="1900"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16" name="Slide Number Placeholder 15"/>
          <p:cNvSpPr>
            <a:spLocks noGrp="1"/>
          </p:cNvSpPr>
          <p:nvPr>
            <p:ph type="sldNum" sz="quarter" idx="12"/>
          </p:nvPr>
        </p:nvSpPr>
        <p:spPr/>
        <p:txBody>
          <a:bodyPr/>
          <a:lstStyle/>
          <a:p>
            <a:fld id="{769E8580-8357-4286-A896-D8F0D06AAB1A}" type="slidenum">
              <a:rPr lang="en-US" smtClean="0"/>
              <a:t>26</a:t>
            </a:fld>
            <a:endParaRPr lang="en-US" dirty="0"/>
          </a:p>
        </p:txBody>
      </p:sp>
    </p:spTree>
    <p:extLst>
      <p:ext uri="{BB962C8B-B14F-4D97-AF65-F5344CB8AC3E}">
        <p14:creationId xmlns:p14="http://schemas.microsoft.com/office/powerpoint/2010/main" val="358548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Happiness</a:t>
            </a:r>
          </a:p>
        </p:txBody>
      </p:sp>
      <p:sp>
        <p:nvSpPr>
          <p:cNvPr id="3" name="Content Placeholder 2"/>
          <p:cNvSpPr>
            <a:spLocks noGrp="1"/>
          </p:cNvSpPr>
          <p:nvPr>
            <p:ph idx="1"/>
          </p:nvPr>
        </p:nvSpPr>
        <p:spPr/>
        <p:txBody>
          <a:bodyPr>
            <a:normAutofit/>
          </a:bodyPr>
          <a:lstStyle/>
          <a:p>
            <a:pPr lvl="0"/>
            <a:r>
              <a:rPr lang="en-US" sz="1900" noProof="0" dirty="0"/>
              <a:t>A situation you have dealt with before is repeated measures design with two observations per subject</a:t>
            </a:r>
          </a:p>
          <a:p>
            <a:pPr lvl="0"/>
            <a:endParaRPr lang="en-US" sz="1900" b="1" noProof="0" dirty="0"/>
          </a:p>
          <a:p>
            <a:pPr marL="0" indent="0">
              <a:buNone/>
            </a:pPr>
            <a:r>
              <a:rPr lang="en-US" sz="1900" u="sng" noProof="0" dirty="0"/>
              <a:t>Example:</a:t>
            </a:r>
            <a:r>
              <a:rPr lang="en-US" sz="1900" noProof="0" dirty="0"/>
              <a:t> Subjects that suffer from a depression are treated with a novel therapy. Their happiness is measured before the treatment (pretest) and after the treatment (posttest)</a:t>
            </a:r>
          </a:p>
          <a:p>
            <a:pPr marL="0" indent="0">
              <a:buNone/>
            </a:pPr>
            <a:endParaRPr lang="en-US" sz="1900" noProof="0" dirty="0"/>
          </a:p>
          <a:p>
            <a:pPr marL="0" indent="0">
              <a:buNone/>
            </a:pPr>
            <a:r>
              <a:rPr lang="en-US" sz="1900" u="sng" noProof="0" dirty="0"/>
              <a:t>Data:</a:t>
            </a:r>
          </a:p>
          <a:p>
            <a:pPr lvl="0"/>
            <a:endParaRPr lang="en-US" sz="1900" b="1" noProof="0" dirty="0"/>
          </a:p>
          <a:p>
            <a:endParaRPr lang="en-US" sz="1900" noProof="0" dirty="0"/>
          </a:p>
          <a:p>
            <a:endParaRPr lang="en-US" sz="1900" noProof="0" dirty="0"/>
          </a:p>
        </p:txBody>
      </p:sp>
      <p:sp>
        <p:nvSpPr>
          <p:cNvPr id="5" name="Content Placeholder 2"/>
          <p:cNvSpPr txBox="1">
            <a:spLocks/>
          </p:cNvSpPr>
          <p:nvPr/>
        </p:nvSpPr>
        <p:spPr>
          <a:xfrm>
            <a:off x="1097280" y="1845734"/>
            <a:ext cx="10058400" cy="4023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NL" sz="1900" dirty="0"/>
          </a:p>
        </p:txBody>
      </p:sp>
      <p:graphicFrame>
        <p:nvGraphicFramePr>
          <p:cNvPr id="7" name="Table 6"/>
          <p:cNvGraphicFramePr>
            <a:graphicFrameLocks noGrp="1"/>
          </p:cNvGraphicFramePr>
          <p:nvPr>
            <p:extLst>
              <p:ext uri="{D42A27DB-BD31-4B8C-83A1-F6EECF244321}">
                <p14:modId xmlns:p14="http://schemas.microsoft.com/office/powerpoint/2010/main" val="314773320"/>
              </p:ext>
            </p:extLst>
          </p:nvPr>
        </p:nvGraphicFramePr>
        <p:xfrm>
          <a:off x="4071937" y="3492728"/>
          <a:ext cx="4048125" cy="2972568"/>
        </p:xfrm>
        <a:graphic>
          <a:graphicData uri="http://schemas.openxmlformats.org/drawingml/2006/table">
            <a:tbl>
              <a:tblPr firstRow="1" firstCol="1" bandRow="1"/>
              <a:tblGrid>
                <a:gridCol w="1349375">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349375">
                  <a:extLst>
                    <a:ext uri="{9D8B030D-6E8A-4147-A177-3AD203B41FA5}">
                      <a16:colId xmlns:a16="http://schemas.microsoft.com/office/drawing/2014/main" val="20002"/>
                    </a:ext>
                  </a:extLst>
                </a:gridCol>
              </a:tblGrid>
              <a:tr h="165100">
                <a:tc>
                  <a:txBody>
                    <a:bodyPr/>
                    <a:lstStyle/>
                    <a:p>
                      <a:pPr algn="ctr">
                        <a:lnSpc>
                          <a:spcPct val="107000"/>
                        </a:lnSpc>
                        <a:spcAft>
                          <a:spcPts val="0"/>
                        </a:spcAft>
                      </a:pPr>
                      <a:r>
                        <a:rPr lang="en-US" sz="1600" b="1" dirty="0">
                          <a:effectLst/>
                          <a:latin typeface="Calibri" panose="020F0502020204030204" pitchFamily="34" charset="0"/>
                          <a:ea typeface="Calibri" panose="020F0502020204030204" pitchFamily="34" charset="0"/>
                        </a:rPr>
                        <a:t>Subject</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dirty="0">
                          <a:effectLst/>
                          <a:latin typeface="Calibri" panose="020F0502020204030204" pitchFamily="34" charset="0"/>
                          <a:ea typeface="Calibri" panose="020F0502020204030204" pitchFamily="34" charset="0"/>
                        </a:rPr>
                        <a:t>Pretest</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dirty="0">
                          <a:effectLst/>
                          <a:latin typeface="Calibri" panose="020F0502020204030204" pitchFamily="34" charset="0"/>
                          <a:ea typeface="Calibri" panose="020F0502020204030204" pitchFamily="34" charset="0"/>
                        </a:rPr>
                        <a:t>Posttest</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0815">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3</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3</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170815">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Mean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6.5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8.2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8" name="Slide Number Placeholder 7"/>
          <p:cNvSpPr>
            <a:spLocks noGrp="1"/>
          </p:cNvSpPr>
          <p:nvPr>
            <p:ph type="sldNum" sz="quarter" idx="12"/>
          </p:nvPr>
        </p:nvSpPr>
        <p:spPr/>
        <p:txBody>
          <a:bodyPr/>
          <a:lstStyle/>
          <a:p>
            <a:fld id="{769E8580-8357-4286-A896-D8F0D06AAB1A}" type="slidenum">
              <a:rPr lang="en-US" smtClean="0"/>
              <a:t>27</a:t>
            </a:fld>
            <a:endParaRPr lang="en-US" dirty="0"/>
          </a:p>
        </p:txBody>
      </p:sp>
      <p:pic>
        <p:nvPicPr>
          <p:cNvPr id="4" name="Picture 3">
            <a:extLst>
              <a:ext uri="{FF2B5EF4-FFF2-40B4-BE49-F238E27FC236}">
                <a16:creationId xmlns:a16="http://schemas.microsoft.com/office/drawing/2014/main" id="{D094D7CD-A4EE-451D-8B2D-0C896F0D95B2}"/>
              </a:ext>
            </a:extLst>
          </p:cNvPr>
          <p:cNvPicPr>
            <a:picLocks noChangeAspect="1"/>
          </p:cNvPicPr>
          <p:nvPr/>
        </p:nvPicPr>
        <p:blipFill>
          <a:blip r:embed="rId3"/>
          <a:stretch>
            <a:fillRect/>
          </a:stretch>
        </p:blipFill>
        <p:spPr>
          <a:xfrm>
            <a:off x="8766435" y="3429000"/>
            <a:ext cx="2686425" cy="2610214"/>
          </a:xfrm>
          <a:prstGeom prst="rect">
            <a:avLst/>
          </a:prstGeom>
        </p:spPr>
      </p:pic>
    </p:spTree>
    <p:extLst>
      <p:ext uri="{BB962C8B-B14F-4D97-AF65-F5344CB8AC3E}">
        <p14:creationId xmlns:p14="http://schemas.microsoft.com/office/powerpoint/2010/main" val="4255798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Happiness</a:t>
            </a:r>
          </a:p>
        </p:txBody>
      </p:sp>
      <p:sp>
        <p:nvSpPr>
          <p:cNvPr id="3" name="Content Placeholder 2"/>
          <p:cNvSpPr>
            <a:spLocks noGrp="1"/>
          </p:cNvSpPr>
          <p:nvPr>
            <p:ph idx="1"/>
          </p:nvPr>
        </p:nvSpPr>
        <p:spPr/>
        <p:txBody>
          <a:bodyPr>
            <a:normAutofit lnSpcReduction="10000"/>
          </a:bodyPr>
          <a:lstStyle/>
          <a:p>
            <a:pPr marL="0" lvl="0" indent="0">
              <a:buNone/>
            </a:pPr>
            <a:r>
              <a:rPr lang="en-US" sz="1900" u="sng" noProof="0" dirty="0"/>
              <a:t>RQ:</a:t>
            </a:r>
            <a:r>
              <a:rPr lang="en-US" sz="1900" noProof="0" dirty="0"/>
              <a:t> Is the new treatment on average effective? Are the depressed persons on average happier after receiving the treatment?</a:t>
            </a:r>
          </a:p>
          <a:p>
            <a:pPr lvl="0"/>
            <a:endParaRPr lang="en-US" sz="1900" b="1" noProof="0" dirty="0"/>
          </a:p>
          <a:p>
            <a:pPr lvl="0"/>
            <a:r>
              <a:rPr lang="en-US" sz="1900" noProof="0" dirty="0"/>
              <a:t>N = 10, measured 2x</a:t>
            </a:r>
          </a:p>
          <a:p>
            <a:pPr lvl="0"/>
            <a:endParaRPr lang="en-US" sz="1900" b="1" noProof="0" dirty="0"/>
          </a:p>
          <a:p>
            <a:r>
              <a:rPr lang="en-US" sz="1900" noProof="0" dirty="0"/>
              <a:t>Our first thought may be to do an independent samples </a:t>
            </a:r>
            <a:r>
              <a:rPr lang="en-US" sz="1900" i="1" noProof="0" dirty="0"/>
              <a:t>t</a:t>
            </a:r>
            <a:r>
              <a:rPr lang="en-US" sz="1900" noProof="0" dirty="0"/>
              <a:t>-test, but the person’s happiness is measured twice </a:t>
            </a:r>
            <a:r>
              <a:rPr lang="en-US" sz="1900" noProof="0" dirty="0">
                <a:sym typeface="Wingdings" panose="05000000000000000000" pitchFamily="2" charset="2"/>
              </a:rPr>
              <a:t> dependency! You’d be using each participant twice, t(18).</a:t>
            </a:r>
          </a:p>
          <a:p>
            <a:pPr marL="0" indent="0">
              <a:buNone/>
            </a:pPr>
            <a:endParaRPr lang="en-US" sz="1900" noProof="0" dirty="0"/>
          </a:p>
          <a:p>
            <a:r>
              <a:rPr lang="en-US" sz="1900" noProof="0" dirty="0"/>
              <a:t>Hence, we need to conduct a paired-samples </a:t>
            </a:r>
            <a:r>
              <a:rPr lang="en-US" sz="1900" i="1" noProof="0" dirty="0"/>
              <a:t>t</a:t>
            </a:r>
            <a:r>
              <a:rPr lang="en-US" sz="1900" noProof="0" dirty="0"/>
              <a:t>-test a.k.a. dependent samples </a:t>
            </a:r>
            <a:r>
              <a:rPr lang="en-US" sz="1900" i="1" noProof="0" dirty="0"/>
              <a:t>t</a:t>
            </a:r>
            <a:r>
              <a:rPr lang="en-US" sz="1900" noProof="0" dirty="0"/>
              <a:t>-test. You’re using each participant once, so t(9)</a:t>
            </a:r>
          </a:p>
          <a:p>
            <a:endParaRPr lang="en-US" sz="1900" b="1" noProof="0" dirty="0"/>
          </a:p>
          <a:p>
            <a:pPr lvl="0"/>
            <a:r>
              <a:rPr lang="en-US" sz="1900" noProof="0" dirty="0"/>
              <a:t>Note that </a:t>
            </a:r>
            <a:r>
              <a:rPr lang="en-US" sz="1900" u="sng" noProof="0" dirty="0"/>
              <a:t>a paired-samples </a:t>
            </a:r>
            <a:r>
              <a:rPr lang="en-US" sz="1900" i="1" u="sng" noProof="0" dirty="0"/>
              <a:t>t</a:t>
            </a:r>
            <a:r>
              <a:rPr lang="en-US" sz="1900" u="sng" noProof="0" dirty="0"/>
              <a:t>-test is the same as a one-sample </a:t>
            </a:r>
            <a:r>
              <a:rPr lang="en-US" sz="1900" i="1" u="sng" noProof="0" dirty="0"/>
              <a:t>t-</a:t>
            </a:r>
            <a:r>
              <a:rPr lang="en-US" sz="1900" u="sng" noProof="0" dirty="0"/>
              <a:t>test on the difference scores</a:t>
            </a:r>
            <a:br>
              <a:rPr lang="en-US" sz="1900" u="sng" noProof="0" dirty="0"/>
            </a:br>
            <a:endParaRPr lang="en-US" sz="1900" noProof="0" dirty="0"/>
          </a:p>
          <a:p>
            <a:endParaRPr lang="en-US" sz="1900"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6" name="Slide Number Placeholder 5"/>
          <p:cNvSpPr>
            <a:spLocks noGrp="1"/>
          </p:cNvSpPr>
          <p:nvPr>
            <p:ph type="sldNum" sz="quarter" idx="12"/>
          </p:nvPr>
        </p:nvSpPr>
        <p:spPr/>
        <p:txBody>
          <a:bodyPr/>
          <a:lstStyle/>
          <a:p>
            <a:fld id="{769E8580-8357-4286-A896-D8F0D06AAB1A}" type="slidenum">
              <a:rPr lang="en-US" smtClean="0"/>
              <a:t>28</a:t>
            </a:fld>
            <a:endParaRPr lang="en-US" dirty="0"/>
          </a:p>
        </p:txBody>
      </p:sp>
    </p:spTree>
    <p:extLst>
      <p:ext uri="{BB962C8B-B14F-4D97-AF65-F5344CB8AC3E}">
        <p14:creationId xmlns:p14="http://schemas.microsoft.com/office/powerpoint/2010/main" val="3566967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Paired samples </a:t>
            </a:r>
            <a:r>
              <a:rPr lang="en-US" sz="3200" i="1" noProof="0" dirty="0"/>
              <a:t>t</a:t>
            </a:r>
            <a:r>
              <a:rPr lang="en-US" sz="3200" noProof="0" dirty="0"/>
              <a:t>-test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pPr marL="0" indent="0">
                  <a:buNone/>
                </a:pPr>
                <a:r>
                  <a:rPr lang="en-US" sz="1900" u="sng" noProof="0" dirty="0"/>
                  <a:t>Conclusion:</a:t>
                </a:r>
                <a:r>
                  <a:rPr lang="en-US" sz="1900" noProof="0" dirty="0"/>
                  <a:t> P</a:t>
                </a:r>
                <a:r>
                  <a:rPr lang="en-US" sz="2000" noProof="0" dirty="0">
                    <a:latin typeface="Calibri" panose="020F0502020204030204" pitchFamily="34" charset="0"/>
                    <a:ea typeface="Calibri" panose="020F0502020204030204" pitchFamily="34" charset="0"/>
                  </a:rPr>
                  <a:t>aired samples </a:t>
                </a:r>
                <a:r>
                  <a:rPr lang="en-US" sz="2000" i="1" noProof="0" dirty="0">
                    <a:latin typeface="Calibri" panose="020F0502020204030204" pitchFamily="34" charset="0"/>
                    <a:ea typeface="Calibri" panose="020F0502020204030204" pitchFamily="34" charset="0"/>
                  </a:rPr>
                  <a:t>t</a:t>
                </a:r>
                <a:r>
                  <a:rPr lang="en-US" sz="2000" noProof="0" dirty="0">
                    <a:latin typeface="Calibri" panose="020F0502020204030204" pitchFamily="34" charset="0"/>
                    <a:ea typeface="Calibri" panose="020F0502020204030204" pitchFamily="34" charset="0"/>
                  </a:rPr>
                  <a:t>-test is significant, </a:t>
                </a:r>
                <a14:m>
                  <m:oMath xmlns:m="http://schemas.openxmlformats.org/officeDocument/2006/math">
                    <m:r>
                      <a:rPr lang="en-US" sz="2000" i="1" noProof="0">
                        <a:latin typeface="Cambria Math" panose="02040503050406030204" pitchFamily="18" charset="0"/>
                        <a:ea typeface="Calibri" panose="020F0502020204030204" pitchFamily="34" charset="0"/>
                      </a:rPr>
                      <m:t>𝑡</m:t>
                    </m:r>
                    <m:r>
                      <a:rPr lang="en-US" sz="2000" i="1" noProof="0">
                        <a:latin typeface="Cambria Math" panose="02040503050406030204" pitchFamily="18" charset="0"/>
                        <a:ea typeface="Calibri" panose="020F0502020204030204" pitchFamily="34" charset="0"/>
                      </a:rPr>
                      <m:t>(9)=3.597</m:t>
                    </m:r>
                  </m:oMath>
                </a14:m>
                <a:r>
                  <a:rPr lang="en-US" sz="2000" noProof="0" dirty="0">
                    <a:latin typeface="Calibri" panose="020F0502020204030204" pitchFamily="34" charset="0"/>
                    <a:ea typeface="Calibri" panose="020F0502020204030204" pitchFamily="34" charset="0"/>
                  </a:rPr>
                  <a:t>, </a:t>
                </a:r>
                <a14:m>
                  <m:oMath xmlns:m="http://schemas.openxmlformats.org/officeDocument/2006/math">
                    <m:r>
                      <a:rPr lang="en-US" sz="2000" i="1" noProof="0">
                        <a:latin typeface="Cambria Math" panose="02040503050406030204" pitchFamily="18" charset="0"/>
                        <a:ea typeface="Calibri" panose="020F0502020204030204" pitchFamily="34" charset="0"/>
                      </a:rPr>
                      <m:t>𝑝</m:t>
                    </m:r>
                    <m:r>
                      <a:rPr lang="en-US" sz="2000" i="1" noProof="0">
                        <a:latin typeface="Cambria Math" panose="02040503050406030204" pitchFamily="18" charset="0"/>
                        <a:ea typeface="Calibri" panose="020F0502020204030204" pitchFamily="34" charset="0"/>
                      </a:rPr>
                      <m:t>=0.006</m:t>
                    </m:r>
                  </m:oMath>
                </a14:m>
                <a:r>
                  <a:rPr lang="en-US" sz="2000" noProof="0" dirty="0">
                    <a:latin typeface="Calibri" panose="020F0502020204030204" pitchFamily="34" charset="0"/>
                    <a:ea typeface="Calibri" panose="020F0502020204030204" pitchFamily="34" charset="0"/>
                  </a:rPr>
                  <a:t> </a:t>
                </a:r>
                <a:r>
                  <a:rPr lang="en-US" sz="2000" noProof="0" dirty="0">
                    <a:latin typeface="Calibri" panose="020F0502020204030204" pitchFamily="34" charset="0"/>
                    <a:ea typeface="Calibri" panose="020F0502020204030204" pitchFamily="34" charset="0"/>
                    <a:sym typeface="Wingdings" panose="05000000000000000000" pitchFamily="2" charset="2"/>
                  </a:rPr>
                  <a:t> subjects were on average happier after receiving the new treatment</a:t>
                </a:r>
                <a:endParaRPr lang="en-US" sz="1100" noProof="0" dirty="0">
                  <a:latin typeface="Arial" panose="020B0604020202020204" pitchFamily="34" charset="0"/>
                  <a:ea typeface="Calibri" panose="020F0502020204030204" pitchFamily="34" charset="0"/>
                </a:endParaRPr>
              </a:p>
              <a:p>
                <a:pPr marL="0" indent="0">
                  <a:buNone/>
                </a:pPr>
                <a:endParaRPr lang="en-US" sz="1900" u="sng"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3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4"/>
          <a:stretch>
            <a:fillRect/>
          </a:stretch>
        </p:blipFill>
        <p:spPr>
          <a:xfrm>
            <a:off x="838200" y="1646238"/>
            <a:ext cx="5169916" cy="1383982"/>
          </a:xfrm>
          <a:prstGeom prst="rect">
            <a:avLst/>
          </a:prstGeom>
        </p:spPr>
      </p:pic>
      <p:pic>
        <p:nvPicPr>
          <p:cNvPr id="6" name="Picture 5"/>
          <p:cNvPicPr>
            <a:picLocks noChangeAspect="1"/>
          </p:cNvPicPr>
          <p:nvPr/>
        </p:nvPicPr>
        <p:blipFill>
          <a:blip r:embed="rId5"/>
          <a:stretch>
            <a:fillRect/>
          </a:stretch>
        </p:blipFill>
        <p:spPr>
          <a:xfrm>
            <a:off x="6493231" y="1690688"/>
            <a:ext cx="4941850" cy="1050925"/>
          </a:xfrm>
          <a:prstGeom prst="rect">
            <a:avLst/>
          </a:prstGeom>
        </p:spPr>
      </p:pic>
      <p:pic>
        <p:nvPicPr>
          <p:cNvPr id="7" name="Picture 6"/>
          <p:cNvPicPr>
            <a:picLocks noChangeAspect="1"/>
          </p:cNvPicPr>
          <p:nvPr/>
        </p:nvPicPr>
        <p:blipFill>
          <a:blip r:embed="rId6"/>
          <a:stretch>
            <a:fillRect/>
          </a:stretch>
        </p:blipFill>
        <p:spPr>
          <a:xfrm>
            <a:off x="1423943" y="3393440"/>
            <a:ext cx="9344114" cy="1546385"/>
          </a:xfrm>
          <a:prstGeom prst="rect">
            <a:avLst/>
          </a:prstGeom>
        </p:spPr>
      </p:pic>
      <p:sp>
        <p:nvSpPr>
          <p:cNvPr id="8" name="Slide Number Placeholder 7"/>
          <p:cNvSpPr>
            <a:spLocks noGrp="1"/>
          </p:cNvSpPr>
          <p:nvPr>
            <p:ph type="sldNum" sz="quarter" idx="12"/>
          </p:nvPr>
        </p:nvSpPr>
        <p:spPr/>
        <p:txBody>
          <a:bodyPr/>
          <a:lstStyle/>
          <a:p>
            <a:fld id="{769E8580-8357-4286-A896-D8F0D06AAB1A}" type="slidenum">
              <a:rPr lang="en-US" smtClean="0"/>
              <a:t>29</a:t>
            </a:fld>
            <a:endParaRPr lang="en-US" dirty="0"/>
          </a:p>
        </p:txBody>
      </p:sp>
    </p:spTree>
    <p:extLst>
      <p:ext uri="{BB962C8B-B14F-4D97-AF65-F5344CB8AC3E}">
        <p14:creationId xmlns:p14="http://schemas.microsoft.com/office/powerpoint/2010/main" val="328292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632267"/>
          </a:xfrm>
        </p:spPr>
        <p:txBody>
          <a:bodyPr>
            <a:normAutofit lnSpcReduction="10000"/>
          </a:bodyPr>
          <a:lstStyle/>
          <a:p>
            <a:pPr marL="0" indent="0">
              <a:buNone/>
            </a:pPr>
            <a:r>
              <a:rPr lang="en-US" sz="1900" u="sng" noProof="0" dirty="0"/>
              <a:t>ANCOVA:</a:t>
            </a:r>
          </a:p>
          <a:p>
            <a:pPr marL="0" indent="0">
              <a:buNone/>
            </a:pPr>
            <a:endParaRPr lang="en-US" sz="1900" u="sng" noProof="0" dirty="0"/>
          </a:p>
          <a:p>
            <a:pPr marL="0" indent="0">
              <a:buNone/>
            </a:pPr>
            <a:endParaRPr lang="en-US" sz="1900" u="sng" noProof="0" dirty="0"/>
          </a:p>
          <a:p>
            <a:r>
              <a:rPr lang="en-US" sz="1900" noProof="0" dirty="0"/>
              <a:t>ANCOVA = </a:t>
            </a:r>
            <a:r>
              <a:rPr lang="en-US" sz="1900" b="1" noProof="0" dirty="0"/>
              <a:t>AN</a:t>
            </a:r>
            <a:r>
              <a:rPr lang="en-US" sz="1900" noProof="0" dirty="0"/>
              <a:t>alysis of </a:t>
            </a:r>
            <a:r>
              <a:rPr lang="en-US" sz="1900" b="1" noProof="0" dirty="0"/>
              <a:t>COVA</a:t>
            </a:r>
            <a:r>
              <a:rPr lang="en-US" sz="1900" noProof="0" dirty="0"/>
              <a:t>riance</a:t>
            </a:r>
            <a:endParaRPr lang="en-US" sz="1900" b="1" noProof="0" dirty="0"/>
          </a:p>
          <a:p>
            <a:endParaRPr lang="en-US" sz="1900" noProof="0" dirty="0"/>
          </a:p>
          <a:p>
            <a:r>
              <a:rPr lang="en-US" sz="1900" noProof="0" dirty="0"/>
              <a:t>Do population means differ from each other </a:t>
            </a:r>
            <a:r>
              <a:rPr lang="en-US" sz="1900" i="1" noProof="0" dirty="0"/>
              <a:t>controlled for covariate X</a:t>
            </a:r>
            <a:r>
              <a:rPr lang="en-US" sz="1900" noProof="0" dirty="0"/>
              <a:t>?</a:t>
            </a:r>
          </a:p>
          <a:p>
            <a:endParaRPr lang="en-US" sz="1900" noProof="0" dirty="0"/>
          </a:p>
          <a:p>
            <a:r>
              <a:rPr lang="en-US" sz="1900" noProof="0" dirty="0"/>
              <a:t>Does factor A have an effect, </a:t>
            </a:r>
            <a:r>
              <a:rPr lang="en-US" sz="1900" i="1" noProof="0" dirty="0"/>
              <a:t>controlled for covariate X</a:t>
            </a:r>
            <a:r>
              <a:rPr lang="en-US" sz="1900" noProof="0" dirty="0"/>
              <a:t>?</a:t>
            </a:r>
          </a:p>
          <a:p>
            <a:endParaRPr lang="en-US" sz="1900" noProof="0" dirty="0"/>
          </a:p>
          <a:p>
            <a:r>
              <a:rPr lang="en-US" sz="1900" noProof="0" dirty="0"/>
              <a:t>Statistical control rather than experimental control</a:t>
            </a:r>
          </a:p>
          <a:p>
            <a:endParaRPr lang="en-US" sz="1900" noProof="0" dirty="0"/>
          </a:p>
          <a:p>
            <a:r>
              <a:rPr lang="en-US" sz="1900" noProof="0" dirty="0"/>
              <a:t>ANCOVA is interpreted in the same way as one-way ANOVA: the main effect of Factor A but then controlled </a:t>
            </a:r>
            <a:r>
              <a:rPr lang="en-US" sz="1900" noProof="0"/>
              <a:t>for covariate </a:t>
            </a:r>
            <a:r>
              <a:rPr lang="en-US" sz="1900" noProof="0" dirty="0"/>
              <a:t>X</a:t>
            </a:r>
          </a:p>
          <a:p>
            <a:pPr marL="0" indent="0">
              <a:buNone/>
            </a:pPr>
            <a:endParaRPr lang="en-US" sz="1900" u="sng" noProof="0" dirty="0"/>
          </a:p>
          <a:p>
            <a:pPr marL="0" indent="0">
              <a:buNone/>
            </a:pPr>
            <a:endParaRPr lang="en-US" sz="1900" u="sng" noProof="0" dirty="0"/>
          </a:p>
          <a:p>
            <a:pPr marL="0" indent="0">
              <a:buNone/>
            </a:pPr>
            <a:endParaRPr lang="en-US" sz="1900" noProof="0" dirty="0"/>
          </a:p>
          <a:p>
            <a:pPr marL="0" indent="0">
              <a:buNone/>
            </a:pPr>
            <a:endParaRPr lang="en-US" sz="1900" noProof="0" dirty="0"/>
          </a:p>
          <a:p>
            <a:endParaRPr lang="en-US" sz="1900" noProof="0" dirty="0"/>
          </a:p>
          <a:p>
            <a:endParaRPr lang="en-US" sz="1900" noProof="0" dirty="0"/>
          </a:p>
          <a:p>
            <a:endParaRPr lang="en-US" sz="1900" b="1" noProof="0" dirty="0"/>
          </a:p>
          <a:p>
            <a:pPr marL="800100" lvl="1" indent="-342900">
              <a:buFont typeface="+mj-lt"/>
              <a:buAutoNum type="arabicPeriod"/>
            </a:pPr>
            <a:endParaRPr lang="en-US" sz="1500" noProof="0" dirty="0"/>
          </a:p>
          <a:p>
            <a:pPr lvl="0"/>
            <a:endParaRPr lang="en-US" sz="1900" u="sng" noProof="0" dirty="0"/>
          </a:p>
          <a:p>
            <a:pPr lvl="0"/>
            <a:endParaRPr lang="en-US" sz="1900" u="sng" noProof="0"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noProof="0" dirty="0"/>
              <a:t>Recap: ANCOVA</a:t>
            </a:r>
          </a:p>
        </p:txBody>
      </p:sp>
      <p:sp>
        <p:nvSpPr>
          <p:cNvPr id="2" name="Footer Placeholder 1"/>
          <p:cNvSpPr>
            <a:spLocks noGrp="1"/>
          </p:cNvSpPr>
          <p:nvPr>
            <p:ph type="ftr" sz="quarter" idx="11"/>
          </p:nvPr>
        </p:nvSpPr>
        <p:spPr/>
        <p:txBody>
          <a:bodyPr/>
          <a:lstStyle/>
          <a:p>
            <a:r>
              <a:rPr lang="en-US" dirty="0"/>
              <a:t>Lecture 9,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9339772"/>
              </p:ext>
            </p:extLst>
          </p:nvPr>
        </p:nvGraphicFramePr>
        <p:xfrm>
          <a:off x="1938020" y="1971288"/>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10837061"/>
                    </a:ext>
                  </a:extLst>
                </a:gridCol>
                <a:gridCol w="2032000">
                  <a:extLst>
                    <a:ext uri="{9D8B030D-6E8A-4147-A177-3AD203B41FA5}">
                      <a16:colId xmlns:a16="http://schemas.microsoft.com/office/drawing/2014/main" val="496017498"/>
                    </a:ext>
                  </a:extLst>
                </a:gridCol>
                <a:gridCol w="2032000">
                  <a:extLst>
                    <a:ext uri="{9D8B030D-6E8A-4147-A177-3AD203B41FA5}">
                      <a16:colId xmlns:a16="http://schemas.microsoft.com/office/drawing/2014/main" val="1903565528"/>
                    </a:ext>
                  </a:extLst>
                </a:gridCol>
                <a:gridCol w="2032000">
                  <a:extLst>
                    <a:ext uri="{9D8B030D-6E8A-4147-A177-3AD203B41FA5}">
                      <a16:colId xmlns:a16="http://schemas.microsoft.com/office/drawing/2014/main" val="3000312692"/>
                    </a:ext>
                  </a:extLst>
                </a:gridCol>
              </a:tblGrid>
              <a:tr h="370840">
                <a:tc>
                  <a:txBody>
                    <a:bodyPr/>
                    <a:lstStyle/>
                    <a:p>
                      <a:r>
                        <a:rPr lang="en-US" b="1" dirty="0"/>
                        <a:t>Factor A</a:t>
                      </a:r>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bl>
          </a:graphicData>
        </a:graphic>
      </p:graphicFrame>
    </p:spTree>
    <p:extLst>
      <p:ext uri="{BB962C8B-B14F-4D97-AF65-F5344CB8AC3E}">
        <p14:creationId xmlns:p14="http://schemas.microsoft.com/office/powerpoint/2010/main" val="3192388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99398"/>
          </a:xfrm>
        </p:spPr>
        <p:txBody>
          <a:bodyPr>
            <a:normAutofit/>
          </a:bodyPr>
          <a:lstStyle/>
          <a:p>
            <a:r>
              <a:rPr lang="en-US" sz="2900" noProof="0" dirty="0"/>
              <a:t>Literature:</a:t>
            </a:r>
          </a:p>
        </p:txBody>
      </p:sp>
      <p:sp>
        <p:nvSpPr>
          <p:cNvPr id="3" name="Content Placeholder 2"/>
          <p:cNvSpPr>
            <a:spLocks noGrp="1"/>
          </p:cNvSpPr>
          <p:nvPr>
            <p:ph idx="1"/>
          </p:nvPr>
        </p:nvSpPr>
        <p:spPr>
          <a:xfrm>
            <a:off x="2152650" y="1186307"/>
            <a:ext cx="7886700" cy="5467350"/>
          </a:xfrm>
        </p:spPr>
        <p:txBody>
          <a:bodyPr>
            <a:noAutofit/>
          </a:bodyPr>
          <a:lstStyle/>
          <a:p>
            <a:r>
              <a:rPr lang="en-US" sz="1900" noProof="0" dirty="0"/>
              <a:t>Warner I: Chapter 14</a:t>
            </a:r>
          </a:p>
          <a:p>
            <a:r>
              <a:rPr lang="en-US" sz="1900" dirty="0"/>
              <a:t>Warner II: 8.2</a:t>
            </a:r>
            <a:r>
              <a:rPr lang="en-US" sz="1900"/>
              <a:t>, 8.11-8.14</a:t>
            </a:r>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r>
              <a:rPr lang="en-US" sz="1900" noProof="0" dirty="0"/>
              <a:t>Repeated measures ANOVA with more than two observations per subject/person</a:t>
            </a:r>
          </a:p>
        </p:txBody>
      </p:sp>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30</a:t>
            </a:fld>
            <a:endParaRPr lang="en-US" dirty="0"/>
          </a:p>
        </p:txBody>
      </p:sp>
      <p:sp>
        <p:nvSpPr>
          <p:cNvPr id="9" name="Rectangle 8"/>
          <p:cNvSpPr/>
          <p:nvPr/>
        </p:nvSpPr>
        <p:spPr>
          <a:xfrm>
            <a:off x="7184968" y="3009207"/>
            <a:ext cx="454083" cy="133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2152650" y="2889784"/>
            <a:ext cx="7886700" cy="499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2900" dirty="0"/>
              <a:t>Next week…</a:t>
            </a:r>
            <a:endParaRPr lang="en-US" sz="2900" dirty="0"/>
          </a:p>
        </p:txBody>
      </p:sp>
    </p:spTree>
    <p:extLst>
      <p:ext uri="{BB962C8B-B14F-4D97-AF65-F5344CB8AC3E}">
        <p14:creationId xmlns:p14="http://schemas.microsoft.com/office/powerpoint/2010/main" val="236564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714" y="777863"/>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noProof="0" dirty="0"/>
              <a:t>Recap: ANCOVA</a:t>
            </a:r>
          </a:p>
        </p:txBody>
      </p:sp>
      <p:sp>
        <p:nvSpPr>
          <p:cNvPr id="3" name="Content Placeholder 2"/>
          <p:cNvSpPr>
            <a:spLocks noGrp="1"/>
          </p:cNvSpPr>
          <p:nvPr>
            <p:ph idx="1"/>
          </p:nvPr>
        </p:nvSpPr>
        <p:spPr>
          <a:xfrm>
            <a:off x="6878320" y="1710525"/>
            <a:ext cx="4759960" cy="4351338"/>
          </a:xfrm>
        </p:spPr>
        <p:txBody>
          <a:bodyPr>
            <a:normAutofit/>
          </a:bodyPr>
          <a:lstStyle/>
          <a:p>
            <a:r>
              <a:rPr lang="en-US" sz="1900" noProof="0" dirty="0"/>
              <a:t>ANCOVA: effect of factor controlled for effect of covariate X</a:t>
            </a:r>
          </a:p>
          <a:p>
            <a:endParaRPr lang="en-US" sz="1900" noProof="0" dirty="0"/>
          </a:p>
          <a:p>
            <a:r>
              <a:rPr lang="en-US" sz="1900" noProof="0" dirty="0"/>
              <a:t>We are now </a:t>
            </a:r>
            <a:r>
              <a:rPr lang="en-US" sz="1900" u="sng" noProof="0" dirty="0"/>
              <a:t>eliminating bias</a:t>
            </a:r>
            <a:r>
              <a:rPr lang="en-US" sz="1900" noProof="0" dirty="0"/>
              <a:t> by controlling for covariate X in the ANCOVA</a:t>
            </a:r>
          </a:p>
          <a:p>
            <a:endParaRPr lang="en-US" sz="1900" noProof="0" dirty="0"/>
          </a:p>
          <a:p>
            <a:r>
              <a:rPr lang="en-US" sz="1900" noProof="0" dirty="0"/>
              <a:t>… and also </a:t>
            </a:r>
            <a:r>
              <a:rPr lang="en-US" sz="1900" u="sng" noProof="0" dirty="0"/>
              <a:t>reducing error variance</a:t>
            </a:r>
            <a:r>
              <a:rPr lang="en-US" sz="1900" noProof="0" dirty="0"/>
              <a:t>, because covariate X is related to Y</a:t>
            </a:r>
          </a:p>
          <a:p>
            <a:endParaRPr lang="en-US" sz="1900" dirty="0"/>
          </a:p>
          <a:p>
            <a:r>
              <a:rPr lang="en-US" sz="1900" i="1" noProof="0" dirty="0">
                <a:solidFill>
                  <a:srgbClr val="FF0000"/>
                </a:solidFill>
              </a:rPr>
              <a:t>Assuming the factor and X are independent causes of Y</a:t>
            </a:r>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4</a:t>
            </a:fld>
            <a:endParaRPr lang="en-US" dirty="0"/>
          </a:p>
        </p:txBody>
      </p:sp>
    </p:spTree>
    <p:extLst>
      <p:ext uri="{BB962C8B-B14F-4D97-AF65-F5344CB8AC3E}">
        <p14:creationId xmlns:p14="http://schemas.microsoft.com/office/powerpoint/2010/main" val="299029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r>
              <a:rPr lang="en-US" sz="1900" noProof="0" dirty="0"/>
              <a:t>A researcher conducts an ANCOVA. The factor has 3 levels (I, II, III). You can find the combined scatter plots of the three groups below. The Roman numeral in a scatter plot shows the level to which it belongs. </a:t>
            </a:r>
            <a:endParaRPr lang="en-US" sz="1900" u="sng" noProof="0"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noProof="0" dirty="0"/>
              <a:t>Old exam questions</a:t>
            </a:r>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5</a:t>
            </a:fld>
            <a:endParaRPr lang="en-US" dirty="0"/>
          </a:p>
        </p:txBody>
      </p:sp>
      <p:pic>
        <p:nvPicPr>
          <p:cNvPr id="6" name="Picture 5"/>
          <p:cNvPicPr>
            <a:picLocks noChangeAspect="1"/>
          </p:cNvPicPr>
          <p:nvPr/>
        </p:nvPicPr>
        <p:blipFill>
          <a:blip r:embed="rId3"/>
          <a:stretch>
            <a:fillRect/>
          </a:stretch>
        </p:blipFill>
        <p:spPr>
          <a:xfrm>
            <a:off x="2931941" y="3098345"/>
            <a:ext cx="6049219" cy="3258005"/>
          </a:xfrm>
          <a:prstGeom prst="rect">
            <a:avLst/>
          </a:prstGeom>
        </p:spPr>
      </p:pic>
      <p:sp>
        <p:nvSpPr>
          <p:cNvPr id="8" name="TextBox 7">
            <a:extLst>
              <a:ext uri="{FF2B5EF4-FFF2-40B4-BE49-F238E27FC236}">
                <a16:creationId xmlns:a16="http://schemas.microsoft.com/office/drawing/2014/main" id="{FF0022E7-2E1D-4CAC-AF85-3799F84F61B9}"/>
              </a:ext>
            </a:extLst>
          </p:cNvPr>
          <p:cNvSpPr txBox="1"/>
          <p:nvPr/>
        </p:nvSpPr>
        <p:spPr>
          <a:xfrm>
            <a:off x="8753582" y="2465798"/>
            <a:ext cx="3277456" cy="2616101"/>
          </a:xfrm>
          <a:prstGeom prst="rect">
            <a:avLst/>
          </a:prstGeom>
          <a:noFill/>
        </p:spPr>
        <p:txBody>
          <a:bodyPr wrap="square" rtlCol="0">
            <a:spAutoFit/>
          </a:bodyPr>
          <a:lstStyle/>
          <a:p>
            <a:r>
              <a:rPr lang="en-US" sz="1900" u="sng" dirty="0"/>
              <a:t>Statements:</a:t>
            </a:r>
          </a:p>
          <a:p>
            <a:pPr marL="342900" indent="-342900">
              <a:buFont typeface="+mj-lt"/>
              <a:buAutoNum type="arabicPeriod"/>
            </a:pPr>
            <a:r>
              <a:rPr lang="en-US" dirty="0"/>
              <a:t>The order of the unadjusted means is different from the order of the adjusted means.</a:t>
            </a:r>
          </a:p>
          <a:p>
            <a:pPr marL="342900" indent="-342900">
              <a:buFont typeface="+mj-lt"/>
              <a:buAutoNum type="arabicPeriod"/>
            </a:pPr>
            <a:endParaRPr lang="en-US" sz="1900" dirty="0"/>
          </a:p>
          <a:p>
            <a:pPr marL="342900" indent="-342900">
              <a:buFont typeface="+mj-lt"/>
              <a:buAutoNum type="arabicPeriod"/>
            </a:pPr>
            <a:r>
              <a:rPr lang="en-US" dirty="0"/>
              <a:t>The differences between the adjusted means are larger than the differences between the unadjusted means.</a:t>
            </a:r>
          </a:p>
        </p:txBody>
      </p:sp>
    </p:spTree>
    <p:extLst>
      <p:ext uri="{BB962C8B-B14F-4D97-AF65-F5344CB8AC3E}">
        <p14:creationId xmlns:p14="http://schemas.microsoft.com/office/powerpoint/2010/main" val="390449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ANCOVA: Example using experimental design</a:t>
            </a:r>
          </a:p>
        </p:txBody>
      </p:sp>
      <p:sp>
        <p:nvSpPr>
          <p:cNvPr id="3" name="Content Placeholder 2"/>
          <p:cNvSpPr>
            <a:spLocks noGrp="1"/>
          </p:cNvSpPr>
          <p:nvPr>
            <p:ph idx="1"/>
          </p:nvPr>
        </p:nvSpPr>
        <p:spPr>
          <a:xfrm>
            <a:off x="838200" y="1490344"/>
            <a:ext cx="10515600" cy="4866005"/>
          </a:xfrm>
        </p:spPr>
        <p:txBody>
          <a:bodyPr>
            <a:normAutofit/>
          </a:bodyPr>
          <a:lstStyle/>
          <a:p>
            <a:pPr marL="0" indent="0">
              <a:buNone/>
            </a:pPr>
            <a:r>
              <a:rPr lang="en-US" sz="1900" u="sng" noProof="0" dirty="0"/>
              <a:t>RQ:</a:t>
            </a:r>
            <a:r>
              <a:rPr lang="en-US" sz="1900" noProof="0" dirty="0"/>
              <a:t> What is the effect of drinking energy drink on memorizing words?</a:t>
            </a:r>
          </a:p>
          <a:p>
            <a:endParaRPr lang="en-US" sz="1900" u="sng" noProof="0" dirty="0"/>
          </a:p>
          <a:p>
            <a:pPr marL="0" indent="0">
              <a:buNone/>
            </a:pPr>
            <a:r>
              <a:rPr lang="en-US" sz="1900" noProof="0" dirty="0"/>
              <a:t>We use an </a:t>
            </a:r>
            <a:r>
              <a:rPr lang="en-US" sz="1900" i="1" noProof="0" dirty="0"/>
              <a:t>experimental design</a:t>
            </a:r>
            <a:r>
              <a:rPr lang="en-US" sz="1900" noProof="0" dirty="0"/>
              <a:t> for answering the research question </a:t>
            </a:r>
            <a:r>
              <a:rPr lang="en-US" sz="1900" noProof="0" dirty="0">
                <a:sym typeface="Wingdings" panose="05000000000000000000" pitchFamily="2" charset="2"/>
              </a:rPr>
              <a:t> </a:t>
            </a:r>
            <a:r>
              <a:rPr lang="en-US" sz="1900" u="sng" noProof="0" dirty="0">
                <a:sym typeface="Wingdings" panose="05000000000000000000" pitchFamily="2" charset="2"/>
              </a:rPr>
              <a:t>only reduction of error variance</a:t>
            </a:r>
            <a:r>
              <a:rPr lang="en-US" sz="1900" noProof="0" dirty="0">
                <a:sym typeface="Wingdings" panose="05000000000000000000" pitchFamily="2" charset="2"/>
              </a:rPr>
              <a:t> </a:t>
            </a:r>
            <a:endParaRPr lang="en-US" sz="1900" noProof="0" dirty="0"/>
          </a:p>
          <a:p>
            <a:endParaRPr lang="en-US" sz="1900" noProof="0" dirty="0"/>
          </a:p>
          <a:p>
            <a:pPr marL="0" indent="0">
              <a:buNone/>
            </a:pPr>
            <a:r>
              <a:rPr lang="en-US" sz="1900" u="sng" noProof="0" dirty="0"/>
              <a:t>Data:</a:t>
            </a:r>
          </a:p>
          <a:p>
            <a:endParaRPr lang="en-US" sz="1900" u="sng" noProof="0" dirty="0"/>
          </a:p>
          <a:p>
            <a:endParaRPr lang="en-US" sz="1900" u="sng" noProof="0" dirty="0"/>
          </a:p>
          <a:p>
            <a:endParaRPr lang="en-US" sz="1900" u="sng" noProof="0" dirty="0"/>
          </a:p>
          <a:p>
            <a:endParaRPr lang="en-US" sz="1900" u="sng" noProof="0" dirty="0"/>
          </a:p>
          <a:p>
            <a:endParaRPr lang="en-US" sz="1900" u="sng" noProof="0" dirty="0"/>
          </a:p>
          <a:p>
            <a:endParaRPr lang="en-US" sz="1900" u="sng" noProof="0" dirty="0"/>
          </a:p>
          <a:p>
            <a:pPr marL="0" indent="0">
              <a:buNone/>
            </a:pPr>
            <a:r>
              <a:rPr lang="en-US" sz="1900" u="sng" noProof="0" dirty="0"/>
              <a:t>Observation:</a:t>
            </a:r>
            <a:r>
              <a:rPr lang="en-US" sz="1900" noProof="0" dirty="0"/>
              <a:t> Participants who drank energy drink memorized more words</a:t>
            </a:r>
            <a:endParaRPr lang="en-US" sz="1900" u="sng"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graphicFrame>
        <p:nvGraphicFramePr>
          <p:cNvPr id="6" name="Table 5"/>
          <p:cNvGraphicFramePr>
            <a:graphicFrameLocks noGrp="1"/>
          </p:cNvGraphicFramePr>
          <p:nvPr>
            <p:extLst>
              <p:ext uri="{D42A27DB-BD31-4B8C-83A1-F6EECF244321}">
                <p14:modId xmlns:p14="http://schemas.microsoft.com/office/powerpoint/2010/main" val="2055757205"/>
              </p:ext>
            </p:extLst>
          </p:nvPr>
        </p:nvGraphicFramePr>
        <p:xfrm>
          <a:off x="3159125" y="3043301"/>
          <a:ext cx="5873750" cy="2241744"/>
        </p:xfrm>
        <a:graphic>
          <a:graphicData uri="http://schemas.openxmlformats.org/drawingml/2006/table">
            <a:tbl>
              <a:tblPr firstRow="1" firstCol="1" bandRow="1"/>
              <a:tblGrid>
                <a:gridCol w="1174750">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tblGrid>
              <a:tr h="0">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Control Group</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Energy</a:t>
                      </a:r>
                      <a:r>
                        <a:rPr lang="en-US" sz="1800" b="1" baseline="0" dirty="0">
                          <a:effectLst/>
                          <a:latin typeface="Calibri" panose="020F0502020204030204" pitchFamily="34" charset="0"/>
                          <a:ea typeface="Calibri" panose="020F0502020204030204" pitchFamily="34" charset="0"/>
                        </a:rPr>
                        <a:t> drink</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extLst>
                  <a:ext uri="{0D108BD9-81ED-4DB2-BD59-A6C34878D82A}">
                    <a16:rowId xmlns:a16="http://schemas.microsoft.com/office/drawing/2014/main" val="10000"/>
                  </a:ext>
                </a:extLst>
              </a:tr>
              <a:tr h="29083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Words</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Age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Words</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Age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32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34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Mean=</a:t>
                      </a:r>
                      <a:r>
                        <a:rPr lang="en-US" sz="1800" i="1" dirty="0">
                          <a:effectLst/>
                          <a:latin typeface="Calibri" panose="020F0502020204030204" pitchFamily="34" charset="0"/>
                          <a:ea typeface="Calibri" panose="020F0502020204030204" pitchFamily="34" charset="0"/>
                        </a:rPr>
                        <a:t>6.8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34.4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9.8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34.4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133" y="3657600"/>
            <a:ext cx="2077667" cy="13761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2069"/>
            <a:ext cx="1900767" cy="12671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6</a:t>
            </a:fld>
            <a:endParaRPr lang="en-US" dirty="0"/>
          </a:p>
        </p:txBody>
      </p:sp>
    </p:spTree>
    <p:extLst>
      <p:ext uri="{BB962C8B-B14F-4D97-AF65-F5344CB8AC3E}">
        <p14:creationId xmlns:p14="http://schemas.microsoft.com/office/powerpoint/2010/main" val="377508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One-way ANOVA</a:t>
            </a:r>
          </a:p>
        </p:txBody>
      </p:sp>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3"/>
          <a:stretch>
            <a:fillRect/>
          </a:stretch>
        </p:blipFill>
        <p:spPr>
          <a:xfrm>
            <a:off x="4125191" y="1493943"/>
            <a:ext cx="3824097" cy="1725507"/>
          </a:xfrm>
          <a:prstGeom prst="rect">
            <a:avLst/>
          </a:prstGeom>
        </p:spPr>
      </p:pic>
      <p:pic>
        <p:nvPicPr>
          <p:cNvPr id="7" name="Picture 6"/>
          <p:cNvPicPr>
            <a:picLocks noChangeAspect="1"/>
          </p:cNvPicPr>
          <p:nvPr/>
        </p:nvPicPr>
        <p:blipFill>
          <a:blip r:embed="rId4"/>
          <a:stretch>
            <a:fillRect/>
          </a:stretch>
        </p:blipFill>
        <p:spPr>
          <a:xfrm>
            <a:off x="2503191" y="3413126"/>
            <a:ext cx="7061411" cy="2943224"/>
          </a:xfrm>
          <a:prstGeom prst="rect">
            <a:avLst/>
          </a:prstGeom>
        </p:spPr>
      </p:pic>
      <p:sp>
        <p:nvSpPr>
          <p:cNvPr id="3" name="Slide Number Placeholder 2"/>
          <p:cNvSpPr>
            <a:spLocks noGrp="1"/>
          </p:cNvSpPr>
          <p:nvPr>
            <p:ph type="sldNum" sz="quarter" idx="12"/>
          </p:nvPr>
        </p:nvSpPr>
        <p:spPr/>
        <p:txBody>
          <a:bodyPr/>
          <a:lstStyle/>
          <a:p>
            <a:fld id="{769E8580-8357-4286-A896-D8F0D06AAB1A}" type="slidenum">
              <a:rPr lang="en-US" smtClean="0"/>
              <a:t>7</a:t>
            </a:fld>
            <a:endParaRPr lang="en-US" dirty="0"/>
          </a:p>
        </p:txBody>
      </p:sp>
    </p:spTree>
    <p:extLst>
      <p:ext uri="{BB962C8B-B14F-4D97-AF65-F5344CB8AC3E}">
        <p14:creationId xmlns:p14="http://schemas.microsoft.com/office/powerpoint/2010/main" val="76054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eaLnBrk="0" fontAlgn="base" hangingPunct="0">
              <a:lnSpc>
                <a:spcPct val="100000"/>
              </a:lnSpc>
              <a:spcAft>
                <a:spcPct val="0"/>
              </a:spcAft>
            </a:pPr>
            <a:r>
              <a:rPr lang="en-US" altLang="en-US" sz="3200" noProof="0" dirty="0">
                <a:solidFill>
                  <a:schemeClr val="tx1"/>
                </a:solidFill>
                <a:ea typeface="Calibri" panose="020F0502020204030204" pitchFamily="34" charset="0"/>
                <a:cs typeface="Arial" panose="020B0604020202020204" pitchFamily="34" charset="0"/>
              </a:rPr>
              <a:t>Example: One-way ANOVA</a:t>
            </a:r>
            <a:endParaRPr lang="en-US" altLang="en-US" sz="3200" noProof="0" dirty="0">
              <a:solidFill>
                <a:schemeClr val="tx1"/>
              </a:solidFill>
            </a:endParaRPr>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6" name="Rectangle 2"/>
          <p:cNvSpPr>
            <a:spLocks noChangeArrowheads="1"/>
          </p:cNvSpPr>
          <p:nvPr/>
        </p:nvSpPr>
        <p:spPr bwMode="auto">
          <a:xfrm>
            <a:off x="1097280" y="17373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7" name="Rectangle 6"/>
          <p:cNvSpPr/>
          <p:nvPr/>
        </p:nvSpPr>
        <p:spPr>
          <a:xfrm>
            <a:off x="1211961" y="2069592"/>
            <a:ext cx="8353425" cy="1343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Rectangle 3"/>
          <p:cNvSpPr>
            <a:spLocks noChangeArrowheads="1"/>
          </p:cNvSpPr>
          <p:nvPr/>
        </p:nvSpPr>
        <p:spPr bwMode="auto">
          <a:xfrm>
            <a:off x="1211961" y="2090656"/>
            <a:ext cx="83534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Conclusion: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We observe in the sample that participants who drank energy drink memorized on average more words than participants in the control group, but the mean difference is not significant at the 5% significance level,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F(1, 8) = 2.586</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p = .146</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This means that (from this study) we have </a:t>
            </a:r>
            <a:r>
              <a:rPr kumimoji="0" lang="en-US" altLang="en-US" sz="16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no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convincing evidence that drinking energy drink has an effect on short-term memory.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8"/>
          <p:cNvSpPr/>
          <p:nvPr/>
        </p:nvSpPr>
        <p:spPr>
          <a:xfrm>
            <a:off x="2524125" y="3573780"/>
            <a:ext cx="2200275" cy="222885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Oval 9"/>
          <p:cNvSpPr/>
          <p:nvPr/>
        </p:nvSpPr>
        <p:spPr>
          <a:xfrm>
            <a:off x="3648075" y="3591560"/>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Text Box 2"/>
          <p:cNvSpPr txBox="1">
            <a:spLocks noChangeArrowheads="1"/>
          </p:cNvSpPr>
          <p:nvPr/>
        </p:nvSpPr>
        <p:spPr bwMode="auto">
          <a:xfrm>
            <a:off x="3833812" y="5039261"/>
            <a:ext cx="914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22.5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Box 5"/>
          <p:cNvSpPr txBox="1">
            <a:spLocks noChangeArrowheads="1"/>
          </p:cNvSpPr>
          <p:nvPr/>
        </p:nvSpPr>
        <p:spPr bwMode="auto">
          <a:xfrm>
            <a:off x="2850832" y="5041329"/>
            <a:ext cx="914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69.6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 Box 6"/>
          <p:cNvSpPr txBox="1">
            <a:spLocks noChangeArrowheads="1"/>
          </p:cNvSpPr>
          <p:nvPr/>
        </p:nvSpPr>
        <p:spPr bwMode="auto">
          <a:xfrm>
            <a:off x="2701003" y="4413345"/>
            <a:ext cx="9144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1900" b="0" i="0" u="none" strike="noStrike" cap="none" normalizeH="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SS</a:t>
            </a:r>
            <a:r>
              <a:rPr kumimoji="0" lang="nl-NL" altLang="en-US" sz="1900" b="0" i="0" u="none" strike="noStrike" cap="none" normalizeH="0" baseline="-25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a:t>
            </a:r>
            <a:endParaRPr kumimoji="0" lang="nl-NL" altLang="en-US" sz="1900" b="0" i="0" u="none" strike="noStrike" cap="none" normalizeH="0" dirty="0">
              <a:ln>
                <a:noFill/>
              </a:ln>
              <a:solidFill>
                <a:schemeClr val="tx1"/>
              </a:solidFill>
              <a:effectLst/>
              <a:latin typeface="Arial" panose="020B0604020202020204" pitchFamily="34" charset="0"/>
            </a:endParaRPr>
          </a:p>
        </p:txBody>
      </p:sp>
      <p:sp>
        <p:nvSpPr>
          <p:cNvPr id="14" name="Text Box 7"/>
          <p:cNvSpPr txBox="1">
            <a:spLocks noChangeArrowheads="1"/>
          </p:cNvSpPr>
          <p:nvPr/>
        </p:nvSpPr>
        <p:spPr bwMode="auto">
          <a:xfrm>
            <a:off x="4661307" y="3782117"/>
            <a:ext cx="9144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19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Group</a:t>
            </a:r>
            <a:endParaRPr kumimoji="0" lang="nl-NL" altLang="en-US" sz="1900" b="0" i="0" u="none" strike="noStrike" cap="none" normalizeH="0" baseline="0" dirty="0">
              <a:ln>
                <a:noFill/>
              </a:ln>
              <a:solidFill>
                <a:schemeClr val="tx1"/>
              </a:solidFill>
              <a:effectLst/>
              <a:latin typeface="Arial" panose="020B0604020202020204" pitchFamily="34" charset="0"/>
            </a:endParaRPr>
          </a:p>
        </p:txBody>
      </p:sp>
      <p:sp>
        <p:nvSpPr>
          <p:cNvPr id="16" name="Text Box 8"/>
          <p:cNvSpPr txBox="1">
            <a:spLocks noChangeArrowheads="1"/>
          </p:cNvSpPr>
          <p:nvPr/>
        </p:nvSpPr>
        <p:spPr bwMode="auto">
          <a:xfrm>
            <a:off x="3878580" y="4436110"/>
            <a:ext cx="91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22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SS</a:t>
            </a:r>
            <a:r>
              <a:rPr kumimoji="0" lang="nl-NL" altLang="en-US" sz="2200" b="0" i="0" u="none" strike="noStrike" cap="none" normalizeH="0" baseline="-25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t>
            </a:r>
            <a:endParaRPr kumimoji="0" lang="nl-NL"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19" name="Rectangle 20"/>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 Box 7"/>
          <p:cNvSpPr txBox="1">
            <a:spLocks noChangeArrowheads="1"/>
          </p:cNvSpPr>
          <p:nvPr/>
        </p:nvSpPr>
        <p:spPr bwMode="auto">
          <a:xfrm>
            <a:off x="3065318" y="3672673"/>
            <a:ext cx="9869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NL" altLang="en-US" sz="1900" dirty="0" err="1">
                <a:latin typeface="Arial" panose="020B0604020202020204" pitchFamily="34" charset="0"/>
                <a:cs typeface="Arial" panose="020B0604020202020204" pitchFamily="34" charset="0"/>
              </a:rPr>
              <a:t>Words</a:t>
            </a:r>
            <a:endParaRPr kumimoji="0" lang="nl-NL" altLang="en-US" sz="19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769E8580-8357-4286-A896-D8F0D06AAB1A}" type="slidenum">
              <a:rPr lang="en-US" smtClean="0"/>
              <a:t>8</a:t>
            </a:fld>
            <a:endParaRPr lang="en-US" dirty="0"/>
          </a:p>
        </p:txBody>
      </p:sp>
    </p:spTree>
    <p:extLst>
      <p:ext uri="{BB962C8B-B14F-4D97-AF65-F5344CB8AC3E}">
        <p14:creationId xmlns:p14="http://schemas.microsoft.com/office/powerpoint/2010/main" val="320275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Controlling for age</a:t>
            </a:r>
          </a:p>
        </p:txBody>
      </p:sp>
      <p:sp>
        <p:nvSpPr>
          <p:cNvPr id="3" name="Content Placeholder 2"/>
          <p:cNvSpPr>
            <a:spLocks noGrp="1"/>
          </p:cNvSpPr>
          <p:nvPr>
            <p:ph idx="1"/>
          </p:nvPr>
        </p:nvSpPr>
        <p:spPr/>
        <p:txBody>
          <a:bodyPr>
            <a:normAutofit/>
          </a:bodyPr>
          <a:lstStyle/>
          <a:p>
            <a:r>
              <a:rPr lang="en-US" sz="1900" noProof="0" dirty="0"/>
              <a:t>In the previous analysis, we found </a:t>
            </a:r>
            <a:r>
              <a:rPr lang="en-US" sz="1900" i="1" noProof="0" dirty="0"/>
              <a:t>no</a:t>
            </a:r>
            <a:r>
              <a:rPr lang="en-US" sz="1900" noProof="0" dirty="0"/>
              <a:t> significant result for drinking energy drink </a:t>
            </a:r>
          </a:p>
          <a:p>
            <a:endParaRPr lang="en-US" sz="1900" noProof="0" dirty="0"/>
          </a:p>
          <a:p>
            <a:r>
              <a:rPr lang="en-US" sz="1900" u="sng" noProof="0" dirty="0"/>
              <a:t>Statistically</a:t>
            </a:r>
            <a:r>
              <a:rPr lang="en-US" sz="1900" noProof="0" dirty="0"/>
              <a:t> this means that the </a:t>
            </a:r>
            <a:r>
              <a:rPr lang="en-US" sz="1900" i="1" noProof="0" dirty="0"/>
              <a:t>between</a:t>
            </a:r>
            <a:r>
              <a:rPr lang="en-US" sz="1900" noProof="0" dirty="0"/>
              <a:t>-group differences were not large enough in relation to the </a:t>
            </a:r>
            <a:r>
              <a:rPr lang="en-US" sz="1900" i="1" noProof="0" dirty="0"/>
              <a:t>within</a:t>
            </a:r>
            <a:r>
              <a:rPr lang="en-US" sz="1900" noProof="0" dirty="0"/>
              <a:t>-group differences to speak of a significant effect</a:t>
            </a:r>
          </a:p>
          <a:p>
            <a:pPr marL="0" indent="0">
              <a:buNone/>
            </a:pPr>
            <a:r>
              <a:rPr lang="en-US" sz="1900" noProof="0" dirty="0"/>
              <a:t> </a:t>
            </a:r>
          </a:p>
          <a:p>
            <a:r>
              <a:rPr lang="en-US" sz="1900" noProof="0" dirty="0"/>
              <a:t>However, differences in memorizing words may also depend on </a:t>
            </a:r>
            <a:r>
              <a:rPr lang="en-US" sz="1900" i="1" noProof="0" dirty="0"/>
              <a:t>age</a:t>
            </a:r>
            <a:r>
              <a:rPr lang="en-US" sz="1900" noProof="0" dirty="0"/>
              <a:t>; thus, part of the </a:t>
            </a:r>
            <a:r>
              <a:rPr lang="en-US" sz="1900" i="1" noProof="0" dirty="0"/>
              <a:t>within</a:t>
            </a:r>
            <a:r>
              <a:rPr lang="en-US" sz="1900" noProof="0" dirty="0"/>
              <a:t>-group differences may be explained by age differences. This may conceal the genuine effect of energy drink (i.e., the age differences blurs the effect)</a:t>
            </a:r>
          </a:p>
          <a:p>
            <a:pPr marL="0" indent="0">
              <a:buNone/>
            </a:pPr>
            <a:r>
              <a:rPr lang="en-US" sz="1900" noProof="0" dirty="0"/>
              <a:t> </a:t>
            </a:r>
          </a:p>
          <a:p>
            <a:r>
              <a:rPr lang="en-US" sz="1900" noProof="0" dirty="0"/>
              <a:t>What if we were able to control for/remove the influence of these age-related differences; would we then find an effect of energy drink? In other words: </a:t>
            </a:r>
            <a:r>
              <a:rPr lang="en-US" sz="1900" i="1" noProof="0" dirty="0"/>
              <a:t>What if in our experiment all the persons had exactly the same age: Would the average number of memorized words differ across the conditions? </a:t>
            </a:r>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9</a:t>
            </a:fld>
            <a:endParaRPr lang="en-US" dirty="0"/>
          </a:p>
        </p:txBody>
      </p:sp>
    </p:spTree>
    <p:extLst>
      <p:ext uri="{BB962C8B-B14F-4D97-AF65-F5344CB8AC3E}">
        <p14:creationId xmlns:p14="http://schemas.microsoft.com/office/powerpoint/2010/main" val="612400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5181</TotalTime>
  <Words>2559</Words>
  <Application>Microsoft Office PowerPoint</Application>
  <PresentationFormat>Widescreen</PresentationFormat>
  <Paragraphs>502</Paragraphs>
  <Slides>30</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Wingdings</vt:lpstr>
      <vt:lpstr>Office Theme</vt:lpstr>
      <vt:lpstr>    Experimental Research Methods   Lecture 9</vt:lpstr>
      <vt:lpstr>Lecture goals lecture 9</vt:lpstr>
      <vt:lpstr>Recap: ANCOVA</vt:lpstr>
      <vt:lpstr>Recap: ANCOVA</vt:lpstr>
      <vt:lpstr>Old exam questions</vt:lpstr>
      <vt:lpstr>ANCOVA: Example using experimental design</vt:lpstr>
      <vt:lpstr>Example: One-way ANOVA</vt:lpstr>
      <vt:lpstr>Example: One-way ANOVA</vt:lpstr>
      <vt:lpstr>Example: Controlling for age</vt:lpstr>
      <vt:lpstr>ANCOVA: Example</vt:lpstr>
      <vt:lpstr>Example: ANCOVA</vt:lpstr>
      <vt:lpstr>PowerPoint Presentation</vt:lpstr>
      <vt:lpstr>PowerPoint Presentation</vt:lpstr>
      <vt:lpstr>Example: ANCOVA</vt:lpstr>
      <vt:lpstr>Assumptions ANCOVA</vt:lpstr>
      <vt:lpstr>Assumptions ANCOVA</vt:lpstr>
      <vt:lpstr>Testing homogeneity of regression slopes</vt:lpstr>
      <vt:lpstr>Testing homogeneity of regression slopes</vt:lpstr>
      <vt:lpstr>ANCOVA: Summary</vt:lpstr>
      <vt:lpstr>PowerPoint Presentation</vt:lpstr>
      <vt:lpstr>PowerPoint Presentation</vt:lpstr>
      <vt:lpstr>PowerPoint Presentation</vt:lpstr>
      <vt:lpstr>Summary of learned techniques</vt:lpstr>
      <vt:lpstr>PowerPoint Presentation</vt:lpstr>
      <vt:lpstr>Repeated measures ANOVA</vt:lpstr>
      <vt:lpstr>Repeated measures ANOVA</vt:lpstr>
      <vt:lpstr>Example: Happiness</vt:lpstr>
      <vt:lpstr>Example: Happiness</vt:lpstr>
      <vt:lpstr>Example: Paired samples t-test</vt:lpstr>
      <vt:lpstr>Literature:</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Bestuurskundig Onderzoek 3: Kwantitatieve methoden  2017/2018          Hoorcollege 10</dc:title>
  <dc:creator>R.C.M. van Aert</dc:creator>
  <cp:lastModifiedBy>Caspar van Lissa</cp:lastModifiedBy>
  <cp:revision>579</cp:revision>
  <cp:lastPrinted>2019-05-10T11:53:19Z</cp:lastPrinted>
  <dcterms:created xsi:type="dcterms:W3CDTF">2018-05-09T11:51:46Z</dcterms:created>
  <dcterms:modified xsi:type="dcterms:W3CDTF">2025-04-27T09:17:17Z</dcterms:modified>
</cp:coreProperties>
</file>