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308" r:id="rId2"/>
    <p:sldId id="540" r:id="rId3"/>
    <p:sldId id="542" r:id="rId4"/>
    <p:sldId id="366" r:id="rId5"/>
    <p:sldId id="541" r:id="rId6"/>
    <p:sldId id="544" r:id="rId7"/>
    <p:sldId id="545" r:id="rId8"/>
    <p:sldId id="547" r:id="rId9"/>
    <p:sldId id="548" r:id="rId10"/>
    <p:sldId id="574" r:id="rId11"/>
    <p:sldId id="550" r:id="rId12"/>
    <p:sldId id="551" r:id="rId13"/>
    <p:sldId id="552" r:id="rId14"/>
    <p:sldId id="553" r:id="rId15"/>
    <p:sldId id="555" r:id="rId16"/>
    <p:sldId id="554" r:id="rId17"/>
    <p:sldId id="559" r:id="rId18"/>
    <p:sldId id="560" r:id="rId19"/>
    <p:sldId id="561" r:id="rId20"/>
    <p:sldId id="575" r:id="rId21"/>
    <p:sldId id="562" r:id="rId22"/>
    <p:sldId id="563" r:id="rId23"/>
    <p:sldId id="564" r:id="rId24"/>
    <p:sldId id="565" r:id="rId25"/>
    <p:sldId id="566" r:id="rId26"/>
    <p:sldId id="567" r:id="rId27"/>
    <p:sldId id="568" r:id="rId28"/>
    <p:sldId id="570" r:id="rId29"/>
    <p:sldId id="569" r:id="rId30"/>
    <p:sldId id="571" r:id="rId31"/>
    <p:sldId id="543" r:id="rId32"/>
  </p:sldIdLst>
  <p:sldSz cx="12192000" cy="6858000"/>
  <p:notesSz cx="6669088" cy="9753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.C.M. van Aert" initials="RvA" lastIdx="32" clrIdx="0">
    <p:extLst>
      <p:ext uri="{19B8F6BF-5375-455C-9EA6-DF929625EA0E}">
        <p15:presenceInfo xmlns:p15="http://schemas.microsoft.com/office/powerpoint/2012/main" userId="S-1-5-21-3009188405-4059014094-2327816963-208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DD7E79-A515-4504-8C66-B4D529E6EFAF}" v="2" dt="2025-04-27T09:23:41.8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81786" autoAdjust="0"/>
  </p:normalViewPr>
  <p:slideViewPr>
    <p:cSldViewPr snapToGrid="0">
      <p:cViewPr varScale="1">
        <p:scale>
          <a:sx n="94" d="100"/>
          <a:sy n="94" d="100"/>
        </p:scale>
        <p:origin x="102" y="120"/>
      </p:cViewPr>
      <p:guideLst/>
    </p:cSldViewPr>
  </p:slideViewPr>
  <p:outlineViewPr>
    <p:cViewPr>
      <p:scale>
        <a:sx n="33" d="100"/>
        <a:sy n="33" d="100"/>
      </p:scale>
      <p:origin x="0" y="-192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par van Lissa" userId="66f0d9d8-5e0d-4c8f-a33e-eb362e4340e3" providerId="ADAL" clId="{40DD7E79-A515-4504-8C66-B4D529E6EFAF}"/>
    <pc:docChg chg="undo custSel addSld modSld">
      <pc:chgData name="Caspar van Lissa" userId="66f0d9d8-5e0d-4c8f-a33e-eb362e4340e3" providerId="ADAL" clId="{40DD7E79-A515-4504-8C66-B4D529E6EFAF}" dt="2025-04-27T09:33:52.607" v="249" actId="1076"/>
      <pc:docMkLst>
        <pc:docMk/>
      </pc:docMkLst>
      <pc:sldChg chg="modSp mod">
        <pc:chgData name="Caspar van Lissa" userId="66f0d9d8-5e0d-4c8f-a33e-eb362e4340e3" providerId="ADAL" clId="{40DD7E79-A515-4504-8C66-B4D529E6EFAF}" dt="2025-04-27T09:19:48.770" v="86" actId="20577"/>
        <pc:sldMkLst>
          <pc:docMk/>
          <pc:sldMk cId="1842221432" sldId="545"/>
        </pc:sldMkLst>
        <pc:spChg chg="mod">
          <ac:chgData name="Caspar van Lissa" userId="66f0d9d8-5e0d-4c8f-a33e-eb362e4340e3" providerId="ADAL" clId="{40DD7E79-A515-4504-8C66-B4D529E6EFAF}" dt="2025-04-27T09:19:48.770" v="86" actId="20577"/>
          <ac:spMkLst>
            <pc:docMk/>
            <pc:sldMk cId="1842221432" sldId="545"/>
            <ac:spMk id="3" creationId="{00000000-0000-0000-0000-000000000000}"/>
          </ac:spMkLst>
        </pc:spChg>
      </pc:sldChg>
      <pc:sldChg chg="modSp mod">
        <pc:chgData name="Caspar van Lissa" userId="66f0d9d8-5e0d-4c8f-a33e-eb362e4340e3" providerId="ADAL" clId="{40DD7E79-A515-4504-8C66-B4D529E6EFAF}" dt="2025-04-27T09:24:14.496" v="239" actId="20577"/>
        <pc:sldMkLst>
          <pc:docMk/>
          <pc:sldMk cId="1374286573" sldId="551"/>
        </pc:sldMkLst>
        <pc:spChg chg="mod">
          <ac:chgData name="Caspar van Lissa" userId="66f0d9d8-5e0d-4c8f-a33e-eb362e4340e3" providerId="ADAL" clId="{40DD7E79-A515-4504-8C66-B4D529E6EFAF}" dt="2025-04-27T09:24:14.496" v="239" actId="20577"/>
          <ac:spMkLst>
            <pc:docMk/>
            <pc:sldMk cId="1374286573" sldId="551"/>
            <ac:spMk id="3" creationId="{00000000-0000-0000-0000-000000000000}"/>
          </ac:spMkLst>
        </pc:spChg>
      </pc:sldChg>
      <pc:sldChg chg="addSp modSp new mod">
        <pc:chgData name="Caspar van Lissa" userId="66f0d9d8-5e0d-4c8f-a33e-eb362e4340e3" providerId="ADAL" clId="{40DD7E79-A515-4504-8C66-B4D529E6EFAF}" dt="2025-04-27T09:33:52.607" v="249" actId="1076"/>
        <pc:sldMkLst>
          <pc:docMk/>
          <pc:sldMk cId="946787439" sldId="575"/>
        </pc:sldMkLst>
        <pc:picChg chg="add mod">
          <ac:chgData name="Caspar van Lissa" userId="66f0d9d8-5e0d-4c8f-a33e-eb362e4340e3" providerId="ADAL" clId="{40DD7E79-A515-4504-8C66-B4D529E6EFAF}" dt="2025-04-27T09:33:07.038" v="246" actId="14100"/>
          <ac:picMkLst>
            <pc:docMk/>
            <pc:sldMk cId="946787439" sldId="575"/>
            <ac:picMk id="7" creationId="{AD6FECDC-0443-7BF3-B0BF-DA0B080B9B14}"/>
          </ac:picMkLst>
        </pc:picChg>
        <pc:picChg chg="add mod">
          <ac:chgData name="Caspar van Lissa" userId="66f0d9d8-5e0d-4c8f-a33e-eb362e4340e3" providerId="ADAL" clId="{40DD7E79-A515-4504-8C66-B4D529E6EFAF}" dt="2025-04-27T09:33:10.830" v="247" actId="1076"/>
          <ac:picMkLst>
            <pc:docMk/>
            <pc:sldMk cId="946787439" sldId="575"/>
            <ac:picMk id="9" creationId="{9933B7BE-33BA-CB8C-45F0-A49C6313871D}"/>
          </ac:picMkLst>
        </pc:picChg>
        <pc:picChg chg="add mod">
          <ac:chgData name="Caspar van Lissa" userId="66f0d9d8-5e0d-4c8f-a33e-eb362e4340e3" providerId="ADAL" clId="{40DD7E79-A515-4504-8C66-B4D529E6EFAF}" dt="2025-04-27T09:33:52.607" v="249" actId="1076"/>
          <ac:picMkLst>
            <pc:docMk/>
            <pc:sldMk cId="946787439" sldId="575"/>
            <ac:picMk id="11" creationId="{5A143613-1DD5-447E-C104-14FBEDF7777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94BC4-5B77-4BEA-AE10-D37FB4958CB3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77006-D0CD-4FA7-8545-ABFDCE319F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16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57A1C-535D-42DB-8B7E-CBD05FB93862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19200"/>
            <a:ext cx="5853112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93920"/>
            <a:ext cx="5335270" cy="38404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17809-2922-4189-8AFF-BC2E07D309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69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1219200"/>
            <a:ext cx="5853112" cy="3292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B956B-9FA7-462E-A61C-CFA10349F4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78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8126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8917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5370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5772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6593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1152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14295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5802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55056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17809-2922-4189-8AFF-BC2E07D309D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47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17809-2922-4189-8AFF-BC2E07D309D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33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6728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Robbie: Maybe showing again that these</a:t>
            </a:r>
            <a:r>
              <a:rPr lang="en-US" baseline="0" dirty="0"/>
              <a:t> contrasts are not orthogonal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80571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13938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5376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39864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79648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231237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Robbie: Teken plaatje o.b.v. gemiddelden om</a:t>
            </a:r>
            <a:r>
              <a:rPr lang="en-US" baseline="0" dirty="0"/>
              <a:t> te laten zien of het positieve of negatieve effecten zijn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32682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92082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2686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2182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078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2974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Robbie: Subject</a:t>
            </a:r>
            <a:r>
              <a:rPr lang="en-US" baseline="0" dirty="0"/>
              <a:t> act as control, because gender, age, etc. does not have an effect in a RM ANOVA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9977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39692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9826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904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9423A-67F3-4A10-BA0F-57FBAB9F4AF6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4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2794-DEAA-4B47-8777-45A5D0CC2CA1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8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CDB27-3B3B-4ED0-8E12-3438D776008C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8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8A61-24CD-4B3C-A793-2FDB908A6FA1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0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E553D-E1E7-412A-A9AF-D5E8C9A2986A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0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1201-120F-40C0-85D3-3210C6C8B742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7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E0D8-8CD1-4FBD-85BD-53D32B39FE38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8D33-F2D6-4AC5-BE9C-F44A34F95CBA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3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1E03-7967-4728-B188-8B9831D8272B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2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CE49F-5430-4C36-B660-DFC90197A36A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A080-D2E7-4DF3-963D-78BB9A351B8C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8632D-C378-4D25-809E-DC3067FFEFBB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10,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9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67000" y="1570019"/>
            <a:ext cx="6858000" cy="2599961"/>
          </a:xfrm>
        </p:spPr>
        <p:txBody>
          <a:bodyPr>
            <a:noAutofit/>
          </a:bodyPr>
          <a:lstStyle/>
          <a:p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r>
              <a:rPr lang="en-US" sz="2400" b="1" noProof="0" dirty="0"/>
              <a:t>Experimental Research Methods</a:t>
            </a:r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r>
              <a:rPr lang="en-US" sz="2400" b="1" noProof="0" dirty="0"/>
              <a:t>Lecture 10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7962-0E5D-4310-891B-DC679DA7A3C3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113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3200" dirty="0"/>
              <a:t>Repeated Measures</a:t>
            </a:r>
            <a:r>
              <a:rPr lang="en-NL" sz="3200" dirty="0"/>
              <a:t> </a:t>
            </a:r>
            <a:r>
              <a:rPr lang="en-US" sz="3200" dirty="0"/>
              <a:t>ANOVA: Example</a:t>
            </a:r>
            <a:endParaRPr lang="nl-NL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1900" dirty="0"/>
                  <a:t>SS</a:t>
                </a:r>
                <a:r>
                  <a:rPr lang="en-US" sz="1900" baseline="-25000" dirty="0"/>
                  <a:t>S</a:t>
                </a:r>
                <a:r>
                  <a:rPr lang="en-US" sz="1900" dirty="0"/>
                  <a:t> = 138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 subject as own control provides a reduction of SS</a:t>
                </a:r>
                <a:r>
                  <a:rPr lang="en-US" sz="1900" baseline="-25000" noProof="0" dirty="0">
                    <a:sym typeface="Wingdings" panose="05000000000000000000" pitchFamily="2" charset="2"/>
                  </a:rPr>
                  <a:t>W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 equal to 138</a:t>
                </a:r>
              </a:p>
              <a:p>
                <a:endParaRPr lang="en-US" sz="19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SS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sz="19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900" dirty="0">
                    <a:sym typeface="Wingdings" panose="05000000000000000000" pitchFamily="2" charset="2"/>
                  </a:rPr>
                  <a:t> = 202 – 138 = 64</a:t>
                </a:r>
              </a:p>
              <a:p>
                <a:endParaRPr lang="en-US" sz="19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9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−1)</m:t>
                    </m:r>
                  </m:oMath>
                </a14:m>
                <a:endParaRPr lang="en-US" sz="1900" dirty="0">
                  <a:sym typeface="Wingdings" panose="05000000000000000000" pitchFamily="2" charset="2"/>
                </a:endParaRPr>
              </a:p>
              <a:p>
                <a:endParaRPr lang="en-US" sz="1900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sub>
                        </m:s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sz="1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𝑡𝑖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𝑚𝑒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  <m:sup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208/2</m:t>
                        </m:r>
                      </m:num>
                      <m:den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64/14</m:t>
                        </m:r>
                      </m:den>
                    </m:f>
                  </m:oMath>
                </a14:m>
                <a:r>
                  <a:rPr lang="en-US" sz="1900" dirty="0">
                    <a:sym typeface="Wingdings" panose="05000000000000000000" pitchFamily="2" charset="2"/>
                  </a:rPr>
                  <a:t> = 22.75</a:t>
                </a:r>
              </a:p>
              <a:p>
                <a:endParaRPr lang="en-US" sz="19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1900" u="sng" dirty="0">
                    <a:sym typeface="Wingdings" panose="05000000000000000000" pitchFamily="2" charset="2"/>
                  </a:rPr>
                  <a:t>Conclusion:</a:t>
                </a:r>
              </a:p>
              <a:p>
                <a:r>
                  <a:rPr lang="en-US" sz="1900" dirty="0">
                    <a:sym typeface="Wingdings" panose="05000000000000000000" pitchFamily="2" charset="2"/>
                  </a:rPr>
                  <a:t>More systematic differences between subjects (SS</a:t>
                </a:r>
                <a:r>
                  <a:rPr lang="en-US" sz="1900" baseline="-25000" dirty="0">
                    <a:sym typeface="Wingdings" panose="05000000000000000000" pitchFamily="2" charset="2"/>
                  </a:rPr>
                  <a:t>S</a:t>
                </a:r>
                <a:r>
                  <a:rPr lang="en-US" sz="1900" dirty="0">
                    <a:sym typeface="Wingdings" panose="05000000000000000000" pitchFamily="2" charset="2"/>
                  </a:rPr>
                  <a:t>)  smaller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MS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sz="19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900" baseline="-25000" dirty="0">
                  <a:sym typeface="Wingdings" panose="05000000000000000000" pitchFamily="2" charset="2"/>
                </a:endParaRPr>
              </a:p>
              <a:p>
                <a:r>
                  <a:rPr lang="en-US" sz="1900" dirty="0">
                    <a:sym typeface="Wingdings" panose="05000000000000000000" pitchFamily="2" charset="2"/>
                  </a:rPr>
                  <a:t>Smaller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MS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sz="19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900" dirty="0">
                    <a:sym typeface="Wingdings" panose="05000000000000000000" pitchFamily="2" charset="2"/>
                  </a:rPr>
                  <a:t>  larger power</a:t>
                </a:r>
              </a:p>
              <a:p>
                <a:endParaRPr lang="en-US" sz="19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19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580" t="-1541" b="-350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Hoorcollege 10, EOM,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198461"/>
              </p:ext>
            </p:extLst>
          </p:nvPr>
        </p:nvGraphicFramePr>
        <p:xfrm>
          <a:off x="8153400" y="2477294"/>
          <a:ext cx="3919855" cy="30480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83787">
                  <a:extLst>
                    <a:ext uri="{9D8B030D-6E8A-4147-A177-3AD203B41FA5}">
                      <a16:colId xmlns:a16="http://schemas.microsoft.com/office/drawing/2014/main" val="1321842414"/>
                    </a:ext>
                  </a:extLst>
                </a:gridCol>
                <a:gridCol w="783787">
                  <a:extLst>
                    <a:ext uri="{9D8B030D-6E8A-4147-A177-3AD203B41FA5}">
                      <a16:colId xmlns:a16="http://schemas.microsoft.com/office/drawing/2014/main" val="2247178841"/>
                    </a:ext>
                  </a:extLst>
                </a:gridCol>
                <a:gridCol w="783787">
                  <a:extLst>
                    <a:ext uri="{9D8B030D-6E8A-4147-A177-3AD203B41FA5}">
                      <a16:colId xmlns:a16="http://schemas.microsoft.com/office/drawing/2014/main" val="1655743703"/>
                    </a:ext>
                  </a:extLst>
                </a:gridCol>
                <a:gridCol w="784247">
                  <a:extLst>
                    <a:ext uri="{9D8B030D-6E8A-4147-A177-3AD203B41FA5}">
                      <a16:colId xmlns:a16="http://schemas.microsoft.com/office/drawing/2014/main" val="1539254998"/>
                    </a:ext>
                  </a:extLst>
                </a:gridCol>
                <a:gridCol w="784247">
                  <a:extLst>
                    <a:ext uri="{9D8B030D-6E8A-4147-A177-3AD203B41FA5}">
                      <a16:colId xmlns:a16="http://schemas.microsoft.com/office/drawing/2014/main" val="4283391079"/>
                    </a:ext>
                  </a:extLst>
                </a:gridCol>
              </a:tblGrid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</a:t>
                      </a:r>
                      <a:r>
                        <a:rPr lang="en-US" sz="2000" baseline="-25000" dirty="0">
                          <a:effectLst/>
                        </a:rPr>
                        <a:t>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</a:t>
                      </a:r>
                      <a:r>
                        <a:rPr lang="en-US" sz="2000" baseline="-25000" dirty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</a:t>
                      </a:r>
                      <a:r>
                        <a:rPr lang="en-US" sz="2000" baseline="-25000" dirty="0">
                          <a:effectLst/>
                        </a:rPr>
                        <a:t>3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99695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+mn-lt"/>
                          <a:ea typeface="+mn-ea"/>
                        </a:rPr>
                        <a:t>Mean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224009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7918098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3282440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3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6630321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27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595171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24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236458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6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18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26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23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4275204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7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24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26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23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8989090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8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28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846206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Mean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24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93709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11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Repeated Measures ANOVA: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900" noProof="0" dirty="0"/>
              <a:t>Independence of errors </a:t>
            </a:r>
            <a:r>
              <a:rPr lang="en-US" sz="1900" noProof="0" dirty="0">
                <a:sym typeface="Wingdings" panose="05000000000000000000" pitchFamily="2" charset="2"/>
              </a:rPr>
              <a:t> observations at each time point/within each treatment condition must be independent</a:t>
            </a:r>
          </a:p>
          <a:p>
            <a:pPr marL="457200" indent="-457200">
              <a:buFont typeface="+mj-lt"/>
              <a:buAutoNum type="arabicPeriod"/>
            </a:pPr>
            <a:endParaRPr lang="en-US" sz="1900" noProof="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900" noProof="0" dirty="0">
                <a:sym typeface="Wingdings" panose="05000000000000000000" pitchFamily="2" charset="2"/>
              </a:rPr>
              <a:t>Population distribution within each treatment must be normal  residuals normally distributed</a:t>
            </a:r>
          </a:p>
          <a:p>
            <a:pPr marL="457200" indent="-457200">
              <a:buFont typeface="+mj-lt"/>
              <a:buAutoNum type="arabicPeriod"/>
            </a:pPr>
            <a:endParaRPr lang="en-US" sz="19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900" noProof="0" dirty="0">
                <a:sym typeface="Wingdings" panose="05000000000000000000" pitchFamily="2" charset="2"/>
              </a:rPr>
              <a:t>Relationships among the repeated measures variables have to be linear  positive and at least moderate correlation </a:t>
            </a:r>
            <a:r>
              <a:rPr lang="nl-NL" sz="1900" dirty="0">
                <a:sym typeface="Wingdings" panose="05000000000000000000" pitchFamily="2" charset="2"/>
              </a:rPr>
              <a:t>(</a:t>
            </a:r>
            <a:r>
              <a:rPr lang="nl-NL" sz="1900" i="1" dirty="0">
                <a:sym typeface="Wingdings" panose="05000000000000000000" pitchFamily="2" charset="2"/>
              </a:rPr>
              <a:t>r </a:t>
            </a:r>
            <a:r>
              <a:rPr lang="nl-NL" sz="1900" dirty="0">
                <a:sym typeface="Wingdings" panose="05000000000000000000" pitchFamily="2" charset="2"/>
              </a:rPr>
              <a:t>≥ 0.3) </a:t>
            </a:r>
            <a:r>
              <a:rPr lang="en-US" sz="1900" noProof="0" dirty="0">
                <a:sym typeface="Wingdings" panose="05000000000000000000" pitchFamily="2" charset="2"/>
              </a:rPr>
              <a:t>between observations at each time point</a:t>
            </a:r>
          </a:p>
          <a:p>
            <a:pPr marL="457200" indent="-457200">
              <a:buFont typeface="+mj-lt"/>
              <a:buAutoNum type="arabicPeriod"/>
            </a:pPr>
            <a:endParaRPr lang="en-US" sz="1900" noProof="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900" noProof="0" dirty="0">
                <a:sym typeface="Wingdings" panose="05000000000000000000" pitchFamily="2" charset="2"/>
              </a:rPr>
              <a:t>No person-by-treatment interaction  the response to </a:t>
            </a:r>
            <a:r>
              <a:rPr lang="en-US" sz="1900" noProof="0">
                <a:sym typeface="Wingdings" panose="05000000000000000000" pitchFamily="2" charset="2"/>
              </a:rPr>
              <a:t>a treatment </a:t>
            </a:r>
            <a:r>
              <a:rPr lang="en-US" sz="1900" noProof="0" dirty="0">
                <a:sym typeface="Wingdings" panose="05000000000000000000" pitchFamily="2" charset="2"/>
              </a:rPr>
              <a:t>should not differ from person to person</a:t>
            </a:r>
          </a:p>
          <a:p>
            <a:pPr marL="457200" indent="-457200">
              <a:buFont typeface="+mj-lt"/>
              <a:buAutoNum type="arabicPeriod"/>
            </a:pPr>
            <a:endParaRPr lang="en-US" sz="1900" noProof="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900" noProof="0" dirty="0">
                <a:sym typeface="Wingdings" panose="05000000000000000000" pitchFamily="2" charset="2"/>
              </a:rPr>
              <a:t>Error covariance matrix meets </a:t>
            </a:r>
            <a:r>
              <a:rPr lang="en-US" sz="1900" i="1" noProof="0" dirty="0">
                <a:sym typeface="Wingdings" panose="05000000000000000000" pitchFamily="2" charset="2"/>
              </a:rPr>
              <a:t>sphericity assumption</a:t>
            </a:r>
          </a:p>
          <a:p>
            <a:pPr lvl="1"/>
            <a:r>
              <a:rPr lang="en-US" sz="1900" noProof="0" dirty="0"/>
              <a:t>“The variance of the difference score between two levels of the within-subject factor must be the same for any pair of levels”</a:t>
            </a:r>
          </a:p>
          <a:p>
            <a:pPr lvl="1"/>
            <a:r>
              <a:rPr lang="en-US" sz="1900" noProof="0" dirty="0">
                <a:latin typeface="Calibri" panose="020F0502020204030204" pitchFamily="34" charset="0"/>
                <a:ea typeface="Calibri" panose="020F0502020204030204" pitchFamily="34" charset="0"/>
              </a:rPr>
              <a:t>That is, take two treatment levels and subtract the scores for one level from scores of another level, the resulting difference score must have the same variance for </a:t>
            </a:r>
            <a:r>
              <a:rPr lang="en-US" sz="1900" u="sng" noProof="0" dirty="0">
                <a:latin typeface="Calibri" panose="020F0502020204030204" pitchFamily="34" charset="0"/>
                <a:ea typeface="Calibri" panose="020F0502020204030204" pitchFamily="34" charset="0"/>
              </a:rPr>
              <a:t>every</a:t>
            </a:r>
            <a:r>
              <a:rPr lang="en-US" sz="1900" noProof="0" dirty="0">
                <a:latin typeface="Calibri" panose="020F0502020204030204" pitchFamily="34" charset="0"/>
                <a:ea typeface="Calibri" panose="020F0502020204030204" pitchFamily="34" charset="0"/>
              </a:rPr>
              <a:t> pair of levels</a:t>
            </a:r>
            <a:endParaRPr lang="en-US" sz="1900" noProof="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US" sz="1900" noProof="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US" sz="1900" noProof="0" dirty="0"/>
          </a:p>
          <a:p>
            <a:pPr marL="0" indent="0">
              <a:buNone/>
            </a:pPr>
            <a:endParaRPr lang="en-US" sz="1900" b="1" noProof="0" dirty="0"/>
          </a:p>
          <a:p>
            <a:pPr marL="0" indent="0">
              <a:buNone/>
            </a:pPr>
            <a:endParaRPr lang="en-US" sz="1900" b="1" noProof="0" dirty="0"/>
          </a:p>
          <a:p>
            <a:endParaRPr lang="en-US" sz="1900" b="1" noProof="0" dirty="0"/>
          </a:p>
          <a:p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31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RM ANOVA: Sphericity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noProof="0" dirty="0">
                <a:sym typeface="Wingdings" panose="05000000000000000000" pitchFamily="2" charset="2"/>
              </a:rPr>
              <a:t>Sphericity assumption is very complicated  understanding is not so important and we focus on interpretation</a:t>
            </a:r>
            <a:br>
              <a:rPr lang="en-US" sz="1900" dirty="0">
                <a:sym typeface="Wingdings" panose="05000000000000000000" pitchFamily="2" charset="2"/>
              </a:rPr>
            </a:br>
            <a:r>
              <a:rPr lang="en-US" sz="1900" i="1" dirty="0">
                <a:solidFill>
                  <a:srgbClr val="FF0000"/>
                </a:solidFill>
                <a:sym typeface="Wingdings" panose="05000000000000000000" pitchFamily="2" charset="2"/>
              </a:rPr>
              <a:t>It’s just a generalization of the assumption of homoscedasticity: v</a:t>
            </a:r>
            <a:r>
              <a:rPr lang="en-US" sz="1900" i="1" dirty="0">
                <a:solidFill>
                  <a:srgbClr val="FF0000"/>
                </a:solidFill>
              </a:rPr>
              <a:t>ariances of the differences between all combinations of groups are equal (and normal</a:t>
            </a:r>
            <a:r>
              <a:rPr lang="en-US" sz="1900" i="1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endParaRPr lang="en-US" sz="1900" noProof="0" dirty="0">
              <a:sym typeface="Wingdings" panose="05000000000000000000" pitchFamily="2" charset="2"/>
            </a:endParaRPr>
          </a:p>
          <a:p>
            <a:pPr lvl="0"/>
            <a:r>
              <a:rPr lang="en-US" sz="1900" noProof="0" dirty="0"/>
              <a:t>RM ANOVA is not robust against violation of </a:t>
            </a:r>
            <a:r>
              <a:rPr lang="en-US" sz="1900" i="1" noProof="0" dirty="0"/>
              <a:t>sphericity</a:t>
            </a:r>
          </a:p>
          <a:p>
            <a:pPr lvl="0"/>
            <a:endParaRPr lang="en-US" sz="1900" b="1" noProof="0" dirty="0"/>
          </a:p>
          <a:p>
            <a:pPr lvl="0"/>
            <a:r>
              <a:rPr lang="en-US" sz="1900" noProof="0" dirty="0"/>
              <a:t>The worse the violation, the higher the </a:t>
            </a:r>
            <a:r>
              <a:rPr lang="en-US" sz="1900" i="1" noProof="0" dirty="0"/>
              <a:t>F-</a:t>
            </a:r>
            <a:r>
              <a:rPr lang="en-US" sz="1900" noProof="0" dirty="0"/>
              <a:t>value and the smaller reported </a:t>
            </a:r>
            <a:r>
              <a:rPr lang="en-US" sz="1900" i="1" noProof="0" dirty="0"/>
              <a:t>p</a:t>
            </a:r>
            <a:r>
              <a:rPr lang="en-US" sz="1900" noProof="0" dirty="0"/>
              <a:t>-value (</a:t>
            </a:r>
            <a:r>
              <a:rPr lang="en-US" sz="1900" i="1" noProof="0" dirty="0"/>
              <a:t>p</a:t>
            </a:r>
            <a:r>
              <a:rPr lang="en-US" sz="1900" noProof="0" dirty="0"/>
              <a:t>-value gets too small) </a:t>
            </a:r>
          </a:p>
          <a:p>
            <a:pPr lvl="0"/>
            <a:endParaRPr lang="en-US" sz="1900" b="1" noProof="0" dirty="0"/>
          </a:p>
          <a:p>
            <a:r>
              <a:rPr lang="en-US" sz="1900" noProof="0" dirty="0"/>
              <a:t>Correction that increases </a:t>
            </a:r>
            <a:r>
              <a:rPr lang="en-US" sz="1900" i="1" noProof="0" dirty="0"/>
              <a:t>F</a:t>
            </a:r>
            <a:r>
              <a:rPr lang="en-US" sz="1900" baseline="-25000" noProof="0" dirty="0"/>
              <a:t>CV</a:t>
            </a:r>
            <a:r>
              <a:rPr lang="en-US" sz="1900" noProof="0" dirty="0"/>
              <a:t> is needed, which results in an increase of the incorrect reported </a:t>
            </a:r>
            <a:r>
              <a:rPr lang="en-US" sz="1900" i="1" noProof="0" dirty="0"/>
              <a:t>p</a:t>
            </a:r>
            <a:r>
              <a:rPr lang="en-US" sz="1900" noProof="0" dirty="0"/>
              <a:t>-value </a:t>
            </a:r>
            <a:r>
              <a:rPr lang="en-US" sz="1900" noProof="0" dirty="0">
                <a:sym typeface="Wingdings" panose="05000000000000000000" pitchFamily="2" charset="2"/>
              </a:rPr>
              <a:t></a:t>
            </a:r>
            <a:r>
              <a:rPr lang="en-US" sz="1900" noProof="0" dirty="0"/>
              <a:t> achieved with </a:t>
            </a:r>
            <a:r>
              <a:rPr lang="en-US" sz="1900" i="1" noProof="0" dirty="0"/>
              <a:t>correction factor </a:t>
            </a:r>
            <a:r>
              <a:rPr lang="en-US" sz="1900" i="1" noProof="0" dirty="0">
                <a:sym typeface="Symbol" panose="05050102010706020507" pitchFamily="18" charset="2"/>
              </a:rPr>
              <a:t></a:t>
            </a:r>
            <a:endParaRPr lang="en-US" sz="1900" b="1" noProof="0" dirty="0"/>
          </a:p>
          <a:p>
            <a:pPr lvl="0"/>
            <a:endParaRPr lang="en-US" sz="1900" b="1" noProof="0" dirty="0"/>
          </a:p>
          <a:p>
            <a:endParaRPr lang="en-US" sz="1900" noProof="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US" sz="1900" noProof="0" dirty="0"/>
          </a:p>
          <a:p>
            <a:pPr marL="0" indent="0">
              <a:buNone/>
            </a:pPr>
            <a:endParaRPr lang="en-US" sz="1900" b="1" noProof="0" dirty="0"/>
          </a:p>
          <a:p>
            <a:pPr marL="0" indent="0">
              <a:buNone/>
            </a:pPr>
            <a:endParaRPr lang="en-US" sz="1900" b="1" noProof="0" dirty="0"/>
          </a:p>
          <a:p>
            <a:endParaRPr lang="en-US" sz="1900" b="1" noProof="0" dirty="0"/>
          </a:p>
          <a:p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28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863" y="4957744"/>
            <a:ext cx="654377" cy="6079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RM ANOVA: Sphericity assumption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983" y="4518851"/>
            <a:ext cx="654377" cy="60791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900" noProof="0" dirty="0">
                <a:sym typeface="Wingdings" panose="05000000000000000000" pitchFamily="2" charset="2"/>
              </a:rPr>
              <a:t>Extent to which the assumption is violated is quantified with ε</a:t>
            </a:r>
          </a:p>
          <a:p>
            <a:endParaRPr lang="en-US" sz="1900" noProof="0" dirty="0">
              <a:sym typeface="Wingdings" panose="05000000000000000000" pitchFamily="2" charset="2"/>
            </a:endParaRPr>
          </a:p>
          <a:p>
            <a:r>
              <a:rPr lang="en-US" sz="1900" noProof="0" dirty="0">
                <a:sym typeface="Wingdings" panose="05000000000000000000" pitchFamily="2" charset="2"/>
              </a:rPr>
              <a:t>No violation means ε = 1 and strong violation means ε = 1/(</a:t>
            </a:r>
            <a:r>
              <a:rPr lang="en-US" sz="1900" i="1" noProof="0" dirty="0">
                <a:sym typeface="Wingdings" panose="05000000000000000000" pitchFamily="2" charset="2"/>
              </a:rPr>
              <a:t>K</a:t>
            </a:r>
            <a:r>
              <a:rPr lang="en-US" sz="1900" noProof="0" dirty="0">
                <a:sym typeface="Wingdings" panose="05000000000000000000" pitchFamily="2" charset="2"/>
              </a:rPr>
              <a:t>-1) with </a:t>
            </a:r>
            <a:r>
              <a:rPr lang="en-US" sz="1900" i="1" noProof="0" dirty="0">
                <a:sym typeface="Wingdings" panose="05000000000000000000" pitchFamily="2" charset="2"/>
              </a:rPr>
              <a:t>K</a:t>
            </a:r>
            <a:r>
              <a:rPr lang="en-US" sz="1900" noProof="0" dirty="0">
                <a:sym typeface="Wingdings" panose="05000000000000000000" pitchFamily="2" charset="2"/>
              </a:rPr>
              <a:t> is number of time points</a:t>
            </a:r>
          </a:p>
          <a:p>
            <a:endParaRPr lang="en-US" sz="1900" noProof="0" dirty="0">
              <a:sym typeface="Wingdings" panose="05000000000000000000" pitchFamily="2" charset="2"/>
            </a:endParaRPr>
          </a:p>
          <a:p>
            <a:r>
              <a:rPr lang="en-US" sz="1900" i="1" noProof="0" dirty="0"/>
              <a:t>F</a:t>
            </a:r>
            <a:r>
              <a:rPr lang="en-US" sz="1900" baseline="-25000" noProof="0" dirty="0"/>
              <a:t>CV</a:t>
            </a:r>
            <a:r>
              <a:rPr lang="en-US" sz="1900" noProof="0" dirty="0"/>
              <a:t> is artificially increased by multiplying both degrees of freedom with </a:t>
            </a:r>
            <a:r>
              <a:rPr lang="en-US" sz="1900" noProof="0" dirty="0">
                <a:sym typeface="Symbol" panose="05050102010706020507" pitchFamily="18" charset="2"/>
              </a:rPr>
              <a:t></a:t>
            </a:r>
            <a:r>
              <a:rPr lang="en-US" sz="1900" noProof="0" dirty="0"/>
              <a:t> </a:t>
            </a:r>
            <a:r>
              <a:rPr lang="en-US" sz="1900" noProof="0" dirty="0">
                <a:sym typeface="Symbol" panose="05050102010706020507" pitchFamily="18" charset="2"/>
              </a:rPr>
              <a:t></a:t>
            </a:r>
            <a:r>
              <a:rPr lang="en-US" sz="1900" noProof="0" dirty="0"/>
              <a:t> 1 (</a:t>
            </a:r>
            <a:r>
              <a:rPr lang="en-US" sz="1900" i="1" noProof="0" dirty="0"/>
              <a:t>p</a:t>
            </a:r>
            <a:r>
              <a:rPr lang="en-US" sz="1900" noProof="0" dirty="0"/>
              <a:t>-value is ok again </a:t>
            </a:r>
            <a:r>
              <a:rPr lang="en-US" noProof="0" dirty="0">
                <a:sym typeface="Wingdings" panose="05000000000000000000" pitchFamily="2" charset="2"/>
              </a:rPr>
              <a:t></a:t>
            </a:r>
            <a:r>
              <a:rPr lang="en-US" sz="1900" noProof="0" dirty="0"/>
              <a:t>)</a:t>
            </a:r>
            <a:endParaRPr lang="en-US" sz="1900" b="1" noProof="0" dirty="0"/>
          </a:p>
          <a:p>
            <a:endParaRPr lang="en-US" sz="1900" b="1" noProof="0" dirty="0">
              <a:sym typeface="Wingdings" panose="05000000000000000000" pitchFamily="2" charset="2"/>
            </a:endParaRPr>
          </a:p>
          <a:p>
            <a:r>
              <a:rPr lang="en-US" sz="1900" noProof="0" dirty="0">
                <a:sym typeface="Wingdings" panose="05000000000000000000" pitchFamily="2" charset="2"/>
              </a:rPr>
              <a:t>SPSS shows four corrections: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noProof="0" dirty="0">
                <a:sym typeface="Wingdings" panose="05000000000000000000" pitchFamily="2" charset="2"/>
              </a:rPr>
              <a:t>Sphericity assumed (ε = 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noProof="0" dirty="0">
                <a:solidFill>
                  <a:srgbClr val="FF0000"/>
                </a:solidFill>
                <a:sym typeface="Wingdings" panose="05000000000000000000" pitchFamily="2" charset="2"/>
              </a:rPr>
              <a:t>Greenhouse-Geisser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noProof="0" dirty="0">
                <a:solidFill>
                  <a:srgbClr val="FF0000"/>
                </a:solidFill>
                <a:sym typeface="Wingdings" panose="05000000000000000000" pitchFamily="2" charset="2"/>
              </a:rPr>
              <a:t>Huyn-Feldt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noProof="0" dirty="0">
                <a:sym typeface="Wingdings" panose="05000000000000000000" pitchFamily="2" charset="2"/>
              </a:rPr>
              <a:t>Lower-bound (ε = 1/(</a:t>
            </a:r>
            <a:r>
              <a:rPr lang="en-US" sz="1900" i="1" noProof="0" dirty="0">
                <a:sym typeface="Wingdings" panose="05000000000000000000" pitchFamily="2" charset="2"/>
              </a:rPr>
              <a:t>K</a:t>
            </a:r>
            <a:r>
              <a:rPr lang="en-US" sz="1900" noProof="0" dirty="0">
                <a:sym typeface="Wingdings" panose="05000000000000000000" pitchFamily="2" charset="2"/>
              </a:rPr>
              <a:t>-1)) </a:t>
            </a:r>
            <a:endParaRPr lang="en-US" sz="1900" noProof="0" dirty="0"/>
          </a:p>
          <a:p>
            <a:pPr lvl="0"/>
            <a:endParaRPr lang="en-US" sz="1900" b="1" noProof="0" dirty="0"/>
          </a:p>
          <a:p>
            <a:endParaRPr lang="en-US" sz="1900" noProof="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US" sz="1900" noProof="0" dirty="0"/>
          </a:p>
          <a:p>
            <a:pPr marL="0" indent="0">
              <a:buNone/>
            </a:pPr>
            <a:endParaRPr lang="en-US" sz="1900" b="1" noProof="0" dirty="0"/>
          </a:p>
          <a:p>
            <a:pPr marL="0" indent="0">
              <a:buNone/>
            </a:pPr>
            <a:endParaRPr lang="en-US" sz="1900" b="1" noProof="0" dirty="0"/>
          </a:p>
          <a:p>
            <a:endParaRPr lang="en-US" sz="1900" b="1" noProof="0" dirty="0"/>
          </a:p>
          <a:p>
            <a:endParaRPr lang="en-US" sz="1900" noProof="0" dirty="0"/>
          </a:p>
        </p:txBody>
      </p:sp>
    </p:spTree>
    <p:extLst>
      <p:ext uri="{BB962C8B-B14F-4D97-AF65-F5344CB8AC3E}">
        <p14:creationId xmlns:p14="http://schemas.microsoft.com/office/powerpoint/2010/main" val="418217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RM ANOVA: Sphericity assumption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900" u="sng" noProof="0" dirty="0"/>
                  <a:t>(i) Stating the hypotheses:</a:t>
                </a:r>
                <a:r>
                  <a:rPr lang="en-US" sz="1900" noProof="0" dirty="0"/>
                  <a:t> 		H</a:t>
                </a:r>
                <a:r>
                  <a:rPr lang="en-US" sz="1900" baseline="-25000" noProof="0" dirty="0"/>
                  <a:t>0</a:t>
                </a:r>
                <a:r>
                  <a:rPr lang="en-US" sz="1900" noProof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9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i="1" noProof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900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900" i="1" noProof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900" i="1" noProof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900" noProof="0" dirty="0"/>
                  <a:t> 	H</a:t>
                </a:r>
                <a:r>
                  <a:rPr lang="en-US" sz="1900" baseline="-25000" noProof="0" dirty="0"/>
                  <a:t>1</a:t>
                </a:r>
                <a:r>
                  <a:rPr lang="en-US" sz="1900" noProof="0" dirty="0"/>
                  <a:t>: not H</a:t>
                </a:r>
                <a:r>
                  <a:rPr lang="en-US" sz="1900" baseline="-25000" noProof="0" dirty="0"/>
                  <a:t>0</a:t>
                </a:r>
                <a:endParaRPr lang="en-US" sz="1900" noProof="0" dirty="0"/>
              </a:p>
              <a:p>
                <a:pPr marL="0" lvl="0" indent="0">
                  <a:buNone/>
                </a:pPr>
                <a:endParaRPr lang="en-US" sz="1900" b="1" noProof="0" dirty="0"/>
              </a:p>
              <a:p>
                <a:pPr marL="0" indent="0">
                  <a:buNone/>
                </a:pPr>
                <a:r>
                  <a:rPr lang="en-US" sz="1900" u="sng" noProof="0" dirty="0"/>
                  <a:t>(ii) Decision rule: </a:t>
                </a:r>
                <a:endParaRPr lang="en-US" sz="1900" noProof="0" dirty="0"/>
              </a:p>
              <a:p>
                <a:pPr marL="0" indent="0">
                  <a:buNone/>
                </a:pPr>
                <a:r>
                  <a:rPr lang="en-US" sz="1900" noProof="0" dirty="0"/>
                  <a:t>If </a:t>
                </a:r>
                <a:r>
                  <a:rPr lang="en-US" sz="1900" i="1" noProof="0" dirty="0"/>
                  <a:t>p</a:t>
                </a:r>
                <a:r>
                  <a:rPr lang="en-US" sz="1900" noProof="0" dirty="0"/>
                  <a:t> ≤ α then reject H</a:t>
                </a:r>
                <a:r>
                  <a:rPr lang="en-US" sz="1900" baseline="-25000" noProof="0" dirty="0"/>
                  <a:t>0</a:t>
                </a:r>
                <a:r>
                  <a:rPr lang="en-US" sz="1900" noProof="0" dirty="0"/>
                  <a:t>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 Use “Sig.” of Greenhouse-Geisser or Huyn-Feldt</a:t>
                </a:r>
                <a:endParaRPr lang="en-US" sz="1900" baseline="-25000" noProof="0" dirty="0"/>
              </a:p>
              <a:p>
                <a:pPr marL="0" indent="0">
                  <a:buNone/>
                </a:pPr>
                <a:endParaRPr lang="en-US" sz="1900" baseline="-25000" noProof="0" dirty="0"/>
              </a:p>
              <a:p>
                <a:pPr marL="0" indent="0">
                  <a:buNone/>
                </a:pPr>
                <a:r>
                  <a:rPr lang="en-US" sz="1900" u="sng" noProof="0" dirty="0"/>
                  <a:t>(iii) Determine </a:t>
                </a:r>
                <a:r>
                  <a:rPr lang="en-US" sz="1900" i="1" u="sng" noProof="0" dirty="0"/>
                  <a:t>p</a:t>
                </a:r>
                <a:r>
                  <a:rPr lang="en-US" sz="1900" u="sng" noProof="0" dirty="0"/>
                  <a:t>-value using “Sig.” from output: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900" noProof="0" dirty="0"/>
                  <a:t>We are lucky: RM ANOVA is always </a:t>
                </a:r>
                <a:r>
                  <a:rPr lang="en-US" sz="1900" u="sng" noProof="0" dirty="0"/>
                  <a:t>two-sided</a:t>
                </a:r>
                <a:r>
                  <a:rPr lang="en-US" sz="1900" noProof="0" dirty="0"/>
                  <a:t>, so </a:t>
                </a:r>
                <a:r>
                  <a:rPr lang="en-US" sz="1900" i="1" noProof="0" dirty="0"/>
                  <a:t>p</a:t>
                </a:r>
                <a:r>
                  <a:rPr lang="en-US" sz="1900" noProof="0" dirty="0"/>
                  <a:t> = Sig! </a:t>
                </a:r>
                <a:r>
                  <a:rPr lang="en-US" sz="2400" noProof="0" dirty="0">
                    <a:sym typeface="Wingdings" panose="05000000000000000000" pitchFamily="2" charset="2"/>
                  </a:rPr>
                  <a:t>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endParaRPr lang="en-US" sz="1900" noProof="0" dirty="0">
                  <a:sym typeface="Wingdings" panose="05000000000000000000" pitchFamily="2" charset="2"/>
                </a:endParaRP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900" u="sng" noProof="0" dirty="0">
                    <a:sym typeface="Wingdings" panose="05000000000000000000" pitchFamily="2" charset="2"/>
                  </a:rPr>
                  <a:t>(iv) Decision and conclusion</a:t>
                </a:r>
                <a:r>
                  <a:rPr lang="en-US" sz="1900" noProof="0" dirty="0"/>
                  <a:t>    </a:t>
                </a:r>
              </a:p>
              <a:p>
                <a:pPr marL="0" indent="0">
                  <a:buNone/>
                </a:pPr>
                <a:endParaRPr lang="en-US" sz="1900" noProof="0" dirty="0">
                  <a:sym typeface="Wingdings" panose="05000000000000000000" pitchFamily="2" charset="2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1900" noProof="0" dirty="0"/>
              </a:p>
              <a:p>
                <a:pPr marL="0" indent="0">
                  <a:buNone/>
                </a:pPr>
                <a:endParaRPr lang="en-US" sz="1900" b="1" noProof="0" dirty="0"/>
              </a:p>
              <a:p>
                <a:pPr marL="0" indent="0">
                  <a:buNone/>
                </a:pPr>
                <a:endParaRPr lang="en-US" sz="1900" b="1" noProof="0" dirty="0"/>
              </a:p>
              <a:p>
                <a:endParaRPr lang="en-US" sz="1900" b="1" noProof="0" dirty="0"/>
              </a:p>
              <a:p>
                <a:endParaRPr lang="en-US" sz="19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80" t="-140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940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RM ANOVA: SPSS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90" y="1690688"/>
            <a:ext cx="10633020" cy="385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75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RM ANOVA: SPSS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noProof="0" dirty="0">
                <a:sym typeface="Wingdings" panose="05000000000000000000" pitchFamily="2" charset="2"/>
              </a:rPr>
              <a:t>Using “Analyze”, “General Linear Model”, and “Repeated Measures”</a:t>
            </a:r>
          </a:p>
          <a:p>
            <a:pPr marL="0" indent="0">
              <a:buNone/>
            </a:pPr>
            <a:endParaRPr lang="en-US" sz="1900" noProof="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900" noProof="0" dirty="0">
                <a:sym typeface="Wingdings" panose="05000000000000000000" pitchFamily="2" charset="2"/>
              </a:rPr>
              <a:t>GLM Y1 Y2 Y3</a:t>
            </a:r>
            <a:br>
              <a:rPr lang="en-US" sz="1900" noProof="0" dirty="0">
                <a:sym typeface="Wingdings" panose="05000000000000000000" pitchFamily="2" charset="2"/>
              </a:rPr>
            </a:br>
            <a:r>
              <a:rPr lang="en-US" sz="1900" noProof="0" dirty="0">
                <a:sym typeface="Wingdings" panose="05000000000000000000" pitchFamily="2" charset="2"/>
              </a:rPr>
              <a:t>  /WSFACTOR=time 3 Polynomial </a:t>
            </a:r>
            <a:br>
              <a:rPr lang="en-US" sz="1900" noProof="0" dirty="0">
                <a:sym typeface="Wingdings" panose="05000000000000000000" pitchFamily="2" charset="2"/>
              </a:rPr>
            </a:br>
            <a:r>
              <a:rPr lang="en-US" sz="1900" noProof="0" dirty="0">
                <a:sym typeface="Wingdings" panose="05000000000000000000" pitchFamily="2" charset="2"/>
              </a:rPr>
              <a:t>  /METHOD=SSTYPE(3)</a:t>
            </a:r>
            <a:br>
              <a:rPr lang="en-US" sz="1900" noProof="0" dirty="0">
                <a:sym typeface="Wingdings" panose="05000000000000000000" pitchFamily="2" charset="2"/>
              </a:rPr>
            </a:br>
            <a:r>
              <a:rPr lang="en-US" sz="1900" noProof="0" dirty="0">
                <a:sym typeface="Wingdings" panose="05000000000000000000" pitchFamily="2" charset="2"/>
              </a:rPr>
              <a:t>  /PLOT=PROFILE(time)</a:t>
            </a:r>
            <a:br>
              <a:rPr lang="en-US" sz="1900" noProof="0" dirty="0">
                <a:sym typeface="Wingdings" panose="05000000000000000000" pitchFamily="2" charset="2"/>
              </a:rPr>
            </a:br>
            <a:r>
              <a:rPr lang="en-US" sz="1900" noProof="0" dirty="0">
                <a:sym typeface="Wingdings" panose="05000000000000000000" pitchFamily="2" charset="2"/>
              </a:rPr>
              <a:t>  /PRINT=DESCRIPTIVE ETASQ HOMOGENEITY </a:t>
            </a:r>
            <a:br>
              <a:rPr lang="en-US" sz="1900" noProof="0" dirty="0">
                <a:sym typeface="Wingdings" panose="05000000000000000000" pitchFamily="2" charset="2"/>
              </a:rPr>
            </a:br>
            <a:r>
              <a:rPr lang="en-US" sz="1900" noProof="0" dirty="0">
                <a:sym typeface="Wingdings" panose="05000000000000000000" pitchFamily="2" charset="2"/>
              </a:rPr>
              <a:t>  /CRITERIA=ALPHA(.05)</a:t>
            </a:r>
            <a:br>
              <a:rPr lang="en-US" sz="1900" noProof="0" dirty="0">
                <a:sym typeface="Wingdings" panose="05000000000000000000" pitchFamily="2" charset="2"/>
              </a:rPr>
            </a:br>
            <a:r>
              <a:rPr lang="en-US" sz="1900" noProof="0" dirty="0">
                <a:sym typeface="Wingdings" panose="05000000000000000000" pitchFamily="2" charset="2"/>
              </a:rPr>
              <a:t>  /WSDESIGN=time.</a:t>
            </a:r>
          </a:p>
          <a:p>
            <a:pPr marL="0" indent="0">
              <a:buNone/>
            </a:pPr>
            <a:endParaRPr lang="en-US" sz="1900" noProof="0" dirty="0">
              <a:sym typeface="Wingdings" panose="05000000000000000000" pitchFamily="2" charset="2"/>
            </a:endParaRPr>
          </a:p>
          <a:p>
            <a:r>
              <a:rPr lang="en-US" sz="1900" noProof="0" dirty="0">
                <a:sym typeface="Wingdings" panose="05000000000000000000" pitchFamily="2" charset="2"/>
              </a:rPr>
              <a:t>In /WSFACTOR, you specify the type of contrast  if</a:t>
            </a:r>
            <a:br>
              <a:rPr lang="en-US" sz="1900" noProof="0" dirty="0">
                <a:sym typeface="Wingdings" panose="05000000000000000000" pitchFamily="2" charset="2"/>
              </a:rPr>
            </a:br>
            <a:r>
              <a:rPr lang="en-US" sz="1900" noProof="0" dirty="0">
                <a:sym typeface="Wingdings" panose="05000000000000000000" pitchFamily="2" charset="2"/>
              </a:rPr>
              <a:t>factor=time, then polynomial (=trend analysis) is a logical</a:t>
            </a:r>
            <a:br>
              <a:rPr lang="en-US" sz="1900" noProof="0" dirty="0">
                <a:sym typeface="Wingdings" panose="05000000000000000000" pitchFamily="2" charset="2"/>
              </a:rPr>
            </a:br>
            <a:r>
              <a:rPr lang="en-US" sz="1900" noProof="0" dirty="0">
                <a:sym typeface="Wingdings" panose="05000000000000000000" pitchFamily="2" charset="2"/>
              </a:rPr>
              <a:t>option</a:t>
            </a:r>
          </a:p>
          <a:p>
            <a:pPr marL="457200" indent="-457200">
              <a:buFont typeface="+mj-lt"/>
              <a:buAutoNum type="arabicPeriod"/>
            </a:pPr>
            <a:endParaRPr lang="en-US" sz="1900" noProof="0" dirty="0"/>
          </a:p>
          <a:p>
            <a:pPr marL="0" indent="0">
              <a:buNone/>
            </a:pPr>
            <a:endParaRPr lang="en-US" sz="1900" b="1" noProof="0" dirty="0"/>
          </a:p>
          <a:p>
            <a:pPr marL="0" indent="0">
              <a:buNone/>
            </a:pPr>
            <a:endParaRPr lang="en-US" sz="1900" b="1" noProof="0" dirty="0"/>
          </a:p>
          <a:p>
            <a:endParaRPr lang="en-US" sz="1900" b="1" noProof="0" dirty="0"/>
          </a:p>
          <a:p>
            <a:endParaRPr lang="en-US" sz="1900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844" y="143131"/>
            <a:ext cx="2553056" cy="3858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717" y="2453203"/>
            <a:ext cx="4893003" cy="433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98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640" y="881788"/>
            <a:ext cx="1915160" cy="2181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928" y="3832812"/>
            <a:ext cx="3320583" cy="147070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95" y="1622588"/>
            <a:ext cx="6834570" cy="24911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139" y="409137"/>
            <a:ext cx="7388572" cy="9453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479" y="4113693"/>
            <a:ext cx="7558921" cy="255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04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583" y="1503681"/>
            <a:ext cx="7776297" cy="29816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43520" y="2712720"/>
            <a:ext cx="751840" cy="477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55040" y="4826000"/>
            <a:ext cx="1031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Conclusion: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Students’ average stress level changes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how does this effect look like, is it: positive or negative and linear or quadratic? Let’s say that we hypothesized that the effect is linear </a:t>
            </a:r>
            <a:r>
              <a:rPr lang="en-US" i="1" dirty="0"/>
              <a:t>and </a:t>
            </a:r>
            <a:r>
              <a:rPr lang="en-US" dirty="0"/>
              <a:t>that it is quadratic </a:t>
            </a:r>
            <a:r>
              <a:rPr lang="en-US" dirty="0">
                <a:sym typeface="Wingdings" panose="05000000000000000000" pitchFamily="2" charset="2"/>
              </a:rPr>
              <a:t> Bonferonni = </a:t>
            </a:r>
            <a:r>
              <a:rPr lang="el-GR" dirty="0">
                <a:sym typeface="Wingdings" panose="05000000000000000000" pitchFamily="2" charset="2"/>
              </a:rPr>
              <a:t>α</a:t>
            </a:r>
            <a:r>
              <a:rPr lang="en-US" dirty="0">
                <a:sym typeface="Wingdings" panose="05000000000000000000" pitchFamily="2" charset="2"/>
              </a:rPr>
              <a:t>/2 = 0.025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RM ANOVA: SPSS</a:t>
            </a:r>
          </a:p>
        </p:txBody>
      </p:sp>
    </p:spTree>
    <p:extLst>
      <p:ext uri="{BB962C8B-B14F-4D97-AF65-F5344CB8AC3E}">
        <p14:creationId xmlns:p14="http://schemas.microsoft.com/office/powerpoint/2010/main" val="502015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9800" y="5455920"/>
            <a:ext cx="1031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Conclusion: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linear effect (</a:t>
            </a:r>
            <a:r>
              <a:rPr lang="en-US" i="1" dirty="0"/>
              <a:t>p </a:t>
            </a:r>
            <a:r>
              <a:rPr lang="en-US" dirty="0"/>
              <a:t>&lt; 0.001), but no quadratic effect (</a:t>
            </a:r>
            <a:r>
              <a:rPr lang="en-US" i="1" dirty="0"/>
              <a:t>p </a:t>
            </a:r>
            <a:r>
              <a:rPr lang="en-US" dirty="0"/>
              <a:t>= 0.121) of time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RM ANOVA: SPSS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23" y="1442721"/>
            <a:ext cx="7232037" cy="20647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948" y="1581130"/>
            <a:ext cx="4333336" cy="347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1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0584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11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F57B-310C-A8CD-2CC2-A476D28B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9F5D3-43D6-72EB-5C8B-6F9C660E7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A0572-A8B7-E8A1-4470-EEF72232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10, ERM, MTO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9B83F-7987-CA39-76C4-983990F4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6FECDC-0443-7BF3-B0BF-DA0B080B9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3230880" cy="5338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33B7BE-33BA-CB8C-45F0-A49C63138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662" y="1106170"/>
            <a:ext cx="4486275" cy="3924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143613-1DD5-447E-C104-14FBEDF77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2925" y="2971800"/>
            <a:ext cx="78390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87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RM ANOVA: SPSS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noProof="0" dirty="0">
                <a:sym typeface="Wingdings" panose="05000000000000000000" pitchFamily="2" charset="2"/>
              </a:rPr>
              <a:t>We have chosen “polynomial” (= trend analysis) for contrasts</a:t>
            </a:r>
          </a:p>
          <a:p>
            <a:endParaRPr lang="en-US" sz="1900" noProof="0" dirty="0">
              <a:sym typeface="Wingdings" panose="05000000000000000000" pitchFamily="2" charset="2"/>
            </a:endParaRPr>
          </a:p>
          <a:p>
            <a:r>
              <a:rPr lang="en-US" sz="1900" noProof="0" dirty="0">
                <a:sym typeface="Wingdings" panose="05000000000000000000" pitchFamily="2" charset="2"/>
              </a:rPr>
              <a:t>If the factor is not time, but “condition” then you </a:t>
            </a:r>
            <a:r>
              <a:rPr lang="en-US" sz="1900" u="sng" noProof="0" dirty="0">
                <a:sym typeface="Wingdings" panose="05000000000000000000" pitchFamily="2" charset="2"/>
              </a:rPr>
              <a:t>have to</a:t>
            </a:r>
            <a:r>
              <a:rPr lang="en-US" sz="1900" noProof="0" dirty="0">
                <a:sym typeface="Wingdings" panose="05000000000000000000" pitchFamily="2" charset="2"/>
              </a:rPr>
              <a:t> select another contrast</a:t>
            </a:r>
          </a:p>
          <a:p>
            <a:endParaRPr lang="en-US" sz="1900" noProof="0" dirty="0">
              <a:sym typeface="Wingdings" panose="05000000000000000000" pitchFamily="2" charset="2"/>
            </a:endParaRPr>
          </a:p>
          <a:p>
            <a:r>
              <a:rPr lang="en-US" sz="1900" noProof="0" dirty="0">
                <a:sym typeface="Wingdings" panose="05000000000000000000" pitchFamily="2" charset="2"/>
              </a:rPr>
              <a:t>Options are: </a:t>
            </a:r>
          </a:p>
          <a:p>
            <a:pPr lvl="1"/>
            <a:r>
              <a:rPr lang="en-US" sz="1500" i="1" noProof="0" dirty="0">
                <a:sym typeface="Wingdings" panose="05000000000000000000" pitchFamily="2" charset="2"/>
              </a:rPr>
              <a:t>Simple </a:t>
            </a:r>
            <a:r>
              <a:rPr lang="en-US" sz="1500" noProof="0" dirty="0">
                <a:sym typeface="Wingdings" panose="05000000000000000000" pitchFamily="2" charset="2"/>
              </a:rPr>
              <a:t> use a user-defined reference category</a:t>
            </a:r>
            <a:endParaRPr lang="en-US" sz="1500" i="1" noProof="0" dirty="0">
              <a:sym typeface="Wingdings" panose="05000000000000000000" pitchFamily="2" charset="2"/>
            </a:endParaRPr>
          </a:p>
          <a:p>
            <a:pPr lvl="1"/>
            <a:r>
              <a:rPr lang="en-US" sz="1500" i="1" noProof="0" dirty="0">
                <a:sym typeface="Wingdings" panose="05000000000000000000" pitchFamily="2" charset="2"/>
              </a:rPr>
              <a:t>Difference</a:t>
            </a:r>
            <a:r>
              <a:rPr lang="en-US" sz="1500" noProof="0" dirty="0">
                <a:sym typeface="Wingdings" panose="05000000000000000000" pitchFamily="2" charset="2"/>
              </a:rPr>
              <a:t>  compare each category with all </a:t>
            </a:r>
            <a:r>
              <a:rPr lang="en-US" sz="1500" noProof="0">
                <a:sym typeface="Wingdings" panose="05000000000000000000" pitchFamily="2" charset="2"/>
              </a:rPr>
              <a:t>previous categories</a:t>
            </a:r>
            <a:endParaRPr lang="en-US" sz="1500" noProof="0" dirty="0">
              <a:sym typeface="Wingdings" panose="05000000000000000000" pitchFamily="2" charset="2"/>
            </a:endParaRPr>
          </a:p>
          <a:p>
            <a:pPr lvl="1"/>
            <a:r>
              <a:rPr lang="en-US" sz="1500" i="1" noProof="0" dirty="0">
                <a:sym typeface="Wingdings" panose="05000000000000000000" pitchFamily="2" charset="2"/>
              </a:rPr>
              <a:t>Repeated </a:t>
            </a:r>
            <a:r>
              <a:rPr lang="en-US" sz="1500" noProof="0" dirty="0">
                <a:sym typeface="Wingdings" panose="05000000000000000000" pitchFamily="2" charset="2"/>
              </a:rPr>
              <a:t> compare each category with next category</a:t>
            </a:r>
          </a:p>
          <a:p>
            <a:pPr lvl="1"/>
            <a:r>
              <a:rPr lang="en-US" sz="1500" i="1" noProof="0" dirty="0">
                <a:sym typeface="Wingdings" panose="05000000000000000000" pitchFamily="2" charset="2"/>
              </a:rPr>
              <a:t>Helmert</a:t>
            </a:r>
            <a:r>
              <a:rPr lang="en-US" sz="1500" noProof="0" dirty="0">
                <a:sym typeface="Wingdings" panose="05000000000000000000" pitchFamily="2" charset="2"/>
              </a:rPr>
              <a:t>  Helmert contrasts</a:t>
            </a:r>
          </a:p>
          <a:p>
            <a:endParaRPr lang="en-US" sz="1900" noProof="0" dirty="0">
              <a:sym typeface="Wingdings" panose="05000000000000000000" pitchFamily="2" charset="2"/>
            </a:endParaRPr>
          </a:p>
          <a:p>
            <a:r>
              <a:rPr lang="en-US" sz="1900" noProof="0" dirty="0">
                <a:sym typeface="Wingdings" panose="05000000000000000000" pitchFamily="2" charset="2"/>
              </a:rPr>
              <a:t>Now an example with </a:t>
            </a:r>
            <a:r>
              <a:rPr lang="en-US" sz="1900" i="1" noProof="0" dirty="0">
                <a:sym typeface="Wingdings" panose="05000000000000000000" pitchFamily="2" charset="2"/>
              </a:rPr>
              <a:t>simple </a:t>
            </a:r>
            <a:r>
              <a:rPr lang="en-US" sz="1900" noProof="0" dirty="0">
                <a:sym typeface="Wingdings" panose="05000000000000000000" pitchFamily="2" charset="2"/>
              </a:rPr>
              <a:t> </a:t>
            </a:r>
            <a:r>
              <a:rPr lang="en-US" sz="1900" noProof="0" dirty="0">
                <a:solidFill>
                  <a:srgbClr val="FF0000"/>
                </a:solidFill>
                <a:sym typeface="Wingdings" panose="05000000000000000000" pitchFamily="2" charset="2"/>
              </a:rPr>
              <a:t>/WSFACTOR=time 3 Simple</a:t>
            </a:r>
            <a:endParaRPr lang="en-US" sz="1900" b="1" noProof="0" dirty="0"/>
          </a:p>
          <a:p>
            <a:pPr marL="0" indent="0">
              <a:buNone/>
            </a:pPr>
            <a:endParaRPr lang="en-US" sz="1900" b="1" noProof="0" dirty="0"/>
          </a:p>
          <a:p>
            <a:endParaRPr lang="en-US" sz="1900" b="1" noProof="0" dirty="0"/>
          </a:p>
          <a:p>
            <a:endParaRPr lang="en-US" sz="1900" noProof="0" dirty="0"/>
          </a:p>
        </p:txBody>
      </p:sp>
    </p:spTree>
    <p:extLst>
      <p:ext uri="{BB962C8B-B14F-4D97-AF65-F5344CB8AC3E}">
        <p14:creationId xmlns:p14="http://schemas.microsoft.com/office/powerpoint/2010/main" val="775573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RM ANOVA: SPSS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322" y="1646238"/>
            <a:ext cx="8393356" cy="223742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39800" y="4325025"/>
            <a:ext cx="10312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u="sng" dirty="0"/>
              <a:t>Conclusion:</a:t>
            </a:r>
            <a:endParaRPr lang="en-US" sz="19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900" dirty="0"/>
              <a:t>Mean of Y1 differs from Y3 (</a:t>
            </a:r>
            <a:r>
              <a:rPr lang="en-US" sz="1900" i="1" dirty="0"/>
              <a:t>p</a:t>
            </a:r>
            <a:r>
              <a:rPr lang="en-US" sz="1900" dirty="0"/>
              <a:t> &lt; 0.001), mean of Y2 does not differ from Y3 (</a:t>
            </a:r>
            <a:r>
              <a:rPr lang="en-US" sz="1900" i="1" dirty="0"/>
              <a:t>p</a:t>
            </a:r>
            <a:r>
              <a:rPr lang="en-US" sz="1900" dirty="0"/>
              <a:t> = 0.163)</a:t>
            </a:r>
            <a:endParaRPr lang="en-US" sz="1900" b="1" dirty="0"/>
          </a:p>
          <a:p>
            <a:pPr lvl="0"/>
            <a:endParaRPr lang="en-US" sz="19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900" dirty="0"/>
              <a:t>Here α/2 = 0.025 is also defendable</a:t>
            </a:r>
            <a:endParaRPr lang="en-US" sz="1900" b="1" dirty="0"/>
          </a:p>
          <a:p>
            <a:pPr lvl="0"/>
            <a:endParaRPr lang="en-US" sz="19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1900" dirty="0"/>
              <a:t>No test done of Y1 versus Y2 </a:t>
            </a:r>
            <a:r>
              <a:rPr lang="en-US" sz="1900" dirty="0">
                <a:sym typeface="Wingdings" panose="05000000000000000000" pitchFamily="2" charset="2"/>
              </a:rPr>
              <a:t></a:t>
            </a:r>
            <a:r>
              <a:rPr lang="en-US" sz="1900" dirty="0"/>
              <a:t> do the analysis again with a different option</a:t>
            </a:r>
          </a:p>
        </p:txBody>
      </p:sp>
    </p:spTree>
    <p:extLst>
      <p:ext uri="{BB962C8B-B14F-4D97-AF65-F5344CB8AC3E}">
        <p14:creationId xmlns:p14="http://schemas.microsoft.com/office/powerpoint/2010/main" val="1180597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Repeated measures ANOVA: Example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4876165"/>
          </a:xfrm>
        </p:spPr>
        <p:txBody>
          <a:bodyPr>
            <a:normAutofit lnSpcReduction="10000"/>
          </a:bodyPr>
          <a:lstStyle/>
          <a:p>
            <a:r>
              <a:rPr lang="en-US" sz="1900" noProof="0" dirty="0"/>
              <a:t>Another example of RM ANOVA now also with a between-subjects factor</a:t>
            </a:r>
          </a:p>
          <a:p>
            <a:pPr marL="0" indent="0">
              <a:buNone/>
            </a:pPr>
            <a:endParaRPr lang="en-US" sz="1900" u="sng" noProof="0" dirty="0"/>
          </a:p>
          <a:p>
            <a:pPr marL="0" indent="0">
              <a:buNone/>
            </a:pPr>
            <a:r>
              <a:rPr lang="en-US" sz="1900" u="sng" noProof="0" dirty="0"/>
              <a:t>Dependent variable:</a:t>
            </a:r>
            <a:r>
              <a:rPr lang="en-US" sz="1900" noProof="0" dirty="0"/>
              <a:t> Satisfaction with material position 5 years ago, now, and expected in 5 years</a:t>
            </a:r>
          </a:p>
          <a:p>
            <a:pPr marL="0" indent="0">
              <a:buNone/>
            </a:pPr>
            <a:endParaRPr lang="en-US" sz="1900" u="sng" noProof="0" dirty="0"/>
          </a:p>
          <a:p>
            <a:pPr marL="0" indent="0">
              <a:buNone/>
            </a:pPr>
            <a:r>
              <a:rPr lang="en-US" sz="1900" u="sng" noProof="0" dirty="0"/>
              <a:t>Independent variable:</a:t>
            </a:r>
            <a:r>
              <a:rPr lang="en-US" sz="1900" noProof="0" dirty="0"/>
              <a:t> </a:t>
            </a:r>
          </a:p>
          <a:p>
            <a:r>
              <a:rPr lang="en-US" sz="1900" noProof="0" dirty="0"/>
              <a:t>Within-subjects factor Time (3 levels)</a:t>
            </a:r>
          </a:p>
          <a:p>
            <a:r>
              <a:rPr lang="en-US" sz="1900" noProof="0" dirty="0"/>
              <a:t>Between-subjects factor Education (4 levels)</a:t>
            </a:r>
          </a:p>
          <a:p>
            <a:endParaRPr lang="en-US" sz="1900" noProof="0" dirty="0"/>
          </a:p>
          <a:p>
            <a:pPr marL="0" indent="0">
              <a:buNone/>
            </a:pPr>
            <a:r>
              <a:rPr lang="en-US" sz="1900" u="sng" noProof="0" dirty="0"/>
              <a:t>Hypotheses: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noProof="0" dirty="0"/>
              <a:t>Time has an effect on satisfaction with material 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noProof="0" dirty="0"/>
              <a:t>Education has an </a:t>
            </a:r>
            <a:r>
              <a:rPr lang="en-US" sz="1900" noProof="0"/>
              <a:t>effect on satisfaction </a:t>
            </a:r>
            <a:r>
              <a:rPr lang="en-US" sz="1900" noProof="0" dirty="0"/>
              <a:t>with material 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noProof="0" dirty="0"/>
              <a:t>A </a:t>
            </a:r>
            <a:r>
              <a:rPr lang="en-US" sz="1900" i="1" u="sng" noProof="0" dirty="0"/>
              <a:t>positive</a:t>
            </a:r>
            <a:r>
              <a:rPr lang="en-US" sz="1900" i="1" noProof="0" dirty="0"/>
              <a:t> linear effect</a:t>
            </a:r>
            <a:r>
              <a:rPr lang="en-US" sz="1900" noProof="0" dirty="0"/>
              <a:t> is expected between time and satisfaction with material position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noProof="0" dirty="0"/>
              <a:t>A </a:t>
            </a:r>
            <a:r>
              <a:rPr lang="en-US" sz="1900" i="1" noProof="0" dirty="0"/>
              <a:t>quadratic effect</a:t>
            </a:r>
            <a:r>
              <a:rPr lang="en-US" sz="1900" noProof="0" dirty="0"/>
              <a:t> is expected between time and satisfaction with material position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17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Repeated measures ANOVA: Example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6745"/>
            <a:ext cx="5430520" cy="4351338"/>
          </a:xfrm>
        </p:spPr>
        <p:txBody>
          <a:bodyPr>
            <a:normAutofit/>
          </a:bodyPr>
          <a:lstStyle/>
          <a:p>
            <a:r>
              <a:rPr lang="en-US" sz="1900" noProof="0" dirty="0"/>
              <a:t>Two factors, so three effects again</a:t>
            </a:r>
          </a:p>
          <a:p>
            <a:pPr lvl="1"/>
            <a:r>
              <a:rPr lang="en-US" sz="1900" noProof="0" dirty="0"/>
              <a:t>Main effect of </a:t>
            </a:r>
            <a:r>
              <a:rPr lang="en-US" sz="1900" i="1" noProof="0" dirty="0"/>
              <a:t>between-subjects </a:t>
            </a:r>
            <a:r>
              <a:rPr lang="en-US" sz="1900" noProof="0" dirty="0"/>
              <a:t>factor</a:t>
            </a:r>
          </a:p>
          <a:p>
            <a:pPr lvl="1"/>
            <a:r>
              <a:rPr lang="en-US" sz="1900" noProof="0" dirty="0"/>
              <a:t>Main effect of </a:t>
            </a:r>
            <a:r>
              <a:rPr lang="en-US" sz="1900" i="1" noProof="0" dirty="0"/>
              <a:t>within-subjects</a:t>
            </a:r>
            <a:r>
              <a:rPr lang="en-US" sz="1900" noProof="0" dirty="0"/>
              <a:t> factor</a:t>
            </a:r>
          </a:p>
          <a:p>
            <a:pPr lvl="1"/>
            <a:r>
              <a:rPr lang="en-US" sz="1900" noProof="0" dirty="0"/>
              <a:t>Interaction </a:t>
            </a:r>
            <a:r>
              <a:rPr lang="en-US" sz="1900" i="1" noProof="0" dirty="0"/>
              <a:t>between and within-subjects</a:t>
            </a:r>
            <a:r>
              <a:rPr lang="en-US" sz="1900" noProof="0" dirty="0"/>
              <a:t> factor</a:t>
            </a:r>
          </a:p>
          <a:p>
            <a:endParaRPr lang="en-US" sz="1900" noProof="0" dirty="0"/>
          </a:p>
          <a:p>
            <a:r>
              <a:rPr lang="en-US" sz="1900" noProof="0" dirty="0"/>
              <a:t>Hence, we need to apply the logic of two-way ANOVA</a:t>
            </a:r>
          </a:p>
          <a:p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648" y="1993287"/>
            <a:ext cx="5349584" cy="332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18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Repeated measures ANOVA: Example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6745"/>
            <a:ext cx="10053320" cy="4351338"/>
          </a:xfrm>
        </p:spPr>
        <p:txBody>
          <a:bodyPr>
            <a:normAutofit/>
          </a:bodyPr>
          <a:lstStyle/>
          <a:p>
            <a:r>
              <a:rPr lang="en-US" sz="1900" noProof="0" dirty="0"/>
              <a:t>A lot of syntax, but we have seen everything already before:</a:t>
            </a:r>
          </a:p>
          <a:p>
            <a:endParaRPr lang="en-US" sz="1900" noProof="0" dirty="0"/>
          </a:p>
          <a:p>
            <a:pPr marL="0" indent="0">
              <a:buNone/>
            </a:pPr>
            <a:r>
              <a:rPr lang="en-US" sz="1900" u="sng" noProof="0" dirty="0"/>
              <a:t>(1) Is there an effect?</a:t>
            </a:r>
          </a:p>
          <a:p>
            <a:pPr marL="0" indent="0">
              <a:buNone/>
            </a:pPr>
            <a:endParaRPr lang="en-US" sz="1900" u="sng" noProof="0" dirty="0"/>
          </a:p>
          <a:p>
            <a:r>
              <a:rPr lang="en-US" sz="1900" noProof="0" dirty="0"/>
              <a:t>“Corrected model” does not provide a general answer</a:t>
            </a:r>
            <a:br>
              <a:rPr lang="en-US" sz="1900" noProof="0" dirty="0"/>
            </a:br>
            <a:r>
              <a:rPr lang="en-US" sz="1900" noProof="0" dirty="0"/>
              <a:t>as in two-way ANOVA</a:t>
            </a:r>
          </a:p>
          <a:p>
            <a:endParaRPr lang="en-US" sz="1900" noProof="0" dirty="0"/>
          </a:p>
          <a:p>
            <a:r>
              <a:rPr lang="en-US" sz="1900" noProof="0" dirty="0"/>
              <a:t>Output is divided in between-subjects output (</a:t>
            </a:r>
            <a:r>
              <a:rPr lang="en-US" sz="1900" i="1" noProof="0" dirty="0"/>
              <a:t>education</a:t>
            </a:r>
            <a:r>
              <a:rPr lang="en-US" sz="1900" noProof="0" dirty="0"/>
              <a:t>) </a:t>
            </a:r>
            <a:br>
              <a:rPr lang="en-US" sz="1900" noProof="0" dirty="0"/>
            </a:br>
            <a:r>
              <a:rPr lang="en-US" sz="1900" noProof="0" dirty="0"/>
              <a:t>and within-subjects output (</a:t>
            </a:r>
            <a:r>
              <a:rPr lang="en-US" sz="1900" i="1" noProof="0" dirty="0"/>
              <a:t>time</a:t>
            </a:r>
            <a:r>
              <a:rPr lang="en-US" sz="1900" noProof="0" dirty="0"/>
              <a:t> and </a:t>
            </a:r>
            <a:r>
              <a:rPr lang="en-US" sz="1900" i="1" noProof="0" dirty="0"/>
              <a:t>time*education</a:t>
            </a:r>
            <a:r>
              <a:rPr lang="en-US" sz="1900" noProof="0" dirty="0"/>
              <a:t>)</a:t>
            </a:r>
          </a:p>
          <a:p>
            <a:endParaRPr lang="en-US" sz="1900" b="1" noProof="0" dirty="0"/>
          </a:p>
          <a:p>
            <a:r>
              <a:rPr lang="en-US" sz="1900" noProof="0" dirty="0"/>
              <a:t>We first need to look at the interaction (time * edu)</a:t>
            </a:r>
          </a:p>
          <a:p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  <a:p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98081" y="1896745"/>
            <a:ext cx="4541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GLM mat2 mat1 mat3 BY edu</a:t>
            </a:r>
            <a:br>
              <a:rPr lang="en-US" dirty="0"/>
            </a:br>
            <a:r>
              <a:rPr lang="en-US"/>
              <a:t>  /</a:t>
            </a:r>
            <a:r>
              <a:rPr lang="en-US" dirty="0"/>
              <a:t>WSFACTOR = time 3 Polynomial</a:t>
            </a:r>
            <a:br>
              <a:rPr lang="en-US" dirty="0"/>
            </a:br>
            <a:r>
              <a:rPr lang="en-US" dirty="0"/>
              <a:t>  /METHOD = SSTYPE(3)</a:t>
            </a:r>
            <a:br>
              <a:rPr lang="en-US" dirty="0"/>
            </a:br>
            <a:r>
              <a:rPr lang="en-US" dirty="0"/>
              <a:t>  /PLOT = PROFILE( time*edu)</a:t>
            </a:r>
            <a:br>
              <a:rPr lang="en-US" dirty="0"/>
            </a:br>
            <a:r>
              <a:rPr lang="en-US" dirty="0"/>
              <a:t>  /EMMEANS = TABLES(edu)</a:t>
            </a:r>
            <a:br>
              <a:rPr lang="en-US" dirty="0"/>
            </a:br>
            <a:r>
              <a:rPr lang="en-US" dirty="0"/>
              <a:t>  /EMMEANS = TABLES(time)</a:t>
            </a:r>
            <a:br>
              <a:rPr lang="en-US" dirty="0"/>
            </a:br>
            <a:r>
              <a:rPr lang="en-US" dirty="0"/>
              <a:t>  /EMMEANS = TABLES(edu*time)</a:t>
            </a:r>
            <a:br>
              <a:rPr lang="en-US" dirty="0"/>
            </a:br>
            <a:r>
              <a:rPr lang="en-US" dirty="0"/>
              <a:t>  /PRINT = ETASQ DESCRIPTIVE HOMOGENEITY</a:t>
            </a:r>
            <a:br>
              <a:rPr lang="en-US" dirty="0"/>
            </a:br>
            <a:r>
              <a:rPr lang="en-US" dirty="0"/>
              <a:t>  /CRITERIA = ALPHA(.05)</a:t>
            </a:r>
            <a:br>
              <a:rPr lang="en-US" dirty="0"/>
            </a:br>
            <a:r>
              <a:rPr lang="en-US" dirty="0"/>
              <a:t>  /WSDESIGN = time</a:t>
            </a:r>
            <a:br>
              <a:rPr lang="en-US" dirty="0"/>
            </a:br>
            <a:r>
              <a:rPr lang="en-US" dirty="0"/>
              <a:t>  /DESIGN = edu.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7498081" y="1896745"/>
            <a:ext cx="4450079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52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19599"/>
                <a:ext cx="10053320" cy="1625283"/>
              </a:xfrm>
            </p:spPr>
            <p:txBody>
              <a:bodyPr>
                <a:noAutofit/>
              </a:bodyPr>
              <a:lstStyle/>
              <a:p>
                <a:r>
                  <a:rPr lang="en-US" sz="1900" noProof="0" dirty="0"/>
                  <a:t>We are lucky! No interaction effect (</a:t>
                </a:r>
                <a:r>
                  <a:rPr lang="en-US" sz="1900" i="1" noProof="0" dirty="0"/>
                  <a:t>p </a:t>
                </a:r>
                <a:r>
                  <a:rPr lang="en-US" sz="1900" noProof="0" dirty="0"/>
                  <a:t>= 0.175 and </a:t>
                </a:r>
                <a:r>
                  <a:rPr lang="en-US" sz="1900" i="1" noProof="0" dirty="0"/>
                  <a:t>p </a:t>
                </a:r>
                <a:r>
                  <a:rPr lang="en-US" sz="1900" noProof="0" dirty="0"/>
                  <a:t>= 0.174) and effect is small partial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sz="1900" noProof="0" dirty="0"/>
              </a:p>
              <a:p>
                <a:endParaRPr lang="en-US" sz="1900" noProof="0" dirty="0"/>
              </a:p>
              <a:p>
                <a:r>
                  <a:rPr lang="en-US" sz="1900" noProof="0" dirty="0"/>
                  <a:t>We can interpret the main effects </a:t>
                </a:r>
                <a:r>
                  <a:rPr lang="en-US" noProof="0" dirty="0">
                    <a:sym typeface="Wingdings" panose="05000000000000000000" pitchFamily="2" charset="2"/>
                  </a:rPr>
                  <a:t></a:t>
                </a:r>
              </a:p>
              <a:p>
                <a:endParaRPr lang="en-US" sz="1900" noProof="0" dirty="0">
                  <a:sym typeface="Wingdings" panose="05000000000000000000" pitchFamily="2" charset="2"/>
                </a:endParaRPr>
              </a:p>
              <a:p>
                <a:r>
                  <a:rPr lang="en-US" sz="1900" noProof="0" dirty="0">
                    <a:sym typeface="Wingdings" panose="05000000000000000000" pitchFamily="2" charset="2"/>
                  </a:rPr>
                  <a:t>If there is an interaction effect, we need to do simple effects analysis (see two-way ANOVA)</a:t>
                </a:r>
                <a:endParaRPr lang="en-US" sz="1900" noProof="0" dirty="0"/>
              </a:p>
              <a:p>
                <a:endParaRPr lang="en-US" sz="1900" noProof="0" dirty="0"/>
              </a:p>
              <a:p>
                <a:endParaRPr lang="en-US" sz="1900" noProof="0" dirty="0"/>
              </a:p>
              <a:p>
                <a:endParaRPr lang="en-US" sz="1900" noProof="0" dirty="0"/>
              </a:p>
              <a:p>
                <a:endParaRPr lang="en-US" sz="19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19599"/>
                <a:ext cx="10053320" cy="1625283"/>
              </a:xfrm>
              <a:blipFill>
                <a:blip r:embed="rId3"/>
                <a:stretch>
                  <a:fillRect l="-485" t="-3371" b="-3108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26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971" y="292044"/>
            <a:ext cx="7835777" cy="39729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873771" y="2463664"/>
            <a:ext cx="1808480" cy="487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20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19599"/>
                <a:ext cx="10053320" cy="162528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900" u="sng" noProof="0" dirty="0"/>
                  <a:t>Is there a main effect of time?</a:t>
                </a:r>
              </a:p>
              <a:p>
                <a:r>
                  <a:rPr lang="en-US" sz="1900" noProof="0" dirty="0"/>
                  <a:t>Yes, </a:t>
                </a:r>
                <a:r>
                  <a:rPr lang="en-US" sz="1900" i="1" noProof="0" dirty="0"/>
                  <a:t>p </a:t>
                </a:r>
                <a:r>
                  <a:rPr lang="en-US" sz="1900" noProof="0" dirty="0"/>
                  <a:t>&lt; 0.001 and partial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9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</m:t>
                    </m:r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48</m:t>
                    </m:r>
                  </m:oMath>
                </a14:m>
                <a:endParaRPr lang="en-US" sz="1900" noProof="0" dirty="0"/>
              </a:p>
              <a:p>
                <a:endParaRPr lang="en-US" sz="1900" noProof="0" dirty="0"/>
              </a:p>
              <a:p>
                <a:endParaRPr lang="en-US" sz="1900" noProof="0" dirty="0"/>
              </a:p>
              <a:p>
                <a:endParaRPr lang="en-US" sz="1900" noProof="0" dirty="0"/>
              </a:p>
              <a:p>
                <a:endParaRPr lang="en-US" sz="19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19599"/>
                <a:ext cx="10053320" cy="1625283"/>
              </a:xfrm>
              <a:blipFill>
                <a:blip r:embed="rId3"/>
                <a:stretch>
                  <a:fillRect l="-606" t="-374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27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971" y="292044"/>
            <a:ext cx="7835777" cy="397291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894320" y="1516501"/>
            <a:ext cx="1808480" cy="487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0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001" y="379622"/>
            <a:ext cx="7158380" cy="252973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880" y="3620226"/>
            <a:ext cx="10053320" cy="16252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u="sng" noProof="0" dirty="0"/>
              <a:t>Where is the effect of time? </a:t>
            </a:r>
            <a:r>
              <a:rPr lang="en-US" sz="1900" u="sng" noProof="0" dirty="0">
                <a:sym typeface="Wingdings" panose="05000000000000000000" pitchFamily="2" charset="2"/>
              </a:rPr>
              <a:t> contrasts</a:t>
            </a:r>
            <a:endParaRPr lang="en-US" sz="1900" u="sng" noProof="0" dirty="0"/>
          </a:p>
          <a:p>
            <a:r>
              <a:rPr lang="en-US" sz="1900" noProof="0" dirty="0"/>
              <a:t>We know already that there is no interaction with time on material position</a:t>
            </a:r>
            <a:endParaRPr lang="en-US" sz="1900" noProof="0" dirty="0">
              <a:sym typeface="Wingdings" panose="05000000000000000000" pitchFamily="2" charset="2"/>
            </a:endParaRPr>
          </a:p>
          <a:p>
            <a:endParaRPr lang="en-US" sz="1900" noProof="0" dirty="0">
              <a:sym typeface="Wingdings" panose="05000000000000000000" pitchFamily="2" charset="2"/>
            </a:endParaRPr>
          </a:p>
          <a:p>
            <a:r>
              <a:rPr lang="en-US" sz="1900" noProof="0" dirty="0">
                <a:sym typeface="Wingdings" panose="05000000000000000000" pitchFamily="2" charset="2"/>
              </a:rPr>
              <a:t>We expected a positive linear relationship and (undirected) quadratic effect</a:t>
            </a:r>
          </a:p>
          <a:p>
            <a:endParaRPr lang="en-US" sz="1900" noProof="0" dirty="0">
              <a:sym typeface="Wingdings" panose="05000000000000000000" pitchFamily="2" charset="2"/>
            </a:endParaRPr>
          </a:p>
          <a:p>
            <a:r>
              <a:rPr lang="en-US" sz="1900" noProof="0" dirty="0">
                <a:sym typeface="Wingdings" panose="05000000000000000000" pitchFamily="2" charset="2"/>
              </a:rPr>
              <a:t>There is indeed a positive linear effect (</a:t>
            </a:r>
            <a:r>
              <a:rPr lang="en-US" sz="1900" i="1" noProof="0" dirty="0">
                <a:sym typeface="Wingdings" panose="05000000000000000000" pitchFamily="2" charset="2"/>
              </a:rPr>
              <a:t>p </a:t>
            </a:r>
            <a:r>
              <a:rPr lang="en-US" sz="1900" noProof="0" dirty="0">
                <a:sym typeface="Wingdings" panose="05000000000000000000" pitchFamily="2" charset="2"/>
              </a:rPr>
              <a:t>&lt; 0.001) and there is a quadratic effect (</a:t>
            </a:r>
            <a:r>
              <a:rPr lang="en-US" sz="1900" i="1" noProof="0" dirty="0">
                <a:sym typeface="Wingdings" panose="05000000000000000000" pitchFamily="2" charset="2"/>
              </a:rPr>
              <a:t>p</a:t>
            </a:r>
            <a:r>
              <a:rPr lang="en-US" sz="1900" noProof="0" dirty="0">
                <a:sym typeface="Wingdings" panose="05000000000000000000" pitchFamily="2" charset="2"/>
              </a:rPr>
              <a:t> &lt; 0.001), which is negative</a:t>
            </a:r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214021" y="1347358"/>
            <a:ext cx="1808480" cy="501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70" y="680719"/>
            <a:ext cx="4356931" cy="192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29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7880" y="3620226"/>
                <a:ext cx="10053320" cy="162528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900" u="sng" noProof="0" dirty="0"/>
                  <a:t>Is there a main effect of education?</a:t>
                </a:r>
              </a:p>
              <a:p>
                <a:r>
                  <a:rPr lang="en-US" sz="1900" noProof="0" dirty="0"/>
                  <a:t>We are lucky again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 assumption of equal population variances is not violated</a:t>
                </a:r>
              </a:p>
              <a:p>
                <a:endParaRPr lang="en-US" sz="1900" noProof="0" dirty="0">
                  <a:sym typeface="Wingdings" panose="05000000000000000000" pitchFamily="2" charset="2"/>
                </a:endParaRPr>
              </a:p>
              <a:p>
                <a:r>
                  <a:rPr lang="en-US" sz="1900" noProof="0" dirty="0">
                    <a:sym typeface="Wingdings" panose="05000000000000000000" pitchFamily="2" charset="2"/>
                  </a:rPr>
                  <a:t>No main effect of education (</a:t>
                </a:r>
                <a:r>
                  <a:rPr lang="en-US" sz="1900" i="1" noProof="0" dirty="0">
                    <a:sym typeface="Wingdings" panose="05000000000000000000" pitchFamily="2" charset="2"/>
                  </a:rPr>
                  <a:t>p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= 0.143, partial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9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</m:t>
                    </m:r>
                  </m:oMath>
                </a14:m>
                <a:r>
                  <a:rPr lang="en-US" sz="1900" noProof="0" dirty="0"/>
                  <a:t>12)</a:t>
                </a:r>
              </a:p>
              <a:p>
                <a:endParaRPr lang="en-US" sz="1900" noProof="0" dirty="0"/>
              </a:p>
              <a:p>
                <a:endParaRPr lang="en-US" sz="1900" noProof="0" dirty="0"/>
              </a:p>
              <a:p>
                <a:endParaRPr lang="en-US" sz="1900" noProof="0" dirty="0"/>
              </a:p>
              <a:p>
                <a:endParaRPr lang="en-US" sz="1900" noProof="0" dirty="0"/>
              </a:p>
              <a:p>
                <a:endParaRPr lang="en-US" sz="19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7880" y="3620226"/>
                <a:ext cx="10053320" cy="1625283"/>
              </a:xfrm>
              <a:blipFill>
                <a:blip r:embed="rId3"/>
                <a:stretch>
                  <a:fillRect l="-546" t="-375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4453"/>
            <a:ext cx="5171757" cy="238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7744" y="584453"/>
            <a:ext cx="6680991" cy="21262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139680" y="2123440"/>
            <a:ext cx="1808480" cy="233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3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Recap: Summary of learned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pPr marL="0" indent="0">
              <a:buNone/>
            </a:pPr>
            <a:endParaRPr lang="en-US" sz="1900" u="sng" noProof="0" dirty="0"/>
          </a:p>
          <a:p>
            <a:r>
              <a:rPr lang="en-US" sz="1900" noProof="0" dirty="0"/>
              <a:t>In ANOVA and ANCOVA, each person has only one observation of measurement on the dependent variable (</a:t>
            </a:r>
            <a:r>
              <a:rPr lang="en-US" sz="1900" u="sng" noProof="0" dirty="0"/>
              <a:t>uni</a:t>
            </a:r>
            <a:r>
              <a:rPr lang="en-US" sz="1900" noProof="0" dirty="0"/>
              <a:t>variate)</a:t>
            </a:r>
          </a:p>
          <a:p>
            <a:pPr marL="0" indent="0">
              <a:buNone/>
            </a:pPr>
            <a:endParaRPr lang="en-US" sz="1900" noProof="0" dirty="0"/>
          </a:p>
          <a:p>
            <a:r>
              <a:rPr lang="en-US" sz="1900" i="1" noProof="0" dirty="0"/>
              <a:t>Repeated measures ANOVA</a:t>
            </a:r>
            <a:r>
              <a:rPr lang="en-US" sz="1900" noProof="0" dirty="0"/>
              <a:t> distinguishes itself from previous techniques because for each person we have </a:t>
            </a:r>
            <a:r>
              <a:rPr lang="en-US" sz="1900" b="1" noProof="0" dirty="0"/>
              <a:t>more </a:t>
            </a:r>
            <a:r>
              <a:rPr lang="en-US" sz="1900" b="1" noProof="0"/>
              <a:t>than one </a:t>
            </a:r>
            <a:r>
              <a:rPr lang="en-US" sz="1900" b="1" noProof="0" dirty="0"/>
              <a:t>data point or observation </a:t>
            </a:r>
            <a:r>
              <a:rPr lang="en-US" sz="1900" noProof="0" dirty="0"/>
              <a:t>on Y </a:t>
            </a:r>
            <a:r>
              <a:rPr lang="en-US" sz="1900" noProof="0" dirty="0">
                <a:sym typeface="Wingdings" panose="05000000000000000000" pitchFamily="2" charset="2"/>
              </a:rPr>
              <a:t></a:t>
            </a:r>
            <a:r>
              <a:rPr lang="en-US" sz="1900" noProof="0" dirty="0"/>
              <a:t> multiple dependent variables per person</a:t>
            </a:r>
          </a:p>
          <a:p>
            <a:pPr marL="0" indent="0">
              <a:buNone/>
            </a:pPr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818502"/>
              </p:ext>
            </p:extLst>
          </p:nvPr>
        </p:nvGraphicFramePr>
        <p:xfrm>
          <a:off x="2113280" y="1999826"/>
          <a:ext cx="8128000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060220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91748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58832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20995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One-way 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Two-way 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ANCOVA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14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#</a:t>
                      </a:r>
                      <a:r>
                        <a:rPr lang="en-US" b="1" baseline="0" dirty="0"/>
                        <a:t>DVs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18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#IVs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(nominal)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Two (nominal)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(nominal)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36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#Covariates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 (continuous)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824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Data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per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per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per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40865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86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Example II: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6745"/>
            <a:ext cx="10053320" cy="4351338"/>
          </a:xfrm>
        </p:spPr>
        <p:txBody>
          <a:bodyPr>
            <a:normAutofit/>
          </a:bodyPr>
          <a:lstStyle/>
          <a:p>
            <a:pPr lvl="0"/>
            <a:r>
              <a:rPr lang="en-US" sz="1900" noProof="0" dirty="0"/>
              <a:t>The development of satisfaction with material position does not differ between </a:t>
            </a:r>
            <a:r>
              <a:rPr lang="en-US" sz="1900" noProof="0"/>
              <a:t>the four </a:t>
            </a:r>
            <a:r>
              <a:rPr lang="en-US" sz="1900" noProof="0" dirty="0"/>
              <a:t>levels of education (no interaction)</a:t>
            </a:r>
          </a:p>
          <a:p>
            <a:pPr lvl="0"/>
            <a:endParaRPr lang="en-US" sz="1900" b="1" noProof="0" dirty="0"/>
          </a:p>
          <a:p>
            <a:pPr lvl="0"/>
            <a:r>
              <a:rPr lang="en-US" sz="1900" noProof="0" dirty="0"/>
              <a:t>Education has no effect on the satisfaction with the material position</a:t>
            </a:r>
          </a:p>
          <a:p>
            <a:pPr lvl="0"/>
            <a:endParaRPr lang="en-US" sz="1900" b="1" noProof="0" dirty="0"/>
          </a:p>
          <a:p>
            <a:pPr lvl="0"/>
            <a:r>
              <a:rPr lang="en-US" sz="1900" noProof="0" dirty="0"/>
              <a:t>There is a positive linear effect of time on the satisfaction with the material position as well as a quadratic effect</a:t>
            </a:r>
          </a:p>
          <a:p>
            <a:pPr lvl="0"/>
            <a:endParaRPr lang="en-US" sz="1900" noProof="0" dirty="0"/>
          </a:p>
          <a:p>
            <a:pPr lvl="0"/>
            <a:r>
              <a:rPr lang="en-US" sz="1900" noProof="0" dirty="0"/>
              <a:t>Note that only a small selection of output was shown on the slides </a:t>
            </a:r>
            <a:r>
              <a:rPr lang="en-US" sz="1900" noProof="0" dirty="0">
                <a:sym typeface="Wingdings" panose="05000000000000000000" pitchFamily="2" charset="2"/>
              </a:rPr>
              <a:t> SPSS returns a lot of output that we did not need for testing our hypotheses</a:t>
            </a:r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  <a:p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11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499398"/>
          </a:xfrm>
        </p:spPr>
        <p:txBody>
          <a:bodyPr>
            <a:normAutofit/>
          </a:bodyPr>
          <a:lstStyle/>
          <a:p>
            <a:r>
              <a:rPr lang="en-US" sz="2900" noProof="0" dirty="0"/>
              <a:t>Literature: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186307"/>
            <a:ext cx="7886700" cy="5467350"/>
          </a:xfrm>
        </p:spPr>
        <p:txBody>
          <a:bodyPr>
            <a:noAutofit/>
          </a:bodyPr>
          <a:lstStyle/>
          <a:p>
            <a:r>
              <a:rPr lang="en-US" sz="1900" dirty="0"/>
              <a:t>WI: 15.1-15.4 and 15.6-15.17</a:t>
            </a:r>
          </a:p>
          <a:p>
            <a:endParaRPr lang="en-US" sz="1900" noProof="0" dirty="0"/>
          </a:p>
          <a:p>
            <a:endParaRPr lang="en-US" sz="1900" dirty="0"/>
          </a:p>
          <a:p>
            <a:endParaRPr lang="en-US" sz="1900" noProof="0" dirty="0"/>
          </a:p>
          <a:p>
            <a:r>
              <a:rPr lang="en-US" sz="1900" dirty="0"/>
              <a:t>Complete the practice exam</a:t>
            </a:r>
          </a:p>
          <a:p>
            <a:r>
              <a:rPr lang="en-US" sz="1900" noProof="0" dirty="0"/>
              <a:t>Watch the recording of the practice exam</a:t>
            </a:r>
          </a:p>
          <a:p>
            <a:r>
              <a:rPr lang="en-US" sz="1900" noProof="0" dirty="0"/>
              <a:t>Prepare questions </a:t>
            </a:r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r>
              <a:rPr lang="en-US" sz="1900" noProof="0" dirty="0"/>
              <a:t>How to design an experiment?</a:t>
            </a:r>
          </a:p>
          <a:p>
            <a:r>
              <a:rPr lang="en-US" sz="1900" noProof="0" dirty="0"/>
              <a:t>Q&amp;A about the practice exam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84968" y="3009207"/>
            <a:ext cx="454083" cy="133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52650" y="4403174"/>
            <a:ext cx="7886700" cy="499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900" dirty="0"/>
              <a:t>Next lecture…</a:t>
            </a:r>
            <a:endParaRPr lang="en-US" sz="29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E2178AB-98CE-4738-BA5C-59FD8375C277}"/>
              </a:ext>
            </a:extLst>
          </p:cNvPr>
          <p:cNvSpPr txBox="1">
            <a:spLocks/>
          </p:cNvSpPr>
          <p:nvPr/>
        </p:nvSpPr>
        <p:spPr>
          <a:xfrm>
            <a:off x="2152650" y="2068604"/>
            <a:ext cx="7886700" cy="499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900" dirty="0" err="1"/>
              <a:t>Before</a:t>
            </a:r>
            <a:r>
              <a:rPr lang="nl-NL" sz="2900" dirty="0"/>
              <a:t> next </a:t>
            </a:r>
            <a:r>
              <a:rPr lang="nl-NL" sz="2900" dirty="0" err="1"/>
              <a:t>lecture</a:t>
            </a:r>
            <a:r>
              <a:rPr lang="nl-NL" sz="2900" dirty="0"/>
              <a:t>…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8871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noProof="0" dirty="0"/>
              <a:t>Lecture goals lecture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noProof="0" dirty="0"/>
              <a:t>After this lecture and studying the materials, students are able to:</a:t>
            </a:r>
          </a:p>
          <a:p>
            <a:pPr marL="0" indent="0">
              <a:buNone/>
            </a:pPr>
            <a:endParaRPr lang="en-US" sz="1900" noProof="0" dirty="0"/>
          </a:p>
          <a:p>
            <a:r>
              <a:rPr lang="en-US" sz="1900" noProof="0" dirty="0"/>
              <a:t>Explain how a one-way ANOVA is different from a repeated measures ANOVA</a:t>
            </a:r>
          </a:p>
          <a:p>
            <a:endParaRPr lang="en-US" sz="1900" noProof="0" dirty="0"/>
          </a:p>
          <a:p>
            <a:r>
              <a:rPr lang="en-US" sz="1900" noProof="0" dirty="0"/>
              <a:t>Interpret the SPSS output of a repeated measures ANOVA with a within-subjects factor</a:t>
            </a:r>
          </a:p>
          <a:p>
            <a:endParaRPr lang="en-US" sz="1900" noProof="0" dirty="0"/>
          </a:p>
          <a:p>
            <a:r>
              <a:rPr lang="en-US" sz="1900" noProof="0" dirty="0"/>
              <a:t>Interpret the SPSS output of a repeated measures ANOVA with a within-subjects factor and between-subjects factor</a:t>
            </a:r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pPr marL="0" indent="0">
              <a:buNone/>
            </a:pPr>
            <a:endParaRPr lang="en-US" sz="1600" noProof="0" dirty="0"/>
          </a:p>
          <a:p>
            <a:endParaRPr lang="en-US" sz="1600" noProof="0" dirty="0"/>
          </a:p>
          <a:p>
            <a:endParaRPr lang="en-US" sz="1600" noProof="0" dirty="0"/>
          </a:p>
          <a:p>
            <a:endParaRPr lang="en-US" sz="1600" noProof="0" dirty="0"/>
          </a:p>
          <a:p>
            <a:endParaRPr lang="en-US" sz="1600" noProof="0" dirty="0"/>
          </a:p>
          <a:p>
            <a:endParaRPr lang="en-US" sz="1600" noProof="0" dirty="0"/>
          </a:p>
          <a:p>
            <a:endParaRPr lang="en-US" sz="2000" noProof="0" dirty="0"/>
          </a:p>
          <a:p>
            <a:endParaRPr lang="en-US" sz="16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8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Repeated Measures ANOVA: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1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u="sng" noProof="0" dirty="0"/>
              <a:t>RQ:</a:t>
            </a:r>
            <a:r>
              <a:rPr lang="en-US" sz="1900" noProof="0" dirty="0"/>
              <a:t> Does the average stress level of students increase when working on an exam?</a:t>
            </a:r>
          </a:p>
          <a:p>
            <a:pPr marL="0" indent="0">
              <a:buNone/>
            </a:pPr>
            <a:endParaRPr lang="en-US" sz="1900" u="sng" noProof="0" dirty="0"/>
          </a:p>
          <a:p>
            <a:pPr marL="0" indent="0">
              <a:buNone/>
            </a:pPr>
            <a:r>
              <a:rPr lang="en-US" sz="1900" u="sng" noProof="0" dirty="0"/>
              <a:t>Variables:</a:t>
            </a:r>
          </a:p>
          <a:p>
            <a:pPr lvl="1"/>
            <a:r>
              <a:rPr lang="en-US" sz="1900" i="1" noProof="0" dirty="0"/>
              <a:t>S</a:t>
            </a:r>
            <a:r>
              <a:rPr lang="en-US" sz="1900" noProof="0" dirty="0"/>
              <a:t> = subject</a:t>
            </a:r>
          </a:p>
          <a:p>
            <a:pPr lvl="1"/>
            <a:r>
              <a:rPr lang="en-US" sz="1900" i="1" noProof="0" dirty="0"/>
              <a:t>Y</a:t>
            </a:r>
            <a:r>
              <a:rPr lang="en-US" sz="1900" noProof="0" dirty="0"/>
              <a:t> = time point</a:t>
            </a:r>
          </a:p>
          <a:p>
            <a:endParaRPr lang="en-US" sz="1900" i="1" noProof="0" dirty="0"/>
          </a:p>
          <a:p>
            <a:pPr marL="0" indent="0">
              <a:buNone/>
            </a:pPr>
            <a:r>
              <a:rPr lang="en-US" sz="1900" u="sng" noProof="0" dirty="0"/>
              <a:t>Data:</a:t>
            </a:r>
          </a:p>
          <a:p>
            <a:endParaRPr lang="en-US" sz="1900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881736"/>
              </p:ext>
            </p:extLst>
          </p:nvPr>
        </p:nvGraphicFramePr>
        <p:xfrm>
          <a:off x="3390265" y="3490912"/>
          <a:ext cx="5411470" cy="30480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082040">
                  <a:extLst>
                    <a:ext uri="{9D8B030D-6E8A-4147-A177-3AD203B41FA5}">
                      <a16:colId xmlns:a16="http://schemas.microsoft.com/office/drawing/2014/main" val="1321842414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2247178841"/>
                    </a:ext>
                  </a:extLst>
                </a:gridCol>
                <a:gridCol w="1082040">
                  <a:extLst>
                    <a:ext uri="{9D8B030D-6E8A-4147-A177-3AD203B41FA5}">
                      <a16:colId xmlns:a16="http://schemas.microsoft.com/office/drawing/2014/main" val="1655743703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1539254998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42833910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</a:t>
                      </a:r>
                      <a:r>
                        <a:rPr lang="en-US" sz="2000" baseline="-25000" dirty="0">
                          <a:effectLst/>
                        </a:rPr>
                        <a:t>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</a:t>
                      </a:r>
                      <a:r>
                        <a:rPr lang="en-US" sz="2000" baseline="-25000" dirty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</a:t>
                      </a:r>
                      <a:r>
                        <a:rPr lang="en-US" sz="2000" baseline="-25000" dirty="0">
                          <a:effectLst/>
                        </a:rPr>
                        <a:t>3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99695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Mean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224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7918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3282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3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6630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27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595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24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236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6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18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26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23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4275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7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24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26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23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8989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8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28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846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Mean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24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93709184"/>
                  </a:ext>
                </a:extLst>
              </a:tr>
            </a:tbl>
          </a:graphicData>
        </a:graphic>
      </p:graphicFrame>
      <p:pic>
        <p:nvPicPr>
          <p:cNvPr id="1026" name="Picture 2" descr="Five secrets for passing every multiple-choice exam - Radboud Universite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735" y="1690688"/>
            <a:ext cx="2969216" cy="198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34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Repeated Measures ANOVA: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u="sng" noProof="0" dirty="0"/>
              <a:t>Hypothesis:</a:t>
            </a:r>
            <a:r>
              <a:rPr lang="en-US" sz="1900" noProof="0" dirty="0"/>
              <a:t> Students’ average stress level increases during an exam</a:t>
            </a:r>
          </a:p>
          <a:p>
            <a:pPr marL="0" indent="0">
              <a:buNone/>
            </a:pPr>
            <a:endParaRPr lang="en-US" sz="1900" u="sng" noProof="0" dirty="0"/>
          </a:p>
          <a:p>
            <a:pPr marL="0" indent="0">
              <a:buNone/>
            </a:pPr>
            <a:r>
              <a:rPr lang="en-US" sz="1900" u="sng" noProof="0" dirty="0"/>
              <a:t>Correlations between measurements: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99" y="2997200"/>
            <a:ext cx="5104601" cy="3724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18960" y="4120673"/>
            <a:ext cx="47040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u="sng" dirty="0"/>
              <a:t>Conclusions:</a:t>
            </a: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Scores are dependent Y1, Y2, and Y3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We can</a:t>
            </a:r>
            <a:r>
              <a:rPr lang="en-US" sz="1900" u="sng" dirty="0"/>
              <a:t>not</a:t>
            </a:r>
            <a:r>
              <a:rPr lang="en-US" sz="1900" dirty="0"/>
              <a:t> use </a:t>
            </a:r>
            <a:r>
              <a:rPr lang="en-US" sz="1900" dirty="0">
                <a:sym typeface="Wingdings" panose="05000000000000000000" pitchFamily="2" charset="2"/>
              </a:rPr>
              <a:t>one-way 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>
                <a:sym typeface="Wingdings" panose="05000000000000000000" pitchFamily="2" charset="2"/>
              </a:rPr>
              <a:t>We need repeated measures ANOVA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806750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Repeated Measures ANOVA: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noProof="0" dirty="0"/>
              <a:t>One-way within-subjects design with 1 fixed factor time and 1 random factor </a:t>
            </a:r>
            <a:r>
              <a:rPr lang="en-US" sz="1900" i="1" noProof="0" dirty="0"/>
              <a:t>S</a:t>
            </a:r>
            <a:r>
              <a:rPr lang="en-US" sz="1900" noProof="0" dirty="0"/>
              <a:t> (subject)</a:t>
            </a:r>
          </a:p>
          <a:p>
            <a:endParaRPr lang="en-US" sz="1900" noProof="0" dirty="0"/>
          </a:p>
          <a:p>
            <a:pPr lvl="0"/>
            <a:r>
              <a:rPr lang="en-US" sz="1900" noProof="0" dirty="0"/>
              <a:t>Subjects are exposed to </a:t>
            </a:r>
            <a:r>
              <a:rPr lang="en-US" sz="1900" u="sng" noProof="0" dirty="0"/>
              <a:t>all</a:t>
            </a:r>
            <a:r>
              <a:rPr lang="en-US" sz="1900" noProof="0" dirty="0"/>
              <a:t> levels of one or more factors </a:t>
            </a:r>
            <a:r>
              <a:rPr lang="en-US" sz="1900" noProof="0" dirty="0">
                <a:sym typeface="Wingdings" panose="05000000000000000000" pitchFamily="2" charset="2"/>
              </a:rPr>
              <a:t></a:t>
            </a:r>
            <a:r>
              <a:rPr lang="en-US" sz="1900" noProof="0" dirty="0"/>
              <a:t> more than one measurement per subject (repeatedly measured; here Y1, Y2, Y3)</a:t>
            </a:r>
          </a:p>
          <a:p>
            <a:pPr lvl="0"/>
            <a:endParaRPr lang="en-US" sz="1900" b="1" noProof="0" dirty="0"/>
          </a:p>
          <a:p>
            <a:pPr lvl="0"/>
            <a:r>
              <a:rPr lang="en-US" sz="1900" noProof="0" dirty="0"/>
              <a:t>The design contains two factors and is a </a:t>
            </a:r>
            <a:r>
              <a:rPr lang="en-US" sz="1900" i="1" noProof="0" dirty="0"/>
              <a:t>mixed-effects model </a:t>
            </a:r>
            <a:r>
              <a:rPr lang="en-US" sz="1900" noProof="0" dirty="0"/>
              <a:t>(see lecture 7): </a:t>
            </a:r>
            <a:endParaRPr lang="en-US" sz="1900" b="1" noProof="0" dirty="0"/>
          </a:p>
          <a:p>
            <a:pPr lvl="1"/>
            <a:r>
              <a:rPr lang="en-US" sz="1900" noProof="0" dirty="0"/>
              <a:t>Time (</a:t>
            </a:r>
            <a:r>
              <a:rPr lang="en-US" sz="1900" i="1" noProof="0" dirty="0"/>
              <a:t>Y</a:t>
            </a:r>
            <a:r>
              <a:rPr lang="en-US" sz="1900" noProof="0" dirty="0"/>
              <a:t>) is a </a:t>
            </a:r>
            <a:r>
              <a:rPr lang="en-US" sz="1900" i="1" noProof="0" dirty="0"/>
              <a:t>fixed effect</a:t>
            </a:r>
            <a:r>
              <a:rPr lang="en-US" sz="1900" noProof="0" dirty="0"/>
              <a:t>  </a:t>
            </a:r>
            <a:endParaRPr lang="en-US" sz="1900" b="1" noProof="0" dirty="0"/>
          </a:p>
          <a:p>
            <a:pPr lvl="1"/>
            <a:r>
              <a:rPr lang="en-US" sz="1900" i="1" noProof="0" dirty="0"/>
              <a:t>S</a:t>
            </a:r>
            <a:r>
              <a:rPr lang="en-US" sz="1900" noProof="0" dirty="0"/>
              <a:t> is a </a:t>
            </a:r>
            <a:r>
              <a:rPr lang="en-US" sz="1900" i="1" noProof="0" dirty="0"/>
              <a:t>random effect</a:t>
            </a:r>
            <a:r>
              <a:rPr lang="en-US" sz="1900" noProof="0" dirty="0"/>
              <a:t> (random sample of subjects)</a:t>
            </a:r>
            <a:endParaRPr lang="en-US" sz="1900" b="1" noProof="0" dirty="0"/>
          </a:p>
          <a:p>
            <a:endParaRPr lang="en-US" sz="1900" noProof="0" dirty="0"/>
          </a:p>
          <a:p>
            <a:r>
              <a:rPr lang="en-US" sz="1900" noProof="0" dirty="0"/>
              <a:t>You are not interested in the effect of S, but you want to control for it.</a:t>
            </a:r>
            <a:br>
              <a:rPr lang="en-US" sz="1900" noProof="0" dirty="0"/>
            </a:br>
            <a:r>
              <a:rPr lang="en-US" sz="1900" noProof="0" dirty="0"/>
              <a:t>The </a:t>
            </a:r>
            <a:r>
              <a:rPr lang="en-US" sz="1900" u="sng" noProof="0" dirty="0"/>
              <a:t>participant acts as control for him-/herself (reduction of error variance)</a:t>
            </a:r>
            <a:endParaRPr lang="en-US" sz="1900" noProof="0" dirty="0"/>
          </a:p>
          <a:p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2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Repeated Measures ANOVA: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900" u="sng" noProof="0" dirty="0"/>
                  <a:t>One-way ANOVA (assumption of independent errors):</a:t>
                </a:r>
                <a:endParaRPr lang="en-US" sz="1900" noProof="0" dirty="0"/>
              </a:p>
              <a:p>
                <a:r>
                  <a:rPr lang="en-US" sz="1900" noProof="0" dirty="0"/>
                  <a:t>SS</a:t>
                </a:r>
                <a:r>
                  <a:rPr lang="en-US" sz="1900" baseline="-25000" noProof="0" dirty="0"/>
                  <a:t>T</a:t>
                </a:r>
                <a:r>
                  <a:rPr lang="en-US" sz="1900" noProof="0" dirty="0"/>
                  <a:t> = 410	SS</a:t>
                </a:r>
                <a:r>
                  <a:rPr lang="en-US" sz="1900" baseline="-25000" noProof="0" dirty="0"/>
                  <a:t>time</a:t>
                </a:r>
                <a:r>
                  <a:rPr lang="en-US" sz="1900" noProof="0" dirty="0"/>
                  <a:t> = 208	SS</a:t>
                </a:r>
                <a:r>
                  <a:rPr lang="en-US" sz="1900" baseline="-25000" noProof="0" dirty="0"/>
                  <a:t>W</a:t>
                </a:r>
                <a:r>
                  <a:rPr lang="en-US" sz="1900" noProof="0" dirty="0"/>
                  <a:t> = 202 </a:t>
                </a:r>
                <a:r>
                  <a:rPr lang="en-US" sz="1900" i="1" noProof="0" dirty="0"/>
                  <a:t>	F</a:t>
                </a:r>
                <a:r>
                  <a:rPr lang="en-US" sz="1900" baseline="-25000" noProof="0" dirty="0"/>
                  <a:t>time</a:t>
                </a:r>
                <a:r>
                  <a:rPr lang="en-US" sz="1900" noProof="0" dirty="0"/>
                  <a:t> = 10.81</a:t>
                </a:r>
              </a:p>
              <a:p>
                <a:r>
                  <a:rPr lang="en-US" sz="1900" noProof="0" dirty="0"/>
                  <a:t>Differences between scores in one column are attributed to error</a:t>
                </a:r>
              </a:p>
              <a:p>
                <a:endParaRPr lang="en-US" sz="1900" noProof="0" dirty="0"/>
              </a:p>
              <a:p>
                <a:pPr marL="0" indent="0">
                  <a:buNone/>
                </a:pPr>
                <a:r>
                  <a:rPr lang="en-US" sz="1900" u="sng" noProof="0" dirty="0"/>
                  <a:t>Repeated measures ANOVA:</a:t>
                </a:r>
              </a:p>
              <a:p>
                <a:r>
                  <a:rPr lang="en-US" sz="1900" dirty="0"/>
                  <a:t>SS</a:t>
                </a:r>
                <a:r>
                  <a:rPr lang="en-US" sz="1900" baseline="-25000" dirty="0"/>
                  <a:t>T</a:t>
                </a:r>
                <a:r>
                  <a:rPr lang="en-US" sz="1900" dirty="0"/>
                  <a:t> = </a:t>
                </a:r>
                <a:r>
                  <a:rPr lang="en-US" sz="1900" dirty="0" err="1"/>
                  <a:t>SS</a:t>
                </a:r>
                <a:r>
                  <a:rPr lang="en-US" sz="1900" baseline="-25000" dirty="0" err="1"/>
                  <a:t>time</a:t>
                </a:r>
                <a:r>
                  <a:rPr lang="en-US" sz="1900" dirty="0"/>
                  <a:t> + SS</a:t>
                </a:r>
                <a:r>
                  <a:rPr lang="en-US" sz="1900" baseline="-25000" dirty="0"/>
                  <a:t>S</a:t>
                </a:r>
                <a:r>
                  <a:rPr lang="en-US" sz="1900" dirty="0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SS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sz="19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900" baseline="-25000" dirty="0"/>
              </a:p>
              <a:p>
                <a:r>
                  <a:rPr lang="en-US" sz="1900" dirty="0"/>
                  <a:t>SS</a:t>
                </a:r>
                <a:r>
                  <a:rPr lang="en-US" sz="1900" baseline="-25000" dirty="0"/>
                  <a:t>T</a:t>
                </a:r>
                <a:r>
                  <a:rPr lang="en-US" sz="1900" dirty="0"/>
                  <a:t> remains the same</a:t>
                </a:r>
                <a:r>
                  <a:rPr lang="en-NL" sz="1900" dirty="0"/>
                  <a:t>, </a:t>
                </a:r>
                <a:r>
                  <a:rPr lang="en-US" sz="1900" dirty="0"/>
                  <a:t>so SS</a:t>
                </a:r>
                <a:r>
                  <a:rPr lang="en-US" sz="1900" baseline="-25000" dirty="0"/>
                  <a:t>T</a:t>
                </a:r>
                <a:r>
                  <a:rPr lang="en-US" sz="1900" dirty="0"/>
                  <a:t> = 410</a:t>
                </a:r>
              </a:p>
              <a:p>
                <a:r>
                  <a:rPr lang="en-US" sz="1900" dirty="0" err="1"/>
                  <a:t>SS</a:t>
                </a:r>
                <a:r>
                  <a:rPr lang="en-US" sz="1900" baseline="-25000" dirty="0" err="1"/>
                  <a:t>time</a:t>
                </a:r>
                <a:r>
                  <a:rPr lang="en-US" sz="1900" dirty="0"/>
                  <a:t> remains the same</a:t>
                </a:r>
                <a:r>
                  <a:rPr lang="en-NL" sz="1900" dirty="0"/>
                  <a:t>, </a:t>
                </a:r>
                <a:r>
                  <a:rPr lang="en-US" sz="1900" dirty="0"/>
                  <a:t>so </a:t>
                </a:r>
                <a:r>
                  <a:rPr lang="en-US" sz="1900" dirty="0" err="1"/>
                  <a:t>SS</a:t>
                </a:r>
                <a:r>
                  <a:rPr lang="en-US" sz="1900" baseline="-25000" dirty="0" err="1"/>
                  <a:t>time</a:t>
                </a:r>
                <a:r>
                  <a:rPr lang="en-US" sz="1900" dirty="0"/>
                  <a:t> = 208</a:t>
                </a:r>
              </a:p>
              <a:p>
                <a:r>
                  <a:rPr lang="en-US" sz="1900" dirty="0"/>
                  <a:t>SS</a:t>
                </a:r>
                <a:r>
                  <a:rPr lang="en-US" sz="1900" baseline="-25000" dirty="0"/>
                  <a:t>W</a:t>
                </a:r>
                <a:r>
                  <a:rPr lang="en-US" sz="1900" dirty="0"/>
                  <a:t> = SS</a:t>
                </a:r>
                <a:r>
                  <a:rPr lang="en-US" sz="1900" baseline="-25000" dirty="0"/>
                  <a:t>S </a:t>
                </a:r>
                <a:r>
                  <a:rPr lang="en-US" sz="1900" dirty="0"/>
                  <a:t>+</a:t>
                </a:r>
                <a:r>
                  <a:rPr lang="en-US" sz="1900" baseline="-25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SS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sz="19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900" dirty="0"/>
                  <a:t>, because controlling for differences between subjects</a:t>
                </a:r>
              </a:p>
              <a:p>
                <a:r>
                  <a:rPr lang="en-US" sz="1900" dirty="0">
                    <a:sym typeface="Wingdings" panose="05000000000000000000" pitchFamily="2" charset="2"/>
                  </a:rPr>
                  <a:t>Thus, </a:t>
                </a:r>
                <a:r>
                  <a:rPr lang="en-NL" sz="1900" dirty="0"/>
                  <a:t>rest</a:t>
                </a:r>
                <a:r>
                  <a:rPr lang="en-US" sz="1900" dirty="0"/>
                  <a:t> (202) is divided over SS</a:t>
                </a:r>
                <a:r>
                  <a:rPr lang="en-US" sz="1900" baseline="-25000" dirty="0"/>
                  <a:t>S</a:t>
                </a:r>
                <a:r>
                  <a:rPr lang="en-US" sz="19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SS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sz="19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9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80" t="-140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205787"/>
              </p:ext>
            </p:extLst>
          </p:nvPr>
        </p:nvGraphicFramePr>
        <p:xfrm>
          <a:off x="8153400" y="2477294"/>
          <a:ext cx="3919855" cy="30480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83787">
                  <a:extLst>
                    <a:ext uri="{9D8B030D-6E8A-4147-A177-3AD203B41FA5}">
                      <a16:colId xmlns:a16="http://schemas.microsoft.com/office/drawing/2014/main" val="1321842414"/>
                    </a:ext>
                  </a:extLst>
                </a:gridCol>
                <a:gridCol w="783787">
                  <a:extLst>
                    <a:ext uri="{9D8B030D-6E8A-4147-A177-3AD203B41FA5}">
                      <a16:colId xmlns:a16="http://schemas.microsoft.com/office/drawing/2014/main" val="2247178841"/>
                    </a:ext>
                  </a:extLst>
                </a:gridCol>
                <a:gridCol w="783787">
                  <a:extLst>
                    <a:ext uri="{9D8B030D-6E8A-4147-A177-3AD203B41FA5}">
                      <a16:colId xmlns:a16="http://schemas.microsoft.com/office/drawing/2014/main" val="1655743703"/>
                    </a:ext>
                  </a:extLst>
                </a:gridCol>
                <a:gridCol w="784247">
                  <a:extLst>
                    <a:ext uri="{9D8B030D-6E8A-4147-A177-3AD203B41FA5}">
                      <a16:colId xmlns:a16="http://schemas.microsoft.com/office/drawing/2014/main" val="1539254998"/>
                    </a:ext>
                  </a:extLst>
                </a:gridCol>
                <a:gridCol w="784247">
                  <a:extLst>
                    <a:ext uri="{9D8B030D-6E8A-4147-A177-3AD203B41FA5}">
                      <a16:colId xmlns:a16="http://schemas.microsoft.com/office/drawing/2014/main" val="4283391079"/>
                    </a:ext>
                  </a:extLst>
                </a:gridCol>
              </a:tblGrid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</a:t>
                      </a:r>
                      <a:r>
                        <a:rPr lang="en-US" sz="2000" baseline="-25000" dirty="0">
                          <a:effectLst/>
                        </a:rPr>
                        <a:t>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</a:t>
                      </a:r>
                      <a:r>
                        <a:rPr lang="en-US" sz="2000" baseline="-25000" dirty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Y</a:t>
                      </a:r>
                      <a:r>
                        <a:rPr lang="en-US" sz="2000" baseline="-25000" dirty="0">
                          <a:effectLst/>
                        </a:rPr>
                        <a:t>3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99695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Mean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224009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87918098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2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3282440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3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6630321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14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27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595171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24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236458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6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18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26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23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4275204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7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19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24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26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23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8989090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</a:t>
                      </a:r>
                      <a:r>
                        <a:rPr lang="en-US" sz="2000" baseline="-25000" dirty="0">
                          <a:effectLst/>
                        </a:rPr>
                        <a:t>8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28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25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846206"/>
                  </a:ext>
                </a:extLst>
              </a:tr>
              <a:tr h="25561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Mean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24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21</a:t>
                      </a:r>
                      <a:endParaRPr lang="en-US" sz="28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93709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58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Repeated Measures ANOVA: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1900" noProof="0" dirty="0"/>
                  <a:t>We need to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SS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sz="19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sz="19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900" noProof="0" dirty="0"/>
                  <a:t> to take into account that subjects are repeatedly measured</a:t>
                </a:r>
              </a:p>
              <a:p>
                <a:endParaRPr lang="en-US" sz="1900" noProof="0" dirty="0"/>
              </a:p>
              <a:p>
                <a:r>
                  <a:rPr lang="en-US" sz="1900" noProof="0" dirty="0"/>
                  <a:t>202 = SS</a:t>
                </a:r>
                <a:r>
                  <a:rPr lang="en-US" sz="1900" baseline="-25000" noProof="0" dirty="0"/>
                  <a:t>S</a:t>
                </a:r>
                <a:r>
                  <a:rPr lang="en-US" sz="1900" noProof="0" dirty="0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SS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sz="19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900" baseline="-25000" noProof="0" dirty="0"/>
              </a:p>
              <a:p>
                <a:endParaRPr lang="en-US" sz="1900" b="1" baseline="-25000" noProof="0" dirty="0"/>
              </a:p>
              <a:p>
                <a:pPr lvl="0"/>
                <a:r>
                  <a:rPr lang="en-US" sz="1900" noProof="0" dirty="0"/>
                  <a:t>SS</a:t>
                </a:r>
                <a:r>
                  <a:rPr lang="en-US" sz="1900" baseline="-25000" noProof="0" dirty="0"/>
                  <a:t>S</a:t>
                </a:r>
                <a:r>
                  <a:rPr lang="en-US" sz="1900" noProof="0" dirty="0"/>
                  <a:t>: Differences between scores in one column are not just attributed to error, but also to subjects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 effect of subject</a:t>
                </a:r>
                <a:endParaRPr lang="en-US" sz="1900" noProof="0" dirty="0"/>
              </a:p>
              <a:p>
                <a:pPr lvl="0"/>
                <a:endParaRPr lang="en-US" sz="1900" b="1" noProof="0" dirty="0"/>
              </a:p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SS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sz="19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900" noProof="0" dirty="0"/>
                  <a:t>: </a:t>
                </a:r>
              </a:p>
              <a:p>
                <a:pPr lvl="1"/>
                <a:r>
                  <a:rPr lang="en-US" sz="1900" noProof="0" dirty="0"/>
                  <a:t>Effect of cell </a:t>
                </a:r>
                <a:r>
                  <a:rPr lang="en-US" sz="1900" i="1" noProof="0" dirty="0"/>
                  <a:t>S</a:t>
                </a:r>
                <a:r>
                  <a:rPr lang="en-US" sz="1900" i="1" baseline="-25000" noProof="0" dirty="0"/>
                  <a:t>i</a:t>
                </a:r>
                <a:r>
                  <a:rPr lang="en-US" sz="1900" i="1" noProof="0" dirty="0"/>
                  <a:t>Y</a:t>
                </a:r>
                <a:r>
                  <a:rPr lang="en-US" sz="1900" i="1" baseline="-25000" noProof="0" dirty="0"/>
                  <a:t>k</a:t>
                </a:r>
                <a:r>
                  <a:rPr lang="en-US" sz="1900" noProof="0" dirty="0"/>
                  <a:t> that cannot be attributed to effect </a:t>
                </a:r>
                <a:r>
                  <a:rPr lang="en-US" sz="1900" i="1" noProof="0" dirty="0"/>
                  <a:t>S</a:t>
                </a:r>
                <a:r>
                  <a:rPr lang="en-US" sz="1900" i="1" baseline="-25000" noProof="0" dirty="0"/>
                  <a:t>i</a:t>
                </a:r>
                <a:r>
                  <a:rPr lang="en-US" sz="1900" noProof="0" dirty="0"/>
                  <a:t> or to effect </a:t>
                </a:r>
                <a:r>
                  <a:rPr lang="en-US" sz="1900" i="1" noProof="0" dirty="0"/>
                  <a:t>Y</a:t>
                </a:r>
                <a:r>
                  <a:rPr lang="en-US" sz="1900" i="1" baseline="-25000" noProof="0" dirty="0"/>
                  <a:t>k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SS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sz="19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900" noProof="0" dirty="0"/>
                  <a:t>acts as error or within in test of the effect of time</a:t>
                </a:r>
              </a:p>
              <a:p>
                <a:pPr lvl="1"/>
                <a:r>
                  <a:rPr lang="en-US" sz="1900" noProof="0" dirty="0"/>
                  <a:t>Differences between scores in one column after taking the effect of the factor Subject into account is attributed to error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</a:t>
                </a:r>
                <a:r>
                  <a:rPr lang="en-US" sz="1900" noProof="0" dirty="0"/>
                  <a:t> this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SS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a:rPr lang="en-US" sz="19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900" baseline="-25000" noProof="0" dirty="0"/>
              </a:p>
              <a:p>
                <a:pPr lvl="1"/>
                <a:r>
                  <a:rPr lang="en-US" sz="1900" noProof="0" dirty="0"/>
                  <a:t>Hence, 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𝑡𝑖</m:t>
                            </m:r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𝑚𝑒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</a:rPr>
                              <m:t>MS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</a:rPr>
                              <m:t>W</m:t>
                            </m:r>
                          </m:sub>
                          <m:sup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</m:oMath>
                </a14:m>
                <a:endParaRPr lang="en-US" sz="1900" noProof="0" dirty="0"/>
              </a:p>
              <a:p>
                <a:pPr marL="0" indent="0">
                  <a:buNone/>
                </a:pPr>
                <a:endParaRPr lang="en-US" sz="1900" b="1" noProof="0" dirty="0"/>
              </a:p>
              <a:p>
                <a:pPr marL="0" indent="0">
                  <a:buNone/>
                </a:pPr>
                <a:endParaRPr lang="en-US" sz="1900" b="1" noProof="0" dirty="0"/>
              </a:p>
              <a:p>
                <a:endParaRPr lang="en-US" sz="1900" b="1" noProof="0" dirty="0"/>
              </a:p>
              <a:p>
                <a:endParaRPr lang="en-US" sz="19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4" t="-1821" r="-98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10,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9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5902</TotalTime>
  <Words>2381</Words>
  <Application>Microsoft Office PowerPoint</Application>
  <PresentationFormat>Widescreen</PresentationFormat>
  <Paragraphs>550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    Experimental Research Methods   Lecture 10</vt:lpstr>
      <vt:lpstr>PowerPoint Presentation</vt:lpstr>
      <vt:lpstr>Recap: Summary of learned techniques</vt:lpstr>
      <vt:lpstr>Lecture goals lecture 10</vt:lpstr>
      <vt:lpstr>Repeated Measures ANOVA: Example</vt:lpstr>
      <vt:lpstr>Repeated Measures ANOVA: Example</vt:lpstr>
      <vt:lpstr>Repeated Measures ANOVA: Example</vt:lpstr>
      <vt:lpstr>Repeated Measures ANOVA: Example</vt:lpstr>
      <vt:lpstr>Repeated Measures ANOVA: Example</vt:lpstr>
      <vt:lpstr>Repeated Measures ANOVA: Example</vt:lpstr>
      <vt:lpstr>Repeated Measures ANOVA: Assumptions</vt:lpstr>
      <vt:lpstr>RM ANOVA: Sphericity assumption</vt:lpstr>
      <vt:lpstr>RM ANOVA: Sphericity assumption</vt:lpstr>
      <vt:lpstr>RM ANOVA: Sphericity assumption</vt:lpstr>
      <vt:lpstr>RM ANOVA: SPSS</vt:lpstr>
      <vt:lpstr>RM ANOVA: SPSS</vt:lpstr>
      <vt:lpstr>PowerPoint Presentation</vt:lpstr>
      <vt:lpstr>RM ANOVA: SPSS</vt:lpstr>
      <vt:lpstr>RM ANOVA: SPSS</vt:lpstr>
      <vt:lpstr>PowerPoint Presentation</vt:lpstr>
      <vt:lpstr>RM ANOVA: SPSS</vt:lpstr>
      <vt:lpstr>RM ANOVA: SPSS</vt:lpstr>
      <vt:lpstr>Repeated measures ANOVA: Example II</vt:lpstr>
      <vt:lpstr>Repeated measures ANOVA: Example II</vt:lpstr>
      <vt:lpstr>Repeated measures ANOVA: Example II</vt:lpstr>
      <vt:lpstr>PowerPoint Presentation</vt:lpstr>
      <vt:lpstr>PowerPoint Presentation</vt:lpstr>
      <vt:lpstr>PowerPoint Presentation</vt:lpstr>
      <vt:lpstr>PowerPoint Presentation</vt:lpstr>
      <vt:lpstr>Example II: Conclusions</vt:lpstr>
      <vt:lpstr>Literature: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Bestuurskundig Onderzoek 3: Kwantitatieve methoden  2017/2018          Hoorcollege 10</dc:title>
  <dc:creator>R.C.M. van Aert</dc:creator>
  <cp:lastModifiedBy>Caspar van Lissa</cp:lastModifiedBy>
  <cp:revision>656</cp:revision>
  <cp:lastPrinted>2019-05-10T11:53:19Z</cp:lastPrinted>
  <dcterms:created xsi:type="dcterms:W3CDTF">2018-05-09T11:51:46Z</dcterms:created>
  <dcterms:modified xsi:type="dcterms:W3CDTF">2025-04-27T09:33:56Z</dcterms:modified>
</cp:coreProperties>
</file>