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308" r:id="rId2"/>
    <p:sldId id="309" r:id="rId3"/>
    <p:sldId id="312" r:id="rId4"/>
    <p:sldId id="314" r:id="rId5"/>
  </p:sldIdLst>
  <p:sldSz cx="12192000" cy="6858000"/>
  <p:notesSz cx="6669088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33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  <p:cmAuthor id="2" name="A.L. Verweij" initials="LV" lastIdx="1" clrIdx="1">
    <p:extLst>
      <p:ext uri="{19B8F6BF-5375-455C-9EA6-DF929625EA0E}">
        <p15:presenceInfo xmlns:p15="http://schemas.microsoft.com/office/powerpoint/2012/main" userId="A.L. Verwei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81786" autoAdjust="0"/>
  </p:normalViewPr>
  <p:slideViewPr>
    <p:cSldViewPr snapToGrid="0">
      <p:cViewPr varScale="1">
        <p:scale>
          <a:sx n="91" d="100"/>
          <a:sy n="91" d="100"/>
        </p:scale>
        <p:origin x="106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19200"/>
            <a:ext cx="585311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1219200"/>
            <a:ext cx="5853112" cy="3292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24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63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2E23-4737-4068-B492-9B07C3CD8F58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A22F-107A-4F26-8A60-DF80C645DB5A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2C2E-13EE-4B9D-9A0B-1CC79DC71375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ABB8-D8C5-4453-9539-2483C5E35134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4B0A4-9314-471C-9FA4-5830A89986D2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57C14-7670-46F6-ABCE-14870685BADF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C8AF-ED66-4F9B-876D-D1040CBC1C79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A8EC4-B0DB-4DA9-8D34-638DF82DCCA3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7B8A3-9CDA-49B1-8DFE-C88636B4B117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7EA9-A09D-4E2F-9ABB-690475C5EBF4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4AE-70F0-4304-8EDF-2BC97C7D3090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0DFC7-028F-4B0A-B495-719DE117B8BD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0" y="1570019"/>
            <a:ext cx="6858000" cy="2599961"/>
          </a:xfrm>
        </p:spPr>
        <p:txBody>
          <a:bodyPr>
            <a:noAutofit/>
          </a:bodyPr>
          <a:lstStyle/>
          <a:p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Experimental Research Methods</a:t>
            </a: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Lecture 12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12,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353" y="653238"/>
            <a:ext cx="10778447" cy="5772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noProof="0" dirty="0">
                <a:latin typeface="Arial" panose="020B0604020202020204" pitchFamily="34" charset="0"/>
                <a:cs typeface="Arial" panose="020B0604020202020204" pitchFamily="34" charset="0"/>
              </a:rPr>
              <a:t>Exam Experimental Research Methods</a:t>
            </a:r>
          </a:p>
          <a:p>
            <a:pPr marL="0" indent="0">
              <a:buNone/>
            </a:pPr>
            <a:endParaRPr lang="en-US" sz="21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noProof="0" dirty="0">
                <a:latin typeface="Arial" panose="020B0604020202020204" pitchFamily="34" charset="0"/>
                <a:cs typeface="Arial" panose="020B0604020202020204" pitchFamily="34" charset="0"/>
              </a:rPr>
              <a:t>No graphing calculator</a:t>
            </a:r>
          </a:p>
          <a:p>
            <a:endParaRPr lang="en-US" sz="1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noProof="0" dirty="0">
                <a:latin typeface="Arial" panose="020B0604020202020204" pitchFamily="34" charset="0"/>
                <a:cs typeface="Arial" panose="020B0604020202020204" pitchFamily="34" charset="0"/>
              </a:rPr>
              <a:t>Booklet with formulas and tables is attached to the exam (do NOT print it yourself)</a:t>
            </a:r>
          </a:p>
          <a:p>
            <a:endParaRPr lang="en-US" sz="1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noProof="0" dirty="0">
                <a:latin typeface="Arial" panose="020B0604020202020204" pitchFamily="34" charset="0"/>
                <a:cs typeface="Arial" panose="020B0604020202020204" pitchFamily="34" charset="0"/>
              </a:rPr>
              <a:t>You are allowed to note your answers at the back of the cover of the exam. The correct answers will be posted on Canvas.</a:t>
            </a:r>
          </a:p>
          <a:p>
            <a:endParaRPr lang="en-US" sz="1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noProof="0" dirty="0">
                <a:latin typeface="Arial" panose="020B0604020202020204" pitchFamily="34" charset="0"/>
                <a:cs typeface="Arial" panose="020B0604020202020204" pitchFamily="34" charset="0"/>
              </a:rPr>
              <a:t>You can share any remarks about the exam via the Canvas Discussions page (until three days after the exam)</a:t>
            </a:r>
          </a:p>
          <a:p>
            <a:endParaRPr lang="en-US" sz="1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900" noProof="0" dirty="0">
                <a:latin typeface="Arial" panose="020B0604020202020204" pitchFamily="34" charset="0"/>
                <a:cs typeface="Arial" panose="020B0604020202020204" pitchFamily="34" charset="0"/>
              </a:rPr>
              <a:t>The date and time of the exam inspection will be communicated via Canvas</a:t>
            </a:r>
          </a:p>
          <a:p>
            <a:endParaRPr lang="en-US" sz="21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1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1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1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sz="21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Lecture 12,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81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1239" y="653238"/>
                <a:ext cx="11239929" cy="57722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100" b="1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Grade Experimental Research Methods</a:t>
                </a:r>
              </a:p>
              <a:p>
                <a:pPr marL="0" indent="0">
                  <a:buNone/>
                </a:pPr>
                <a:endParaRPr lang="en-US" sz="2100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1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50 two-choice questions </a:t>
                </a:r>
                <a:r>
                  <a:rPr lang="en-US" sz="21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you pass the exam if you answer 38 questions correct due to guessing correction</a:t>
                </a:r>
              </a:p>
              <a:p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r>
                  <a:rPr lang="nl-NL" sz="2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Your</a:t>
                </a:r>
                <a:r>
                  <a:rPr lang="nl-NL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grade</a:t>
                </a:r>
                <a:r>
                  <a:rPr lang="nl-NL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lang="nl-NL" sz="2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computed</a:t>
                </a:r>
                <a:r>
                  <a:rPr lang="nl-NL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using</a:t>
                </a:r>
                <a:r>
                  <a:rPr lang="nl-NL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nl-NL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formula</a:t>
                </a:r>
                <a:r>
                  <a:rPr lang="nl-NL" sz="21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endParaRPr lang="nl-NL" sz="2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nl-NL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𝑔𝑟𝑎𝑑𝑒</m:t>
                    </m:r>
                    <m:r>
                      <a:rPr lang="nl-NL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=10</m:t>
                    </m:r>
                    <m:f>
                      <m:fPr>
                        <m:ctrlP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  <m: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den>
                    </m:f>
                    <m:r>
                      <a:rPr lang="nl-NL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nl-N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𝐾</m:t>
                        </m:r>
                      </m:den>
                    </m:f>
                    <m:r>
                      <a:rPr lang="nl-NL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  <m:r>
                      <a:rPr lang="nl-NL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−1)</m:t>
                    </m:r>
                  </m:oMath>
                </a14:m>
                <a:r>
                  <a:rPr lang="nl-NL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nl-NL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 is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number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of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answer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options (A = 2), K is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total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number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of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questions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(K = 50) and X is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the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number</a:t>
                </a:r>
                <a:r>
                  <a:rPr lang="nl-NL" sz="2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of correct </a:t>
                </a:r>
                <a:r>
                  <a:rPr lang="nl-NL" sz="2100" dirty="0" err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answers</a:t>
                </a:r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AutoNum type="arabicPeriod"/>
                </a:pPr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AutoNum type="arabicPeriod"/>
                </a:pPr>
                <a:endParaRPr lang="en-US" sz="21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39" y="653238"/>
                <a:ext cx="11239929" cy="5772299"/>
              </a:xfrm>
              <a:blipFill>
                <a:blip r:embed="rId3"/>
                <a:stretch>
                  <a:fillRect l="-651" t="-1267" r="-12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Lecture 12,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554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239" y="653238"/>
            <a:ext cx="11239929" cy="5772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nl-NL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grade</a:t>
            </a:r>
            <a:r>
              <a:rPr lang="nl-NL" sz="2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2100" b="1" dirty="0" err="1">
                <a:latin typeface="Arial" panose="020B0604020202020204" pitchFamily="34" charset="0"/>
                <a:cs typeface="Arial" panose="020B0604020202020204" pitchFamily="34" charset="0"/>
              </a:rPr>
              <a:t>Experimental</a:t>
            </a:r>
            <a:r>
              <a:rPr lang="nl-NL" sz="2100" b="1" dirty="0">
                <a:latin typeface="Arial" panose="020B0604020202020204" pitchFamily="34" charset="0"/>
                <a:cs typeface="Arial" panose="020B0604020202020204" pitchFamily="34" charset="0"/>
              </a:rPr>
              <a:t> Research Methods</a:t>
            </a:r>
          </a:p>
          <a:p>
            <a:pPr marL="0" indent="0">
              <a:buNone/>
            </a:pPr>
            <a:endParaRPr lang="nl-NL" sz="2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nl-NL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pt-BR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exam grade ≥ tutorial grade </a:t>
            </a:r>
            <a:r>
              <a:rPr lang="pt-BR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final grade = exam grade</a:t>
            </a:r>
          </a:p>
          <a:p>
            <a:pPr marL="0" indent="0" algn="just">
              <a:buNone/>
            </a:pPr>
            <a:endParaRPr lang="pt-BR" sz="2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If exam grade &lt; tutorial grade </a:t>
            </a:r>
            <a:r>
              <a:rPr lang="pt-BR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sz="2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final grade = (3 × exam grade + tutorial grade)/4</a:t>
            </a:r>
          </a:p>
          <a:p>
            <a:endParaRPr lang="nl-NL" sz="2100" dirty="0">
              <a:sym typeface="Wingdings" panose="05000000000000000000" pitchFamily="2" charset="2"/>
            </a:endParaRPr>
          </a:p>
          <a:p>
            <a:r>
              <a:rPr lang="nl-NL" sz="2100" dirty="0">
                <a:sym typeface="Wingdings" panose="05000000000000000000" pitchFamily="2" charset="2"/>
              </a:rPr>
              <a:t>The tutorial </a:t>
            </a:r>
            <a:r>
              <a:rPr lang="nl-NL" sz="2100" dirty="0" err="1">
                <a:sym typeface="Wingdings" panose="05000000000000000000" pitchFamily="2" charset="2"/>
              </a:rPr>
              <a:t>grade</a:t>
            </a:r>
            <a:r>
              <a:rPr lang="nl-NL" sz="2100" dirty="0">
                <a:sym typeface="Wingdings" panose="05000000000000000000" pitchFamily="2" charset="2"/>
              </a:rPr>
              <a:t> is </a:t>
            </a:r>
            <a:r>
              <a:rPr lang="nl-NL" sz="2100" dirty="0" err="1">
                <a:sym typeface="Wingdings" panose="05000000000000000000" pitchFamily="2" charset="2"/>
              </a:rPr>
              <a:t>computed</a:t>
            </a:r>
            <a:r>
              <a:rPr lang="nl-NL" sz="2100" dirty="0">
                <a:sym typeface="Wingdings" panose="05000000000000000000" pitchFamily="2" charset="2"/>
              </a:rPr>
              <a:t> in </a:t>
            </a:r>
            <a:r>
              <a:rPr lang="nl-NL" sz="2100" dirty="0" err="1">
                <a:sym typeface="Wingdings" panose="05000000000000000000" pitchFamily="2" charset="2"/>
              </a:rPr>
              <a:t>two</a:t>
            </a:r>
            <a:r>
              <a:rPr lang="nl-NL" sz="2100" dirty="0">
                <a:sym typeface="Wingdings" panose="05000000000000000000" pitchFamily="2" charset="2"/>
              </a:rPr>
              <a:t> </a:t>
            </a:r>
            <a:r>
              <a:rPr lang="nl-NL" sz="2100" dirty="0" err="1">
                <a:sym typeface="Wingdings" panose="05000000000000000000" pitchFamily="2" charset="2"/>
              </a:rPr>
              <a:t>ways</a:t>
            </a:r>
            <a:r>
              <a:rPr lang="nl-NL" sz="2100" dirty="0">
                <a:sym typeface="Wingdings" panose="05000000000000000000" pitchFamily="2" charset="2"/>
              </a:rPr>
              <a:t> and </a:t>
            </a:r>
            <a:r>
              <a:rPr lang="nl-NL" sz="2100" dirty="0" err="1">
                <a:sym typeface="Wingdings" panose="05000000000000000000" pitchFamily="2" charset="2"/>
              </a:rPr>
              <a:t>the</a:t>
            </a:r>
            <a:r>
              <a:rPr lang="nl-NL" sz="2100" dirty="0">
                <a:sym typeface="Wingdings" panose="05000000000000000000" pitchFamily="2" charset="2"/>
              </a:rPr>
              <a:t> </a:t>
            </a:r>
            <a:r>
              <a:rPr lang="nl-NL" sz="2100" dirty="0" err="1">
                <a:sym typeface="Wingdings" panose="05000000000000000000" pitchFamily="2" charset="2"/>
              </a:rPr>
              <a:t>highest</a:t>
            </a:r>
            <a:r>
              <a:rPr lang="nl-NL" sz="2100" dirty="0">
                <a:sym typeface="Wingdings" panose="05000000000000000000" pitchFamily="2" charset="2"/>
              </a:rPr>
              <a:t> </a:t>
            </a:r>
            <a:r>
              <a:rPr lang="nl-NL" sz="2100" dirty="0" err="1">
                <a:sym typeface="Wingdings" panose="05000000000000000000" pitchFamily="2" charset="2"/>
              </a:rPr>
              <a:t>grade</a:t>
            </a:r>
            <a:r>
              <a:rPr lang="nl-NL" sz="2100" dirty="0">
                <a:sym typeface="Wingdings" panose="05000000000000000000" pitchFamily="2" charset="2"/>
              </a:rPr>
              <a:t> </a:t>
            </a:r>
            <a:r>
              <a:rPr lang="nl-NL" sz="2100" dirty="0" err="1">
                <a:sym typeface="Wingdings" panose="05000000000000000000" pitchFamily="2" charset="2"/>
              </a:rPr>
              <a:t>will</a:t>
            </a:r>
            <a:r>
              <a:rPr lang="nl-NL" sz="2100" dirty="0">
                <a:sym typeface="Wingdings" panose="05000000000000000000" pitchFamily="2" charset="2"/>
              </a:rPr>
              <a:t> </a:t>
            </a:r>
            <a:r>
              <a:rPr lang="nl-NL" sz="2100" dirty="0" err="1">
                <a:sym typeface="Wingdings" panose="05000000000000000000" pitchFamily="2" charset="2"/>
              </a:rPr>
              <a:t>be</a:t>
            </a:r>
            <a:r>
              <a:rPr lang="nl-NL" sz="2100" dirty="0">
                <a:sym typeface="Wingdings" panose="05000000000000000000" pitchFamily="2" charset="2"/>
              </a:rPr>
              <a:t> </a:t>
            </a:r>
            <a:r>
              <a:rPr lang="nl-NL" sz="2100" dirty="0" err="1">
                <a:sym typeface="Wingdings" panose="05000000000000000000" pitchFamily="2" charset="2"/>
              </a:rPr>
              <a:t>used</a:t>
            </a:r>
            <a:r>
              <a:rPr lang="nl-NL" sz="2100" dirty="0">
                <a:sym typeface="Wingdings" panose="05000000000000000000" pitchFamily="2" charset="2"/>
              </a:rPr>
              <a:t> for computing </a:t>
            </a:r>
            <a:r>
              <a:rPr lang="nl-NL" sz="2100" dirty="0" err="1">
                <a:sym typeface="Wingdings" panose="05000000000000000000" pitchFamily="2" charset="2"/>
              </a:rPr>
              <a:t>the</a:t>
            </a:r>
            <a:r>
              <a:rPr lang="nl-NL" sz="2100" dirty="0">
                <a:sym typeface="Wingdings" panose="05000000000000000000" pitchFamily="2" charset="2"/>
              </a:rPr>
              <a:t> </a:t>
            </a:r>
            <a:r>
              <a:rPr lang="nl-NL" sz="2100" dirty="0" err="1">
                <a:sym typeface="Wingdings" panose="05000000000000000000" pitchFamily="2" charset="2"/>
              </a:rPr>
              <a:t>final</a:t>
            </a:r>
            <a:r>
              <a:rPr lang="nl-NL" sz="2100" dirty="0">
                <a:sym typeface="Wingdings" panose="05000000000000000000" pitchFamily="2" charset="2"/>
              </a:rPr>
              <a:t> </a:t>
            </a:r>
            <a:r>
              <a:rPr lang="nl-NL" sz="2100" dirty="0" err="1">
                <a:sym typeface="Wingdings" panose="05000000000000000000" pitchFamily="2" charset="2"/>
              </a:rPr>
              <a:t>grade</a:t>
            </a:r>
            <a:r>
              <a:rPr lang="nl-NL" sz="2100" dirty="0">
                <a:sym typeface="Wingdings" panose="05000000000000000000" pitchFamily="2" charset="2"/>
              </a:rPr>
              <a:t>. The </a:t>
            </a:r>
            <a:r>
              <a:rPr lang="nl-NL" sz="2100" dirty="0" err="1">
                <a:sym typeface="Wingdings" panose="05000000000000000000" pitchFamily="2" charset="2"/>
              </a:rPr>
              <a:t>average</a:t>
            </a:r>
            <a:r>
              <a:rPr lang="nl-NL" sz="2100" dirty="0">
                <a:sym typeface="Wingdings" panose="05000000000000000000" pitchFamily="2" charset="2"/>
              </a:rPr>
              <a:t> tutorial </a:t>
            </a:r>
            <a:r>
              <a:rPr lang="nl-NL" sz="2100" dirty="0" err="1">
                <a:sym typeface="Wingdings" panose="05000000000000000000" pitchFamily="2" charset="2"/>
              </a:rPr>
              <a:t>grade</a:t>
            </a:r>
            <a:r>
              <a:rPr lang="nl-NL" sz="2100" dirty="0">
                <a:sym typeface="Wingdings" panose="05000000000000000000" pitchFamily="2" charset="2"/>
              </a:rPr>
              <a:t> is </a:t>
            </a:r>
            <a:r>
              <a:rPr lang="nl-NL" sz="2100" dirty="0" err="1">
                <a:sym typeface="Wingdings" panose="05000000000000000000" pitchFamily="2" charset="2"/>
              </a:rPr>
              <a:t>computed</a:t>
            </a:r>
            <a:r>
              <a:rPr lang="nl-NL" sz="2100" dirty="0">
                <a:sym typeface="Wingdings" panose="05000000000000000000" pitchFamily="2" charset="2"/>
              </a:rPr>
              <a:t> </a:t>
            </a:r>
            <a:r>
              <a:rPr lang="nl-NL" sz="2100" dirty="0" err="1">
                <a:sym typeface="Wingdings" panose="05000000000000000000" pitchFamily="2" charset="2"/>
              </a:rPr>
              <a:t>using</a:t>
            </a:r>
            <a:r>
              <a:rPr lang="nl-NL" sz="2100" dirty="0">
                <a:sym typeface="Wingdings" panose="05000000000000000000" pitchFamily="2" charset="2"/>
              </a:rPr>
              <a:t> …</a:t>
            </a:r>
          </a:p>
          <a:p>
            <a:pPr marL="457200" indent="-457200">
              <a:buAutoNum type="arabicPeriod"/>
            </a:pPr>
            <a:r>
              <a:rPr lang="nl-NL" sz="2100" dirty="0">
                <a:sym typeface="Wingdings" panose="05000000000000000000" pitchFamily="2" charset="2"/>
              </a:rPr>
              <a:t>… </a:t>
            </a:r>
            <a:r>
              <a:rPr lang="en-US" sz="2100" b="0" i="0" dirty="0">
                <a:solidFill>
                  <a:srgbClr val="273540"/>
                </a:solidFill>
                <a:effectLst/>
              </a:rPr>
              <a:t>the three highest grades of all four tutorial tests</a:t>
            </a:r>
          </a:p>
          <a:p>
            <a:pPr marL="457200" indent="-457200">
              <a:buAutoNum type="arabicPeriod"/>
            </a:pPr>
            <a:r>
              <a:rPr lang="en-US" sz="2100" b="0" i="0" dirty="0">
                <a:solidFill>
                  <a:srgbClr val="273540"/>
                </a:solidFill>
                <a:effectLst/>
              </a:rPr>
              <a:t>… the two highest grades of tutorial tests 2, 3, and 4</a:t>
            </a:r>
            <a:endParaRPr lang="nl-NL" sz="2100" dirty="0">
              <a:sym typeface="Wingdings" panose="05000000000000000000" pitchFamily="2" charset="2"/>
            </a:endParaRPr>
          </a:p>
          <a:p>
            <a:endParaRPr lang="nl-NL" sz="2100" dirty="0">
              <a:sym typeface="Wingdings" panose="05000000000000000000" pitchFamily="2" charset="2"/>
            </a:endParaRPr>
          </a:p>
          <a:p>
            <a:r>
              <a:rPr lang="nl-NL" sz="2100" dirty="0" err="1">
                <a:sym typeface="Wingdings" panose="05000000000000000000" pitchFamily="2" charset="2"/>
              </a:rPr>
              <a:t>You</a:t>
            </a:r>
            <a:r>
              <a:rPr lang="nl-NL" sz="2100" dirty="0">
                <a:sym typeface="Wingdings" panose="05000000000000000000" pitchFamily="2" charset="2"/>
              </a:rPr>
              <a:t> pass </a:t>
            </a:r>
            <a:r>
              <a:rPr lang="nl-NL" sz="2100" dirty="0" err="1">
                <a:sym typeface="Wingdings" panose="05000000000000000000" pitchFamily="2" charset="2"/>
              </a:rPr>
              <a:t>the</a:t>
            </a:r>
            <a:r>
              <a:rPr lang="nl-NL" sz="2100" dirty="0">
                <a:sym typeface="Wingdings" panose="05000000000000000000" pitchFamily="2" charset="2"/>
              </a:rPr>
              <a:t> course </a:t>
            </a:r>
            <a:r>
              <a:rPr lang="nl-NL" sz="2100" dirty="0" err="1">
                <a:sym typeface="Wingdings" panose="05000000000000000000" pitchFamily="2" charset="2"/>
              </a:rPr>
              <a:t>if</a:t>
            </a:r>
            <a:r>
              <a:rPr lang="nl-NL" sz="2100" dirty="0">
                <a:sym typeface="Wingdings" panose="05000000000000000000" pitchFamily="2" charset="2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2100" dirty="0">
                <a:sym typeface="Wingdings" panose="05000000000000000000" pitchFamily="2" charset="2"/>
              </a:rPr>
              <a:t>The </a:t>
            </a:r>
            <a:r>
              <a:rPr lang="nl-NL" sz="2100" dirty="0" err="1">
                <a:sym typeface="Wingdings" panose="05000000000000000000" pitchFamily="2" charset="2"/>
              </a:rPr>
              <a:t>final</a:t>
            </a:r>
            <a:r>
              <a:rPr lang="nl-NL" sz="2100" dirty="0">
                <a:sym typeface="Wingdings" panose="05000000000000000000" pitchFamily="2" charset="2"/>
              </a:rPr>
              <a:t> </a:t>
            </a:r>
            <a:r>
              <a:rPr lang="nl-NL" sz="2100" dirty="0" err="1">
                <a:sym typeface="Wingdings" panose="05000000000000000000" pitchFamily="2" charset="2"/>
              </a:rPr>
              <a:t>grade</a:t>
            </a:r>
            <a:r>
              <a:rPr lang="nl-NL" sz="2100" dirty="0">
                <a:sym typeface="Wingdings" panose="05000000000000000000" pitchFamily="2" charset="2"/>
              </a:rPr>
              <a:t> of </a:t>
            </a:r>
            <a:r>
              <a:rPr lang="nl-NL" sz="2100" dirty="0" err="1">
                <a:sym typeface="Wingdings" panose="05000000000000000000" pitchFamily="2" charset="2"/>
              </a:rPr>
              <a:t>the</a:t>
            </a:r>
            <a:r>
              <a:rPr lang="nl-NL" sz="2100" dirty="0">
                <a:sym typeface="Wingdings" panose="05000000000000000000" pitchFamily="2" charset="2"/>
              </a:rPr>
              <a:t> course is at </a:t>
            </a:r>
            <a:r>
              <a:rPr lang="nl-NL" sz="2100" dirty="0" err="1">
                <a:sym typeface="Wingdings" panose="05000000000000000000" pitchFamily="2" charset="2"/>
              </a:rPr>
              <a:t>least</a:t>
            </a:r>
            <a:r>
              <a:rPr lang="nl-NL" sz="2100" dirty="0">
                <a:sym typeface="Wingdings" panose="05000000000000000000" pitchFamily="2" charset="2"/>
              </a:rPr>
              <a:t> a 6</a:t>
            </a:r>
          </a:p>
          <a:p>
            <a:pPr marL="800100" lvl="1" indent="-342900">
              <a:buFont typeface="+mj-lt"/>
              <a:buAutoNum type="arabicPeriod"/>
            </a:pPr>
            <a:r>
              <a:rPr lang="nl-NL" sz="2100" dirty="0" err="1">
                <a:sym typeface="Wingdings" panose="05000000000000000000" pitchFamily="2" charset="2"/>
              </a:rPr>
              <a:t>You</a:t>
            </a:r>
            <a:r>
              <a:rPr lang="nl-NL" sz="2100" dirty="0">
                <a:sym typeface="Wingdings" panose="05000000000000000000" pitchFamily="2" charset="2"/>
              </a:rPr>
              <a:t> pass </a:t>
            </a:r>
            <a:r>
              <a:rPr lang="nl-NL" sz="2100" dirty="0" err="1">
                <a:sym typeface="Wingdings" panose="05000000000000000000" pitchFamily="2" charset="2"/>
              </a:rPr>
              <a:t>the</a:t>
            </a:r>
            <a:r>
              <a:rPr lang="nl-NL" sz="2100" dirty="0">
                <a:sym typeface="Wingdings" panose="05000000000000000000" pitchFamily="2" charset="2"/>
              </a:rPr>
              <a:t> SPSS-test</a:t>
            </a:r>
          </a:p>
          <a:p>
            <a:pPr marL="0" indent="0">
              <a:buNone/>
            </a:pPr>
            <a:endParaRPr lang="nl-NL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nl-NL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nl-NL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nl-NL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Lecture</a:t>
            </a:r>
            <a:r>
              <a:rPr lang="nl-NL" dirty="0"/>
              <a:t> 12,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568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5622</TotalTime>
  <Words>317</Words>
  <Application>Microsoft Office PowerPoint</Application>
  <PresentationFormat>Widescreen</PresentationFormat>
  <Paragraphs>53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        Experimental Research Methods   Lecture 12</vt:lpstr>
      <vt:lpstr>PowerPoint Presentation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Robbie van Aert</cp:lastModifiedBy>
  <cp:revision>695</cp:revision>
  <cp:lastPrinted>2019-05-10T11:53:19Z</cp:lastPrinted>
  <dcterms:created xsi:type="dcterms:W3CDTF">2018-05-09T11:51:46Z</dcterms:created>
  <dcterms:modified xsi:type="dcterms:W3CDTF">2025-05-22T12:56:30Z</dcterms:modified>
</cp:coreProperties>
</file>