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4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51" r:id="rId92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56" autoAdjust="0"/>
  </p:normalViewPr>
  <p:slideViewPr>
    <p:cSldViewPr>
      <p:cViewPr varScale="1">
        <p:scale>
          <a:sx n="90" d="100"/>
          <a:sy n="90" d="100"/>
        </p:scale>
        <p:origin x="82" y="549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14864"/>
                </a:solidFill>
                <a:latin typeface="Palatino Linotype"/>
                <a:cs typeface="Palatino Linotype"/>
              </a:defRPr>
            </a:lvl1pPr>
          </a:lstStyle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17907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6400" y="18415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314864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14864"/>
                </a:solidFill>
                <a:latin typeface="Palatino Linotype"/>
                <a:cs typeface="Palatino Linotype"/>
              </a:defRPr>
            </a:lvl1pPr>
          </a:lstStyle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17907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6400" y="18415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314864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14864"/>
                </a:solidFill>
                <a:latin typeface="Palatino Linotype"/>
                <a:cs typeface="Palatino Linotype"/>
              </a:defRPr>
            </a:lvl1pPr>
          </a:lstStyle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48641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6400" y="49149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314864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14864"/>
                </a:solidFill>
                <a:latin typeface="Palatino Linotype"/>
                <a:cs typeface="Palatino Linotype"/>
              </a:defRPr>
            </a:lvl1pPr>
          </a:lstStyle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14864"/>
                </a:solidFill>
                <a:latin typeface="Palatino Linotype"/>
                <a:cs typeface="Palatino Linotype"/>
              </a:defRPr>
            </a:lvl1pPr>
          </a:lstStyle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600" y="2775956"/>
            <a:ext cx="9753600" cy="2215991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446276"/>
          </a:xfrm>
        </p:spPr>
        <p:txBody>
          <a:bodyPr/>
          <a:lstStyle>
            <a:lvl1pPr marL="0" indent="0" algn="ctr">
              <a:buNone/>
              <a:defRPr sz="2900"/>
            </a:lvl1pPr>
            <a:lvl2pPr marL="546171" indent="0" algn="ctr">
              <a:buNone/>
              <a:defRPr sz="2400"/>
            </a:lvl2pPr>
            <a:lvl3pPr marL="1092342" indent="0" algn="ctr">
              <a:buNone/>
              <a:defRPr sz="2200"/>
            </a:lvl3pPr>
            <a:lvl4pPr marL="1638513" indent="0" algn="ctr">
              <a:buNone/>
              <a:defRPr sz="1900"/>
            </a:lvl4pPr>
            <a:lvl5pPr marL="2184684" indent="0" algn="ctr">
              <a:buNone/>
              <a:defRPr sz="1900"/>
            </a:lvl5pPr>
            <a:lvl6pPr marL="2730856" indent="0" algn="ctr">
              <a:buNone/>
              <a:defRPr sz="1900"/>
            </a:lvl6pPr>
            <a:lvl7pPr marL="3277027" indent="0" algn="ctr">
              <a:buNone/>
              <a:defRPr sz="1900"/>
            </a:lvl7pPr>
            <a:lvl8pPr marL="3823198" indent="0" algn="ctr">
              <a:buNone/>
              <a:defRPr sz="1900"/>
            </a:lvl8pPr>
            <a:lvl9pPr marL="4369369" indent="0" algn="ctr">
              <a:buNone/>
              <a:defRPr sz="19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0240" y="9070848"/>
            <a:ext cx="2991104" cy="276999"/>
          </a:xfrm>
        </p:spPr>
        <p:txBody>
          <a:bodyPr/>
          <a:lstStyle/>
          <a:p>
            <a:fld id="{E6293916-671A-4AAC-9E4B-888A786A519A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421632" y="9070848"/>
            <a:ext cx="4161536" cy="27699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2369800" y="9309528"/>
            <a:ext cx="254000" cy="246221"/>
          </a:xfrm>
        </p:spPr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211" y="571500"/>
            <a:ext cx="12152376" cy="98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314864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89" y="4216400"/>
            <a:ext cx="11170820" cy="275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69800" y="9309528"/>
            <a:ext cx="2540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14864"/>
                </a:solidFill>
                <a:latin typeface="Palatino Linotype"/>
                <a:cs typeface="Palatino Linotype"/>
              </a:defRPr>
            </a:lvl1pPr>
          </a:lstStyle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us.jp/article/game-special/designing-ai-for-games-4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otwatermorning/c-3856375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yohhoy.hatenablog.jp/entry/2013/12/15/204116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.hatena.ne.jp/melpon/20121006/1349503776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6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61.png"/><Relationship Id="rId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34.png"/><Relationship Id="rId9" Type="http://schemas.openxmlformats.org/officeDocument/2006/relationships/image" Target="../media/image5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5495" y="2921078"/>
            <a:ext cx="10358823" cy="2070869"/>
          </a:xfrm>
        </p:spPr>
        <p:txBody>
          <a:bodyPr>
            <a:normAutofit fontScale="90000"/>
          </a:bodyPr>
          <a:lstStyle/>
          <a:p>
            <a:r>
              <a:rPr lang="en-US" altLang="ko-KR" sz="10500" b="1" dirty="0">
                <a:solidFill>
                  <a:schemeClr val="tx1"/>
                </a:solidFill>
              </a:rPr>
              <a:t>C++ </a:t>
            </a:r>
            <a:r>
              <a:rPr lang="ko-KR" altLang="en-US" sz="10500" b="1" dirty="0">
                <a:solidFill>
                  <a:schemeClr val="tx1"/>
                </a:solidFill>
              </a:rPr>
              <a:t>멀티 </a:t>
            </a:r>
            <a:r>
              <a:rPr lang="ko-KR" altLang="en-US" sz="10500" b="1" dirty="0" err="1">
                <a:solidFill>
                  <a:schemeClr val="tx1"/>
                </a:solidFill>
              </a:rPr>
              <a:t>쓰레드</a:t>
            </a:r>
            <a:r>
              <a:rPr lang="ko-KR" altLang="en-US" sz="10500" b="1" dirty="0">
                <a:solidFill>
                  <a:schemeClr val="tx1"/>
                </a:solidFill>
              </a:rPr>
              <a:t> 프로그래밍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3199" y="8828436"/>
            <a:ext cx="3911601" cy="848964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/>
          <a:p>
            <a:r>
              <a:rPr lang="ko-KR" altLang="en-US" sz="2400" dirty="0"/>
              <a:t>최흥배</a:t>
            </a:r>
            <a:endParaRPr lang="en-US" altLang="ko-KR" sz="2400" dirty="0"/>
          </a:p>
          <a:p>
            <a:r>
              <a:rPr lang="en-US" altLang="ko-KR" sz="2400" dirty="0">
                <a:hlinkClick r:id="rId2"/>
              </a:rPr>
              <a:t>https://jacking75.github.io/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425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0515">
              <a:lnSpc>
                <a:spcPct val="100000"/>
              </a:lnSpc>
            </a:pPr>
            <a:r>
              <a:rPr lang="ko-KR" altLang="en-US" spc="-215" dirty="0"/>
              <a:t>게임</a:t>
            </a:r>
            <a:r>
              <a:rPr spc="-215" dirty="0"/>
              <a:t> </a:t>
            </a:r>
            <a:r>
              <a:rPr spc="470" dirty="0"/>
              <a:t>&amp;</a:t>
            </a:r>
            <a:r>
              <a:rPr spc="555" dirty="0"/>
              <a:t> </a:t>
            </a:r>
            <a:r>
              <a:rPr lang="ko-KR" altLang="en-US" spc="555" dirty="0"/>
              <a:t>멀티 </a:t>
            </a:r>
            <a:r>
              <a:rPr lang="ko-KR" altLang="en-US" spc="555" dirty="0" err="1"/>
              <a:t>쓰레드</a:t>
            </a:r>
            <a:endParaRPr spc="-21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9254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5966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373869"/>
            <a:ext cx="6389370" cy="1956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700"/>
              </a:lnSpc>
            </a:pPr>
            <a:r>
              <a:rPr lang="ko-KR" altLang="en-US" sz="4200" dirty="0" err="1">
                <a:latin typeface="SimSun"/>
                <a:cs typeface="SimSun"/>
              </a:rPr>
              <a:t>비동기</a:t>
            </a:r>
            <a:r>
              <a:rPr lang="ko-KR" altLang="en-US" sz="4200" dirty="0">
                <a:latin typeface="SimSun"/>
                <a:cs typeface="SimSun"/>
              </a:rPr>
              <a:t> 처리를 위해</a:t>
            </a:r>
            <a:endParaRPr lang="en-US" sz="4200" dirty="0">
              <a:latin typeface="SimSun"/>
              <a:cs typeface="SimSun"/>
            </a:endParaRPr>
          </a:p>
          <a:p>
            <a:pPr marL="12700" marR="5080">
              <a:lnSpc>
                <a:spcPct val="162700"/>
              </a:lnSpc>
            </a:pPr>
            <a:r>
              <a:rPr lang="ko-KR" altLang="en-US" sz="4200" dirty="0">
                <a:latin typeface="SimSun"/>
                <a:cs typeface="SimSun"/>
              </a:rPr>
              <a:t>성능 향상을 위해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8415">
              <a:lnSpc>
                <a:spcPct val="100000"/>
              </a:lnSpc>
            </a:pPr>
            <a:r>
              <a:rPr lang="ko-KR" altLang="en-US" spc="-130" dirty="0" err="1"/>
              <a:t>쓰레드에</a:t>
            </a:r>
            <a:r>
              <a:rPr lang="ko-KR" altLang="en-US" spc="-130" dirty="0"/>
              <a:t> 의한 </a:t>
            </a:r>
            <a:r>
              <a:rPr lang="ko-KR" altLang="en-US" spc="-130" dirty="0" err="1"/>
              <a:t>비동기처리</a:t>
            </a:r>
            <a:endParaRPr spc="-13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6554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446952"/>
            <a:ext cx="11733530" cy="1345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>
                <a:latin typeface="SimSun"/>
                <a:cs typeface="SimSun"/>
              </a:rPr>
              <a:t>프로그램 중에 다른 실행 흐름을 만들고 원래의 흐름을 중단하지 않고 처리를 한다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1508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0000" y="5029200"/>
            <a:ext cx="5655310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400" spc="5" dirty="0">
                <a:latin typeface="SimSun"/>
                <a:cs typeface="SimSun"/>
              </a:rPr>
              <a:t>파일 </a:t>
            </a:r>
            <a:r>
              <a:rPr sz="3400" spc="5" dirty="0">
                <a:latin typeface="SimSun"/>
                <a:cs typeface="SimSun"/>
              </a:rPr>
              <a:t>IO／</a:t>
            </a:r>
            <a:r>
              <a:rPr lang="ko-KR" altLang="en-US" sz="3400" spc="5" dirty="0">
                <a:latin typeface="SimSun"/>
                <a:cs typeface="SimSun"/>
              </a:rPr>
              <a:t>네트워크 </a:t>
            </a:r>
            <a:r>
              <a:rPr sz="3400" spc="5" dirty="0">
                <a:latin typeface="SimSun"/>
                <a:cs typeface="SimSun"/>
              </a:rPr>
              <a:t>IO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5826239"/>
            <a:ext cx="14605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4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0" y="5740400"/>
            <a:ext cx="106699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000" spc="-10" dirty="0">
                <a:latin typeface="SimSun"/>
                <a:cs typeface="SimSun"/>
              </a:rPr>
              <a:t>시간이 걸리는 처리를 다른 </a:t>
            </a:r>
            <a:r>
              <a:rPr lang="ko-KR" altLang="en-US" sz="2000" spc="-10" dirty="0" err="1">
                <a:latin typeface="SimSun"/>
                <a:cs typeface="SimSun"/>
              </a:rPr>
              <a:t>쓰레드에서</a:t>
            </a:r>
            <a:r>
              <a:rPr lang="ko-KR" altLang="en-US" sz="2000" spc="-10" dirty="0">
                <a:latin typeface="SimSun"/>
                <a:cs typeface="SimSun"/>
              </a:rPr>
              <a:t> 움직여서 </a:t>
            </a:r>
            <a:r>
              <a:rPr sz="2000" spc="-10" dirty="0">
                <a:latin typeface="SimSun"/>
                <a:cs typeface="SimSun"/>
              </a:rPr>
              <a:t>UI</a:t>
            </a:r>
            <a:r>
              <a:rPr lang="ko-KR" altLang="en-US" sz="2000" spc="-10" dirty="0">
                <a:latin typeface="SimSun"/>
                <a:cs typeface="SimSun"/>
              </a:rPr>
              <a:t>의 흐름을 중단되지 않도록 한다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3700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000" y="6248400"/>
            <a:ext cx="2184400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400" dirty="0">
                <a:latin typeface="SimSun"/>
                <a:cs typeface="SimSun"/>
              </a:rPr>
              <a:t>음악 재생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7032739"/>
            <a:ext cx="14605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4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800" y="6919102"/>
            <a:ext cx="9398000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600"/>
              </a:lnSpc>
            </a:pPr>
            <a:r>
              <a:rPr lang="ko-KR" altLang="en-US" sz="2400" spc="-195" dirty="0">
                <a:latin typeface="SimSun"/>
                <a:cs typeface="SimSun"/>
              </a:rPr>
              <a:t>디스플레이 갱신과는 다른 타이밍에서 발생하는 디바이스 요구에 빠르게 대응한다</a:t>
            </a:r>
            <a:endParaRPr sz="2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465" dirty="0" err="1"/>
              <a:t>쓰레드에</a:t>
            </a:r>
            <a:r>
              <a:rPr lang="ko-KR" altLang="en-US" spc="-465" dirty="0"/>
              <a:t> 의한 성능 향상</a:t>
            </a:r>
            <a:endParaRPr spc="-46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588617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380152"/>
            <a:ext cx="11777345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-254" dirty="0">
                <a:latin typeface="SimSun"/>
                <a:cs typeface="SimSun"/>
              </a:rPr>
              <a:t>멀티 코어 </a:t>
            </a:r>
            <a:r>
              <a:rPr sz="4200" spc="409" dirty="0">
                <a:latin typeface="SimSun"/>
                <a:cs typeface="SimSun"/>
              </a:rPr>
              <a:t>CPU</a:t>
            </a:r>
            <a:r>
              <a:rPr lang="ko-KR" altLang="en-US" sz="4200" spc="409" dirty="0">
                <a:latin typeface="SimSun"/>
                <a:cs typeface="SimSun"/>
              </a:rPr>
              <a:t>의 남아 있는 코어를 사용하여 처리를 한다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315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700" y="53572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3764269"/>
            <a:ext cx="6399530" cy="2106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700"/>
              </a:lnSpc>
            </a:pPr>
            <a:r>
              <a:rPr lang="ko-KR" altLang="en-US" sz="4200" spc="-5" dirty="0">
                <a:latin typeface="SimSun"/>
                <a:cs typeface="SimSun"/>
              </a:rPr>
              <a:t>길 찾기</a:t>
            </a:r>
            <a:r>
              <a:rPr sz="4200" spc="-5" dirty="0">
                <a:latin typeface="SimSun"/>
                <a:cs typeface="SimSun"/>
              </a:rPr>
              <a:t>／AI</a:t>
            </a:r>
            <a:r>
              <a:rPr lang="en-US" sz="4200" spc="-5" dirty="0">
                <a:latin typeface="SimSun"/>
                <a:cs typeface="SimSun"/>
              </a:rPr>
              <a:t> </a:t>
            </a:r>
            <a:r>
              <a:rPr lang="ko-KR" altLang="en-US" sz="4200" spc="-5" dirty="0">
                <a:latin typeface="SimSun"/>
                <a:cs typeface="SimSun"/>
              </a:rPr>
              <a:t>사고 루틴</a:t>
            </a:r>
            <a:r>
              <a:rPr sz="4200" dirty="0">
                <a:latin typeface="SimSun"/>
                <a:cs typeface="SimSun"/>
              </a:rPr>
              <a:t> </a:t>
            </a:r>
            <a:r>
              <a:rPr lang="ko-KR" altLang="en-US" sz="4200" dirty="0">
                <a:latin typeface="SimSun"/>
                <a:cs typeface="SimSun"/>
              </a:rPr>
              <a:t>멀티 </a:t>
            </a:r>
            <a:r>
              <a:rPr lang="ko-KR" altLang="en-US" sz="4200" dirty="0" err="1">
                <a:latin typeface="SimSun"/>
                <a:cs typeface="SimSun"/>
              </a:rPr>
              <a:t>쓰레드화</a:t>
            </a:r>
            <a:r>
              <a:rPr lang="ko-KR" altLang="en-US" sz="4200" dirty="0">
                <a:latin typeface="SimSun"/>
                <a:cs typeface="SimSun"/>
              </a:rPr>
              <a:t> 방침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61541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0000" y="6032500"/>
            <a:ext cx="287020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400">
                <a:latin typeface="SimSun"/>
                <a:cs typeface="SimSun"/>
              </a:rPr>
              <a:t>태스크 병렬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6829539"/>
            <a:ext cx="14605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4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0" y="6743700"/>
            <a:ext cx="73044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400" spc="-15" dirty="0">
                <a:latin typeface="SimSun"/>
                <a:cs typeface="SimSun"/>
              </a:rPr>
              <a:t>기능마다 처리를 분할하여</a:t>
            </a:r>
            <a:r>
              <a:rPr lang="en-US" altLang="ko-KR" sz="2400" spc="-15" dirty="0">
                <a:latin typeface="SimSun"/>
                <a:cs typeface="SimSun"/>
              </a:rPr>
              <a:t>, </a:t>
            </a:r>
            <a:r>
              <a:rPr lang="ko-KR" altLang="en-US" sz="2400" spc="-15" dirty="0">
                <a:latin typeface="SimSun"/>
                <a:cs typeface="SimSun"/>
              </a:rPr>
              <a:t>멀티 </a:t>
            </a:r>
            <a:r>
              <a:rPr lang="ko-KR" altLang="en-US" sz="2400" spc="-15" dirty="0" err="1">
                <a:latin typeface="SimSun"/>
                <a:cs typeface="SimSun"/>
              </a:rPr>
              <a:t>쓰레드로</a:t>
            </a:r>
            <a:r>
              <a:rPr lang="ko-KR" altLang="en-US" sz="2400" spc="-15" dirty="0">
                <a:latin typeface="SimSun"/>
                <a:cs typeface="SimSun"/>
              </a:rPr>
              <a:t> 실행한다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700" y="73733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0000" y="7251700"/>
            <a:ext cx="2870200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400" dirty="0">
                <a:latin typeface="SimSun"/>
                <a:cs typeface="SimSun"/>
              </a:rPr>
              <a:t>데이터 병렬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500" y="8036039"/>
            <a:ext cx="146050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4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1800" y="7950200"/>
            <a:ext cx="10287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400" dirty="0">
                <a:latin typeface="SimSun"/>
                <a:cs typeface="SimSun"/>
              </a:rPr>
              <a:t>단일의 기능으로 처리하는 데이터를 분할하여 멀티 </a:t>
            </a:r>
            <a:r>
              <a:rPr lang="ko-KR" altLang="en-US" sz="2400" dirty="0" err="1">
                <a:latin typeface="SimSun"/>
                <a:cs typeface="SimSun"/>
              </a:rPr>
              <a:t>쓰레드로</a:t>
            </a:r>
            <a:r>
              <a:rPr lang="ko-KR" altLang="en-US" sz="2400" dirty="0">
                <a:latin typeface="SimSun"/>
                <a:cs typeface="SimSun"/>
              </a:rPr>
              <a:t> 실행한다</a:t>
            </a:r>
            <a:r>
              <a:rPr lang="en-US" altLang="ko-KR" sz="2400" dirty="0">
                <a:latin typeface="SimSun"/>
                <a:cs typeface="SimSun"/>
              </a:rPr>
              <a:t>.</a:t>
            </a:r>
            <a:r>
              <a:rPr sz="2400" dirty="0">
                <a:latin typeface="SimSun"/>
                <a:cs typeface="SimSun"/>
              </a:rPr>
              <a:t> 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1700" y="8547975"/>
            <a:ext cx="115570" cy="14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9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90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0000" y="8483600"/>
            <a:ext cx="7975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heavy" spc="215" dirty="0">
                <a:latin typeface="PMingLiU"/>
                <a:cs typeface="PMingLiU"/>
                <a:hlinkClick r:id="rId2"/>
              </a:rPr>
              <a:t>http://www.isus.jp/article/game-special/designing-ai-for-games-4/</a:t>
            </a:r>
            <a:endParaRPr sz="1800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790">
              <a:lnSpc>
                <a:spcPct val="100000"/>
              </a:lnSpc>
            </a:pPr>
            <a:r>
              <a:rPr lang="ko-KR" altLang="en-US" spc="-190" dirty="0"/>
              <a:t>멀티 </a:t>
            </a:r>
            <a:r>
              <a:rPr lang="ko-KR" altLang="en-US" spc="-190" dirty="0" err="1"/>
              <a:t>쓰레드의</a:t>
            </a:r>
            <a:r>
              <a:rPr lang="ko-KR" altLang="en-US" spc="-190" dirty="0"/>
              <a:t> 난점</a:t>
            </a:r>
            <a:endParaRPr spc="-19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604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454400"/>
            <a:ext cx="90932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200" dirty="0" err="1">
                <a:latin typeface="SimSun"/>
                <a:cs typeface="SimSun"/>
              </a:rPr>
              <a:t>쓰레드</a:t>
            </a:r>
            <a:r>
              <a:rPr lang="ko-KR" altLang="en-US" sz="4200" dirty="0">
                <a:latin typeface="SimSun"/>
                <a:cs typeface="SimSun"/>
              </a:rPr>
              <a:t> 간의 동기 처리</a:t>
            </a:r>
            <a:r>
              <a:rPr sz="4200" dirty="0">
                <a:latin typeface="SimSun"/>
                <a:cs typeface="SimSun"/>
              </a:rPr>
              <a:t>／</a:t>
            </a:r>
            <a:r>
              <a:rPr lang="ko-KR" altLang="en-US" sz="4200" dirty="0">
                <a:latin typeface="SimSun"/>
                <a:cs typeface="SimSun"/>
              </a:rPr>
              <a:t>배타제어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4142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51000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4124716"/>
            <a:ext cx="10681970" cy="1381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400"/>
              </a:lnSpc>
            </a:pPr>
            <a:r>
              <a:rPr lang="ko-KR" altLang="en-US" sz="3400" dirty="0" err="1">
                <a:latin typeface="SimSun"/>
                <a:cs typeface="SimSun"/>
              </a:rPr>
              <a:t>싱글</a:t>
            </a:r>
            <a:r>
              <a:rPr lang="ko-KR" altLang="en-US" sz="3400" dirty="0">
                <a:latin typeface="SimSun"/>
                <a:cs typeface="SimSun"/>
              </a:rPr>
              <a:t> </a:t>
            </a:r>
            <a:r>
              <a:rPr lang="ko-KR" altLang="en-US" sz="3400" dirty="0" err="1">
                <a:latin typeface="SimSun"/>
                <a:cs typeface="SimSun"/>
              </a:rPr>
              <a:t>쓰레드</a:t>
            </a:r>
            <a:r>
              <a:rPr lang="ko-KR" altLang="en-US" sz="3400" dirty="0">
                <a:latin typeface="SimSun"/>
                <a:cs typeface="SimSun"/>
              </a:rPr>
              <a:t> 프로그래밍 보다 어렵게 된다</a:t>
            </a:r>
            <a:endParaRPr lang="en-US" sz="3400" dirty="0">
              <a:latin typeface="SimSun"/>
              <a:cs typeface="SimSun"/>
            </a:endParaRPr>
          </a:p>
          <a:p>
            <a:pPr marL="12700" marR="5080">
              <a:lnSpc>
                <a:spcPct val="132400"/>
              </a:lnSpc>
            </a:pPr>
            <a:r>
              <a:rPr lang="ko-KR" altLang="en-US" sz="3400" dirty="0">
                <a:latin typeface="SimSun"/>
                <a:cs typeface="SimSun"/>
              </a:rPr>
              <a:t>데이터 경합</a:t>
            </a:r>
            <a:r>
              <a:rPr sz="3400" dirty="0">
                <a:latin typeface="SimSun"/>
                <a:cs typeface="SimSun"/>
              </a:rPr>
              <a:t>／</a:t>
            </a:r>
            <a:r>
              <a:rPr lang="ko-KR" altLang="en-US" sz="3400" dirty="0" err="1">
                <a:latin typeface="SimSun"/>
                <a:cs typeface="SimSun"/>
              </a:rPr>
              <a:t>데드락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00" y="6017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5867400"/>
            <a:ext cx="119126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200" dirty="0">
                <a:latin typeface="SimSun"/>
                <a:cs typeface="SimSun"/>
              </a:rPr>
              <a:t>생각 되로 성능 향상이 없을 수도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8272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0000" y="6665183"/>
            <a:ext cx="10388600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800"/>
              </a:lnSpc>
            </a:pPr>
            <a:r>
              <a:rPr lang="ko-KR" altLang="en-US" sz="3400" dirty="0">
                <a:latin typeface="SimSun"/>
                <a:cs typeface="SimSun"/>
              </a:rPr>
              <a:t>처리를 분할 하는 정도</a:t>
            </a:r>
            <a:r>
              <a:rPr lang="en-US" altLang="ko-KR" sz="3400" dirty="0">
                <a:latin typeface="SimSun"/>
                <a:cs typeface="SimSun"/>
              </a:rPr>
              <a:t>, </a:t>
            </a:r>
            <a:r>
              <a:rPr lang="ko-KR" altLang="en-US" sz="3400" dirty="0">
                <a:latin typeface="SimSun"/>
                <a:cs typeface="SimSun"/>
              </a:rPr>
              <a:t>배타제어 방법이 나쁘면 역으로 성능이 떨어진다</a:t>
            </a:r>
            <a:endParaRPr sz="3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2125">
              <a:lnSpc>
                <a:spcPct val="100000"/>
              </a:lnSpc>
            </a:pPr>
            <a:r>
              <a:rPr lang="ko-KR" altLang="en-US" spc="-130" dirty="0"/>
              <a:t>기존의 </a:t>
            </a:r>
            <a:r>
              <a:rPr lang="ko-KR" altLang="en-US" spc="-130" dirty="0" err="1"/>
              <a:t>쓰레드</a:t>
            </a:r>
            <a:r>
              <a:rPr lang="ko-KR" altLang="en-US" spc="-130" dirty="0"/>
              <a:t> 라이브러리 이용</a:t>
            </a:r>
            <a:endParaRPr spc="-13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334617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126152"/>
            <a:ext cx="1206500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-25" dirty="0">
                <a:latin typeface="SimSun"/>
                <a:cs typeface="SimSun"/>
              </a:rPr>
              <a:t>멀티 </a:t>
            </a:r>
            <a:r>
              <a:rPr lang="ko-KR" altLang="en-US" sz="4200" spc="-25" dirty="0" err="1">
                <a:latin typeface="SimSun"/>
                <a:cs typeface="SimSun"/>
              </a:rPr>
              <a:t>쓰레드</a:t>
            </a:r>
            <a:r>
              <a:rPr lang="ko-KR" altLang="en-US" sz="4200" spc="-25" dirty="0">
                <a:latin typeface="SimSun"/>
                <a:cs typeface="SimSun"/>
              </a:rPr>
              <a:t> 프로그래밍은 복잡하게 되기 쉽고</a:t>
            </a:r>
            <a:r>
              <a:rPr lang="en-US" altLang="ko-KR" sz="4200" spc="-25" dirty="0">
                <a:latin typeface="SimSun"/>
                <a:cs typeface="SimSun"/>
              </a:rPr>
              <a:t>, </a:t>
            </a:r>
            <a:r>
              <a:rPr lang="ko-KR" altLang="en-US" sz="4200" spc="-25" dirty="0">
                <a:latin typeface="SimSun"/>
                <a:cs typeface="SimSun"/>
              </a:rPr>
              <a:t>병행 처리에 버그가 있으면 발견하기 어렵다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4061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859753"/>
            <a:ext cx="11760200" cy="209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8100"/>
              </a:lnSpc>
            </a:pPr>
            <a:r>
              <a:rPr lang="ko-KR" altLang="en-US" sz="4200" dirty="0">
                <a:latin typeface="SimSun"/>
                <a:cs typeface="SimSun"/>
              </a:rPr>
              <a:t>그래서 충분하게 검증하거나 고급 방법</a:t>
            </a:r>
            <a:r>
              <a:rPr sz="4200" dirty="0">
                <a:latin typeface="SimSun"/>
                <a:cs typeface="SimSun"/>
              </a:rPr>
              <a:t>（</a:t>
            </a:r>
            <a:r>
              <a:rPr lang="ko-KR" altLang="en-US" sz="4200" dirty="0">
                <a:latin typeface="SimSun"/>
                <a:cs typeface="SimSun"/>
              </a:rPr>
              <a:t>라이브러리나 언어확장</a:t>
            </a:r>
            <a:r>
              <a:rPr sz="4200" spc="-15" dirty="0">
                <a:latin typeface="SimSun"/>
                <a:cs typeface="SimSun"/>
              </a:rPr>
              <a:t>）</a:t>
            </a:r>
            <a:r>
              <a:rPr lang="ko-KR" altLang="en-US" sz="4200" spc="-15" dirty="0">
                <a:latin typeface="SimSun"/>
                <a:cs typeface="SimSun"/>
              </a:rPr>
              <a:t>이 존재하는 경우는 그것을 사용하는 것이 안심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62557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000" y="6134100"/>
            <a:ext cx="7342505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265" dirty="0">
                <a:latin typeface="SimSun"/>
                <a:cs typeface="SimSun"/>
              </a:rPr>
              <a:t>TBB,</a:t>
            </a:r>
            <a:r>
              <a:rPr sz="3400" spc="-575" dirty="0">
                <a:latin typeface="SimSun"/>
                <a:cs typeface="SimSun"/>
              </a:rPr>
              <a:t> </a:t>
            </a:r>
            <a:r>
              <a:rPr sz="3400" spc="140" dirty="0">
                <a:latin typeface="SimSun"/>
                <a:cs typeface="SimSun"/>
              </a:rPr>
              <a:t>PPL,</a:t>
            </a:r>
            <a:r>
              <a:rPr sz="3400" spc="-575" dirty="0">
                <a:latin typeface="SimSun"/>
                <a:cs typeface="SimSun"/>
              </a:rPr>
              <a:t> </a:t>
            </a:r>
            <a:r>
              <a:rPr sz="3400" spc="-204" dirty="0">
                <a:latin typeface="SimSun"/>
                <a:cs typeface="SimSun"/>
              </a:rPr>
              <a:t>Parallel</a:t>
            </a:r>
            <a:r>
              <a:rPr sz="3400" spc="-575" dirty="0">
                <a:latin typeface="SimSun"/>
                <a:cs typeface="SimSun"/>
              </a:rPr>
              <a:t> </a:t>
            </a:r>
            <a:r>
              <a:rPr sz="3400" spc="135" dirty="0">
                <a:latin typeface="SimSun"/>
                <a:cs typeface="SimSun"/>
              </a:rPr>
              <a:t>STL,</a:t>
            </a:r>
            <a:r>
              <a:rPr sz="3400" spc="-575" dirty="0">
                <a:latin typeface="SimSun"/>
                <a:cs typeface="SimSun"/>
              </a:rPr>
              <a:t> </a:t>
            </a:r>
            <a:r>
              <a:rPr sz="3400" spc="430" dirty="0">
                <a:latin typeface="SimSun"/>
                <a:cs typeface="SimSun"/>
              </a:rPr>
              <a:t>OpenMP,</a:t>
            </a:r>
            <a:r>
              <a:rPr sz="3400" spc="-575" dirty="0">
                <a:latin typeface="SimSun"/>
                <a:cs typeface="SimSun"/>
              </a:rPr>
              <a:t> </a:t>
            </a:r>
            <a:r>
              <a:rPr sz="3400" spc="-885" dirty="0">
                <a:latin typeface="SimSun"/>
                <a:cs typeface="SimSun"/>
              </a:rPr>
              <a:t>...</a:t>
            </a:r>
            <a:endParaRPr sz="3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00" y="71733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6971253"/>
            <a:ext cx="11665585" cy="1396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lang="ko-KR" altLang="en-US" sz="4200" dirty="0">
                <a:latin typeface="SimSun"/>
                <a:cs typeface="SimSun"/>
              </a:rPr>
              <a:t>단 이와 같은 기능을 이용하는 것에는 실행 파일에 다른 런타임 </a:t>
            </a:r>
            <a:r>
              <a:rPr lang="en-US" sz="4200" dirty="0">
                <a:latin typeface="SimSun"/>
                <a:cs typeface="SimSun"/>
              </a:rPr>
              <a:t>DLL</a:t>
            </a:r>
            <a:r>
              <a:rPr lang="ko-KR" altLang="en-US" sz="4200" dirty="0">
                <a:latin typeface="SimSun"/>
                <a:cs typeface="SimSun"/>
              </a:rPr>
              <a:t>이 필요하게 되기도 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239" y="3784600"/>
            <a:ext cx="961834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C++</a:t>
            </a:r>
            <a:r>
              <a:rPr lang="en-US" spc="50" dirty="0"/>
              <a:t> </a:t>
            </a:r>
            <a:r>
              <a:rPr lang="ko-KR" altLang="en-US" spc="50" dirty="0" err="1"/>
              <a:t>쓰레드</a:t>
            </a:r>
            <a:r>
              <a:rPr lang="ko-KR" altLang="en-US" spc="50" dirty="0"/>
              <a:t> 라이브러리</a:t>
            </a:r>
            <a:endParaRPr spc="5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2629">
              <a:lnSpc>
                <a:spcPct val="100000"/>
              </a:lnSpc>
            </a:pPr>
            <a:r>
              <a:rPr spc="165" dirty="0"/>
              <a:t>C++</a:t>
            </a:r>
            <a:r>
              <a:rPr lang="ko-KR" altLang="en-US" spc="165" dirty="0"/>
              <a:t>의 </a:t>
            </a:r>
            <a:r>
              <a:rPr lang="ko-KR" altLang="en-US" spc="165" dirty="0" err="1"/>
              <a:t>쓰레드</a:t>
            </a:r>
            <a:endParaRPr spc="16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239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031152"/>
            <a:ext cx="924560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sz="4200" spc="260" dirty="0">
                <a:latin typeface="SimSun"/>
                <a:cs typeface="SimSun"/>
              </a:rPr>
              <a:t>（C++11</a:t>
            </a:r>
            <a:r>
              <a:rPr lang="ko-KR" altLang="en-US" sz="4200" spc="260" dirty="0">
                <a:latin typeface="SimSun"/>
                <a:cs typeface="SimSun"/>
              </a:rPr>
              <a:t>라는 규격에서</a:t>
            </a:r>
            <a:r>
              <a:rPr sz="4200" spc="260" dirty="0">
                <a:latin typeface="SimSun"/>
                <a:cs typeface="SimSun"/>
              </a:rPr>
              <a:t>）  </a:t>
            </a:r>
            <a:endParaRPr lang="en-US" sz="4200" spc="260" dirty="0">
              <a:latin typeface="SimSun"/>
              <a:cs typeface="SimSun"/>
            </a:endParaRPr>
          </a:p>
          <a:p>
            <a:pPr marL="12700" marR="5080">
              <a:lnSpc>
                <a:spcPct val="109100"/>
              </a:lnSpc>
            </a:pPr>
            <a:r>
              <a:rPr lang="ko-KR" altLang="en-US" sz="4200" spc="260" dirty="0">
                <a:latin typeface="SimSun"/>
                <a:cs typeface="SimSun"/>
              </a:rPr>
              <a:t>표준 규격에 </a:t>
            </a:r>
            <a:r>
              <a:rPr lang="ko-KR" altLang="en-US" sz="4200" spc="260" dirty="0" err="1">
                <a:latin typeface="SimSun"/>
                <a:cs typeface="SimSun"/>
              </a:rPr>
              <a:t>쓰레드가</a:t>
            </a:r>
            <a:r>
              <a:rPr lang="ko-KR" altLang="en-US" sz="4200" spc="260" dirty="0">
                <a:latin typeface="SimSun"/>
                <a:cs typeface="SimSun"/>
              </a:rPr>
              <a:t> 정의 되고</a:t>
            </a:r>
            <a:r>
              <a:rPr lang="en-US" sz="4200" dirty="0">
                <a:latin typeface="SimSun"/>
                <a:cs typeface="SimSun"/>
              </a:rPr>
              <a:t>,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966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5758352"/>
            <a:ext cx="1164844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-45" dirty="0" err="1">
                <a:latin typeface="SimSun"/>
                <a:cs typeface="SimSun"/>
              </a:rPr>
              <a:t>쓰레드를</a:t>
            </a:r>
            <a:r>
              <a:rPr lang="ko-KR" altLang="en-US" sz="4200" spc="-45" dirty="0">
                <a:latin typeface="SimSun"/>
                <a:cs typeface="SimSun"/>
              </a:rPr>
              <a:t> 다루는 클래스나 멀티 </a:t>
            </a:r>
            <a:r>
              <a:rPr lang="ko-KR" altLang="en-US" sz="4200" spc="-45" dirty="0" err="1">
                <a:latin typeface="SimSun"/>
                <a:cs typeface="SimSun"/>
              </a:rPr>
              <a:t>쓰레드</a:t>
            </a:r>
            <a:r>
              <a:rPr lang="ko-KR" altLang="en-US" sz="4200" spc="-45" dirty="0">
                <a:latin typeface="SimSun"/>
                <a:cs typeface="SimSun"/>
              </a:rPr>
              <a:t> 프로그래밍을 지원하는 클래스가 준비 되어 있다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9554">
              <a:lnSpc>
                <a:spcPct val="100000"/>
              </a:lnSpc>
            </a:pPr>
            <a:r>
              <a:rPr lang="ko-KR" altLang="en-US" spc="265" dirty="0"/>
              <a:t>이전의 </a:t>
            </a:r>
            <a:r>
              <a:rPr spc="265" dirty="0"/>
              <a:t>C++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2906117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704053"/>
            <a:ext cx="11420475" cy="210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lang="ko-KR" altLang="en-US" sz="4200" spc="-10" dirty="0">
                <a:latin typeface="SimSun"/>
                <a:cs typeface="SimSun"/>
              </a:rPr>
              <a:t>표준 규격에 </a:t>
            </a:r>
            <a:r>
              <a:rPr lang="ko-KR" altLang="en-US" sz="4200" spc="-10" dirty="0" err="1">
                <a:latin typeface="SimSun"/>
                <a:cs typeface="SimSun"/>
              </a:rPr>
              <a:t>쓰레드가</a:t>
            </a:r>
            <a:r>
              <a:rPr lang="ko-KR" altLang="en-US" sz="4200" spc="-10" dirty="0">
                <a:latin typeface="SimSun"/>
                <a:cs typeface="SimSun"/>
              </a:rPr>
              <a:t> 정의되지 않아서</a:t>
            </a:r>
            <a:r>
              <a:rPr lang="en-US" altLang="ko-KR" sz="4200" spc="-10" dirty="0">
                <a:latin typeface="SimSun"/>
                <a:cs typeface="SimSun"/>
              </a:rPr>
              <a:t>, C++</a:t>
            </a:r>
            <a:r>
              <a:rPr lang="ko-KR" altLang="en-US" sz="4200" spc="-10" dirty="0">
                <a:latin typeface="SimSun"/>
                <a:cs typeface="SimSun"/>
              </a:rPr>
              <a:t> </a:t>
            </a:r>
            <a:r>
              <a:rPr lang="ko-KR" altLang="en-US" sz="4200" spc="-10" dirty="0" err="1">
                <a:latin typeface="SimSun"/>
                <a:cs typeface="SimSun"/>
              </a:rPr>
              <a:t>구현계</a:t>
            </a:r>
            <a:r>
              <a:rPr lang="ko-KR" altLang="en-US" sz="4200" spc="-10" dirty="0">
                <a:latin typeface="SimSun"/>
                <a:cs typeface="SimSun"/>
              </a:rPr>
              <a:t> 및 </a:t>
            </a:r>
            <a:r>
              <a:rPr lang="en-US" altLang="ko-KR" sz="4200" spc="-10" dirty="0">
                <a:latin typeface="SimSun"/>
                <a:cs typeface="SimSun"/>
              </a:rPr>
              <a:t>OS</a:t>
            </a:r>
            <a:r>
              <a:rPr lang="ko-KR" altLang="en-US" sz="4200" spc="-10" dirty="0">
                <a:latin typeface="SimSun"/>
                <a:cs typeface="SimSun"/>
              </a:rPr>
              <a:t>의 정의를 기초로 멀티 </a:t>
            </a:r>
            <a:r>
              <a:rPr lang="ko-KR" altLang="en-US" sz="4200" spc="-10" dirty="0" err="1">
                <a:latin typeface="SimSun"/>
                <a:cs typeface="SimSun"/>
              </a:rPr>
              <a:t>쓰레드</a:t>
            </a:r>
            <a:r>
              <a:rPr lang="ko-KR" altLang="en-US" sz="4200" spc="-10" dirty="0">
                <a:latin typeface="SimSun"/>
                <a:cs typeface="SimSun"/>
              </a:rPr>
              <a:t> 프로그램을 쓸 필요가 있었다</a:t>
            </a:r>
            <a:r>
              <a:rPr lang="en-US" altLang="ko-KR" sz="4200" spc="-10" dirty="0">
                <a:latin typeface="SimSun"/>
                <a:cs typeface="SimSun"/>
              </a:rPr>
              <a:t>.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331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5129753"/>
            <a:ext cx="11733530" cy="210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lang="ko-KR" altLang="en-US" sz="4200" dirty="0">
                <a:latin typeface="SimSun"/>
                <a:cs typeface="SimSun"/>
              </a:rPr>
              <a:t>표준 규격에 라이브러리도 준비되지 않아서</a:t>
            </a:r>
            <a:r>
              <a:rPr lang="en-US" altLang="ko-KR" sz="4200" dirty="0">
                <a:latin typeface="SimSun"/>
                <a:cs typeface="SimSun"/>
              </a:rPr>
              <a:t>, OS</a:t>
            </a:r>
            <a:r>
              <a:rPr lang="ko-KR" altLang="en-US" sz="4200" dirty="0">
                <a:latin typeface="SimSun"/>
                <a:cs typeface="SimSun"/>
              </a:rPr>
              <a:t>가 준비하고 있는 </a:t>
            </a:r>
            <a:r>
              <a:rPr lang="ko-KR" altLang="en-US" sz="4200" dirty="0" err="1">
                <a:latin typeface="SimSun"/>
                <a:cs typeface="SimSun"/>
              </a:rPr>
              <a:t>쓰레드</a:t>
            </a:r>
            <a:r>
              <a:rPr lang="ko-KR" altLang="en-US" sz="4200" dirty="0">
                <a:latin typeface="SimSun"/>
                <a:cs typeface="SimSun"/>
              </a:rPr>
              <a:t> 라이브러리나 </a:t>
            </a:r>
            <a:r>
              <a:rPr lang="en-US" altLang="ko-KR" sz="4200" dirty="0" err="1">
                <a:latin typeface="SimSun"/>
                <a:cs typeface="SimSun"/>
              </a:rPr>
              <a:t>pthread</a:t>
            </a:r>
            <a:r>
              <a:rPr lang="en-US" altLang="ko-KR" sz="4200" dirty="0">
                <a:latin typeface="SimSun"/>
                <a:cs typeface="SimSun"/>
              </a:rPr>
              <a:t>, </a:t>
            </a:r>
            <a:r>
              <a:rPr lang="en-US" altLang="ko-KR" sz="4200" dirty="0" err="1">
                <a:latin typeface="SimSun"/>
                <a:cs typeface="SimSun"/>
              </a:rPr>
              <a:t>Boost.Thread</a:t>
            </a:r>
            <a:r>
              <a:rPr lang="en-US" altLang="ko-KR" sz="4200" dirty="0">
                <a:latin typeface="SimSun"/>
                <a:cs typeface="SimSun"/>
              </a:rPr>
              <a:t> </a:t>
            </a:r>
            <a:r>
              <a:rPr lang="ko-KR" altLang="en-US" sz="4200" dirty="0">
                <a:latin typeface="SimSun"/>
                <a:cs typeface="SimSun"/>
              </a:rPr>
              <a:t>등을 이용하였다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75257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000" y="7363683"/>
            <a:ext cx="11014710" cy="10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800"/>
              </a:lnSpc>
            </a:pPr>
            <a:r>
              <a:rPr lang="ko-KR" altLang="en-US" sz="3400" spc="170" dirty="0">
                <a:latin typeface="SimSun"/>
                <a:cs typeface="SimSun"/>
              </a:rPr>
              <a:t>지금도 </a:t>
            </a:r>
            <a:r>
              <a:rPr lang="en-US" altLang="ko-KR" sz="3400" spc="170" dirty="0">
                <a:latin typeface="SimSun"/>
                <a:cs typeface="SimSun"/>
              </a:rPr>
              <a:t>C++11 </a:t>
            </a:r>
            <a:r>
              <a:rPr lang="ko-KR" altLang="en-US" sz="3400" spc="170" dirty="0">
                <a:latin typeface="SimSun"/>
                <a:cs typeface="SimSun"/>
              </a:rPr>
              <a:t>준수도가 낮은 </a:t>
            </a:r>
            <a:r>
              <a:rPr lang="en-US" altLang="ko-KR" sz="3400" spc="170" dirty="0">
                <a:latin typeface="SimSun"/>
                <a:cs typeface="SimSun"/>
              </a:rPr>
              <a:t>C++ </a:t>
            </a:r>
            <a:r>
              <a:rPr lang="ko-KR" altLang="en-US" sz="3400" spc="170" dirty="0" err="1">
                <a:latin typeface="SimSun"/>
                <a:cs typeface="SimSun"/>
              </a:rPr>
              <a:t>구현계를</a:t>
            </a:r>
            <a:r>
              <a:rPr lang="ko-KR" altLang="en-US" sz="3400" spc="170" dirty="0">
                <a:latin typeface="SimSun"/>
                <a:cs typeface="SimSun"/>
              </a:rPr>
              <a:t> 사용하는 경우는 이들 라이브러리를 사용하게 된다</a:t>
            </a:r>
            <a:endParaRPr sz="3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0590">
              <a:lnSpc>
                <a:spcPct val="100000"/>
              </a:lnSpc>
            </a:pPr>
            <a:r>
              <a:rPr lang="ko-KR" altLang="en-US" spc="-130" dirty="0"/>
              <a:t>표준 규격에 정의 된 클래스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2512417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553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5825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5623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6652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76940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300" y="1960869"/>
            <a:ext cx="8475980" cy="694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626100">
              <a:lnSpc>
                <a:spcPct val="162700"/>
              </a:lnSpc>
            </a:pPr>
            <a:r>
              <a:rPr sz="4200" spc="-80" dirty="0">
                <a:latin typeface="SimSun"/>
                <a:cs typeface="SimSun"/>
              </a:rPr>
              <a:t>std::thread  </a:t>
            </a:r>
            <a:r>
              <a:rPr sz="4200" spc="50" dirty="0">
                <a:latin typeface="SimSun"/>
                <a:cs typeface="SimSun"/>
              </a:rPr>
              <a:t>std::mutex</a:t>
            </a:r>
            <a:endParaRPr sz="4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4200" spc="-25" dirty="0">
                <a:latin typeface="SimSun"/>
                <a:cs typeface="SimSun"/>
              </a:rPr>
              <a:t>std::lock_guard/std::unique_lock</a:t>
            </a:r>
            <a:endParaRPr sz="4200">
              <a:latin typeface="SimSun"/>
              <a:cs typeface="SimSun"/>
            </a:endParaRPr>
          </a:p>
          <a:p>
            <a:pPr marL="12700" marR="2244725">
              <a:lnSpc>
                <a:spcPct val="161700"/>
              </a:lnSpc>
              <a:spcBef>
                <a:spcPts val="50"/>
              </a:spcBef>
            </a:pPr>
            <a:r>
              <a:rPr sz="4200" spc="-100" dirty="0">
                <a:latin typeface="SimSun"/>
                <a:cs typeface="SimSun"/>
              </a:rPr>
              <a:t>std::condition_variable  </a:t>
            </a:r>
            <a:r>
              <a:rPr sz="4200" spc="-65" dirty="0">
                <a:latin typeface="SimSun"/>
                <a:cs typeface="SimSun"/>
              </a:rPr>
              <a:t>std::promise/std::future  </a:t>
            </a:r>
            <a:r>
              <a:rPr sz="4200" spc="-45" dirty="0">
                <a:latin typeface="SimSun"/>
                <a:cs typeface="SimSun"/>
              </a:rPr>
              <a:t>std::atomic</a:t>
            </a:r>
            <a:endParaRPr sz="4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spc="-590" dirty="0">
                <a:latin typeface="SimSun"/>
                <a:cs typeface="SimSun"/>
              </a:rPr>
              <a:t>etc,...</a:t>
            </a:r>
            <a:endParaRPr sz="4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7020">
              <a:lnSpc>
                <a:spcPct val="100000"/>
              </a:lnSpc>
            </a:pPr>
            <a:r>
              <a:rPr spc="509" dirty="0"/>
              <a:t>std::thread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20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38840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49254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3332469"/>
            <a:ext cx="9169400" cy="2106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700"/>
              </a:lnSpc>
            </a:pPr>
            <a:r>
              <a:rPr lang="ko-KR" altLang="en-US" sz="4200" spc="-30" dirty="0" err="1">
                <a:latin typeface="SimSun"/>
                <a:cs typeface="SimSun"/>
              </a:rPr>
              <a:t>쓰레드</a:t>
            </a:r>
            <a:r>
              <a:rPr lang="ko-KR" altLang="en-US" sz="4200" spc="-30" dirty="0">
                <a:latin typeface="SimSun"/>
                <a:cs typeface="SimSun"/>
              </a:rPr>
              <a:t> 클래스</a:t>
            </a:r>
            <a:r>
              <a:rPr sz="4200" spc="-30" dirty="0">
                <a:latin typeface="SimSun"/>
                <a:cs typeface="SimSun"/>
              </a:rPr>
              <a:t>  </a:t>
            </a:r>
            <a:endParaRPr lang="en-US" sz="4200" spc="-30" dirty="0">
              <a:latin typeface="SimSun"/>
              <a:cs typeface="SimSun"/>
            </a:endParaRPr>
          </a:p>
          <a:p>
            <a:pPr marL="12700" marR="5080">
              <a:lnSpc>
                <a:spcPct val="162700"/>
              </a:lnSpc>
            </a:pPr>
            <a:r>
              <a:rPr lang="ko-KR" altLang="en-US" sz="4200" dirty="0" err="1">
                <a:latin typeface="SimSun"/>
                <a:cs typeface="SimSun"/>
              </a:rPr>
              <a:t>쓰레드를</a:t>
            </a:r>
            <a:r>
              <a:rPr lang="ko-KR" altLang="en-US" sz="4200" dirty="0">
                <a:latin typeface="SimSun"/>
                <a:cs typeface="SimSun"/>
              </a:rPr>
              <a:t> 뜻하고</a:t>
            </a:r>
            <a:r>
              <a:rPr lang="en-US" altLang="ko-KR" sz="4200" dirty="0">
                <a:latin typeface="SimSun"/>
                <a:cs typeface="SimSun"/>
              </a:rPr>
              <a:t>, </a:t>
            </a:r>
            <a:r>
              <a:rPr lang="ko-KR" altLang="en-US" sz="4200" dirty="0">
                <a:latin typeface="SimSun"/>
                <a:cs typeface="SimSun"/>
              </a:rPr>
              <a:t>관리한다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57223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64081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71066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0000" y="5426598"/>
            <a:ext cx="5207000" cy="2103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600"/>
              </a:lnSpc>
            </a:pPr>
            <a:r>
              <a:rPr lang="ko-KR" altLang="en-US" sz="3400" dirty="0" err="1">
                <a:latin typeface="SimSun"/>
                <a:cs typeface="SimSun"/>
              </a:rPr>
              <a:t>쓰레드를</a:t>
            </a:r>
            <a:r>
              <a:rPr lang="ko-KR" altLang="en-US" sz="3400" dirty="0">
                <a:latin typeface="SimSun"/>
                <a:cs typeface="SimSun"/>
              </a:rPr>
              <a:t> 만든다</a:t>
            </a:r>
            <a:endParaRPr lang="en-US" altLang="ko-KR" sz="3400" dirty="0">
              <a:latin typeface="SimSun"/>
              <a:cs typeface="SimSun"/>
            </a:endParaRPr>
          </a:p>
          <a:p>
            <a:pPr marL="12700" marR="5080">
              <a:lnSpc>
                <a:spcPct val="133600"/>
              </a:lnSpc>
            </a:pPr>
            <a:r>
              <a:rPr lang="ko-KR" altLang="en-US" sz="3400" dirty="0" err="1">
                <a:latin typeface="SimSun"/>
                <a:cs typeface="SimSun"/>
              </a:rPr>
              <a:t>쓰레드</a:t>
            </a:r>
            <a:r>
              <a:rPr lang="ko-KR" altLang="en-US" sz="3400" dirty="0">
                <a:latin typeface="SimSun"/>
                <a:cs typeface="SimSun"/>
              </a:rPr>
              <a:t> 종료를 대기한다</a:t>
            </a:r>
            <a:endParaRPr lang="en-US" altLang="ko-KR" sz="3400" dirty="0">
              <a:latin typeface="SimSun"/>
              <a:cs typeface="SimSun"/>
            </a:endParaRPr>
          </a:p>
          <a:p>
            <a:pPr marL="12700" marR="5080">
              <a:lnSpc>
                <a:spcPct val="133600"/>
              </a:lnSpc>
            </a:pPr>
            <a:r>
              <a:rPr lang="ko-KR" altLang="en-US" sz="3400" dirty="0" err="1">
                <a:latin typeface="SimSun"/>
                <a:cs typeface="SimSun"/>
              </a:rPr>
              <a:t>쓰레드를</a:t>
            </a:r>
            <a:r>
              <a:rPr lang="ko-KR" altLang="en-US" sz="3400" dirty="0">
                <a:latin typeface="SimSun"/>
                <a:cs typeface="SimSun"/>
              </a:rPr>
              <a:t> 분리한다</a:t>
            </a:r>
            <a:endParaRPr sz="3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263" y="1785938"/>
            <a:ext cx="601027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88756" y="8077200"/>
            <a:ext cx="5618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http://www.slideshare.net/hotwatermorning/c-38563753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87600" y="89916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250" dirty="0">
                <a:latin typeface="PMingLiU"/>
                <a:cs typeface="PMingLiU"/>
              </a:rPr>
              <a:t>예제 코드</a:t>
            </a:r>
            <a:endParaRPr lang="en-US" altLang="ko-KR" spc="250" dirty="0">
              <a:latin typeface="PMingLiU"/>
              <a:cs typeface="PMingLiU"/>
            </a:endParaRPr>
          </a:p>
          <a:p>
            <a:r>
              <a:rPr lang="en-US" altLang="ko-KR" u="heavy" spc="250" dirty="0">
                <a:latin typeface="PMingLiU"/>
                <a:cs typeface="PMingLiU"/>
              </a:rPr>
              <a:t>https://github.com/hotwatermorning/Ohotech10-SampleGame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68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9775">
              <a:lnSpc>
                <a:spcPct val="100000"/>
              </a:lnSpc>
            </a:pPr>
            <a:r>
              <a:rPr lang="ko-KR" altLang="en-US" spc="-130" dirty="0" err="1"/>
              <a:t>쓰레드를</a:t>
            </a:r>
            <a:r>
              <a:rPr lang="ko-KR" altLang="en-US" spc="-130" dirty="0"/>
              <a:t> 만든다</a:t>
            </a:r>
            <a:endParaRPr spc="-13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718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510452"/>
            <a:ext cx="11340465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sz="4200" spc="-70" dirty="0">
                <a:latin typeface="SimSun"/>
                <a:cs typeface="SimSun"/>
              </a:rPr>
              <a:t>std::thread</a:t>
            </a:r>
            <a:r>
              <a:rPr lang="en-US" sz="4200" spc="-70" dirty="0">
                <a:latin typeface="SimSun"/>
                <a:cs typeface="SimSun"/>
              </a:rPr>
              <a:t> </a:t>
            </a:r>
            <a:r>
              <a:rPr lang="ko-KR" altLang="en-US" sz="4200" spc="-70" dirty="0">
                <a:latin typeface="SimSun"/>
                <a:cs typeface="SimSun"/>
              </a:rPr>
              <a:t>클래스의 </a:t>
            </a:r>
            <a:r>
              <a:rPr lang="ko-KR" altLang="en-US" sz="4200" spc="-70" dirty="0" err="1">
                <a:latin typeface="SimSun"/>
                <a:cs typeface="SimSun"/>
              </a:rPr>
              <a:t>생성자에</a:t>
            </a:r>
            <a:r>
              <a:rPr lang="ko-KR" altLang="en-US" sz="4200" spc="-70" dirty="0">
                <a:latin typeface="SimSun"/>
                <a:cs typeface="SimSun"/>
              </a:rPr>
              <a:t> 함수나 함수 오브젝트를 넘기면</a:t>
            </a:r>
            <a:r>
              <a:rPr lang="en-US" altLang="ko-KR" sz="4200" spc="-70" dirty="0">
                <a:latin typeface="SimSun"/>
                <a:cs typeface="SimSun"/>
              </a:rPr>
              <a:t>,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4461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700" y="64875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5295900"/>
            <a:ext cx="11739245" cy="2388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200" dirty="0">
                <a:latin typeface="SimSun"/>
                <a:cs typeface="SimSun"/>
              </a:rPr>
              <a:t>새로운 </a:t>
            </a:r>
            <a:r>
              <a:rPr lang="ko-KR" altLang="en-US" sz="4200" dirty="0" err="1">
                <a:latin typeface="SimSun"/>
                <a:cs typeface="SimSun"/>
              </a:rPr>
              <a:t>쓰레드가</a:t>
            </a:r>
            <a:r>
              <a:rPr lang="ko-KR" altLang="en-US" sz="4200" dirty="0">
                <a:latin typeface="SimSun"/>
                <a:cs typeface="SimSun"/>
              </a:rPr>
              <a:t> 만들어지고</a:t>
            </a:r>
            <a:r>
              <a:rPr lang="en-US" altLang="ko-KR" sz="4200" dirty="0">
                <a:latin typeface="SimSun"/>
                <a:cs typeface="SimSun"/>
              </a:rPr>
              <a:t>,</a:t>
            </a:r>
            <a:endParaRPr sz="4200" dirty="0">
              <a:latin typeface="SimSun"/>
              <a:cs typeface="SimSun"/>
            </a:endParaRPr>
          </a:p>
          <a:p>
            <a:pPr marL="12700" marR="5080">
              <a:lnSpc>
                <a:spcPct val="107100"/>
              </a:lnSpc>
              <a:spcBef>
                <a:spcPts val="2800"/>
              </a:spcBef>
            </a:pPr>
            <a:r>
              <a:rPr lang="ko-KR" altLang="en-US" sz="4200" dirty="0" err="1">
                <a:latin typeface="SimSun"/>
                <a:cs typeface="SimSun"/>
              </a:rPr>
              <a:t>생성자에</a:t>
            </a:r>
            <a:r>
              <a:rPr lang="ko-KR" altLang="en-US" sz="4200" dirty="0">
                <a:latin typeface="SimSun"/>
                <a:cs typeface="SimSun"/>
              </a:rPr>
              <a:t> 넘겨진 함수가 그 </a:t>
            </a:r>
            <a:r>
              <a:rPr lang="ko-KR" altLang="en-US" sz="4200" dirty="0" err="1">
                <a:latin typeface="SimSun"/>
                <a:cs typeface="SimSun"/>
              </a:rPr>
              <a:t>쓰레드</a:t>
            </a:r>
            <a:r>
              <a:rPr lang="ko-KR" altLang="en-US" sz="4200" dirty="0">
                <a:latin typeface="SimSun"/>
                <a:cs typeface="SimSun"/>
              </a:rPr>
              <a:t> 상에서 실행된다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1224280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77715">
              <a:lnSpc>
                <a:spcPts val="3800"/>
              </a:lnSpc>
              <a:tabLst>
                <a:tab pos="697865" algn="l"/>
                <a:tab pos="1155065" algn="l"/>
                <a:tab pos="4812665" algn="l"/>
              </a:tabLst>
            </a:pP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다른 </a:t>
            </a:r>
            <a:r>
              <a:rPr lang="ko-KR" altLang="en-US" sz="3200" dirty="0" err="1">
                <a:solidFill>
                  <a:srgbClr val="008400"/>
                </a:solidFill>
                <a:latin typeface="SimSun"/>
                <a:cs typeface="SimSun"/>
              </a:rPr>
              <a:t>쓰레드에서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 호출하고 싶은 함수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4577715">
              <a:lnSpc>
                <a:spcPts val="3800"/>
              </a:lnSpc>
              <a:tabLst>
                <a:tab pos="697865" algn="l"/>
                <a:tab pos="1155065" algn="l"/>
                <a:tab pos="4812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ThreadProcess()	{</a:t>
            </a:r>
          </a:p>
          <a:p>
            <a:pPr marL="927100">
              <a:lnSpc>
                <a:spcPts val="3500"/>
              </a:lnSpc>
              <a:tabLst>
                <a:tab pos="3212465" algn="l"/>
                <a:tab pos="3898265" algn="l"/>
                <a:tab pos="5498465" algn="l"/>
                <a:tab pos="7098665" algn="l"/>
                <a:tab pos="8698865" algn="l"/>
                <a:tab pos="93846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::cout	&lt;&lt;	</a:t>
            </a:r>
            <a:r>
              <a:rPr sz="3600" dirty="0">
                <a:solidFill>
                  <a:srgbClr val="D12F1B"/>
                </a:solidFill>
                <a:latin typeface="SimSun"/>
                <a:cs typeface="SimSun"/>
              </a:rPr>
              <a:t>"Hello	Thread	World"	</a:t>
            </a:r>
            <a:r>
              <a:rPr sz="3600" dirty="0">
                <a:latin typeface="SimSun"/>
                <a:cs typeface="SimSun"/>
              </a:rPr>
              <a:t>&lt;&lt;	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::endl;</a:t>
            </a: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  <a:tabLst>
                <a:tab pos="1155065" algn="l"/>
                <a:tab pos="2526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foo()	{</a:t>
            </a:r>
          </a:p>
          <a:p>
            <a:pPr marL="927100">
              <a:lnSpc>
                <a:spcPts val="3800"/>
              </a:lnSpc>
              <a:tabLst>
                <a:tab pos="1612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기동</a:t>
            </a:r>
            <a:endParaRPr sz="3600" dirty="0">
              <a:latin typeface="SimSun"/>
              <a:cs typeface="SimSun"/>
            </a:endParaRPr>
          </a:p>
          <a:p>
            <a:pPr marL="927100">
              <a:lnSpc>
                <a:spcPts val="4060"/>
              </a:lnSpc>
              <a:tabLst>
                <a:tab pos="36696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th(ThreadProcess);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9271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th.join();</a:t>
            </a: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9775">
              <a:lnSpc>
                <a:spcPct val="100000"/>
              </a:lnSpc>
            </a:pPr>
            <a:r>
              <a:rPr lang="ko-KR" altLang="en-US" spc="-130" dirty="0" err="1"/>
              <a:t>쓰레드</a:t>
            </a:r>
            <a:r>
              <a:rPr lang="ko-KR" altLang="en-US" spc="-130" dirty="0"/>
              <a:t> 만들기</a:t>
            </a:r>
            <a:endParaRPr spc="-13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11201400" cy="695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1155065" algn="l"/>
                <a:tab pos="2983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func1()	{}</a:t>
            </a:r>
          </a:p>
          <a:p>
            <a:pPr marL="12700" marR="297688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3441065" algn="l"/>
                <a:tab pos="4126865" algn="l"/>
                <a:tab pos="5041265" algn="l"/>
                <a:tab pos="5727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func2(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x,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y)	{}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func3(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double	</a:t>
            </a:r>
            <a:r>
              <a:rPr sz="3600" dirty="0">
                <a:latin typeface="SimSun"/>
                <a:cs typeface="SimSun"/>
              </a:rPr>
              <a:t>&amp;data)	{}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2520315">
              <a:lnSpc>
                <a:spcPts val="3800"/>
              </a:lnSpc>
              <a:tabLst>
                <a:tab pos="697865" algn="l"/>
                <a:tab pos="2755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함수를 넘겨서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쓰레드를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만든다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2520315">
              <a:lnSpc>
                <a:spcPts val="3800"/>
              </a:lnSpc>
              <a:tabLst>
                <a:tab pos="697865" algn="l"/>
                <a:tab pos="2755265" algn="l"/>
              </a:tabLst>
            </a:pPr>
            <a:r>
              <a:rPr sz="3600" dirty="0" err="1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th1(func1);</a:t>
            </a:r>
          </a:p>
          <a:p>
            <a:pPr marL="12700">
              <a:lnSpc>
                <a:spcPts val="4060"/>
              </a:lnSpc>
              <a:spcBef>
                <a:spcPts val="3240"/>
              </a:spcBef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인수도 넘긴다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2755265" algn="l"/>
                <a:tab pos="5269865" algn="l"/>
                <a:tab pos="59556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th2(func2,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5</a:t>
            </a:r>
            <a:r>
              <a:rPr sz="3600" dirty="0">
                <a:latin typeface="SimSun"/>
                <a:cs typeface="SimSun"/>
              </a:rPr>
              <a:t>,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</a:t>
            </a:r>
            <a:r>
              <a:rPr sz="3600" dirty="0">
                <a:latin typeface="SimSun"/>
                <a:cs typeface="SimSun"/>
              </a:rPr>
              <a:t>);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12265" algn="l"/>
                <a:tab pos="2983865" algn="l"/>
                <a:tab pos="3441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double	</a:t>
            </a:r>
            <a:r>
              <a:rPr sz="3600" dirty="0">
                <a:latin typeface="SimSun"/>
                <a:cs typeface="SimSun"/>
              </a:rPr>
              <a:t>value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0.5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5080">
              <a:lnSpc>
                <a:spcPts val="3800"/>
              </a:lnSpc>
              <a:tabLst>
                <a:tab pos="697865" algn="l"/>
                <a:tab pos="2755265" algn="l"/>
                <a:tab pos="5269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참조를 넘길 때는 </a:t>
            </a:r>
            <a:r>
              <a:rPr sz="3600" dirty="0" err="1">
                <a:solidFill>
                  <a:srgbClr val="008400"/>
                </a:solidFill>
                <a:latin typeface="SimSun"/>
                <a:cs typeface="SimSun"/>
              </a:rPr>
              <a:t>std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::ref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를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사용한다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tabLst>
                <a:tab pos="697865" algn="l"/>
                <a:tab pos="2755265" algn="l"/>
                <a:tab pos="5269865" algn="l"/>
              </a:tabLst>
            </a:pPr>
            <a:r>
              <a:rPr sz="3600" dirty="0" err="1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th3(func3,	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::ref(value));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lang="ko-KR" altLang="en-US" spc="-130" dirty="0"/>
              <a:t>다양한 방법으로 </a:t>
            </a:r>
            <a:r>
              <a:rPr lang="ko-KR" altLang="en-US" spc="-130" dirty="0" err="1"/>
              <a:t>쓰레드를</a:t>
            </a:r>
            <a:r>
              <a:rPr lang="ko-KR" altLang="en-US" spc="-130" dirty="0"/>
              <a:t> 만든다</a:t>
            </a:r>
            <a:endParaRPr spc="-13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12115800" cy="7466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함수 호출 연산자를 가진 클래스의 오브젝트</a:t>
            </a:r>
            <a:endParaRPr sz="3600" dirty="0">
              <a:latin typeface="SimSun"/>
              <a:cs typeface="SimSun"/>
            </a:endParaRPr>
          </a:p>
          <a:p>
            <a:pPr marL="12700" marR="4119879">
              <a:lnSpc>
                <a:spcPts val="3800"/>
              </a:lnSpc>
              <a:spcBef>
                <a:spcPts val="300"/>
              </a:spcBef>
              <a:tabLst>
                <a:tab pos="697865" algn="l"/>
                <a:tab pos="1612265" algn="l"/>
                <a:tab pos="2526665" algn="l"/>
                <a:tab pos="34410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（i.e.,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함수 오브젝트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）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4119879">
              <a:lnSpc>
                <a:spcPts val="3800"/>
              </a:lnSpc>
              <a:spcBef>
                <a:spcPts val="300"/>
              </a:spcBef>
              <a:tabLst>
                <a:tab pos="697865" algn="l"/>
                <a:tab pos="1612265" algn="l"/>
                <a:tab pos="2526665" algn="l"/>
                <a:tab pos="3441065" algn="l"/>
              </a:tabLst>
            </a:pPr>
            <a:r>
              <a:rPr sz="3600" dirty="0" err="1">
                <a:solidFill>
                  <a:srgbClr val="BB2CA2"/>
                </a:solidFill>
                <a:latin typeface="SimSun"/>
                <a:cs typeface="SimSun"/>
              </a:rPr>
              <a:t>struct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	</a:t>
            </a:r>
            <a:r>
              <a:rPr sz="3600" dirty="0">
                <a:latin typeface="SimSun"/>
                <a:cs typeface="SimSun"/>
              </a:rPr>
              <a:t>FuncObj	{</a:t>
            </a:r>
          </a:p>
          <a:p>
            <a:pPr marL="1841500" marR="462280" indent="-914400">
              <a:lnSpc>
                <a:spcPts val="3800"/>
              </a:lnSpc>
              <a:tabLst>
                <a:tab pos="2069464" algn="l"/>
                <a:tab pos="4126865" algn="l"/>
                <a:tab pos="4812665" algn="l"/>
                <a:tab pos="5955665" algn="l"/>
                <a:tab pos="6641465" algn="l"/>
                <a:tab pos="7327265" algn="l"/>
                <a:tab pos="8698865" algn="l"/>
                <a:tab pos="10070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operator</a:t>
            </a:r>
            <a:r>
              <a:rPr sz="3600" dirty="0">
                <a:latin typeface="SimSun"/>
                <a:cs typeface="SimSun"/>
              </a:rPr>
              <a:t>()(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::string text)	</a:t>
            </a:r>
            <a:r>
              <a:rPr sz="3600" dirty="0" err="1">
                <a:solidFill>
                  <a:srgbClr val="BB2CA2"/>
                </a:solidFill>
                <a:latin typeface="SimSun"/>
                <a:cs typeface="SimSun"/>
              </a:rPr>
              <a:t>const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	</a:t>
            </a:r>
            <a:r>
              <a:rPr sz="3600" dirty="0">
                <a:latin typeface="SimSun"/>
                <a:cs typeface="SimSun"/>
              </a:rPr>
              <a:t>{ </a:t>
            </a:r>
            <a:endParaRPr lang="en-US" sz="3600" dirty="0">
              <a:latin typeface="SimSun"/>
              <a:cs typeface="SimSun"/>
            </a:endParaRPr>
          </a:p>
          <a:p>
            <a:pPr marL="1841500" marR="462280" indent="-914400">
              <a:lnSpc>
                <a:spcPts val="3800"/>
              </a:lnSpc>
              <a:tabLst>
                <a:tab pos="2069464" algn="l"/>
                <a:tab pos="4126865" algn="l"/>
                <a:tab pos="4812665" algn="l"/>
                <a:tab pos="5955665" algn="l"/>
                <a:tab pos="6641465" algn="l"/>
                <a:tab pos="7327265" algn="l"/>
                <a:tab pos="8698865" algn="l"/>
                <a:tab pos="10070465" algn="l"/>
              </a:tabLst>
            </a:pPr>
            <a:r>
              <a:rPr lang="en-US" sz="3600" dirty="0">
                <a:latin typeface="SimSun"/>
                <a:cs typeface="SimSun"/>
              </a:rPr>
              <a:t>  </a:t>
            </a:r>
            <a:r>
              <a:rPr sz="3600" dirty="0" err="1"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</a:t>
            </a:r>
            <a:r>
              <a:rPr sz="3600" dirty="0" err="1">
                <a:latin typeface="SimSun"/>
                <a:cs typeface="SimSun"/>
              </a:rPr>
              <a:t>cout</a:t>
            </a:r>
            <a:r>
              <a:rPr lang="en-US" sz="3600" dirty="0">
                <a:latin typeface="SimSun"/>
                <a:cs typeface="SimSun"/>
              </a:rPr>
              <a:t> </a:t>
            </a:r>
            <a:r>
              <a:rPr sz="3600" dirty="0">
                <a:latin typeface="SimSun"/>
                <a:cs typeface="SimSun"/>
              </a:rPr>
              <a:t>&lt;&lt;</a:t>
            </a:r>
            <a:r>
              <a:rPr lang="en-US" sz="3600" dirty="0">
                <a:latin typeface="SimSun"/>
                <a:cs typeface="SimSun"/>
              </a:rPr>
              <a:t> </a:t>
            </a:r>
            <a:r>
              <a:rPr sz="3600" dirty="0">
                <a:latin typeface="SimSun"/>
                <a:cs typeface="SimSun"/>
              </a:rPr>
              <a:t>text</a:t>
            </a:r>
            <a:r>
              <a:rPr lang="en-US" sz="3600" dirty="0">
                <a:latin typeface="SimSun"/>
                <a:cs typeface="SimSun"/>
              </a:rPr>
              <a:t> </a:t>
            </a:r>
            <a:r>
              <a:rPr sz="3600" dirty="0">
                <a:latin typeface="SimSun"/>
                <a:cs typeface="SimSun"/>
              </a:rPr>
              <a:t>&lt;&lt;	std::endl;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4060"/>
              </a:lnSpc>
              <a:tabLst>
                <a:tab pos="469265" algn="l"/>
              </a:tabLst>
            </a:pPr>
            <a:r>
              <a:rPr sz="3600" dirty="0">
                <a:latin typeface="SimSun"/>
                <a:cs typeface="SimSun"/>
              </a:rPr>
              <a:t>}	fobj;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5080">
              <a:lnSpc>
                <a:spcPts val="3800"/>
              </a:lnSpc>
              <a:tabLst>
                <a:tab pos="697865" algn="l"/>
                <a:tab pos="2755265" algn="l"/>
                <a:tab pos="5041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함수 오브젝트를 넘겨서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쓰레드를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기동할 수 있다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tabLst>
                <a:tab pos="697865" algn="l"/>
                <a:tab pos="2755265" algn="l"/>
                <a:tab pos="5041265" algn="l"/>
              </a:tabLst>
            </a:pPr>
            <a:r>
              <a:rPr sz="3600" dirty="0" err="1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th4(fobj,	</a:t>
            </a:r>
            <a:r>
              <a:rPr sz="3600" dirty="0">
                <a:solidFill>
                  <a:srgbClr val="D12F1B"/>
                </a:solidFill>
                <a:latin typeface="SimSun"/>
                <a:cs typeface="SimSun"/>
              </a:rPr>
              <a:t>"Hello"</a:t>
            </a:r>
            <a:r>
              <a:rPr sz="3600" dirty="0">
                <a:latin typeface="SimSun"/>
                <a:cs typeface="SimSun"/>
              </a:rPr>
              <a:t>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1833880">
              <a:lnSpc>
                <a:spcPts val="3800"/>
              </a:lnSpc>
              <a:tabLst>
                <a:tab pos="697865" algn="l"/>
                <a:tab pos="2755265" algn="l"/>
                <a:tab pos="3898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람다식을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넘겨서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쓰레드를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기동할 수 있다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1833880">
              <a:lnSpc>
                <a:spcPts val="3800"/>
              </a:lnSpc>
              <a:tabLst>
                <a:tab pos="697865" algn="l"/>
                <a:tab pos="2755265" algn="l"/>
                <a:tab pos="3898265" algn="l"/>
              </a:tabLst>
            </a:pPr>
            <a:r>
              <a:rPr sz="3600" dirty="0" err="1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th5(	[]{</a:t>
            </a:r>
          </a:p>
          <a:p>
            <a:pPr marL="1841500">
              <a:lnSpc>
                <a:spcPts val="3500"/>
              </a:lnSpc>
              <a:tabLst>
                <a:tab pos="4126865" algn="l"/>
                <a:tab pos="4812665" algn="l"/>
                <a:tab pos="6641465" algn="l"/>
                <a:tab pos="73272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::cout	&lt;&lt;	</a:t>
            </a:r>
            <a:r>
              <a:rPr sz="3600" dirty="0">
                <a:solidFill>
                  <a:srgbClr val="D12F1B"/>
                </a:solidFill>
                <a:latin typeface="SimSun"/>
                <a:cs typeface="SimSun"/>
              </a:rPr>
              <a:t>"World"	</a:t>
            </a:r>
            <a:r>
              <a:rPr sz="3600" dirty="0">
                <a:latin typeface="SimSun"/>
                <a:cs typeface="SimSun"/>
              </a:rPr>
              <a:t>&lt;&lt;	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::endl;</a:t>
            </a:r>
          </a:p>
          <a:p>
            <a:pPr marL="927100">
              <a:lnSpc>
                <a:spcPts val="4060"/>
              </a:lnSpc>
              <a:tabLst>
                <a:tab pos="1383665" algn="l"/>
              </a:tabLst>
            </a:pPr>
            <a:r>
              <a:rPr sz="3600" dirty="0">
                <a:latin typeface="SimSun"/>
                <a:cs typeface="SimSun"/>
              </a:rPr>
              <a:t>}	);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3485">
              <a:lnSpc>
                <a:spcPct val="100000"/>
              </a:lnSpc>
            </a:pPr>
            <a:r>
              <a:rPr lang="ko-KR" altLang="en-US" spc="-130" dirty="0" err="1"/>
              <a:t>쓰레드</a:t>
            </a:r>
            <a:r>
              <a:rPr lang="ko-KR" altLang="en-US" spc="-130" dirty="0"/>
              <a:t> 만들기</a:t>
            </a:r>
            <a:endParaRPr spc="-13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10769600" cy="4021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1612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struct	</a:t>
            </a:r>
            <a:r>
              <a:rPr sz="3600" dirty="0">
                <a:latin typeface="SimSun"/>
                <a:cs typeface="SimSun"/>
              </a:rPr>
              <a:t>ClassX	{</a:t>
            </a:r>
          </a:p>
          <a:p>
            <a:pPr marL="927100">
              <a:lnSpc>
                <a:spcPts val="3800"/>
              </a:lnSpc>
              <a:tabLst>
                <a:tab pos="2069464" algn="l"/>
                <a:tab pos="4355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Process()	{}</a:t>
            </a: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12265" algn="l"/>
              </a:tabLst>
            </a:pPr>
            <a:r>
              <a:rPr sz="3600" dirty="0">
                <a:latin typeface="SimSun"/>
                <a:cs typeface="SimSun"/>
              </a:rPr>
              <a:t>ClassX	x;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멤버 함수 사용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2755265" algn="l"/>
                <a:tab pos="77844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th7(&amp;ClassX::Process,	x);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3485">
              <a:lnSpc>
                <a:spcPct val="100000"/>
              </a:lnSpc>
            </a:pPr>
            <a:r>
              <a:rPr lang="ko-KR" altLang="en-US" spc="-130" dirty="0" err="1"/>
              <a:t>쓰레드</a:t>
            </a:r>
            <a:r>
              <a:rPr lang="ko-KR" altLang="en-US" spc="-130" dirty="0"/>
              <a:t> 만들기</a:t>
            </a:r>
            <a:endParaRPr spc="-13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12141200" cy="5398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3205480" indent="-914400">
              <a:lnSpc>
                <a:spcPts val="3800"/>
              </a:lnSpc>
              <a:tabLst>
                <a:tab pos="1155065" algn="l"/>
                <a:tab pos="4355465" algn="l"/>
                <a:tab pos="4812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DoSomething(){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시간이 걸리는 함수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r>
              <a:rPr sz="3600" dirty="0">
                <a:latin typeface="SimSun"/>
                <a:cs typeface="SimSun"/>
              </a:rPr>
              <a:t>Sleep(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/*millisec*/</a:t>
            </a:r>
            <a:r>
              <a:rPr sz="3600" dirty="0">
                <a:latin typeface="SimSun"/>
                <a:cs typeface="SimSun"/>
              </a:rPr>
              <a:t>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  <a:tabLst>
                <a:tab pos="1155065" algn="l"/>
                <a:tab pos="2526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foo()	{</a:t>
            </a:r>
          </a:p>
          <a:p>
            <a:pPr marL="927100">
              <a:lnSpc>
                <a:spcPts val="4060"/>
              </a:lnSpc>
              <a:tabLst>
                <a:tab pos="3669665" algn="l"/>
                <a:tab pos="75558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th(DoSomething);	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5263515">
              <a:lnSpc>
                <a:spcPts val="3800"/>
              </a:lnSpc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스레드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종료를 대기한다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r>
              <a:rPr sz="3600" dirty="0">
                <a:latin typeface="SimSun"/>
                <a:cs typeface="SimSun"/>
              </a:rPr>
              <a:t>th.join();</a:t>
            </a:r>
          </a:p>
          <a:p>
            <a:pPr marL="927100">
              <a:lnSpc>
                <a:spcPct val="100000"/>
              </a:lnSpc>
              <a:spcBef>
                <a:spcPts val="3240"/>
              </a:spcBef>
              <a:tabLst>
                <a:tab pos="3212465" algn="l"/>
                <a:tab pos="3898265" algn="l"/>
                <a:tab pos="6184265" algn="l"/>
                <a:tab pos="68700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::cout	&lt;&lt;	</a:t>
            </a:r>
            <a:r>
              <a:rPr sz="3600" dirty="0">
                <a:solidFill>
                  <a:srgbClr val="D12F1B"/>
                </a:solidFill>
                <a:latin typeface="SimSun"/>
                <a:cs typeface="SimSun"/>
              </a:rPr>
              <a:t>"joined."	</a:t>
            </a:r>
            <a:r>
              <a:rPr sz="3600" dirty="0">
                <a:latin typeface="SimSun"/>
                <a:cs typeface="SimSun"/>
              </a:rPr>
              <a:t>&lt;&lt;	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::endl;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400" y="72517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8415">
              <a:lnSpc>
                <a:spcPct val="100000"/>
              </a:lnSpc>
            </a:pPr>
            <a:r>
              <a:rPr lang="ko-KR" altLang="en-US" spc="-130" dirty="0" err="1"/>
              <a:t>쓰레드의</a:t>
            </a:r>
            <a:r>
              <a:rPr lang="ko-KR" altLang="en-US" spc="-130" dirty="0"/>
              <a:t> 종료를 대기한다</a:t>
            </a:r>
            <a:endParaRPr spc="-130" dirty="0"/>
          </a:p>
        </p:txBody>
      </p:sp>
      <p:sp>
        <p:nvSpPr>
          <p:cNvPr id="7" name="object 7"/>
          <p:cNvSpPr/>
          <p:nvPr/>
        </p:nvSpPr>
        <p:spPr>
          <a:xfrm>
            <a:off x="4699000" y="7226300"/>
            <a:ext cx="70231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1948" y="7404100"/>
            <a:ext cx="6654800" cy="560410"/>
          </a:xfrm>
          <a:prstGeom prst="rect">
            <a:avLst/>
          </a:prstGeom>
          <a:solidFill>
            <a:srgbClr val="CAF0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3600" spc="45" dirty="0">
                <a:solidFill>
                  <a:srgbClr val="222222"/>
                </a:solidFill>
                <a:latin typeface="SimSun"/>
                <a:cs typeface="SimSun"/>
              </a:rPr>
              <a:t>1</a:t>
            </a:r>
            <a:r>
              <a:rPr lang="ko-KR" altLang="en-US" sz="3600" spc="45" dirty="0">
                <a:solidFill>
                  <a:srgbClr val="222222"/>
                </a:solidFill>
                <a:latin typeface="SimSun"/>
                <a:cs typeface="SimSun"/>
              </a:rPr>
              <a:t>초 후에</a:t>
            </a:r>
            <a:r>
              <a:rPr sz="3600" spc="45" dirty="0">
                <a:solidFill>
                  <a:srgbClr val="222222"/>
                </a:solidFill>
                <a:latin typeface="SimSun"/>
                <a:cs typeface="SimSun"/>
              </a:rPr>
              <a:t>`joined.`</a:t>
            </a:r>
            <a:r>
              <a:rPr lang="ko-KR" altLang="en-US" sz="3600" spc="45" dirty="0">
                <a:solidFill>
                  <a:srgbClr val="222222"/>
                </a:solidFill>
                <a:latin typeface="SimSun"/>
                <a:cs typeface="SimSun"/>
              </a:rPr>
              <a:t>이 출력된다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9626600" cy="3498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1155065" algn="l"/>
                <a:tab pos="2526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bar()	{</a:t>
            </a:r>
          </a:p>
          <a:p>
            <a:pPr marL="927100">
              <a:lnSpc>
                <a:spcPts val="4060"/>
              </a:lnSpc>
              <a:tabLst>
                <a:tab pos="36696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th(DoSomething);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3891915">
              <a:lnSpc>
                <a:spcPts val="3800"/>
              </a:lnSpc>
              <a:tabLst>
                <a:tab pos="1612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쓰레드를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분리한다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r>
              <a:rPr sz="3600" dirty="0">
                <a:latin typeface="SimSun"/>
                <a:cs typeface="SimSun"/>
              </a:rPr>
              <a:t>th.detach();</a:t>
            </a:r>
          </a:p>
          <a:p>
            <a:pPr marL="927100">
              <a:lnSpc>
                <a:spcPct val="100000"/>
              </a:lnSpc>
              <a:spcBef>
                <a:spcPts val="3240"/>
              </a:spcBef>
              <a:tabLst>
                <a:tab pos="3212465" algn="l"/>
                <a:tab pos="3898265" algn="l"/>
                <a:tab pos="6641465" algn="l"/>
                <a:tab pos="73272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::cout	&lt;&lt;	</a:t>
            </a:r>
            <a:r>
              <a:rPr sz="3600" dirty="0">
                <a:solidFill>
                  <a:srgbClr val="D12F1B"/>
                </a:solidFill>
                <a:latin typeface="SimSun"/>
                <a:cs typeface="SimSun"/>
              </a:rPr>
              <a:t>"detached."	</a:t>
            </a:r>
            <a:r>
              <a:rPr sz="3600" dirty="0">
                <a:latin typeface="SimSun"/>
                <a:cs typeface="SimSun"/>
              </a:rPr>
              <a:t>&lt;&lt;	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::endl;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400" y="6769100"/>
            <a:ext cx="9398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155065" algn="l"/>
              </a:tabLst>
            </a:pPr>
            <a:r>
              <a:rPr sz="3600" dirty="0">
                <a:latin typeface="SimSun"/>
                <a:cs typeface="SimSun"/>
              </a:rPr>
              <a:t>}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sz="3600" dirty="0" err="1">
                <a:solidFill>
                  <a:srgbClr val="008400"/>
                </a:solidFill>
                <a:latin typeface="SimSun"/>
                <a:cs typeface="SimSun"/>
              </a:rPr>
              <a:t>th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가 파괴 되어도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쓰레드는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계속 동작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3485">
              <a:lnSpc>
                <a:spcPct val="100000"/>
              </a:lnSpc>
            </a:pPr>
            <a:r>
              <a:rPr lang="ko-KR" altLang="en-US" spc="-130" dirty="0" err="1"/>
              <a:t>쓰레드를</a:t>
            </a:r>
            <a:r>
              <a:rPr lang="ko-KR" altLang="en-US" spc="-130" dirty="0"/>
              <a:t> 분리한다</a:t>
            </a:r>
            <a:endParaRPr spc="-130" dirty="0"/>
          </a:p>
        </p:txBody>
      </p:sp>
      <p:sp>
        <p:nvSpPr>
          <p:cNvPr id="7" name="object 7"/>
          <p:cNvSpPr/>
          <p:nvPr/>
        </p:nvSpPr>
        <p:spPr>
          <a:xfrm>
            <a:off x="5118100" y="5334000"/>
            <a:ext cx="75057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6603" y="5511800"/>
            <a:ext cx="7146290" cy="560410"/>
          </a:xfrm>
          <a:prstGeom prst="rect">
            <a:avLst/>
          </a:prstGeom>
          <a:solidFill>
            <a:srgbClr val="CAF0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spc="145" dirty="0">
                <a:solidFill>
                  <a:srgbClr val="222222"/>
                </a:solidFill>
                <a:latin typeface="SimSun"/>
                <a:cs typeface="SimSun"/>
              </a:rPr>
              <a:t>바로</a:t>
            </a:r>
            <a:r>
              <a:rPr sz="3600" spc="145" dirty="0">
                <a:solidFill>
                  <a:srgbClr val="222222"/>
                </a:solidFill>
                <a:latin typeface="SimSun"/>
                <a:cs typeface="SimSun"/>
              </a:rPr>
              <a:t>`detached.`</a:t>
            </a:r>
            <a:r>
              <a:rPr lang="ko-KR" altLang="en-US" sz="3600" spc="145" dirty="0">
                <a:solidFill>
                  <a:srgbClr val="222222"/>
                </a:solidFill>
                <a:latin typeface="SimSun"/>
                <a:cs typeface="SimSun"/>
              </a:rPr>
              <a:t>가 출력된다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" y="615950"/>
            <a:ext cx="126492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9690">
              <a:lnSpc>
                <a:spcPct val="100000"/>
              </a:lnSpc>
            </a:pPr>
            <a:r>
              <a:rPr spc="240" dirty="0"/>
              <a:t>std::thread</a:t>
            </a:r>
            <a:r>
              <a:rPr lang="en-US" spc="240" dirty="0"/>
              <a:t> </a:t>
            </a:r>
            <a:r>
              <a:rPr lang="ko-KR" altLang="en-US" spc="240" dirty="0"/>
              <a:t>클래스의 </a:t>
            </a:r>
            <a:r>
              <a:rPr lang="ko-KR" altLang="en-US" spc="240" dirty="0" smtClean="0"/>
              <a:t>주의점</a:t>
            </a:r>
            <a:endParaRPr spc="24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426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222193"/>
            <a:ext cx="11842115" cy="221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500"/>
              </a:lnSpc>
            </a:pPr>
            <a:r>
              <a:rPr lang="ko-KR" altLang="en-US" sz="4400" dirty="0"/>
              <a:t>어떤 </a:t>
            </a:r>
            <a:r>
              <a:rPr lang="ko-KR" altLang="en-US" sz="4400" dirty="0" err="1"/>
              <a:t>쓰레드를</a:t>
            </a:r>
            <a:r>
              <a:rPr lang="ko-KR" altLang="en-US" sz="4400" dirty="0"/>
              <a:t> 작성한 뒤에는 그 </a:t>
            </a:r>
            <a:r>
              <a:rPr lang="ko-KR" altLang="en-US" sz="4400" dirty="0" err="1"/>
              <a:t>쓰레드를</a:t>
            </a:r>
            <a:r>
              <a:rPr lang="ko-KR" altLang="en-US" sz="4400" dirty="0"/>
              <a:t> 관리하는 </a:t>
            </a:r>
            <a:r>
              <a:rPr lang="en-US" altLang="ko-KR" sz="4400" dirty="0" err="1"/>
              <a:t>std</a:t>
            </a:r>
            <a:r>
              <a:rPr lang="en-US" altLang="ko-KR" sz="4400" dirty="0"/>
              <a:t>::thread </a:t>
            </a:r>
            <a:r>
              <a:rPr lang="ko-KR" altLang="en-US" sz="4400" dirty="0"/>
              <a:t>클래스의 개체가 소멸 되기 전에</a:t>
            </a:r>
            <a:r>
              <a:rPr lang="en-US" altLang="ko-KR" sz="4400" dirty="0"/>
              <a:t>, join() or detach()</a:t>
            </a:r>
            <a:r>
              <a:rPr lang="ko-KR" altLang="en-US" sz="4400" dirty="0"/>
              <a:t>를 호출 해야 한다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63065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70050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6184900"/>
            <a:ext cx="11187430" cy="1794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400" spc="-25" dirty="0">
                <a:latin typeface="SimSun"/>
                <a:cs typeface="SimSun"/>
              </a:rPr>
              <a:t>예기치 않은 버그나</a:t>
            </a:r>
            <a:r>
              <a:rPr lang="en-US" altLang="ko-KR" sz="3400" spc="-25" dirty="0">
                <a:latin typeface="SimSun"/>
                <a:cs typeface="SimSun"/>
              </a:rPr>
              <a:t>, </a:t>
            </a:r>
            <a:r>
              <a:rPr lang="ko-KR" altLang="en-US" sz="3400" spc="-25" dirty="0">
                <a:latin typeface="SimSun"/>
                <a:cs typeface="SimSun"/>
              </a:rPr>
              <a:t>성능 상의 문제를 일으킨다</a:t>
            </a:r>
            <a:endParaRPr sz="3400" dirty="0">
              <a:latin typeface="SimSun"/>
              <a:cs typeface="SimSun"/>
            </a:endParaRPr>
          </a:p>
          <a:p>
            <a:pPr marL="12700" marR="423545">
              <a:lnSpc>
                <a:spcPct val="107800"/>
              </a:lnSpc>
              <a:spcBef>
                <a:spcPts val="1100"/>
              </a:spcBef>
            </a:pPr>
            <a:r>
              <a:rPr lang="en-US" sz="3400" spc="-105" dirty="0">
                <a:latin typeface="SimSun"/>
                <a:cs typeface="SimSun"/>
              </a:rPr>
              <a:t>move</a:t>
            </a:r>
            <a:r>
              <a:rPr lang="ko-KR" altLang="en-US" sz="3400" spc="-105" dirty="0">
                <a:latin typeface="SimSun"/>
                <a:cs typeface="SimSun"/>
              </a:rPr>
              <a:t>에 의한 소유권을 이동한 경우는 </a:t>
            </a:r>
            <a:r>
              <a:rPr lang="ko-KR" altLang="en-US" sz="3400" spc="-105" dirty="0" err="1">
                <a:latin typeface="SimSun"/>
                <a:cs typeface="SimSun"/>
              </a:rPr>
              <a:t>이동처의</a:t>
            </a:r>
            <a:r>
              <a:rPr lang="ko-KR" altLang="en-US" sz="3400" spc="-105" dirty="0">
                <a:latin typeface="SimSun"/>
                <a:cs typeface="SimSun"/>
              </a:rPr>
              <a:t> 오브젝트에서 적절하게 </a:t>
            </a:r>
            <a:r>
              <a:rPr sz="3400" spc="-145" dirty="0">
                <a:latin typeface="SimSun"/>
                <a:cs typeface="SimSun"/>
              </a:rPr>
              <a:t>join() </a:t>
            </a:r>
            <a:r>
              <a:rPr sz="3400" spc="90" dirty="0">
                <a:latin typeface="SimSun"/>
                <a:cs typeface="SimSun"/>
              </a:rPr>
              <a:t>or</a:t>
            </a:r>
            <a:r>
              <a:rPr sz="3400" spc="-1025" dirty="0">
                <a:latin typeface="SimSun"/>
                <a:cs typeface="SimSun"/>
              </a:rPr>
              <a:t> </a:t>
            </a:r>
            <a:r>
              <a:rPr sz="3400" spc="35" dirty="0">
                <a:latin typeface="SimSun"/>
                <a:cs typeface="SimSun"/>
              </a:rPr>
              <a:t>detach()</a:t>
            </a:r>
            <a:r>
              <a:rPr lang="ko-KR" altLang="en-US" sz="3400" spc="35" dirty="0">
                <a:latin typeface="SimSun"/>
                <a:cs typeface="SimSun"/>
              </a:rPr>
              <a:t>한다</a:t>
            </a:r>
            <a:endParaRPr sz="3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5610">
              <a:lnSpc>
                <a:spcPct val="100000"/>
              </a:lnSpc>
            </a:pPr>
            <a:r>
              <a:rPr spc="320" dirty="0"/>
              <a:t>std::</a:t>
            </a:r>
            <a:r>
              <a:rPr spc="320" dirty="0" err="1"/>
              <a:t>mutex</a:t>
            </a:r>
            <a:r>
              <a:rPr lang="en-US" spc="320" dirty="0"/>
              <a:t> </a:t>
            </a:r>
            <a:r>
              <a:rPr lang="ko-KR" altLang="en-US" spc="320" dirty="0"/>
              <a:t>클래스</a:t>
            </a:r>
            <a:endParaRPr spc="3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51032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894752"/>
            <a:ext cx="11356975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145" dirty="0">
                <a:latin typeface="SimSun"/>
                <a:cs typeface="SimSun"/>
              </a:rPr>
              <a:t>배타제어</a:t>
            </a:r>
            <a:r>
              <a:rPr sz="4200" spc="145" dirty="0">
                <a:latin typeface="SimSun"/>
                <a:cs typeface="SimSun"/>
              </a:rPr>
              <a:t>（Mutual </a:t>
            </a:r>
            <a:r>
              <a:rPr sz="4200" spc="55" dirty="0">
                <a:latin typeface="SimSun"/>
                <a:cs typeface="SimSun"/>
              </a:rPr>
              <a:t>Exclusion</a:t>
            </a:r>
            <a:r>
              <a:rPr sz="4200" spc="-1235" dirty="0">
                <a:latin typeface="SimSun"/>
                <a:cs typeface="SimSun"/>
              </a:rPr>
              <a:t> </a:t>
            </a:r>
            <a:r>
              <a:rPr sz="4200" spc="-1095" dirty="0">
                <a:latin typeface="SimSun"/>
                <a:cs typeface="SimSun"/>
              </a:rPr>
              <a:t>: </a:t>
            </a:r>
            <a:r>
              <a:rPr lang="ko-KR" altLang="en-US" sz="4200" spc="-1095" dirty="0">
                <a:latin typeface="SimSun"/>
                <a:cs typeface="SimSun"/>
              </a:rPr>
              <a:t>상호배제</a:t>
            </a:r>
            <a:r>
              <a:rPr sz="4200" dirty="0">
                <a:latin typeface="SimSun"/>
                <a:cs typeface="SimSun"/>
              </a:rPr>
              <a:t>）</a:t>
            </a:r>
            <a:r>
              <a:rPr lang="ko-KR" altLang="en-US" sz="4200" dirty="0" err="1">
                <a:latin typeface="SimSun"/>
                <a:cs typeface="SimSun"/>
              </a:rPr>
              <a:t>를</a:t>
            </a:r>
            <a:r>
              <a:rPr lang="ko-KR" altLang="en-US" sz="4200" dirty="0">
                <a:latin typeface="SimSun"/>
                <a:cs typeface="SimSun"/>
              </a:rPr>
              <a:t> 하는 클래스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4845">
              <a:lnSpc>
                <a:spcPct val="100000"/>
              </a:lnSpc>
            </a:pPr>
            <a:r>
              <a:rPr lang="ko-KR" altLang="en-US" spc="-130" dirty="0"/>
              <a:t>배타 제어</a:t>
            </a:r>
            <a:endParaRPr spc="-130" dirty="0"/>
          </a:p>
        </p:txBody>
      </p:sp>
      <p:sp>
        <p:nvSpPr>
          <p:cNvPr id="6" name="object 6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30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49254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5966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373869"/>
            <a:ext cx="7493000" cy="2106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700"/>
              </a:lnSpc>
            </a:pPr>
            <a:r>
              <a:rPr lang="ko-KR" altLang="en-US" sz="4200" dirty="0">
                <a:latin typeface="SimSun"/>
                <a:cs typeface="SimSun"/>
              </a:rPr>
              <a:t>데이터 경합을 막기 위한 기능</a:t>
            </a:r>
            <a:r>
              <a:rPr sz="4200" dirty="0">
                <a:latin typeface="SimSun"/>
                <a:cs typeface="SimSun"/>
              </a:rPr>
              <a:t> </a:t>
            </a:r>
            <a:r>
              <a:rPr lang="ko-KR" altLang="en-US" sz="4200" dirty="0" err="1">
                <a:latin typeface="SimSun"/>
                <a:cs typeface="SimSun"/>
              </a:rPr>
              <a:t>데드락에</a:t>
            </a:r>
            <a:r>
              <a:rPr lang="ko-KR" altLang="en-US" sz="4200" dirty="0">
                <a:latin typeface="SimSun"/>
                <a:cs typeface="SimSun"/>
              </a:rPr>
              <a:t> 주의한다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7920">
              <a:lnSpc>
                <a:spcPct val="100000"/>
              </a:lnSpc>
            </a:pPr>
            <a:r>
              <a:rPr lang="ko-KR" altLang="en-US" spc="-130" dirty="0"/>
              <a:t>오늘의 </a:t>
            </a:r>
            <a:r>
              <a:rPr lang="ko-KR" altLang="en-US" spc="-130" dirty="0" err="1"/>
              <a:t>레시피</a:t>
            </a:r>
            <a:endParaRPr spc="-13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4047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54461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6474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859570"/>
            <a:ext cx="9029700" cy="314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700"/>
              </a:lnSpc>
            </a:pPr>
            <a:r>
              <a:rPr lang="ko-KR" altLang="en-US" sz="4200" spc="-254" dirty="0">
                <a:latin typeface="SimSun"/>
                <a:cs typeface="SimSun"/>
              </a:rPr>
              <a:t>멀티 </a:t>
            </a:r>
            <a:r>
              <a:rPr lang="ko-KR" altLang="en-US" sz="4200" spc="-254" dirty="0" err="1">
                <a:latin typeface="SimSun"/>
                <a:cs typeface="SimSun"/>
              </a:rPr>
              <a:t>쓰레드</a:t>
            </a:r>
            <a:r>
              <a:rPr lang="ko-KR" altLang="en-US" sz="4200" spc="-254" dirty="0">
                <a:latin typeface="SimSun"/>
                <a:cs typeface="SimSun"/>
              </a:rPr>
              <a:t> 프로그래밍 전략</a:t>
            </a:r>
            <a:endParaRPr lang="en-US" altLang="ko-KR" sz="4200" spc="-254" dirty="0">
              <a:latin typeface="SimSun"/>
              <a:cs typeface="SimSun"/>
            </a:endParaRPr>
          </a:p>
          <a:p>
            <a:pPr marL="12700" marR="5080">
              <a:lnSpc>
                <a:spcPct val="161700"/>
              </a:lnSpc>
            </a:pPr>
            <a:r>
              <a:rPr sz="4200" spc="180" dirty="0">
                <a:latin typeface="SimSun"/>
                <a:cs typeface="SimSun"/>
              </a:rPr>
              <a:t>C++</a:t>
            </a:r>
            <a:r>
              <a:rPr lang="ko-KR" altLang="en-US" sz="4200" spc="180" dirty="0">
                <a:latin typeface="SimSun"/>
                <a:cs typeface="SimSun"/>
              </a:rPr>
              <a:t>의 </a:t>
            </a:r>
            <a:r>
              <a:rPr lang="ko-KR" altLang="en-US" sz="4200" spc="180" dirty="0" err="1">
                <a:latin typeface="SimSun"/>
                <a:cs typeface="SimSun"/>
              </a:rPr>
              <a:t>쓰레드</a:t>
            </a:r>
            <a:r>
              <a:rPr lang="ko-KR" altLang="en-US" sz="4200" spc="180" dirty="0">
                <a:latin typeface="SimSun"/>
                <a:cs typeface="SimSun"/>
              </a:rPr>
              <a:t> 라이브러리</a:t>
            </a:r>
            <a:endParaRPr lang="en-US" sz="4200" spc="180" dirty="0">
              <a:latin typeface="SimSun"/>
              <a:cs typeface="SimSun"/>
            </a:endParaRPr>
          </a:p>
          <a:p>
            <a:pPr marL="12700" marR="5080">
              <a:lnSpc>
                <a:spcPct val="161700"/>
              </a:lnSpc>
            </a:pPr>
            <a:r>
              <a:rPr lang="ko-KR" altLang="en-US" sz="4200" spc="180" dirty="0">
                <a:latin typeface="SimSun"/>
                <a:cs typeface="SimSun"/>
              </a:rPr>
              <a:t>실전 </a:t>
            </a:r>
            <a:r>
              <a:rPr sz="4200" spc="145" dirty="0">
                <a:latin typeface="SimSun"/>
                <a:cs typeface="SimSun"/>
              </a:rPr>
              <a:t>「</a:t>
            </a:r>
            <a:r>
              <a:rPr sz="4200" spc="145" dirty="0" err="1">
                <a:latin typeface="SimSun"/>
                <a:cs typeface="SimSun"/>
              </a:rPr>
              <a:t>task_queue</a:t>
            </a:r>
            <a:r>
              <a:rPr lang="en-US" sz="4200" spc="145" dirty="0">
                <a:latin typeface="SimSun"/>
                <a:cs typeface="SimSun"/>
              </a:rPr>
              <a:t> </a:t>
            </a:r>
            <a:r>
              <a:rPr lang="ko-KR" altLang="en-US" sz="4200" spc="145" dirty="0">
                <a:latin typeface="SimSun"/>
                <a:cs typeface="SimSun"/>
              </a:rPr>
              <a:t>클래스</a:t>
            </a:r>
            <a:r>
              <a:rPr sz="4200" spc="145" dirty="0">
                <a:latin typeface="SimSun"/>
                <a:cs typeface="SimSun"/>
              </a:rPr>
              <a:t>」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10541000" cy="741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64058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64058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 marL="927100">
              <a:lnSpc>
                <a:spcPct val="100000"/>
              </a:lnSpc>
              <a:spcBef>
                <a:spcPts val="3240"/>
              </a:spcBef>
              <a:tabLst>
                <a:tab pos="3441065" algn="l"/>
                <a:tab pos="4126865" algn="l"/>
              </a:tabLst>
            </a:pPr>
            <a:r>
              <a:rPr sz="3600" dirty="0">
                <a:latin typeface="SimSun"/>
                <a:cs typeface="SimSun"/>
              </a:rPr>
              <a:t>++counter;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복수의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쓰레드에서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동시에 갱신</a:t>
            </a:r>
            <a:endParaRPr sz="36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Worker()	{</a:t>
            </a:r>
          </a:p>
          <a:p>
            <a:pPr marL="1841500" marR="2519680" indent="-914400">
              <a:lnSpc>
                <a:spcPts val="3800"/>
              </a:lnSpc>
              <a:spcBef>
                <a:spcPts val="300"/>
              </a:spcBef>
              <a:tabLst>
                <a:tab pos="2755265" algn="l"/>
                <a:tab pos="3212465" algn="l"/>
                <a:tab pos="3669665" algn="l"/>
                <a:tab pos="4355465" algn="l"/>
                <a:tab pos="4812665" algn="l"/>
                <a:tab pos="5269865" algn="l"/>
                <a:tab pos="6641465" algn="l"/>
                <a:tab pos="7784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i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	i	&lt;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latin typeface="SimSun"/>
                <a:cs typeface="SimSun"/>
              </a:rPr>
              <a:t>;	++i)	{  DoWork();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 marR="5034280">
              <a:lnSpc>
                <a:spcPts val="3800"/>
              </a:lnSpc>
              <a:spcBef>
                <a:spcPts val="300"/>
              </a:spcBef>
              <a:tabLst>
                <a:tab pos="2755265" algn="l"/>
              </a:tabLst>
            </a:pPr>
            <a:r>
              <a:rPr sz="3600" dirty="0">
                <a:latin typeface="SimSun"/>
                <a:cs typeface="SimSun"/>
              </a:rPr>
              <a:t>std::thread	th1(Worker);  std::thread	th2(Worker);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31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245">
              <a:lnSpc>
                <a:spcPct val="100000"/>
              </a:lnSpc>
            </a:pPr>
            <a:r>
              <a:rPr lang="ko-KR" altLang="en-US" spc="-180" dirty="0"/>
              <a:t>베타 제어 하지 않은 코드</a:t>
            </a:r>
            <a:endParaRPr spc="-18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11811000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64058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64058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 marL="927100">
              <a:lnSpc>
                <a:spcPct val="100000"/>
              </a:lnSpc>
              <a:spcBef>
                <a:spcPts val="3240"/>
              </a:spcBef>
              <a:tabLst>
                <a:tab pos="3441065" algn="l"/>
                <a:tab pos="4126865" algn="l"/>
              </a:tabLst>
            </a:pPr>
            <a:r>
              <a:rPr sz="3600" dirty="0">
                <a:latin typeface="SimSun"/>
                <a:cs typeface="SimSun"/>
              </a:rPr>
              <a:t>++counter;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복수의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쓰레드에서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동시에 갱신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5321300"/>
            <a:ext cx="345440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Worker()	{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6286500"/>
            <a:ext cx="7112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0864" algn="l"/>
                <a:tab pos="2298065" algn="l"/>
                <a:tab pos="2755265" algn="l"/>
                <a:tab pos="3441065" algn="l"/>
                <a:tab pos="3898265" algn="l"/>
                <a:tab pos="4355465" algn="l"/>
                <a:tab pos="5727065" algn="l"/>
                <a:tab pos="6870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i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	i	&lt;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latin typeface="SimSun"/>
                <a:cs typeface="SimSun"/>
              </a:rPr>
              <a:t>;	++i)	{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245">
              <a:lnSpc>
                <a:spcPct val="100000"/>
              </a:lnSpc>
            </a:pPr>
            <a:r>
              <a:rPr lang="ko-KR" altLang="en-US" spc="-180" dirty="0"/>
              <a:t>베타 제어 하지 않은 코드</a:t>
            </a:r>
            <a:endParaRPr spc="-180" dirty="0"/>
          </a:p>
        </p:txBody>
      </p:sp>
      <p:sp>
        <p:nvSpPr>
          <p:cNvPr id="8" name="object 8"/>
          <p:cNvSpPr/>
          <p:nvPr/>
        </p:nvSpPr>
        <p:spPr>
          <a:xfrm>
            <a:off x="6070600" y="4864100"/>
            <a:ext cx="54610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83201" y="5041900"/>
            <a:ext cx="6705600" cy="56041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spc="250" dirty="0">
                <a:solidFill>
                  <a:srgbClr val="222222"/>
                </a:solidFill>
                <a:latin typeface="SimSun"/>
                <a:cs typeface="SimSun"/>
              </a:rPr>
              <a:t>합계가 </a:t>
            </a:r>
            <a:r>
              <a:rPr sz="3600" spc="250" dirty="0">
                <a:solidFill>
                  <a:srgbClr val="222222"/>
                </a:solidFill>
                <a:latin typeface="SimSun"/>
                <a:cs typeface="SimSun"/>
              </a:rPr>
              <a:t>2000</a:t>
            </a:r>
            <a:r>
              <a:rPr lang="ko-KR" altLang="en-US" sz="3600" spc="250" dirty="0">
                <a:solidFill>
                  <a:srgbClr val="222222"/>
                </a:solidFill>
                <a:latin typeface="SimSun"/>
                <a:cs typeface="SimSun"/>
              </a:rPr>
              <a:t>이 되지 않는다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200" y="6839992"/>
            <a:ext cx="2082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DoWork();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800" y="7322592"/>
            <a:ext cx="25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400" y="7805192"/>
            <a:ext cx="25400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spcBef>
                <a:spcPts val="300"/>
              </a:spcBef>
            </a:pPr>
            <a:r>
              <a:rPr sz="3600" dirty="0">
                <a:latin typeface="SimSun"/>
                <a:cs typeface="SimSun"/>
              </a:rPr>
              <a:t>std::thread  std::thread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9600" y="8287792"/>
            <a:ext cx="27686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th1(Worker);  th2(Worker);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32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8140">
              <a:lnSpc>
                <a:spcPct val="100000"/>
              </a:lnSpc>
            </a:pPr>
            <a:r>
              <a:rPr lang="ko-KR" altLang="en-US" spc="-150" dirty="0"/>
              <a:t>배타 제어에 대해서</a:t>
            </a:r>
            <a:endParaRPr spc="-15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5411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332652"/>
            <a:ext cx="1153160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>
                <a:latin typeface="SimSun"/>
                <a:cs typeface="SimSun"/>
              </a:rPr>
              <a:t>복수의 </a:t>
            </a:r>
            <a:r>
              <a:rPr lang="ko-KR" altLang="en-US" sz="4200" dirty="0" err="1">
                <a:latin typeface="SimSun"/>
                <a:cs typeface="SimSun"/>
              </a:rPr>
              <a:t>쓰레드에서</a:t>
            </a:r>
            <a:r>
              <a:rPr lang="ko-KR" altLang="en-US" sz="4200" dirty="0">
                <a:latin typeface="SimSun"/>
                <a:cs typeface="SimSun"/>
              </a:rPr>
              <a:t> 같은 메모리 영역에 동시에 접근하는 경우의 안정성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2683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700" y="63097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73384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4723170"/>
            <a:ext cx="11455400" cy="372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700"/>
              </a:lnSpc>
            </a:pPr>
            <a:r>
              <a:rPr lang="ko-KR" altLang="en-US" sz="4200" dirty="0">
                <a:latin typeface="SimSun"/>
                <a:cs typeface="SimSun"/>
              </a:rPr>
              <a:t>읽기</a:t>
            </a:r>
            <a:r>
              <a:rPr sz="4200" dirty="0">
                <a:latin typeface="SimSun"/>
                <a:cs typeface="SimSun"/>
              </a:rPr>
              <a:t>／</a:t>
            </a:r>
            <a:r>
              <a:rPr lang="ko-KR" altLang="en-US" sz="4200" dirty="0">
                <a:latin typeface="SimSun"/>
                <a:cs typeface="SimSun"/>
              </a:rPr>
              <a:t>읽기</a:t>
            </a:r>
            <a:r>
              <a:rPr sz="4200" dirty="0">
                <a:latin typeface="SimSun"/>
                <a:cs typeface="SimSun"/>
              </a:rPr>
              <a:t> → </a:t>
            </a:r>
            <a:r>
              <a:rPr lang="ko-KR" altLang="en-US" sz="4200" dirty="0">
                <a:latin typeface="SimSun"/>
                <a:cs typeface="SimSun"/>
              </a:rPr>
              <a:t>안전</a:t>
            </a:r>
            <a:r>
              <a:rPr sz="4200" dirty="0">
                <a:latin typeface="SimSun"/>
                <a:cs typeface="SimSun"/>
              </a:rPr>
              <a:t>  </a:t>
            </a:r>
            <a:endParaRPr lang="en-US" sz="4200" dirty="0">
              <a:latin typeface="SimSun"/>
              <a:cs typeface="SimSun"/>
            </a:endParaRPr>
          </a:p>
          <a:p>
            <a:pPr marL="12700" marR="5080">
              <a:lnSpc>
                <a:spcPct val="161700"/>
              </a:lnSpc>
            </a:pPr>
            <a:r>
              <a:rPr lang="ko-KR" altLang="en-US" sz="4200" dirty="0">
                <a:latin typeface="SimSun"/>
                <a:cs typeface="SimSun"/>
              </a:rPr>
              <a:t>쓰기</a:t>
            </a:r>
            <a:r>
              <a:rPr sz="4200" dirty="0">
                <a:latin typeface="SimSun"/>
                <a:cs typeface="SimSun"/>
              </a:rPr>
              <a:t>／</a:t>
            </a:r>
            <a:r>
              <a:rPr lang="ko-KR" altLang="en-US" sz="4200" dirty="0">
                <a:latin typeface="SimSun"/>
                <a:cs typeface="SimSun"/>
              </a:rPr>
              <a:t>쓰기</a:t>
            </a:r>
            <a:r>
              <a:rPr sz="4200" dirty="0">
                <a:latin typeface="SimSun"/>
                <a:cs typeface="SimSun"/>
              </a:rPr>
              <a:t> →</a:t>
            </a:r>
            <a:r>
              <a:rPr sz="4200" spc="-1510" dirty="0">
                <a:latin typeface="SimSun"/>
                <a:cs typeface="SimSun"/>
              </a:rPr>
              <a:t> </a:t>
            </a:r>
            <a:r>
              <a:rPr lang="ko-KR" altLang="en-US" sz="4200" spc="-1510" dirty="0">
                <a:latin typeface="SimSun"/>
                <a:cs typeface="SimSun"/>
              </a:rPr>
              <a:t>미정의 동작</a:t>
            </a:r>
            <a:r>
              <a:rPr sz="4200" dirty="0">
                <a:latin typeface="SimSun"/>
                <a:cs typeface="SimSun"/>
              </a:rPr>
              <a:t>  </a:t>
            </a:r>
            <a:endParaRPr lang="en-US" sz="4200" dirty="0">
              <a:latin typeface="SimSun"/>
              <a:cs typeface="SimSun"/>
            </a:endParaRPr>
          </a:p>
          <a:p>
            <a:pPr marL="12700" marR="5080">
              <a:lnSpc>
                <a:spcPct val="161700"/>
              </a:lnSpc>
            </a:pPr>
            <a:r>
              <a:rPr lang="ko-KR" altLang="en-US" sz="4200" dirty="0">
                <a:latin typeface="SimSun"/>
                <a:cs typeface="SimSun"/>
              </a:rPr>
              <a:t>읽기</a:t>
            </a:r>
            <a:r>
              <a:rPr sz="4200" dirty="0">
                <a:latin typeface="SimSun"/>
                <a:cs typeface="SimSun"/>
              </a:rPr>
              <a:t>／</a:t>
            </a:r>
            <a:r>
              <a:rPr lang="ko-KR" altLang="en-US" sz="4200" dirty="0">
                <a:latin typeface="SimSun"/>
                <a:cs typeface="SimSun"/>
              </a:rPr>
              <a:t>쓰기</a:t>
            </a:r>
            <a:r>
              <a:rPr sz="4200" dirty="0">
                <a:latin typeface="SimSun"/>
                <a:cs typeface="SimSun"/>
              </a:rPr>
              <a:t> →</a:t>
            </a:r>
            <a:r>
              <a:rPr sz="4200" spc="-1510" dirty="0">
                <a:latin typeface="SimSun"/>
                <a:cs typeface="SimSun"/>
              </a:rPr>
              <a:t> </a:t>
            </a:r>
            <a:r>
              <a:rPr lang="ko-KR" altLang="en-US" sz="4200" dirty="0">
                <a:latin typeface="SimSun"/>
                <a:cs typeface="SimSun"/>
              </a:rPr>
              <a:t>미 정의 동작</a:t>
            </a:r>
            <a:endParaRPr sz="4200" dirty="0">
              <a:latin typeface="SimSun"/>
              <a:cs typeface="SimSun"/>
            </a:endParaRPr>
          </a:p>
          <a:p>
            <a:pPr marL="50800">
              <a:lnSpc>
                <a:spcPct val="100000"/>
              </a:lnSpc>
              <a:spcBef>
                <a:spcPts val="2360"/>
              </a:spcBef>
            </a:pPr>
            <a:r>
              <a:rPr sz="1800" dirty="0">
                <a:latin typeface="PMingLiU"/>
                <a:cs typeface="PMingLiU"/>
              </a:rPr>
              <a:t>詳しくは</a:t>
            </a:r>
            <a:r>
              <a:rPr sz="1800" spc="95" dirty="0">
                <a:latin typeface="PMingLiU"/>
                <a:cs typeface="PMingLiU"/>
              </a:rPr>
              <a:t> </a:t>
            </a:r>
            <a:r>
              <a:rPr sz="1800" u="heavy" spc="270" dirty="0">
                <a:latin typeface="PMingLiU"/>
                <a:cs typeface="PMingLiU"/>
                <a:hlinkClick r:id="rId2"/>
              </a:rPr>
              <a:t>http://yohhoy.hatenablog.jp/entry/2013/12/15/204116</a:t>
            </a:r>
            <a:endParaRPr sz="1800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53213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5803900"/>
            <a:ext cx="34544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Worker()	{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800" y="6286500"/>
            <a:ext cx="20828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0864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i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9500" y="3474492"/>
            <a:ext cx="9183370" cy="383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60"/>
              </a:lnSpc>
            </a:pPr>
            <a:r>
              <a:rPr sz="3600" dirty="0">
                <a:latin typeface="SimSun"/>
                <a:cs typeface="SimSun"/>
              </a:rPr>
              <a:t>g();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R="4375785" indent="457200">
              <a:lnSpc>
                <a:spcPts val="3800"/>
              </a:lnSpc>
              <a:spcBef>
                <a:spcPts val="2480"/>
              </a:spcBef>
              <a:tabLst>
                <a:tab pos="1142365" algn="l"/>
                <a:tab pos="1599565" algn="l"/>
                <a:tab pos="2056764" algn="l"/>
                <a:tab pos="3428365" algn="l"/>
                <a:tab pos="4571365" algn="l"/>
              </a:tabLst>
            </a:pP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	i	&lt;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latin typeface="SimSun"/>
                <a:cs typeface="SimSun"/>
              </a:rPr>
              <a:t>;	++i)	{  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00" y="7251700"/>
            <a:ext cx="5511800" cy="200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spcBef>
                <a:spcPts val="300"/>
              </a:spcBef>
              <a:tabLst>
                <a:tab pos="2755265" algn="l"/>
              </a:tabLst>
            </a:pPr>
            <a:r>
              <a:rPr sz="3600" dirty="0">
                <a:latin typeface="SimSun"/>
                <a:cs typeface="SimSun"/>
              </a:rPr>
              <a:t>std::thread	th1(Worker);  std::thread	th2(Worker);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245">
              <a:lnSpc>
                <a:spcPct val="100000"/>
              </a:lnSpc>
            </a:pPr>
            <a:r>
              <a:rPr lang="ko-KR" altLang="en-US" spc="-180" dirty="0"/>
              <a:t>배타 제어 하지 않은 코드</a:t>
            </a:r>
            <a:endParaRPr spc="-180" dirty="0"/>
          </a:p>
        </p:txBody>
      </p:sp>
      <p:sp>
        <p:nvSpPr>
          <p:cNvPr id="10" name="object 10"/>
          <p:cNvSpPr/>
          <p:nvPr/>
        </p:nvSpPr>
        <p:spPr>
          <a:xfrm>
            <a:off x="3657600" y="3543300"/>
            <a:ext cx="9271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2370" y="3606800"/>
            <a:ext cx="9080500" cy="3479800"/>
          </a:xfrm>
          <a:custGeom>
            <a:avLst/>
            <a:gdLst/>
            <a:ahLst/>
            <a:cxnLst/>
            <a:rect l="l" t="t" r="r" b="b"/>
            <a:pathLst>
              <a:path w="9080500" h="3479800">
                <a:moveTo>
                  <a:pt x="0" y="3479800"/>
                </a:moveTo>
                <a:lnTo>
                  <a:pt x="9080500" y="3479800"/>
                </a:lnTo>
                <a:lnTo>
                  <a:pt x="9080500" y="0"/>
                </a:lnTo>
                <a:lnTo>
                  <a:pt x="0" y="0"/>
                </a:lnTo>
                <a:lnTo>
                  <a:pt x="0" y="34798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22370" y="3606800"/>
            <a:ext cx="9080500" cy="3479800"/>
          </a:xfrm>
          <a:custGeom>
            <a:avLst/>
            <a:gdLst/>
            <a:ahLst/>
            <a:cxnLst/>
            <a:rect l="l" t="t" r="r" b="b"/>
            <a:pathLst>
              <a:path w="9080500" h="3479800">
                <a:moveTo>
                  <a:pt x="0" y="0"/>
                </a:moveTo>
                <a:lnTo>
                  <a:pt x="9080500" y="0"/>
                </a:lnTo>
                <a:lnTo>
                  <a:pt x="9080500" y="3479800"/>
                </a:lnTo>
                <a:lnTo>
                  <a:pt x="0" y="3479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6400" y="1943100"/>
            <a:ext cx="10707370" cy="2157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DoWork()	{</a:t>
            </a:r>
            <a:endParaRPr sz="3600">
              <a:latin typeface="SimSun"/>
              <a:cs typeface="SimSun"/>
            </a:endParaRPr>
          </a:p>
          <a:p>
            <a:pPr marL="927100">
              <a:lnSpc>
                <a:spcPts val="4285"/>
              </a:lnSpc>
              <a:spcBef>
                <a:spcPts val="780"/>
              </a:spcBef>
              <a:tabLst>
                <a:tab pos="5207635" algn="l"/>
                <a:tab pos="6223635" algn="l"/>
                <a:tab pos="8662035" algn="l"/>
              </a:tabLst>
            </a:pPr>
            <a:r>
              <a:rPr sz="5400" baseline="20061" dirty="0">
                <a:latin typeface="SimSun"/>
                <a:cs typeface="SimSun"/>
              </a:rPr>
              <a:t>DoSomethin</a:t>
            </a:r>
            <a:r>
              <a:rPr sz="5400" spc="-735" baseline="20061" dirty="0">
                <a:latin typeface="SimSun"/>
                <a:cs typeface="SimSun"/>
              </a:rPr>
              <a:t> </a:t>
            </a:r>
            <a:r>
              <a:rPr sz="3200" dirty="0">
                <a:solidFill>
                  <a:srgbClr val="222222"/>
                </a:solidFill>
                <a:latin typeface="SimSun"/>
                <a:cs typeface="SimSun"/>
              </a:rPr>
              <a:t>00A34E2E	call	DoSomething	(0A310FFh)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320800" y="4394200"/>
            <a:ext cx="491617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  <a:tabLst>
                <a:tab pos="4293235" algn="l"/>
              </a:tabLst>
            </a:pPr>
            <a:r>
              <a:rPr sz="5400" baseline="4629" dirty="0">
                <a:latin typeface="SimSun"/>
                <a:cs typeface="SimSun"/>
              </a:rPr>
              <a:t>++counter;</a:t>
            </a:r>
            <a:r>
              <a:rPr sz="5400" spc="-735" baseline="4629" dirty="0">
                <a:latin typeface="SimSun"/>
                <a:cs typeface="SimSun"/>
              </a:rPr>
              <a:t> </a:t>
            </a:r>
            <a:r>
              <a:rPr sz="3200" dirty="0">
                <a:solidFill>
                  <a:srgbClr val="222222"/>
                </a:solidFill>
                <a:latin typeface="SimSun"/>
                <a:cs typeface="SimSun"/>
              </a:rPr>
              <a:t>00A34E33	mov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3170" y="4864100"/>
            <a:ext cx="2463800" cy="912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70"/>
              </a:lnSpc>
              <a:tabLst>
                <a:tab pos="1840864" algn="l"/>
              </a:tabLst>
            </a:pPr>
            <a:r>
              <a:rPr sz="3200" dirty="0">
                <a:solidFill>
                  <a:srgbClr val="222222"/>
                </a:solidFill>
                <a:latin typeface="SimSun"/>
                <a:cs typeface="SimSun"/>
              </a:rPr>
              <a:t>00A34E38	add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3570"/>
              </a:lnSpc>
              <a:tabLst>
                <a:tab pos="1840864" algn="l"/>
              </a:tabLst>
            </a:pPr>
            <a:r>
              <a:rPr sz="3200" dirty="0">
                <a:solidFill>
                  <a:srgbClr val="222222"/>
                </a:solidFill>
                <a:latin typeface="SimSun"/>
                <a:cs typeface="SimSun"/>
              </a:rPr>
              <a:t>00A34E3B	mov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7970" y="4516120"/>
            <a:ext cx="57150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300"/>
              </a:lnSpc>
              <a:tabLst>
                <a:tab pos="2044064" algn="l"/>
                <a:tab pos="2856865" algn="l"/>
              </a:tabLst>
            </a:pPr>
            <a:r>
              <a:rPr sz="3200" dirty="0">
                <a:solidFill>
                  <a:srgbClr val="222222"/>
                </a:solidFill>
                <a:latin typeface="SimSun"/>
                <a:cs typeface="SimSun"/>
              </a:rPr>
              <a:t>eax,dword	ptr	ds:[00A41390h]  eax,1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3279"/>
              </a:lnSpc>
              <a:tabLst>
                <a:tab pos="1231265" algn="l"/>
                <a:tab pos="2044064" algn="l"/>
              </a:tabLst>
            </a:pPr>
            <a:r>
              <a:rPr sz="3200" dirty="0">
                <a:solidFill>
                  <a:srgbClr val="222222"/>
                </a:solidFill>
                <a:latin typeface="SimSun"/>
                <a:cs typeface="SimSun"/>
              </a:rPr>
              <a:t>dword	ptr	ds:[00A41390h],eax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9029" y="6070600"/>
            <a:ext cx="886714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67" baseline="-26234" dirty="0">
                <a:latin typeface="SimSun"/>
                <a:cs typeface="SimSun"/>
              </a:rPr>
              <a:t>=</a:t>
            </a:r>
            <a:r>
              <a:rPr sz="3200" spc="-45" dirty="0">
                <a:solidFill>
                  <a:srgbClr val="222222"/>
                </a:solidFill>
                <a:latin typeface="SimSun"/>
                <a:cs typeface="SimSun"/>
              </a:rPr>
              <a:t>(※</a:t>
            </a:r>
            <a:r>
              <a:rPr lang="ko-KR" altLang="en-US" sz="3200" spc="-45" dirty="0">
                <a:solidFill>
                  <a:srgbClr val="222222"/>
                </a:solidFill>
                <a:latin typeface="SimSun"/>
                <a:cs typeface="SimSun"/>
              </a:rPr>
              <a:t>컴파일러나 컴파일러 옵션에 따라서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200" y="6489700"/>
            <a:ext cx="105041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aseline="-33950" dirty="0" err="1">
                <a:latin typeface="SimSun"/>
                <a:cs typeface="SimSun"/>
              </a:rPr>
              <a:t>DoWork</a:t>
            </a:r>
            <a:r>
              <a:rPr sz="5400" spc="-885" baseline="-33950" dirty="0">
                <a:latin typeface="SimSun"/>
                <a:cs typeface="SimSun"/>
              </a:rPr>
              <a:t> </a:t>
            </a:r>
            <a:r>
              <a:rPr lang="ko-KR" altLang="en-US" sz="3200" dirty="0">
                <a:solidFill>
                  <a:srgbClr val="222222"/>
                </a:solidFill>
                <a:latin typeface="SimSun"/>
                <a:cs typeface="SimSun"/>
              </a:rPr>
              <a:t>생성 되는 어셈블러는 다르므로 이것은 일례</a:t>
            </a:r>
            <a:r>
              <a:rPr sz="3200" dirty="0">
                <a:solidFill>
                  <a:srgbClr val="222222"/>
                </a:solidFill>
                <a:latin typeface="SimSun"/>
                <a:cs typeface="SimSun"/>
              </a:rPr>
              <a:t>）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92575">
              <a:lnSpc>
                <a:spcPct val="100000"/>
              </a:lnSpc>
            </a:pPr>
            <a:r>
              <a:rPr lang="ko-KR" altLang="en-US" dirty="0"/>
              <a:t>데이터 경합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5825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374052"/>
            <a:ext cx="12065000" cy="2113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-15" dirty="0">
                <a:latin typeface="SimSun"/>
                <a:cs typeface="SimSun"/>
              </a:rPr>
              <a:t>복수의 </a:t>
            </a:r>
            <a:r>
              <a:rPr lang="ko-KR" altLang="en-US" sz="4200" spc="-15" dirty="0" err="1">
                <a:latin typeface="SimSun"/>
                <a:cs typeface="SimSun"/>
              </a:rPr>
              <a:t>쓰레드에서</a:t>
            </a:r>
            <a:r>
              <a:rPr lang="ko-KR" altLang="en-US" sz="4200" spc="-15" dirty="0">
                <a:latin typeface="SimSun"/>
                <a:cs typeface="SimSun"/>
              </a:rPr>
              <a:t> 공유하고 있는 데이터를 동시에 갱신하면 프로그램의 정합성이 보호 되지 않는다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660717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200" y="6494780"/>
            <a:ext cx="119634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200" spc="95" dirty="0">
                <a:latin typeface="SimSun"/>
                <a:cs typeface="SimSun"/>
              </a:rPr>
              <a:t>이것을 데이터 경합</a:t>
            </a:r>
            <a:r>
              <a:rPr sz="4200" spc="95" dirty="0">
                <a:latin typeface="SimSun"/>
                <a:cs typeface="SimSun"/>
              </a:rPr>
              <a:t>（Data</a:t>
            </a:r>
            <a:r>
              <a:rPr sz="4200" spc="-780" dirty="0">
                <a:latin typeface="SimSun"/>
                <a:cs typeface="SimSun"/>
              </a:rPr>
              <a:t> </a:t>
            </a:r>
            <a:r>
              <a:rPr sz="4200" spc="245" dirty="0">
                <a:latin typeface="SimSun"/>
                <a:cs typeface="SimSun"/>
              </a:rPr>
              <a:t>Race</a:t>
            </a:r>
            <a:r>
              <a:rPr lang="en-US" sz="4200" spc="245" dirty="0">
                <a:latin typeface="SimSun"/>
                <a:cs typeface="SimSun"/>
              </a:rPr>
              <a:t>)</a:t>
            </a:r>
            <a:r>
              <a:rPr lang="ko-KR" altLang="en-US" sz="4200" spc="245" dirty="0">
                <a:latin typeface="SimSun"/>
                <a:cs typeface="SimSun"/>
              </a:rPr>
              <a:t>이라고 부른다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5135">
              <a:lnSpc>
                <a:spcPct val="100000"/>
              </a:lnSpc>
            </a:pPr>
            <a:r>
              <a:rPr lang="ko-KR" altLang="en-US" spc="-175" dirty="0" err="1"/>
              <a:t>크리티컬섹션</a:t>
            </a:r>
            <a:endParaRPr spc="-17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239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031152"/>
            <a:ext cx="12242800" cy="704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>
                <a:latin typeface="SimSun"/>
                <a:cs typeface="SimSun"/>
              </a:rPr>
              <a:t>복수의 </a:t>
            </a:r>
            <a:r>
              <a:rPr lang="ko-KR" altLang="en-US" sz="4200" dirty="0" err="1">
                <a:latin typeface="SimSun"/>
                <a:cs typeface="SimSun"/>
              </a:rPr>
              <a:t>쓰레드에서</a:t>
            </a:r>
            <a:r>
              <a:rPr lang="ko-KR" altLang="en-US" sz="4200" dirty="0">
                <a:latin typeface="SimSun"/>
                <a:cs typeface="SimSun"/>
              </a:rPr>
              <a:t> 동시에 접근 되지 않는 영역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966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5758352"/>
            <a:ext cx="1178687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120" dirty="0">
                <a:latin typeface="SimSun"/>
                <a:cs typeface="SimSun"/>
              </a:rPr>
              <a:t>여기를 </a:t>
            </a:r>
            <a:r>
              <a:rPr sz="4200" spc="120" dirty="0" err="1">
                <a:latin typeface="SimSun"/>
                <a:cs typeface="SimSun"/>
              </a:rPr>
              <a:t>Mutex</a:t>
            </a:r>
            <a:r>
              <a:rPr lang="ko-KR" altLang="en-US" sz="4200" spc="120" dirty="0" err="1">
                <a:latin typeface="SimSun"/>
                <a:cs typeface="SimSun"/>
              </a:rPr>
              <a:t>로</a:t>
            </a:r>
            <a:r>
              <a:rPr lang="ko-KR" altLang="en-US" sz="4200" spc="120" dirty="0">
                <a:latin typeface="SimSun"/>
                <a:cs typeface="SimSun"/>
              </a:rPr>
              <a:t> 배타 제어하고</a:t>
            </a:r>
            <a:r>
              <a:rPr lang="en-US" altLang="ko-KR" sz="4200" spc="120" dirty="0">
                <a:latin typeface="SimSun"/>
                <a:cs typeface="SimSun"/>
              </a:rPr>
              <a:t>, </a:t>
            </a:r>
            <a:r>
              <a:rPr lang="ko-KR" altLang="en-US" sz="4200" spc="120" dirty="0">
                <a:latin typeface="SimSun"/>
                <a:cs typeface="SimSun"/>
              </a:rPr>
              <a:t>정합성을 보호하도록 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10998200" cy="7396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68630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68630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여기에서</a:t>
            </a:r>
            <a:endParaRPr sz="3600" dirty="0">
              <a:latin typeface="SimSun"/>
              <a:cs typeface="SimSun"/>
            </a:endParaRPr>
          </a:p>
          <a:p>
            <a:pPr marL="9271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++counter;</a:t>
            </a:r>
          </a:p>
          <a:p>
            <a:pPr marL="927100">
              <a:lnSpc>
                <a:spcPts val="3800"/>
              </a:lnSpc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여기까지는 하나의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쓰레드만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들어오도록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Worker()	{</a:t>
            </a:r>
          </a:p>
          <a:p>
            <a:pPr marL="1841500" marR="2976880" indent="-914400">
              <a:lnSpc>
                <a:spcPts val="3800"/>
              </a:lnSpc>
              <a:spcBef>
                <a:spcPts val="300"/>
              </a:spcBef>
              <a:tabLst>
                <a:tab pos="2755265" algn="l"/>
                <a:tab pos="3212465" algn="l"/>
                <a:tab pos="3669665" algn="l"/>
                <a:tab pos="4355465" algn="l"/>
                <a:tab pos="4812665" algn="l"/>
                <a:tab pos="5269865" algn="l"/>
                <a:tab pos="6641465" algn="l"/>
                <a:tab pos="7784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i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	i	&lt;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latin typeface="SimSun"/>
                <a:cs typeface="SimSun"/>
              </a:rPr>
              <a:t>;	++i)	{  DoWork();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 marR="5491480">
              <a:lnSpc>
                <a:spcPts val="3800"/>
              </a:lnSpc>
              <a:spcBef>
                <a:spcPts val="300"/>
              </a:spcBef>
              <a:tabLst>
                <a:tab pos="2755265" algn="l"/>
              </a:tabLst>
            </a:pPr>
            <a:r>
              <a:rPr sz="3600" dirty="0">
                <a:latin typeface="SimSun"/>
                <a:cs typeface="SimSun"/>
              </a:rPr>
              <a:t>std::thread	th1(Worker);  std::thread	th2(Worker);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5135">
              <a:lnSpc>
                <a:spcPct val="100000"/>
              </a:lnSpc>
            </a:pPr>
            <a:r>
              <a:rPr lang="ko-KR" altLang="en-US" spc="-175" dirty="0" err="1"/>
              <a:t>크리티컬섹션</a:t>
            </a:r>
            <a:endParaRPr spc="-17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24878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600"/>
                </a:moveTo>
                <a:lnTo>
                  <a:pt x="12166600" y="482600"/>
                </a:lnTo>
                <a:lnTo>
                  <a:pt x="12166600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C6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1943100"/>
            <a:ext cx="10083800" cy="4950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9264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 marL="12700" marR="508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2526665" algn="l"/>
                <a:tab pos="3212465" algn="l"/>
                <a:tab pos="3898265" algn="l"/>
                <a:tab pos="4584065" algn="l"/>
              </a:tabLst>
            </a:pPr>
            <a:r>
              <a:rPr sz="3600" dirty="0">
                <a:latin typeface="SimSun"/>
                <a:cs typeface="SimSun"/>
              </a:rPr>
              <a:t>std::mutex	mtx;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뮤텍스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변수를 정의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2526665" algn="l"/>
                <a:tab pos="3212465" algn="l"/>
                <a:tab pos="3898265" algn="l"/>
                <a:tab pos="4584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DoWork()	{</a:t>
            </a:r>
          </a:p>
          <a:p>
            <a:pPr marL="927100" marR="59486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DoSomething();  mtx.lock();</a:t>
            </a:r>
          </a:p>
          <a:p>
            <a:pPr marL="927100" marR="61772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++counter;  mtx.unlock();</a:t>
            </a:r>
          </a:p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Worker()	{</a:t>
            </a:r>
          </a:p>
          <a:p>
            <a:pPr marL="927100">
              <a:lnSpc>
                <a:spcPts val="4060"/>
              </a:lnSpc>
              <a:tabLst>
                <a:tab pos="2755265" algn="l"/>
                <a:tab pos="3212465" algn="l"/>
                <a:tab pos="3669665" algn="l"/>
                <a:tab pos="4355465" algn="l"/>
                <a:tab pos="4812665" algn="l"/>
                <a:tab pos="5269865" algn="l"/>
                <a:tab pos="6641465" algn="l"/>
                <a:tab pos="7784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i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	i	&lt;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latin typeface="SimSun"/>
                <a:cs typeface="SimSun"/>
              </a:rPr>
              <a:t>;	++i)	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35200" y="6839992"/>
            <a:ext cx="2082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DoWork();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0800" y="7322592"/>
            <a:ext cx="25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" y="7805192"/>
            <a:ext cx="25400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spcBef>
                <a:spcPts val="300"/>
              </a:spcBef>
            </a:pPr>
            <a:r>
              <a:rPr sz="3600" dirty="0">
                <a:latin typeface="SimSun"/>
                <a:cs typeface="SimSun"/>
              </a:rPr>
              <a:t>std::thread  std::thread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600" y="8287792"/>
            <a:ext cx="27686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th1(Worker);  th2(Worker);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5135">
              <a:lnSpc>
                <a:spcPct val="100000"/>
              </a:lnSpc>
            </a:pPr>
            <a:r>
              <a:rPr lang="ko-KR" altLang="en-US" spc="-175" dirty="0" err="1"/>
              <a:t>크리티컬섹션</a:t>
            </a:r>
            <a:endParaRPr spc="-17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39356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600"/>
                </a:moveTo>
                <a:lnTo>
                  <a:pt x="12166600" y="482600"/>
                </a:lnTo>
                <a:lnTo>
                  <a:pt x="12166600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C6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" y="49008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600"/>
                </a:moveTo>
                <a:lnTo>
                  <a:pt x="12166600" y="482600"/>
                </a:lnTo>
                <a:lnTo>
                  <a:pt x="12166600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C6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400" y="2014220"/>
            <a:ext cx="8026400" cy="482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48480">
              <a:lnSpc>
                <a:spcPts val="3800"/>
              </a:lnSpc>
              <a:tabLst>
                <a:tab pos="926465" algn="l"/>
                <a:tab pos="1155065" algn="l"/>
                <a:tab pos="25266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  std::mutex	mtx;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DoWork()	{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 marL="927100">
              <a:lnSpc>
                <a:spcPts val="3800"/>
              </a:lnSpc>
              <a:tabLst>
                <a:tab pos="4126865" algn="l"/>
              </a:tabLst>
            </a:pPr>
            <a:r>
              <a:rPr sz="3600" dirty="0">
                <a:latin typeface="SimSun"/>
                <a:cs typeface="SimSun"/>
              </a:rPr>
              <a:t>mtx.lock();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lock</a:t>
            </a:r>
            <a:endParaRPr sz="3600" dirty="0">
              <a:latin typeface="SimSun"/>
              <a:cs typeface="SimSun"/>
            </a:endParaRPr>
          </a:p>
          <a:p>
            <a:pPr marL="9271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++counter;</a:t>
            </a:r>
          </a:p>
          <a:p>
            <a:pPr marL="927100">
              <a:lnSpc>
                <a:spcPts val="3800"/>
              </a:lnSpc>
              <a:tabLst>
                <a:tab pos="4126865" algn="l"/>
              </a:tabLst>
            </a:pPr>
            <a:r>
              <a:rPr sz="3600" dirty="0">
                <a:latin typeface="SimSun"/>
                <a:cs typeface="SimSun"/>
              </a:rPr>
              <a:t>mtx.unlock();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lock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해제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Worker()	{</a:t>
            </a:r>
          </a:p>
          <a:p>
            <a:pPr marL="927100">
              <a:lnSpc>
                <a:spcPts val="4060"/>
              </a:lnSpc>
              <a:tabLst>
                <a:tab pos="2755265" algn="l"/>
                <a:tab pos="3212465" algn="l"/>
                <a:tab pos="3669665" algn="l"/>
                <a:tab pos="4355465" algn="l"/>
                <a:tab pos="4812665" algn="l"/>
                <a:tab pos="5269865" algn="l"/>
                <a:tab pos="6641465" algn="l"/>
                <a:tab pos="7784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i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	i	&lt;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latin typeface="SimSun"/>
                <a:cs typeface="SimSun"/>
              </a:rPr>
              <a:t>;	++i)	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5200" y="6839992"/>
            <a:ext cx="2082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DoWork();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0800" y="7322592"/>
            <a:ext cx="25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" y="7805192"/>
            <a:ext cx="25400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spcBef>
                <a:spcPts val="300"/>
              </a:spcBef>
            </a:pPr>
            <a:r>
              <a:rPr sz="3600" dirty="0">
                <a:latin typeface="SimSun"/>
                <a:cs typeface="SimSun"/>
              </a:rPr>
              <a:t>std::thread  std::thread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9600" y="8287792"/>
            <a:ext cx="27686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th1(Worker);  th2(Worker);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5135">
              <a:lnSpc>
                <a:spcPct val="100000"/>
              </a:lnSpc>
            </a:pPr>
            <a:r>
              <a:rPr lang="ko-KR" altLang="en-US" spc="-175" dirty="0" err="1"/>
              <a:t>크리티컬섹션</a:t>
            </a:r>
            <a:endParaRPr spc="-17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7920">
              <a:lnSpc>
                <a:spcPct val="100000"/>
              </a:lnSpc>
            </a:pPr>
            <a:r>
              <a:rPr lang="ko-KR" altLang="en-US" spc="-130" dirty="0" err="1"/>
              <a:t>아토믹</a:t>
            </a:r>
            <a:r>
              <a:rPr lang="ko-KR" altLang="en-US" spc="-130" dirty="0"/>
              <a:t> 성</a:t>
            </a:r>
            <a:endParaRPr spc="-130" dirty="0"/>
          </a:p>
        </p:txBody>
      </p:sp>
      <p:sp>
        <p:nvSpPr>
          <p:cNvPr id="7" name="object 7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40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35411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339053"/>
            <a:ext cx="11760200" cy="1396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8100"/>
              </a:lnSpc>
            </a:pPr>
            <a:r>
              <a:rPr lang="ko-KR" altLang="en-US" sz="4200" spc="-10" dirty="0">
                <a:latin typeface="SimSun"/>
                <a:cs typeface="SimSun"/>
              </a:rPr>
              <a:t>배타 제어된 </a:t>
            </a:r>
            <a:r>
              <a:rPr lang="ko-KR" altLang="en-US" sz="4200" spc="-10" dirty="0" err="1">
                <a:latin typeface="SimSun"/>
                <a:cs typeface="SimSun"/>
              </a:rPr>
              <a:t>크리티컬섹션은</a:t>
            </a:r>
            <a:r>
              <a:rPr lang="ko-KR" altLang="en-US" sz="4200" spc="-10" dirty="0">
                <a:latin typeface="SimSun"/>
                <a:cs typeface="SimSun"/>
              </a:rPr>
              <a:t> 다른 </a:t>
            </a:r>
            <a:r>
              <a:rPr lang="ko-KR" altLang="en-US" sz="4200" spc="-10" dirty="0" err="1">
                <a:latin typeface="SimSun"/>
                <a:cs typeface="SimSun"/>
              </a:rPr>
              <a:t>쓰레드에서는</a:t>
            </a:r>
            <a:r>
              <a:rPr lang="ko-KR" altLang="en-US" sz="4200" spc="-10" dirty="0">
                <a:latin typeface="SimSun"/>
                <a:cs typeface="SimSun"/>
              </a:rPr>
              <a:t> </a:t>
            </a:r>
            <a:r>
              <a:rPr lang="ko-KR" altLang="en-US" sz="4200" spc="-10" dirty="0" err="1">
                <a:latin typeface="SimSun"/>
                <a:cs typeface="SimSun"/>
              </a:rPr>
              <a:t>아토믹</a:t>
            </a:r>
            <a:r>
              <a:rPr lang="en-US" altLang="ko-KR" sz="4200" spc="-10" dirty="0">
                <a:latin typeface="SimSun"/>
                <a:cs typeface="SimSun"/>
              </a:rPr>
              <a:t>(</a:t>
            </a:r>
            <a:r>
              <a:rPr lang="ko-KR" altLang="en-US" sz="4200" spc="-10" dirty="0">
                <a:latin typeface="SimSun"/>
                <a:cs typeface="SimSun"/>
              </a:rPr>
              <a:t>불가분</a:t>
            </a:r>
            <a:r>
              <a:rPr lang="en-US" altLang="ko-KR" sz="4200" spc="-10" dirty="0">
                <a:latin typeface="SimSun"/>
                <a:cs typeface="SimSun"/>
              </a:rPr>
              <a:t>)</a:t>
            </a:r>
            <a:r>
              <a:rPr lang="ko-KR" altLang="en-US" sz="4200" spc="-10" dirty="0">
                <a:latin typeface="SimSun"/>
                <a:cs typeface="SimSun"/>
              </a:rPr>
              <a:t>으로 실행되는 것 같이 보인다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966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5764753"/>
            <a:ext cx="11760200" cy="27920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8100"/>
              </a:lnSpc>
            </a:pPr>
            <a:r>
              <a:rPr lang="ko-KR" altLang="en-US" sz="4200" spc="-10" dirty="0">
                <a:latin typeface="SimSun"/>
                <a:cs typeface="SimSun"/>
              </a:rPr>
              <a:t>복수의 상태를 갱신하면서 그 도중의 상태를 다른 </a:t>
            </a:r>
            <a:r>
              <a:rPr lang="ko-KR" altLang="en-US" sz="4200" spc="-10" dirty="0" err="1">
                <a:latin typeface="SimSun"/>
                <a:cs typeface="SimSun"/>
              </a:rPr>
              <a:t>쓰레드에</a:t>
            </a:r>
            <a:r>
              <a:rPr lang="ko-KR" altLang="en-US" sz="4200" spc="-10" dirty="0">
                <a:latin typeface="SimSun"/>
                <a:cs typeface="SimSun"/>
              </a:rPr>
              <a:t> 관측하지 못하도록 하고 싶은 경우는 그 범위를 배타제어에 의해서 </a:t>
            </a:r>
            <a:r>
              <a:rPr lang="ko-KR" altLang="en-US" sz="4200" spc="-10" dirty="0" err="1">
                <a:latin typeface="SimSun"/>
                <a:cs typeface="SimSun"/>
              </a:rPr>
              <a:t>아토믹하게</a:t>
            </a:r>
            <a:r>
              <a:rPr lang="ko-KR" altLang="en-US" sz="4200" spc="-10" dirty="0">
                <a:latin typeface="SimSun"/>
                <a:cs typeface="SimSun"/>
              </a:rPr>
              <a:t> 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580" y="2321560"/>
            <a:ext cx="11851640" cy="1119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0640" marR="5080" indent="-5108575">
              <a:lnSpc>
                <a:spcPct val="125000"/>
              </a:lnSpc>
            </a:pPr>
            <a:r>
              <a:rPr lang="ko-KR" altLang="en-US" spc="-130" dirty="0"/>
              <a:t>멀티 </a:t>
            </a:r>
            <a:r>
              <a:rPr lang="ko-KR" altLang="en-US" spc="-130" dirty="0" err="1"/>
              <a:t>쓰레드</a:t>
            </a:r>
            <a:r>
              <a:rPr lang="ko-KR" altLang="en-US" spc="-130" dirty="0"/>
              <a:t> 프로그래밍 전략</a:t>
            </a:r>
            <a:endParaRPr spc="-13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6654800" cy="344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1612265" algn="l"/>
                <a:tab pos="4126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struct	</a:t>
            </a:r>
            <a:r>
              <a:rPr sz="3600" dirty="0">
                <a:latin typeface="SimSun"/>
                <a:cs typeface="SimSun"/>
              </a:rPr>
              <a:t>Statistics	{</a:t>
            </a:r>
            <a:endParaRPr sz="3600"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1840864" algn="l"/>
                <a:tab pos="2069464" algn="l"/>
                <a:tab pos="4126865" algn="l"/>
                <a:tab pos="4812665" algn="l"/>
                <a:tab pos="5041265" algn="l"/>
                <a:tab pos="61842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AddData(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data	);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GetAverage()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const</a:t>
            </a:r>
            <a:r>
              <a:rPr sz="3600" dirty="0">
                <a:latin typeface="SimSun"/>
                <a:cs typeface="SimSun"/>
              </a:rPr>
              <a:t>;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};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2526665" algn="l"/>
              </a:tabLst>
            </a:pPr>
            <a:r>
              <a:rPr sz="3600" dirty="0">
                <a:latin typeface="SimSun"/>
                <a:cs typeface="SimSun"/>
              </a:rPr>
              <a:t>Statistics	st;</a:t>
            </a: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5065" algn="l"/>
                <a:tab pos="4126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AddTwoData()	{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800" y="5392420"/>
            <a:ext cx="34544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st.AddData(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</a:t>
            </a:r>
            <a:r>
              <a:rPr sz="3600" dirty="0">
                <a:latin typeface="SimSun"/>
                <a:cs typeface="SimSun"/>
              </a:rPr>
              <a:t>);  st.AddData(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20</a:t>
            </a:r>
            <a:r>
              <a:rPr sz="3600" dirty="0">
                <a:latin typeface="SimSun"/>
                <a:cs typeface="SimSun"/>
              </a:rPr>
              <a:t>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62865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00" y="7251700"/>
            <a:ext cx="1054100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1155065" algn="l"/>
                <a:tab pos="50412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DisplayAverage()	{</a:t>
            </a:r>
            <a:endParaRPr sz="3600">
              <a:latin typeface="SimSun"/>
              <a:cs typeface="SimSun"/>
            </a:endParaRPr>
          </a:p>
          <a:p>
            <a:pPr marL="927100">
              <a:lnSpc>
                <a:spcPts val="4060"/>
              </a:lnSpc>
              <a:tabLst>
                <a:tab pos="3212465" algn="l"/>
                <a:tab pos="3898265" algn="l"/>
                <a:tab pos="7555865" algn="l"/>
                <a:tab pos="82416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::cout	&lt;&lt;	st.GetAverage()	&lt;&lt;	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::endl;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00" y="82169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245">
              <a:lnSpc>
                <a:spcPct val="100000"/>
              </a:lnSpc>
            </a:pPr>
            <a:r>
              <a:rPr lang="ko-KR" altLang="en-US" spc="-180" dirty="0"/>
              <a:t>배타 제어 하지 않은 코드</a:t>
            </a:r>
            <a:endParaRPr spc="-180" dirty="0"/>
          </a:p>
        </p:txBody>
      </p:sp>
      <p:sp>
        <p:nvSpPr>
          <p:cNvPr id="10" name="object 10"/>
          <p:cNvSpPr/>
          <p:nvPr/>
        </p:nvSpPr>
        <p:spPr>
          <a:xfrm>
            <a:off x="5003800" y="5283200"/>
            <a:ext cx="863600" cy="93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18100" y="5397500"/>
            <a:ext cx="520700" cy="596900"/>
          </a:xfrm>
          <a:custGeom>
            <a:avLst/>
            <a:gdLst/>
            <a:ahLst/>
            <a:cxnLst/>
            <a:rect l="l" t="t" r="r" b="b"/>
            <a:pathLst>
              <a:path w="520700" h="596900">
                <a:moveTo>
                  <a:pt x="520700" y="177800"/>
                </a:moveTo>
                <a:lnTo>
                  <a:pt x="0" y="177800"/>
                </a:lnTo>
                <a:lnTo>
                  <a:pt x="260350" y="596900"/>
                </a:lnTo>
                <a:lnTo>
                  <a:pt x="520700" y="177800"/>
                </a:lnTo>
                <a:close/>
              </a:path>
              <a:path w="520700" h="596900">
                <a:moveTo>
                  <a:pt x="368300" y="0"/>
                </a:moveTo>
                <a:lnTo>
                  <a:pt x="152400" y="0"/>
                </a:lnTo>
                <a:lnTo>
                  <a:pt x="152400" y="177800"/>
                </a:lnTo>
                <a:lnTo>
                  <a:pt x="368300" y="1778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8100" y="5397500"/>
            <a:ext cx="520700" cy="596900"/>
          </a:xfrm>
          <a:custGeom>
            <a:avLst/>
            <a:gdLst/>
            <a:ahLst/>
            <a:cxnLst/>
            <a:rect l="l" t="t" r="r" b="b"/>
            <a:pathLst>
              <a:path w="520700" h="596900">
                <a:moveTo>
                  <a:pt x="152400" y="177800"/>
                </a:moveTo>
                <a:lnTo>
                  <a:pt x="0" y="177800"/>
                </a:lnTo>
                <a:lnTo>
                  <a:pt x="260350" y="596900"/>
                </a:lnTo>
                <a:lnTo>
                  <a:pt x="520700" y="177800"/>
                </a:lnTo>
                <a:lnTo>
                  <a:pt x="368300" y="1778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177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8000" y="5181600"/>
            <a:ext cx="7416800" cy="165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41670" y="5359400"/>
            <a:ext cx="7124700" cy="1270000"/>
          </a:xfrm>
          <a:custGeom>
            <a:avLst/>
            <a:gdLst/>
            <a:ahLst/>
            <a:cxnLst/>
            <a:rect l="l" t="t" r="r" b="b"/>
            <a:pathLst>
              <a:path w="7124700" h="1270000">
                <a:moveTo>
                  <a:pt x="0" y="1270000"/>
                </a:moveTo>
                <a:lnTo>
                  <a:pt x="7124700" y="1270000"/>
                </a:lnTo>
                <a:lnTo>
                  <a:pt x="71247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1670" y="5359400"/>
            <a:ext cx="7124700" cy="1270000"/>
          </a:xfrm>
          <a:custGeom>
            <a:avLst/>
            <a:gdLst/>
            <a:ahLst/>
            <a:cxnLst/>
            <a:rect l="l" t="t" r="r" b="b"/>
            <a:pathLst>
              <a:path w="7124700" h="1270000">
                <a:moveTo>
                  <a:pt x="0" y="0"/>
                </a:moveTo>
                <a:lnTo>
                  <a:pt x="7124700" y="0"/>
                </a:lnTo>
                <a:lnTo>
                  <a:pt x="71247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8119" y="5372100"/>
            <a:ext cx="5511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600" dirty="0">
                <a:latin typeface="SimSun"/>
                <a:cs typeface="SimSun"/>
              </a:rPr>
              <a:t>여기까지 실행된 상태에서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5686" y="6057900"/>
            <a:ext cx="69767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195" dirty="0" err="1">
                <a:solidFill>
                  <a:srgbClr val="222222"/>
                </a:solidFill>
                <a:latin typeface="SimSun"/>
                <a:cs typeface="SimSun"/>
              </a:rPr>
              <a:t>DisplayAverage</a:t>
            </a:r>
            <a:r>
              <a:rPr sz="3600" spc="195" dirty="0">
                <a:solidFill>
                  <a:srgbClr val="222222"/>
                </a:solidFill>
                <a:latin typeface="SimSun"/>
                <a:cs typeface="SimSun"/>
              </a:rPr>
              <a:t>()</a:t>
            </a:r>
            <a:r>
              <a:rPr lang="ko-KR" altLang="en-US" sz="3600" spc="195" dirty="0">
                <a:solidFill>
                  <a:srgbClr val="222222"/>
                </a:solidFill>
                <a:latin typeface="SimSun"/>
                <a:cs typeface="SimSun"/>
              </a:rPr>
              <a:t>을 호출하면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68900" y="8216900"/>
            <a:ext cx="6286500" cy="96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45100" y="8394700"/>
            <a:ext cx="6591300" cy="56041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50"/>
              </a:spcBef>
            </a:pPr>
            <a:r>
              <a:rPr sz="3600" spc="320" dirty="0" err="1">
                <a:solidFill>
                  <a:srgbClr val="222222"/>
                </a:solidFill>
                <a:latin typeface="SimSun"/>
                <a:cs typeface="SimSun"/>
              </a:rPr>
              <a:t>GetAverage</a:t>
            </a:r>
            <a:r>
              <a:rPr sz="3600" spc="320" dirty="0">
                <a:solidFill>
                  <a:srgbClr val="222222"/>
                </a:solidFill>
                <a:latin typeface="SimSun"/>
                <a:cs typeface="SimSun"/>
              </a:rPr>
              <a:t>()</a:t>
            </a:r>
            <a:r>
              <a:rPr lang="ko-KR" altLang="en-US" sz="3600" spc="320" dirty="0">
                <a:solidFill>
                  <a:srgbClr val="222222"/>
                </a:solidFill>
                <a:latin typeface="SimSun"/>
                <a:cs typeface="SimSun"/>
              </a:rPr>
              <a:t>는</a:t>
            </a:r>
            <a:r>
              <a:rPr sz="3600" spc="320" dirty="0">
                <a:solidFill>
                  <a:srgbClr val="222222"/>
                </a:solidFill>
                <a:latin typeface="SimSun"/>
                <a:cs typeface="SimSun"/>
              </a:rPr>
              <a:t>10</a:t>
            </a:r>
            <a:r>
              <a:rPr lang="ko-KR" altLang="en-US" sz="3600" spc="320" dirty="0">
                <a:solidFill>
                  <a:srgbClr val="222222"/>
                </a:solidFill>
                <a:latin typeface="SimSun"/>
                <a:cs typeface="SimSun"/>
              </a:rPr>
              <a:t>을 반환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41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34544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  <a:tabLst>
                <a:tab pos="2526665" algn="l"/>
              </a:tabLst>
            </a:pPr>
            <a:r>
              <a:rPr sz="3600" dirty="0">
                <a:latin typeface="SimSun"/>
                <a:cs typeface="SimSun"/>
              </a:rPr>
              <a:t>Statistics	st;  std::mutex	mtx;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3462020"/>
            <a:ext cx="4368800" cy="2923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ts val="3800"/>
              </a:lnSpc>
              <a:tabLst>
                <a:tab pos="1155065" algn="l"/>
                <a:tab pos="4126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AddTwoData</a:t>
            </a:r>
            <a:r>
              <a:rPr sz="3600" dirty="0">
                <a:latin typeface="SimSun"/>
                <a:cs typeface="SimSun"/>
              </a:rPr>
              <a:t>()	{  mtx.lock();  </a:t>
            </a:r>
            <a:endParaRPr lang="en-US" sz="3600" dirty="0">
              <a:latin typeface="SimSun"/>
              <a:cs typeface="SimSun"/>
            </a:endParaRPr>
          </a:p>
          <a:p>
            <a:pPr marL="927100" marR="5080" indent="-914400">
              <a:lnSpc>
                <a:spcPts val="3800"/>
              </a:lnSpc>
              <a:tabLst>
                <a:tab pos="1155065" algn="l"/>
                <a:tab pos="41268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 err="1">
                <a:latin typeface="SimSun"/>
                <a:cs typeface="SimSun"/>
              </a:rPr>
              <a:t>st.AddData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</a:t>
            </a:r>
            <a:r>
              <a:rPr sz="3600" dirty="0">
                <a:latin typeface="SimSun"/>
                <a:cs typeface="SimSun"/>
              </a:rPr>
              <a:t>);  st.AddData(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20</a:t>
            </a:r>
            <a:r>
              <a:rPr sz="3600" dirty="0">
                <a:latin typeface="SimSun"/>
                <a:cs typeface="SimSun"/>
              </a:rPr>
              <a:t>);  mtx.unlock();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6400" y="6840219"/>
            <a:ext cx="105410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263515" indent="-914400">
              <a:lnSpc>
                <a:spcPts val="3800"/>
              </a:lnSpc>
              <a:tabLst>
                <a:tab pos="1155065" algn="l"/>
                <a:tab pos="50412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DisplayAverage</a:t>
            </a:r>
            <a:r>
              <a:rPr sz="3600" dirty="0">
                <a:latin typeface="SimSun"/>
                <a:cs typeface="SimSun"/>
              </a:rPr>
              <a:t>()	{  mtx.lock();</a:t>
            </a:r>
          </a:p>
          <a:p>
            <a:pPr marL="927100" marR="5080">
              <a:lnSpc>
                <a:spcPts val="3800"/>
              </a:lnSpc>
              <a:tabLst>
                <a:tab pos="3212465" algn="l"/>
                <a:tab pos="3898265" algn="l"/>
                <a:tab pos="7555865" algn="l"/>
                <a:tab pos="82416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::cout	&lt;&lt;	st.GetAverage()	&lt;&lt;	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::endl;  mtx.unlock();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245">
              <a:lnSpc>
                <a:spcPct val="100000"/>
              </a:lnSpc>
            </a:pPr>
            <a:r>
              <a:rPr lang="ko-KR" altLang="en-US" spc="-180" dirty="0"/>
              <a:t>배타 제어 하지 않은 코드</a:t>
            </a:r>
            <a:endParaRPr spc="-180" dirty="0"/>
          </a:p>
        </p:txBody>
      </p:sp>
      <p:sp>
        <p:nvSpPr>
          <p:cNvPr id="8" name="object 8"/>
          <p:cNvSpPr/>
          <p:nvPr/>
        </p:nvSpPr>
        <p:spPr>
          <a:xfrm>
            <a:off x="5321300" y="2489200"/>
            <a:ext cx="7315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7500" y="2667000"/>
            <a:ext cx="7124700" cy="4061368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dirty="0" err="1">
                <a:latin typeface="SimSun"/>
                <a:cs typeface="SimSun"/>
              </a:rPr>
              <a:t>뮤텍스에</a:t>
            </a:r>
            <a:r>
              <a:rPr lang="ko-KR" altLang="en-US" sz="3600" dirty="0">
                <a:latin typeface="SimSun"/>
                <a:cs typeface="SimSun"/>
              </a:rPr>
              <a:t> 의해</a:t>
            </a:r>
            <a:endParaRPr sz="3600" dirty="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ko-KR" altLang="en-US" sz="3600" dirty="0" err="1">
                <a:latin typeface="SimSun"/>
                <a:cs typeface="SimSun"/>
              </a:rPr>
              <a:t>아토믹성이</a:t>
            </a:r>
            <a:r>
              <a:rPr lang="ko-KR" altLang="en-US" sz="3600" dirty="0">
                <a:latin typeface="SimSun"/>
                <a:cs typeface="SimSun"/>
              </a:rPr>
              <a:t> 보증된다</a:t>
            </a:r>
            <a:endParaRPr sz="36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158750" marR="151130" algn="ctr">
              <a:lnSpc>
                <a:spcPct val="125000"/>
              </a:lnSpc>
            </a:pPr>
            <a:r>
              <a:rPr sz="3600" spc="235" dirty="0" err="1">
                <a:solidFill>
                  <a:srgbClr val="222222"/>
                </a:solidFill>
                <a:latin typeface="SimSun"/>
                <a:cs typeface="SimSun"/>
              </a:rPr>
              <a:t>DisplayAverage</a:t>
            </a:r>
            <a:r>
              <a:rPr sz="3600" spc="235" dirty="0">
                <a:solidFill>
                  <a:srgbClr val="222222"/>
                </a:solidFill>
                <a:latin typeface="SimSun"/>
                <a:cs typeface="SimSun"/>
              </a:rPr>
              <a:t>()</a:t>
            </a:r>
            <a:r>
              <a:rPr lang="ko-KR" altLang="en-US" sz="3600" spc="235" dirty="0">
                <a:solidFill>
                  <a:srgbClr val="222222"/>
                </a:solidFill>
                <a:latin typeface="SimSun"/>
                <a:cs typeface="SimSun"/>
              </a:rPr>
              <a:t>에서는</a:t>
            </a:r>
            <a:r>
              <a:rPr sz="3600" spc="235" dirty="0">
                <a:solidFill>
                  <a:srgbClr val="222222"/>
                </a:solidFill>
                <a:latin typeface="SimSun"/>
                <a:cs typeface="SimSun"/>
              </a:rPr>
              <a:t>  </a:t>
            </a:r>
            <a:endParaRPr lang="en-US" sz="3600" spc="235" dirty="0">
              <a:solidFill>
                <a:srgbClr val="222222"/>
              </a:solidFill>
              <a:latin typeface="SimSun"/>
              <a:cs typeface="SimSun"/>
            </a:endParaRPr>
          </a:p>
          <a:p>
            <a:pPr marL="158750" marR="151130" algn="ctr">
              <a:lnSpc>
                <a:spcPct val="125000"/>
              </a:lnSpc>
            </a:pPr>
            <a:r>
              <a:rPr sz="3600" spc="865" dirty="0" err="1">
                <a:solidFill>
                  <a:srgbClr val="222222"/>
                </a:solidFill>
                <a:latin typeface="SimSun"/>
                <a:cs typeface="SimSun"/>
              </a:rPr>
              <a:t>Add</a:t>
            </a:r>
            <a:r>
              <a:rPr sz="3600" spc="390" dirty="0" err="1">
                <a:solidFill>
                  <a:srgbClr val="222222"/>
                </a:solidFill>
                <a:latin typeface="SimSun"/>
                <a:cs typeface="SimSun"/>
              </a:rPr>
              <a:t>T</a:t>
            </a:r>
            <a:r>
              <a:rPr sz="3600" spc="250" dirty="0" err="1">
                <a:solidFill>
                  <a:srgbClr val="222222"/>
                </a:solidFill>
                <a:latin typeface="SimSun"/>
                <a:cs typeface="SimSun"/>
              </a:rPr>
              <a:t>woData</a:t>
            </a:r>
            <a:r>
              <a:rPr lang="ko-KR" altLang="en-US" sz="3600" spc="250" dirty="0">
                <a:solidFill>
                  <a:srgbClr val="222222"/>
                </a:solidFill>
                <a:latin typeface="SimSun"/>
                <a:cs typeface="SimSun"/>
              </a:rPr>
              <a:t>의 불완전한 상태를 관측되지 않도록 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7920">
              <a:lnSpc>
                <a:spcPct val="100000"/>
              </a:lnSpc>
            </a:pPr>
            <a:r>
              <a:rPr lang="ko-KR" altLang="en-US" spc="-130" dirty="0" err="1"/>
              <a:t>데드락</a:t>
            </a:r>
            <a:endParaRPr spc="-13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718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510452"/>
            <a:ext cx="1157732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sz="4200" spc="25" dirty="0">
                <a:latin typeface="SimSun"/>
                <a:cs typeface="SimSun"/>
              </a:rPr>
              <a:t>2</a:t>
            </a:r>
            <a:r>
              <a:rPr lang="ko-KR" altLang="en-US" sz="4200" spc="25" dirty="0">
                <a:latin typeface="SimSun"/>
                <a:cs typeface="SimSun"/>
              </a:rPr>
              <a:t>개 이상의 </a:t>
            </a:r>
            <a:r>
              <a:rPr lang="ko-KR" altLang="en-US" sz="4200" spc="25" dirty="0" err="1">
                <a:latin typeface="SimSun"/>
                <a:cs typeface="SimSun"/>
              </a:rPr>
              <a:t>쓰레드가</a:t>
            </a:r>
            <a:r>
              <a:rPr lang="ko-KR" altLang="en-US" sz="4200" spc="25" dirty="0">
                <a:latin typeface="SimSun"/>
                <a:cs typeface="SimSun"/>
              </a:rPr>
              <a:t> 서로 </a:t>
            </a:r>
            <a:r>
              <a:rPr lang="ko-KR" altLang="en-US" sz="4200" spc="25" dirty="0" err="1">
                <a:latin typeface="SimSun"/>
                <a:cs typeface="SimSun"/>
              </a:rPr>
              <a:t>락을</a:t>
            </a:r>
            <a:r>
              <a:rPr lang="ko-KR" altLang="en-US" sz="4200" spc="25" dirty="0">
                <a:latin typeface="SimSun"/>
                <a:cs typeface="SimSun"/>
              </a:rPr>
              <a:t> 확보하려고 해서 처리가 중지된 상태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4461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700" y="64875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5295900"/>
            <a:ext cx="11760200" cy="2388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200" dirty="0">
                <a:latin typeface="SimSun"/>
                <a:cs typeface="SimSun"/>
              </a:rPr>
              <a:t>이것을 </a:t>
            </a:r>
            <a:r>
              <a:rPr lang="ko-KR" altLang="en-US" sz="4200" dirty="0" err="1">
                <a:latin typeface="SimSun"/>
                <a:cs typeface="SimSun"/>
              </a:rPr>
              <a:t>데드락</a:t>
            </a:r>
            <a:r>
              <a:rPr lang="ko-KR" altLang="en-US" sz="4200" dirty="0">
                <a:latin typeface="SimSun"/>
                <a:cs typeface="SimSun"/>
              </a:rPr>
              <a:t> 이라고 부른다</a:t>
            </a:r>
            <a:endParaRPr sz="4200" dirty="0">
              <a:latin typeface="SimSun"/>
              <a:cs typeface="SimSun"/>
            </a:endParaRPr>
          </a:p>
          <a:p>
            <a:pPr marL="12700" marR="5080">
              <a:lnSpc>
                <a:spcPct val="107100"/>
              </a:lnSpc>
              <a:spcBef>
                <a:spcPts val="2800"/>
              </a:spcBef>
            </a:pPr>
            <a:r>
              <a:rPr lang="ko-KR" altLang="en-US" sz="4200" dirty="0">
                <a:latin typeface="SimSun"/>
                <a:cs typeface="SimSun"/>
              </a:rPr>
              <a:t>이 상태에 빠진 </a:t>
            </a:r>
            <a:r>
              <a:rPr lang="ko-KR" altLang="en-US" sz="4200" dirty="0" err="1">
                <a:latin typeface="SimSun"/>
                <a:cs typeface="SimSun"/>
              </a:rPr>
              <a:t>쓰레드는</a:t>
            </a:r>
            <a:r>
              <a:rPr lang="ko-KR" altLang="en-US" sz="4200" dirty="0">
                <a:latin typeface="SimSun"/>
                <a:cs typeface="SimSun"/>
              </a:rPr>
              <a:t> 회복하는 것도</a:t>
            </a:r>
            <a:r>
              <a:rPr lang="en-US" altLang="ko-KR" sz="4200" dirty="0">
                <a:latin typeface="SimSun"/>
                <a:cs typeface="SimSun"/>
              </a:rPr>
              <a:t>, </a:t>
            </a:r>
            <a:r>
              <a:rPr lang="ko-KR" altLang="en-US" sz="4200" dirty="0">
                <a:latin typeface="SimSun"/>
                <a:cs typeface="SimSun"/>
              </a:rPr>
              <a:t>자신의 </a:t>
            </a:r>
            <a:r>
              <a:rPr lang="ko-KR" altLang="en-US" sz="4200" dirty="0" err="1">
                <a:latin typeface="SimSun"/>
                <a:cs typeface="SimSun"/>
              </a:rPr>
              <a:t>쓰레드를</a:t>
            </a:r>
            <a:r>
              <a:rPr lang="ko-KR" altLang="en-US" sz="4200" dirty="0">
                <a:latin typeface="SimSun"/>
                <a:cs typeface="SimSun"/>
              </a:rPr>
              <a:t> 종료 시키는 것도 할 수 없다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4368800" cy="734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679">
              <a:lnSpc>
                <a:spcPts val="3800"/>
              </a:lnSpc>
              <a:tabLst>
                <a:tab pos="1155065" algn="l"/>
                <a:tab pos="2526665" algn="l"/>
                <a:tab pos="3441065" algn="l"/>
              </a:tabLst>
            </a:pPr>
            <a:r>
              <a:rPr sz="3600" dirty="0">
                <a:latin typeface="SimSun"/>
                <a:cs typeface="SimSun"/>
              </a:rPr>
              <a:t>std::mutex	m1,	m2;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worker1()	{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m1.lock();</a:t>
            </a:r>
          </a:p>
          <a:p>
            <a:pPr marL="927100" marR="5080">
              <a:lnSpc>
                <a:spcPts val="3800"/>
              </a:lnSpc>
              <a:spcBef>
                <a:spcPts val="300"/>
              </a:spcBef>
            </a:pPr>
            <a:r>
              <a:rPr sz="3600" dirty="0">
                <a:latin typeface="SimSun"/>
                <a:cs typeface="SimSun"/>
              </a:rPr>
              <a:t>m2.lock();  </a:t>
            </a:r>
            <a:endParaRPr lang="en-US" sz="3600" dirty="0"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</a:pPr>
            <a:r>
              <a:rPr sz="3600" dirty="0" err="1">
                <a:latin typeface="SimSun"/>
                <a:cs typeface="SimSun"/>
              </a:rPr>
              <a:t>DoSomethingA</a:t>
            </a:r>
            <a:r>
              <a:rPr sz="3600" dirty="0">
                <a:latin typeface="SimSun"/>
                <a:cs typeface="SimSun"/>
              </a:rPr>
              <a:t>();  m2.unlock();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m1.unlock();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927100" marR="690880" indent="-91440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3441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</a:t>
            </a:r>
            <a:r>
              <a:rPr lang="en-US" sz="3600" dirty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3600" dirty="0">
                <a:latin typeface="SimSun"/>
                <a:cs typeface="SimSun"/>
              </a:rPr>
              <a:t>worker2()	{  m2.lock();</a:t>
            </a:r>
          </a:p>
          <a:p>
            <a:pPr marL="9271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m1.lock();  </a:t>
            </a:r>
            <a:endParaRPr lang="en-US" sz="3600" dirty="0"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</a:pPr>
            <a:r>
              <a:rPr sz="3600" dirty="0" err="1">
                <a:latin typeface="SimSun"/>
                <a:cs typeface="SimSun"/>
              </a:rPr>
              <a:t>DoSomethingB</a:t>
            </a:r>
            <a:r>
              <a:rPr sz="3600" dirty="0">
                <a:latin typeface="SimSun"/>
                <a:cs typeface="SimSun"/>
              </a:rPr>
              <a:t>();  m1.unlock();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m2.unlock();</a:t>
            </a: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7920">
              <a:lnSpc>
                <a:spcPct val="100000"/>
              </a:lnSpc>
            </a:pPr>
            <a:r>
              <a:rPr lang="ko-KR" altLang="en-US" spc="-130" dirty="0" err="1"/>
              <a:t>데드락</a:t>
            </a:r>
            <a:endParaRPr spc="-130" dirty="0"/>
          </a:p>
        </p:txBody>
      </p:sp>
      <p:sp>
        <p:nvSpPr>
          <p:cNvPr id="6" name="object 6"/>
          <p:cNvSpPr/>
          <p:nvPr/>
        </p:nvSpPr>
        <p:spPr>
          <a:xfrm>
            <a:off x="4813300" y="2794000"/>
            <a:ext cx="8636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7600" y="2908300"/>
            <a:ext cx="520700" cy="723900"/>
          </a:xfrm>
          <a:custGeom>
            <a:avLst/>
            <a:gdLst/>
            <a:ahLst/>
            <a:cxnLst/>
            <a:rect l="l" t="t" r="r" b="b"/>
            <a:pathLst>
              <a:path w="520700" h="723900">
                <a:moveTo>
                  <a:pt x="520700" y="304800"/>
                </a:moveTo>
                <a:lnTo>
                  <a:pt x="0" y="304800"/>
                </a:lnTo>
                <a:lnTo>
                  <a:pt x="260350" y="723900"/>
                </a:lnTo>
                <a:lnTo>
                  <a:pt x="520700" y="304800"/>
                </a:lnTo>
                <a:close/>
              </a:path>
              <a:path w="520700" h="723900">
                <a:moveTo>
                  <a:pt x="368300" y="0"/>
                </a:moveTo>
                <a:lnTo>
                  <a:pt x="152400" y="0"/>
                </a:lnTo>
                <a:lnTo>
                  <a:pt x="152400" y="304800"/>
                </a:lnTo>
                <a:lnTo>
                  <a:pt x="368300" y="3048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7600" y="2908300"/>
            <a:ext cx="520700" cy="723900"/>
          </a:xfrm>
          <a:custGeom>
            <a:avLst/>
            <a:gdLst/>
            <a:ahLst/>
            <a:cxnLst/>
            <a:rect l="l" t="t" r="r" b="b"/>
            <a:pathLst>
              <a:path w="520700" h="723900">
                <a:moveTo>
                  <a:pt x="152400" y="304800"/>
                </a:moveTo>
                <a:lnTo>
                  <a:pt x="0" y="304800"/>
                </a:lnTo>
                <a:lnTo>
                  <a:pt x="260350" y="723900"/>
                </a:lnTo>
                <a:lnTo>
                  <a:pt x="520700" y="304800"/>
                </a:lnTo>
                <a:lnTo>
                  <a:pt x="368300" y="3048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900" y="6184900"/>
            <a:ext cx="8636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4200" y="6299200"/>
            <a:ext cx="520700" cy="723900"/>
          </a:xfrm>
          <a:custGeom>
            <a:avLst/>
            <a:gdLst/>
            <a:ahLst/>
            <a:cxnLst/>
            <a:rect l="l" t="t" r="r" b="b"/>
            <a:pathLst>
              <a:path w="520700" h="723900">
                <a:moveTo>
                  <a:pt x="520700" y="304800"/>
                </a:moveTo>
                <a:lnTo>
                  <a:pt x="0" y="304800"/>
                </a:lnTo>
                <a:lnTo>
                  <a:pt x="260350" y="723900"/>
                </a:lnTo>
                <a:lnTo>
                  <a:pt x="520700" y="304800"/>
                </a:lnTo>
                <a:close/>
              </a:path>
              <a:path w="520700" h="723900">
                <a:moveTo>
                  <a:pt x="368300" y="0"/>
                </a:moveTo>
                <a:lnTo>
                  <a:pt x="152400" y="0"/>
                </a:lnTo>
                <a:lnTo>
                  <a:pt x="152400" y="304800"/>
                </a:lnTo>
                <a:lnTo>
                  <a:pt x="368300" y="3048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4200" y="6299200"/>
            <a:ext cx="520700" cy="723900"/>
          </a:xfrm>
          <a:custGeom>
            <a:avLst/>
            <a:gdLst/>
            <a:ahLst/>
            <a:cxnLst/>
            <a:rect l="l" t="t" r="r" b="b"/>
            <a:pathLst>
              <a:path w="520700" h="723900">
                <a:moveTo>
                  <a:pt x="152400" y="304800"/>
                </a:moveTo>
                <a:lnTo>
                  <a:pt x="0" y="304800"/>
                </a:lnTo>
                <a:lnTo>
                  <a:pt x="260350" y="723900"/>
                </a:lnTo>
                <a:lnTo>
                  <a:pt x="520700" y="304800"/>
                </a:lnTo>
                <a:lnTo>
                  <a:pt x="368300" y="3048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0800" y="6896100"/>
            <a:ext cx="6057900" cy="233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65570" y="7073900"/>
            <a:ext cx="5867400" cy="1668405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타이밍이 나빠서 </a:t>
            </a:r>
            <a:r>
              <a:rPr lang="en-US" altLang="ko-KR" sz="3600" dirty="0">
                <a:solidFill>
                  <a:srgbClr val="222222"/>
                </a:solidFill>
                <a:latin typeface="SimSun"/>
                <a:cs typeface="SimSun"/>
              </a:rPr>
              <a:t>2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개의 </a:t>
            </a: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쓰레드가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각각 최초의 </a:t>
            </a: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락을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확보하면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4368800" cy="734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679">
              <a:lnSpc>
                <a:spcPts val="3800"/>
              </a:lnSpc>
              <a:tabLst>
                <a:tab pos="1155065" algn="l"/>
                <a:tab pos="2526665" algn="l"/>
                <a:tab pos="3441065" algn="l"/>
              </a:tabLst>
            </a:pPr>
            <a:r>
              <a:rPr sz="3600" dirty="0">
                <a:latin typeface="SimSun"/>
                <a:cs typeface="SimSun"/>
              </a:rPr>
              <a:t>std::mutex	m1,	m2;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worker1()	{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m1.lock();</a:t>
            </a:r>
          </a:p>
          <a:p>
            <a:pPr marL="927100" marR="5080">
              <a:lnSpc>
                <a:spcPts val="3800"/>
              </a:lnSpc>
              <a:spcBef>
                <a:spcPts val="300"/>
              </a:spcBef>
            </a:pPr>
            <a:r>
              <a:rPr sz="3600" dirty="0">
                <a:latin typeface="SimSun"/>
                <a:cs typeface="SimSun"/>
              </a:rPr>
              <a:t>m2.lock();  </a:t>
            </a:r>
            <a:endParaRPr lang="en-US" sz="3600" dirty="0"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</a:pPr>
            <a:r>
              <a:rPr sz="3600" dirty="0" err="1">
                <a:latin typeface="SimSun"/>
                <a:cs typeface="SimSun"/>
              </a:rPr>
              <a:t>DoSomethingA</a:t>
            </a:r>
            <a:r>
              <a:rPr sz="3600" dirty="0">
                <a:latin typeface="SimSun"/>
                <a:cs typeface="SimSun"/>
              </a:rPr>
              <a:t>();  m2.unlock();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m1.unlock();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927100" marR="690880" indent="-91440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3441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</a:t>
            </a:r>
            <a:r>
              <a:rPr lang="en-US" sz="3600" dirty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3600" dirty="0">
                <a:latin typeface="SimSun"/>
                <a:cs typeface="SimSun"/>
              </a:rPr>
              <a:t>worker2()	{  m2.lock();</a:t>
            </a:r>
          </a:p>
          <a:p>
            <a:pPr marL="9271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m1.lock();  </a:t>
            </a:r>
            <a:endParaRPr lang="en-US" sz="3600" dirty="0"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</a:pPr>
            <a:r>
              <a:rPr sz="3600" dirty="0" err="1">
                <a:latin typeface="SimSun"/>
                <a:cs typeface="SimSun"/>
              </a:rPr>
              <a:t>DoSomethingB</a:t>
            </a:r>
            <a:r>
              <a:rPr sz="3600" dirty="0">
                <a:latin typeface="SimSun"/>
                <a:cs typeface="SimSun"/>
              </a:rPr>
              <a:t>();  m1.unlock();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m2.unlock();</a:t>
            </a: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7920">
              <a:lnSpc>
                <a:spcPct val="100000"/>
              </a:lnSpc>
            </a:pPr>
            <a:r>
              <a:rPr lang="ko-KR" altLang="en-US" spc="-130" dirty="0" err="1"/>
              <a:t>데드락</a:t>
            </a:r>
            <a:endParaRPr spc="-130" dirty="0"/>
          </a:p>
        </p:txBody>
      </p:sp>
      <p:sp>
        <p:nvSpPr>
          <p:cNvPr id="6" name="object 6"/>
          <p:cNvSpPr/>
          <p:nvPr/>
        </p:nvSpPr>
        <p:spPr>
          <a:xfrm>
            <a:off x="4813300" y="3403600"/>
            <a:ext cx="863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7600" y="3517900"/>
            <a:ext cx="520700" cy="1917700"/>
          </a:xfrm>
          <a:custGeom>
            <a:avLst/>
            <a:gdLst/>
            <a:ahLst/>
            <a:cxnLst/>
            <a:rect l="l" t="t" r="r" b="b"/>
            <a:pathLst>
              <a:path w="520700" h="1917700">
                <a:moveTo>
                  <a:pt x="520700" y="1498600"/>
                </a:moveTo>
                <a:lnTo>
                  <a:pt x="0" y="1498600"/>
                </a:lnTo>
                <a:lnTo>
                  <a:pt x="260350" y="1917700"/>
                </a:lnTo>
                <a:lnTo>
                  <a:pt x="520700" y="1498600"/>
                </a:lnTo>
                <a:close/>
              </a:path>
              <a:path w="520700" h="1917700">
                <a:moveTo>
                  <a:pt x="368300" y="0"/>
                </a:moveTo>
                <a:lnTo>
                  <a:pt x="152400" y="0"/>
                </a:lnTo>
                <a:lnTo>
                  <a:pt x="152400" y="1498600"/>
                </a:lnTo>
                <a:lnTo>
                  <a:pt x="368300" y="14986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7600" y="3517900"/>
            <a:ext cx="520700" cy="1917700"/>
          </a:xfrm>
          <a:custGeom>
            <a:avLst/>
            <a:gdLst/>
            <a:ahLst/>
            <a:cxnLst/>
            <a:rect l="l" t="t" r="r" b="b"/>
            <a:pathLst>
              <a:path w="520700" h="1917700">
                <a:moveTo>
                  <a:pt x="152400" y="1498600"/>
                </a:moveTo>
                <a:lnTo>
                  <a:pt x="0" y="1498600"/>
                </a:lnTo>
                <a:lnTo>
                  <a:pt x="260350" y="1917700"/>
                </a:lnTo>
                <a:lnTo>
                  <a:pt x="520700" y="1498600"/>
                </a:lnTo>
                <a:lnTo>
                  <a:pt x="368300" y="14986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149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3300" y="2794000"/>
            <a:ext cx="8636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7600" y="2908300"/>
            <a:ext cx="520700" cy="723900"/>
          </a:xfrm>
          <a:custGeom>
            <a:avLst/>
            <a:gdLst/>
            <a:ahLst/>
            <a:cxnLst/>
            <a:rect l="l" t="t" r="r" b="b"/>
            <a:pathLst>
              <a:path w="520700" h="723900">
                <a:moveTo>
                  <a:pt x="520700" y="304800"/>
                </a:moveTo>
                <a:lnTo>
                  <a:pt x="0" y="304800"/>
                </a:lnTo>
                <a:lnTo>
                  <a:pt x="260350" y="723900"/>
                </a:lnTo>
                <a:lnTo>
                  <a:pt x="520700" y="304800"/>
                </a:lnTo>
                <a:close/>
              </a:path>
              <a:path w="520700" h="723900">
                <a:moveTo>
                  <a:pt x="368300" y="0"/>
                </a:moveTo>
                <a:lnTo>
                  <a:pt x="152400" y="0"/>
                </a:lnTo>
                <a:lnTo>
                  <a:pt x="152400" y="304800"/>
                </a:lnTo>
                <a:lnTo>
                  <a:pt x="368300" y="3048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7600" y="2908300"/>
            <a:ext cx="520700" cy="723900"/>
          </a:xfrm>
          <a:custGeom>
            <a:avLst/>
            <a:gdLst/>
            <a:ahLst/>
            <a:cxnLst/>
            <a:rect l="l" t="t" r="r" b="b"/>
            <a:pathLst>
              <a:path w="520700" h="723900">
                <a:moveTo>
                  <a:pt x="152400" y="304800"/>
                </a:moveTo>
                <a:lnTo>
                  <a:pt x="0" y="304800"/>
                </a:lnTo>
                <a:lnTo>
                  <a:pt x="260350" y="723900"/>
                </a:lnTo>
                <a:lnTo>
                  <a:pt x="520700" y="304800"/>
                </a:lnTo>
                <a:lnTo>
                  <a:pt x="368300" y="3048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1700" y="3810000"/>
            <a:ext cx="1041400" cy="105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3660" y="390831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5" h="781685">
                <a:moveTo>
                  <a:pt x="53873" y="0"/>
                </a:moveTo>
                <a:lnTo>
                  <a:pt x="0" y="53886"/>
                </a:lnTo>
                <a:lnTo>
                  <a:pt x="727392" y="781278"/>
                </a:lnTo>
                <a:lnTo>
                  <a:pt x="781278" y="727405"/>
                </a:lnTo>
                <a:lnTo>
                  <a:pt x="53873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3660" y="390831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5" h="781685">
                <a:moveTo>
                  <a:pt x="0" y="53873"/>
                </a:moveTo>
                <a:lnTo>
                  <a:pt x="53873" y="0"/>
                </a:lnTo>
                <a:lnTo>
                  <a:pt x="781278" y="727392"/>
                </a:lnTo>
                <a:lnTo>
                  <a:pt x="727392" y="781278"/>
                </a:lnTo>
                <a:lnTo>
                  <a:pt x="0" y="538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1700" y="3822700"/>
            <a:ext cx="1041400" cy="104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391160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5" h="781685">
                <a:moveTo>
                  <a:pt x="727405" y="0"/>
                </a:moveTo>
                <a:lnTo>
                  <a:pt x="0" y="727405"/>
                </a:lnTo>
                <a:lnTo>
                  <a:pt x="53886" y="781278"/>
                </a:lnTo>
                <a:lnTo>
                  <a:pt x="781278" y="53886"/>
                </a:lnTo>
                <a:lnTo>
                  <a:pt x="727405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00600" y="391160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5" h="781685">
                <a:moveTo>
                  <a:pt x="727405" y="0"/>
                </a:moveTo>
                <a:lnTo>
                  <a:pt x="781278" y="53886"/>
                </a:lnTo>
                <a:lnTo>
                  <a:pt x="53886" y="781278"/>
                </a:lnTo>
                <a:lnTo>
                  <a:pt x="0" y="727405"/>
                </a:lnTo>
                <a:lnTo>
                  <a:pt x="72740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9900" y="6794500"/>
            <a:ext cx="863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4200" y="6908800"/>
            <a:ext cx="520700" cy="1917700"/>
          </a:xfrm>
          <a:custGeom>
            <a:avLst/>
            <a:gdLst/>
            <a:ahLst/>
            <a:cxnLst/>
            <a:rect l="l" t="t" r="r" b="b"/>
            <a:pathLst>
              <a:path w="520700" h="1917700">
                <a:moveTo>
                  <a:pt x="520700" y="1498600"/>
                </a:moveTo>
                <a:lnTo>
                  <a:pt x="0" y="1498600"/>
                </a:lnTo>
                <a:lnTo>
                  <a:pt x="260350" y="1917700"/>
                </a:lnTo>
                <a:lnTo>
                  <a:pt x="520700" y="1498600"/>
                </a:lnTo>
                <a:close/>
              </a:path>
              <a:path w="520700" h="1917700">
                <a:moveTo>
                  <a:pt x="368300" y="0"/>
                </a:moveTo>
                <a:lnTo>
                  <a:pt x="152400" y="0"/>
                </a:lnTo>
                <a:lnTo>
                  <a:pt x="152400" y="1498600"/>
                </a:lnTo>
                <a:lnTo>
                  <a:pt x="368300" y="14986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4200" y="6908800"/>
            <a:ext cx="520700" cy="1917700"/>
          </a:xfrm>
          <a:custGeom>
            <a:avLst/>
            <a:gdLst/>
            <a:ahLst/>
            <a:cxnLst/>
            <a:rect l="l" t="t" r="r" b="b"/>
            <a:pathLst>
              <a:path w="520700" h="1917700">
                <a:moveTo>
                  <a:pt x="152400" y="1498600"/>
                </a:moveTo>
                <a:lnTo>
                  <a:pt x="0" y="1498600"/>
                </a:lnTo>
                <a:lnTo>
                  <a:pt x="260350" y="1917700"/>
                </a:lnTo>
                <a:lnTo>
                  <a:pt x="520700" y="1498600"/>
                </a:lnTo>
                <a:lnTo>
                  <a:pt x="368300" y="14986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1498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49900" y="6184900"/>
            <a:ext cx="8636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4200" y="6299200"/>
            <a:ext cx="520700" cy="723900"/>
          </a:xfrm>
          <a:custGeom>
            <a:avLst/>
            <a:gdLst/>
            <a:ahLst/>
            <a:cxnLst/>
            <a:rect l="l" t="t" r="r" b="b"/>
            <a:pathLst>
              <a:path w="520700" h="723900">
                <a:moveTo>
                  <a:pt x="520700" y="304800"/>
                </a:moveTo>
                <a:lnTo>
                  <a:pt x="0" y="304800"/>
                </a:lnTo>
                <a:lnTo>
                  <a:pt x="260350" y="723900"/>
                </a:lnTo>
                <a:lnTo>
                  <a:pt x="520700" y="304800"/>
                </a:lnTo>
                <a:close/>
              </a:path>
              <a:path w="520700" h="723900">
                <a:moveTo>
                  <a:pt x="368300" y="0"/>
                </a:moveTo>
                <a:lnTo>
                  <a:pt x="152400" y="0"/>
                </a:lnTo>
                <a:lnTo>
                  <a:pt x="152400" y="304800"/>
                </a:lnTo>
                <a:lnTo>
                  <a:pt x="368300" y="3048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64200" y="6299200"/>
            <a:ext cx="520700" cy="723900"/>
          </a:xfrm>
          <a:custGeom>
            <a:avLst/>
            <a:gdLst/>
            <a:ahLst/>
            <a:cxnLst/>
            <a:rect l="l" t="t" r="r" b="b"/>
            <a:pathLst>
              <a:path w="520700" h="723900">
                <a:moveTo>
                  <a:pt x="152400" y="304800"/>
                </a:moveTo>
                <a:lnTo>
                  <a:pt x="0" y="304800"/>
                </a:lnTo>
                <a:lnTo>
                  <a:pt x="260350" y="723900"/>
                </a:lnTo>
                <a:lnTo>
                  <a:pt x="520700" y="304800"/>
                </a:lnTo>
                <a:lnTo>
                  <a:pt x="368300" y="3048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48300" y="7213600"/>
            <a:ext cx="10414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0260" y="730250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5" h="781684">
                <a:moveTo>
                  <a:pt x="53873" y="0"/>
                </a:moveTo>
                <a:lnTo>
                  <a:pt x="0" y="53886"/>
                </a:lnTo>
                <a:lnTo>
                  <a:pt x="727392" y="781278"/>
                </a:lnTo>
                <a:lnTo>
                  <a:pt x="781278" y="727405"/>
                </a:lnTo>
                <a:lnTo>
                  <a:pt x="53873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0260" y="730250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5" h="781684">
                <a:moveTo>
                  <a:pt x="0" y="53886"/>
                </a:moveTo>
                <a:lnTo>
                  <a:pt x="53873" y="0"/>
                </a:lnTo>
                <a:lnTo>
                  <a:pt x="781278" y="727405"/>
                </a:lnTo>
                <a:lnTo>
                  <a:pt x="727392" y="781278"/>
                </a:lnTo>
                <a:lnTo>
                  <a:pt x="0" y="5388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8300" y="7213600"/>
            <a:ext cx="1041400" cy="1041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7200" y="7305788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5" h="781684">
                <a:moveTo>
                  <a:pt x="727405" y="0"/>
                </a:moveTo>
                <a:lnTo>
                  <a:pt x="0" y="727405"/>
                </a:lnTo>
                <a:lnTo>
                  <a:pt x="53886" y="781278"/>
                </a:lnTo>
                <a:lnTo>
                  <a:pt x="781278" y="53886"/>
                </a:lnTo>
                <a:lnTo>
                  <a:pt x="727405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7200" y="7305788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5" h="781684">
                <a:moveTo>
                  <a:pt x="727405" y="0"/>
                </a:moveTo>
                <a:lnTo>
                  <a:pt x="781278" y="53886"/>
                </a:lnTo>
                <a:lnTo>
                  <a:pt x="53886" y="781278"/>
                </a:lnTo>
                <a:lnTo>
                  <a:pt x="0" y="727405"/>
                </a:lnTo>
                <a:lnTo>
                  <a:pt x="72740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19900" y="7251700"/>
            <a:ext cx="55372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10068" y="7429500"/>
            <a:ext cx="5739131" cy="1114408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어느쪽의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</a:t>
            </a: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쓰레드라도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처리를 진행할 수 없게 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7920">
              <a:lnSpc>
                <a:spcPct val="100000"/>
              </a:lnSpc>
            </a:pPr>
            <a:r>
              <a:rPr lang="ko-KR" altLang="en-US" spc="-130" dirty="0" err="1"/>
              <a:t>데드락</a:t>
            </a:r>
            <a:endParaRPr spc="-13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5411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336493"/>
            <a:ext cx="11804015" cy="2817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500"/>
              </a:lnSpc>
            </a:pPr>
            <a:r>
              <a:rPr sz="4200" spc="110" dirty="0">
                <a:latin typeface="SimSun"/>
                <a:cs typeface="SimSun"/>
              </a:rPr>
              <a:t>C++</a:t>
            </a:r>
            <a:r>
              <a:rPr lang="en-US" sz="4200" spc="110" dirty="0">
                <a:latin typeface="SimSun"/>
                <a:cs typeface="SimSun"/>
              </a:rPr>
              <a:t> </a:t>
            </a:r>
            <a:r>
              <a:rPr lang="ko-KR" altLang="en-US" sz="4200" spc="110" dirty="0">
                <a:latin typeface="SimSun"/>
                <a:cs typeface="SimSun"/>
              </a:rPr>
              <a:t>표준 규격의 </a:t>
            </a:r>
            <a:r>
              <a:rPr sz="4200" spc="110" dirty="0" err="1">
                <a:latin typeface="SimSun"/>
                <a:cs typeface="SimSun"/>
              </a:rPr>
              <a:t>std</a:t>
            </a:r>
            <a:r>
              <a:rPr sz="4200" spc="110" dirty="0">
                <a:latin typeface="SimSun"/>
                <a:cs typeface="SimSun"/>
              </a:rPr>
              <a:t>::</a:t>
            </a:r>
            <a:r>
              <a:rPr sz="4200" spc="110" dirty="0" err="1">
                <a:latin typeface="SimSun"/>
                <a:cs typeface="SimSun"/>
              </a:rPr>
              <a:t>mutex</a:t>
            </a:r>
            <a:r>
              <a:rPr lang="en-US" sz="4200" spc="110" dirty="0">
                <a:latin typeface="SimSun"/>
                <a:cs typeface="SimSun"/>
              </a:rPr>
              <a:t> </a:t>
            </a:r>
            <a:r>
              <a:rPr lang="ko-KR" altLang="en-US" sz="4200" spc="110" dirty="0">
                <a:latin typeface="SimSun"/>
                <a:cs typeface="SimSun"/>
              </a:rPr>
              <a:t>형에서는 구현 계에서 가능한 경우는 </a:t>
            </a:r>
            <a:r>
              <a:rPr sz="4200" spc="185" dirty="0" err="1">
                <a:latin typeface="SimSun"/>
                <a:cs typeface="SimSun"/>
              </a:rPr>
              <a:t>resource_deadlock_would_occur</a:t>
            </a:r>
            <a:r>
              <a:rPr lang="ko-KR" altLang="en-US" sz="4200" spc="185" dirty="0" err="1">
                <a:latin typeface="SimSun"/>
                <a:cs typeface="SimSun"/>
              </a:rPr>
              <a:t>를</a:t>
            </a:r>
            <a:r>
              <a:rPr lang="ko-KR" altLang="en-US" sz="4200" spc="185" dirty="0">
                <a:latin typeface="SimSun"/>
                <a:cs typeface="SimSun"/>
              </a:rPr>
              <a:t> 에러 코드로 설정한 </a:t>
            </a:r>
            <a:r>
              <a:rPr sz="4200" dirty="0" err="1">
                <a:latin typeface="SimSun"/>
                <a:cs typeface="SimSun"/>
              </a:rPr>
              <a:t>std</a:t>
            </a:r>
            <a:r>
              <a:rPr sz="4200" dirty="0">
                <a:latin typeface="SimSun"/>
                <a:cs typeface="SimSun"/>
              </a:rPr>
              <a:t>::</a:t>
            </a:r>
            <a:r>
              <a:rPr sz="4200" dirty="0" err="1">
                <a:latin typeface="SimSun"/>
                <a:cs typeface="SimSun"/>
              </a:rPr>
              <a:t>system_error</a:t>
            </a:r>
            <a:r>
              <a:rPr sz="4200" dirty="0">
                <a:latin typeface="SimSun"/>
                <a:cs typeface="SimSun"/>
              </a:rPr>
              <a:t> </a:t>
            </a:r>
            <a:r>
              <a:rPr lang="ko-KR" altLang="en-US" sz="4200" dirty="0">
                <a:latin typeface="SimSun"/>
                <a:cs typeface="SimSun"/>
              </a:rPr>
              <a:t>예외를 보낼지도 모른다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6652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999" y="6444152"/>
            <a:ext cx="11804015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>
                <a:latin typeface="SimSun"/>
                <a:cs typeface="SimSun"/>
              </a:rPr>
              <a:t>단 이것에 의존해서는 안되고 근본적으로 </a:t>
            </a:r>
            <a:r>
              <a:rPr lang="ko-KR" altLang="en-US" sz="4200" dirty="0" err="1">
                <a:latin typeface="SimSun"/>
                <a:cs typeface="SimSun"/>
              </a:rPr>
              <a:t>로직을</a:t>
            </a:r>
            <a:r>
              <a:rPr lang="ko-KR" altLang="en-US" sz="4200" dirty="0">
                <a:latin typeface="SimSun"/>
                <a:cs typeface="SimSun"/>
              </a:rPr>
              <a:t> 다시 고쳐야 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29704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599"/>
                </a:moveTo>
                <a:lnTo>
                  <a:pt x="12166600" y="482599"/>
                </a:lnTo>
                <a:lnTo>
                  <a:pt x="12166600" y="0"/>
                </a:lnTo>
                <a:lnTo>
                  <a:pt x="0" y="0"/>
                </a:lnTo>
                <a:lnTo>
                  <a:pt x="0" y="482599"/>
                </a:lnTo>
                <a:close/>
              </a:path>
            </a:pathLst>
          </a:custGeom>
          <a:solidFill>
            <a:srgbClr val="C6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" y="34530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600"/>
                </a:moveTo>
                <a:lnTo>
                  <a:pt x="12166600" y="482600"/>
                </a:lnTo>
                <a:lnTo>
                  <a:pt x="12166600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FFA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" y="63486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600"/>
                </a:moveTo>
                <a:lnTo>
                  <a:pt x="12166600" y="482600"/>
                </a:lnTo>
                <a:lnTo>
                  <a:pt x="12166600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C6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0" y="68312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600"/>
                </a:moveTo>
                <a:lnTo>
                  <a:pt x="12166600" y="482600"/>
                </a:lnTo>
                <a:lnTo>
                  <a:pt x="12166600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FFA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400" y="2014220"/>
            <a:ext cx="4368800" cy="5398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3679">
              <a:lnSpc>
                <a:spcPts val="3800"/>
              </a:lnSpc>
              <a:tabLst>
                <a:tab pos="1155065" algn="l"/>
                <a:tab pos="2526665" algn="l"/>
                <a:tab pos="3441065" algn="l"/>
              </a:tabLst>
            </a:pPr>
            <a:r>
              <a:rPr sz="3600" dirty="0">
                <a:latin typeface="SimSun"/>
                <a:cs typeface="SimSun"/>
              </a:rPr>
              <a:t>std::mutex	m1,	m2;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worker1()	{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m1.lock();</a:t>
            </a:r>
          </a:p>
          <a:p>
            <a:pPr marL="927100" marR="5080">
              <a:lnSpc>
                <a:spcPts val="3800"/>
              </a:lnSpc>
              <a:spcBef>
                <a:spcPts val="300"/>
              </a:spcBef>
            </a:pPr>
            <a:r>
              <a:rPr sz="3600" dirty="0">
                <a:latin typeface="SimSun"/>
                <a:cs typeface="SimSun"/>
              </a:rPr>
              <a:t>m2.lock();  </a:t>
            </a:r>
            <a:endParaRPr lang="en-US" sz="3600" dirty="0"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</a:pPr>
            <a:r>
              <a:rPr sz="3600" dirty="0" err="1">
                <a:latin typeface="SimSun"/>
                <a:cs typeface="SimSun"/>
              </a:rPr>
              <a:t>DoSomethingA</a:t>
            </a:r>
            <a:r>
              <a:rPr sz="3600" dirty="0">
                <a:latin typeface="SimSun"/>
                <a:cs typeface="SimSun"/>
              </a:rPr>
              <a:t>();  m2.unlock();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m1.unlock();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927100" marR="690880" indent="-91440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3441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</a:t>
            </a:r>
            <a:r>
              <a:rPr lang="en-US" sz="3600" dirty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3600" dirty="0">
                <a:latin typeface="SimSun"/>
                <a:cs typeface="SimSun"/>
              </a:rPr>
              <a:t>worker2()	{  m1.lock();</a:t>
            </a:r>
          </a:p>
          <a:p>
            <a:pPr marL="9271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m2.lock();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20800" y="7322819"/>
            <a:ext cx="34544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DoSomethingB();  m2.unlock();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m1.unlock();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" y="86995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7920">
              <a:lnSpc>
                <a:spcPct val="100000"/>
              </a:lnSpc>
            </a:pPr>
            <a:r>
              <a:rPr lang="ko-KR" altLang="en-US" spc="-130" dirty="0" err="1"/>
              <a:t>데드락</a:t>
            </a:r>
            <a:endParaRPr spc="-130" dirty="0"/>
          </a:p>
        </p:txBody>
      </p:sp>
      <p:sp>
        <p:nvSpPr>
          <p:cNvPr id="12" name="object 12"/>
          <p:cNvSpPr/>
          <p:nvPr/>
        </p:nvSpPr>
        <p:spPr>
          <a:xfrm>
            <a:off x="4737100" y="7518400"/>
            <a:ext cx="8001000" cy="165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1870" y="7696200"/>
            <a:ext cx="7810500" cy="1270000"/>
          </a:xfrm>
          <a:custGeom>
            <a:avLst/>
            <a:gdLst/>
            <a:ahLst/>
            <a:cxnLst/>
            <a:rect l="l" t="t" r="r" b="b"/>
            <a:pathLst>
              <a:path w="7810500" h="1270000">
                <a:moveTo>
                  <a:pt x="0" y="1270000"/>
                </a:moveTo>
                <a:lnTo>
                  <a:pt x="7810500" y="1270000"/>
                </a:lnTo>
                <a:lnTo>
                  <a:pt x="78105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1870" y="7696200"/>
            <a:ext cx="7810500" cy="1270000"/>
          </a:xfrm>
          <a:custGeom>
            <a:avLst/>
            <a:gdLst/>
            <a:ahLst/>
            <a:cxnLst/>
            <a:rect l="l" t="t" r="r" b="b"/>
            <a:pathLst>
              <a:path w="7810500" h="1270000">
                <a:moveTo>
                  <a:pt x="0" y="0"/>
                </a:moveTo>
                <a:lnTo>
                  <a:pt x="7810500" y="0"/>
                </a:lnTo>
                <a:lnTo>
                  <a:pt x="78105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36820" y="7571740"/>
            <a:ext cx="734060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8600">
              <a:lnSpc>
                <a:spcPct val="125000"/>
              </a:lnSpc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복수의 </a:t>
            </a: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락을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확보하는 경우는 꼭 같은 순서로 확보하도록 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5054600" cy="4893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9480">
              <a:lnSpc>
                <a:spcPts val="3800"/>
              </a:lnSpc>
              <a:tabLst>
                <a:tab pos="1155065" algn="l"/>
                <a:tab pos="2526665" algn="l"/>
                <a:tab pos="3441065" algn="l"/>
              </a:tabLst>
            </a:pPr>
            <a:r>
              <a:rPr sz="3600" dirty="0">
                <a:latin typeface="SimSun"/>
                <a:cs typeface="SimSun"/>
              </a:rPr>
              <a:t>std::mutex	m1,	m2;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worker1()	{</a:t>
            </a:r>
          </a:p>
          <a:p>
            <a:pPr marL="927100">
              <a:lnSpc>
                <a:spcPts val="3760"/>
              </a:lnSpc>
              <a:tabLst>
                <a:tab pos="4126865" algn="l"/>
              </a:tabLst>
            </a:pPr>
            <a:r>
              <a:rPr sz="3600" dirty="0">
                <a:latin typeface="SimSun"/>
                <a:cs typeface="SimSun"/>
              </a:rPr>
              <a:t>std::lock(m1,	m2);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6908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DoSomethingA();  m2.unlock();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m1.unlock();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927100" marR="5080" indent="-91440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3441065" algn="l"/>
                <a:tab pos="4126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</a:t>
            </a:r>
            <a:r>
              <a:rPr lang="en-US" sz="3600" dirty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3600" dirty="0">
                <a:latin typeface="SimSun"/>
                <a:cs typeface="SimSun"/>
              </a:rPr>
              <a:t>worker2()	{  </a:t>
            </a:r>
            <a:endParaRPr lang="en-US" sz="3600" dirty="0">
              <a:latin typeface="SimSun"/>
              <a:cs typeface="SimSun"/>
            </a:endParaRPr>
          </a:p>
          <a:p>
            <a:pPr marL="927100" marR="5080" indent="-91440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3441065" algn="l"/>
                <a:tab pos="41268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 err="1"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::lock(m1,	m2);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800" y="7322819"/>
            <a:ext cx="34544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DoSomethingB();  m1.unlock();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m2.unlock();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7920">
              <a:lnSpc>
                <a:spcPct val="100000"/>
              </a:lnSpc>
            </a:pPr>
            <a:r>
              <a:rPr lang="ko-KR" altLang="en-US" spc="-130" dirty="0" err="1"/>
              <a:t>데드락</a:t>
            </a:r>
            <a:endParaRPr spc="-130" dirty="0"/>
          </a:p>
        </p:txBody>
      </p:sp>
      <p:sp>
        <p:nvSpPr>
          <p:cNvPr id="7" name="object 7"/>
          <p:cNvSpPr/>
          <p:nvPr/>
        </p:nvSpPr>
        <p:spPr>
          <a:xfrm>
            <a:off x="4737100" y="7632700"/>
            <a:ext cx="80010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1870" y="7810500"/>
            <a:ext cx="7810500" cy="1041400"/>
          </a:xfrm>
          <a:custGeom>
            <a:avLst/>
            <a:gdLst/>
            <a:ahLst/>
            <a:cxnLst/>
            <a:rect l="l" t="t" r="r" b="b"/>
            <a:pathLst>
              <a:path w="7810500" h="1041400">
                <a:moveTo>
                  <a:pt x="0" y="1041400"/>
                </a:moveTo>
                <a:lnTo>
                  <a:pt x="7810500" y="1041400"/>
                </a:lnTo>
                <a:lnTo>
                  <a:pt x="7810500" y="0"/>
                </a:lnTo>
                <a:lnTo>
                  <a:pt x="0" y="0"/>
                </a:lnTo>
                <a:lnTo>
                  <a:pt x="0" y="10414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01870" y="7810500"/>
            <a:ext cx="7810500" cy="1041400"/>
          </a:xfrm>
          <a:custGeom>
            <a:avLst/>
            <a:gdLst/>
            <a:ahLst/>
            <a:cxnLst/>
            <a:rect l="l" t="t" r="r" b="b"/>
            <a:pathLst>
              <a:path w="7810500" h="1041400">
                <a:moveTo>
                  <a:pt x="0" y="0"/>
                </a:moveTo>
                <a:lnTo>
                  <a:pt x="7810500" y="0"/>
                </a:lnTo>
                <a:lnTo>
                  <a:pt x="7810500" y="1041400"/>
                </a:lnTo>
                <a:lnTo>
                  <a:pt x="0" y="1041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7325" y="7823200"/>
            <a:ext cx="7479665" cy="101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3600" spc="-35" dirty="0">
                <a:solidFill>
                  <a:srgbClr val="222222"/>
                </a:solidFill>
                <a:latin typeface="SimSun"/>
                <a:cs typeface="SimSun"/>
              </a:rPr>
              <a:t>혹은 </a:t>
            </a:r>
            <a:r>
              <a:rPr sz="3600" spc="-35" dirty="0" err="1">
                <a:solidFill>
                  <a:srgbClr val="222222"/>
                </a:solidFill>
                <a:latin typeface="SimSun"/>
                <a:cs typeface="SimSun"/>
              </a:rPr>
              <a:t>std</a:t>
            </a:r>
            <a:r>
              <a:rPr sz="3600" spc="-35" dirty="0">
                <a:solidFill>
                  <a:srgbClr val="222222"/>
                </a:solidFill>
                <a:latin typeface="SimSun"/>
                <a:cs typeface="SimSun"/>
              </a:rPr>
              <a:t>::lock()</a:t>
            </a:r>
            <a:r>
              <a:rPr lang="ko-KR" altLang="en-US" sz="3600" spc="-35" dirty="0">
                <a:solidFill>
                  <a:srgbClr val="222222"/>
                </a:solidFill>
                <a:latin typeface="SimSun"/>
                <a:cs typeface="SimSun"/>
              </a:rPr>
              <a:t>함수를 사용한다</a:t>
            </a:r>
            <a:endParaRPr sz="3600" dirty="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1800" u="heavy" spc="200" dirty="0">
                <a:solidFill>
                  <a:srgbClr val="222222"/>
                </a:solidFill>
                <a:latin typeface="SimSun"/>
                <a:cs typeface="SimSun"/>
                <a:hlinkClick r:id="rId3"/>
              </a:rPr>
              <a:t>http://d.hatena.ne.jp/melpon/20121006/1349503776</a:t>
            </a:r>
            <a:endParaRPr sz="1800" dirty="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400" y="8770392"/>
            <a:ext cx="25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49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3775">
              <a:lnSpc>
                <a:spcPct val="100000"/>
              </a:lnSpc>
            </a:pPr>
            <a:r>
              <a:rPr spc="509" dirty="0"/>
              <a:t>boost::shared_mutex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50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3718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47603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71733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68700"/>
            <a:ext cx="11728450" cy="4143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120" dirty="0">
                <a:latin typeface="SimSun"/>
                <a:cs typeface="SimSun"/>
              </a:rPr>
              <a:t>Reader/Writer</a:t>
            </a:r>
            <a:r>
              <a:rPr lang="en-US" sz="4200" spc="120" dirty="0">
                <a:latin typeface="SimSun"/>
                <a:cs typeface="SimSun"/>
              </a:rPr>
              <a:t> </a:t>
            </a:r>
            <a:r>
              <a:rPr lang="ko-KR" altLang="en-US" sz="4200" spc="120" dirty="0" err="1">
                <a:latin typeface="SimSun"/>
                <a:cs typeface="SimSun"/>
              </a:rPr>
              <a:t>락을</a:t>
            </a:r>
            <a:r>
              <a:rPr lang="ko-KR" altLang="en-US" sz="4200" spc="120" dirty="0">
                <a:latin typeface="SimSun"/>
                <a:cs typeface="SimSun"/>
              </a:rPr>
              <a:t> 구현</a:t>
            </a:r>
            <a:endParaRPr sz="4200" dirty="0">
              <a:latin typeface="SimSun"/>
              <a:cs typeface="SimSun"/>
            </a:endParaRPr>
          </a:p>
          <a:p>
            <a:pPr marL="12700" marR="5080">
              <a:lnSpc>
                <a:spcPct val="108100"/>
              </a:lnSpc>
              <a:spcBef>
                <a:spcPts val="2750"/>
              </a:spcBef>
            </a:pPr>
            <a:r>
              <a:rPr lang="ko-KR" altLang="en-US" sz="4200" dirty="0">
                <a:latin typeface="SimSun"/>
                <a:cs typeface="SimSun"/>
              </a:rPr>
              <a:t>어떤 변수를 확보하기 위해 배타 제어를 하고 싶을 때 그 변수로의 접근은 거의 읽기이고 쓰기는 적을 때 사용한다</a:t>
            </a:r>
            <a:endParaRPr sz="4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lang="en-US" altLang="ko-KR" sz="4200" b="1" spc="-15" dirty="0">
                <a:latin typeface="SimSun"/>
                <a:cs typeface="SimSun"/>
              </a:rPr>
              <a:t>C++ 14</a:t>
            </a:r>
            <a:r>
              <a:rPr lang="ko-KR" altLang="en-US" sz="4200" b="1" spc="-15" dirty="0">
                <a:latin typeface="SimSun"/>
                <a:cs typeface="SimSun"/>
              </a:rPr>
              <a:t>에 들어 갔음</a:t>
            </a:r>
            <a:endParaRPr sz="4200" b="1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11684000" cy="4490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4584065" algn="l"/>
              </a:tabLst>
            </a:pPr>
            <a:r>
              <a:rPr sz="3600" dirty="0">
                <a:latin typeface="SimSun"/>
                <a:cs typeface="SimSun"/>
              </a:rPr>
              <a:t>boost::shared_mutex	mtx;</a:t>
            </a:r>
          </a:p>
          <a:p>
            <a:pPr marL="12700" marR="508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2755265" algn="l"/>
                <a:tab pos="3212465" algn="l"/>
                <a:tab pos="4126865" algn="l"/>
                <a:tab pos="48126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::string	text;	</a:t>
            </a: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복수의 </a:t>
            </a:r>
            <a:r>
              <a:rPr lang="ko-KR" altLang="en-US" sz="3200" dirty="0" err="1">
                <a:solidFill>
                  <a:srgbClr val="008400"/>
                </a:solidFill>
                <a:latin typeface="SimSun"/>
                <a:cs typeface="SimSun"/>
              </a:rPr>
              <a:t>쓰레드에서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 공유하는 데이터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reader()	{</a:t>
            </a:r>
          </a:p>
          <a:p>
            <a:pPr marL="927100">
              <a:lnSpc>
                <a:spcPts val="3500"/>
              </a:lnSpc>
              <a:tabLst>
                <a:tab pos="2069464" algn="l"/>
                <a:tab pos="2526665" algn="l"/>
                <a:tab pos="2983865" algn="l"/>
                <a:tab pos="3441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	;	;	)	{</a:t>
            </a:r>
          </a:p>
          <a:p>
            <a:pPr marL="1841500" marR="4577080">
              <a:lnSpc>
                <a:spcPts val="3800"/>
              </a:lnSpc>
              <a:spcBef>
                <a:spcPts val="300"/>
              </a:spcBef>
              <a:tabLst>
                <a:tab pos="4584065" algn="l"/>
                <a:tab pos="5498465" algn="l"/>
                <a:tab pos="5955665" algn="l"/>
              </a:tabLst>
            </a:pPr>
            <a:r>
              <a:rPr sz="3600" b="1" dirty="0" err="1">
                <a:latin typeface="SimSun"/>
                <a:cs typeface="SimSun"/>
              </a:rPr>
              <a:t>mtx.shared_lock</a:t>
            </a:r>
            <a:r>
              <a:rPr sz="3600" b="1" dirty="0" smtClean="0">
                <a:latin typeface="SimSun"/>
                <a:cs typeface="SimSun"/>
              </a:rPr>
              <a:t>()</a:t>
            </a:r>
            <a:r>
              <a:rPr sz="3600" dirty="0" smtClean="0">
                <a:latin typeface="SimSun"/>
                <a:cs typeface="SimSun"/>
              </a:rPr>
              <a:t>;  </a:t>
            </a:r>
            <a:endParaRPr lang="en-US" sz="3600" dirty="0">
              <a:latin typeface="SimSun"/>
              <a:cs typeface="SimSun"/>
            </a:endParaRPr>
          </a:p>
          <a:p>
            <a:pPr marL="1841500" marR="4577080">
              <a:lnSpc>
                <a:spcPts val="3800"/>
              </a:lnSpc>
              <a:spcBef>
                <a:spcPts val="300"/>
              </a:spcBef>
              <a:tabLst>
                <a:tab pos="4584065" algn="l"/>
                <a:tab pos="5498465" algn="l"/>
                <a:tab pos="5955665" algn="l"/>
              </a:tabLst>
            </a:pPr>
            <a:r>
              <a:rPr sz="3600" dirty="0" err="1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::string	tmp	=	text;  </a:t>
            </a:r>
            <a:r>
              <a:rPr sz="3600" b="1" dirty="0">
                <a:latin typeface="SimSun"/>
                <a:cs typeface="SimSun"/>
              </a:rPr>
              <a:t>mtx.shared_unlock()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 marL="1841500">
              <a:lnSpc>
                <a:spcPct val="100000"/>
              </a:lnSpc>
              <a:spcBef>
                <a:spcPts val="3240"/>
              </a:spcBef>
            </a:pPr>
            <a:r>
              <a:rPr sz="3600" dirty="0">
                <a:latin typeface="SimSun"/>
                <a:cs typeface="SimSun"/>
              </a:rPr>
              <a:t>DoSomething(tmp);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800" y="62865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67691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00" y="7805419"/>
            <a:ext cx="80264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  <a:tabLst>
                <a:tab pos="27552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reader_thread1(reader);  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reader_thread2(reader);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3760"/>
              </a:lnSpc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//...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1195">
              <a:lnSpc>
                <a:spcPct val="100000"/>
              </a:lnSpc>
            </a:pPr>
            <a:r>
              <a:rPr spc="505" dirty="0"/>
              <a:t>reader</a:t>
            </a:r>
            <a:r>
              <a:rPr lang="ko-KR" altLang="en-US" spc="505" dirty="0"/>
              <a:t>측</a:t>
            </a:r>
            <a:endParaRPr spc="505" dirty="0"/>
          </a:p>
        </p:txBody>
      </p:sp>
      <p:sp>
        <p:nvSpPr>
          <p:cNvPr id="9" name="object 9"/>
          <p:cNvSpPr/>
          <p:nvPr/>
        </p:nvSpPr>
        <p:spPr>
          <a:xfrm>
            <a:off x="7493000" y="3949700"/>
            <a:ext cx="8636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07300" y="4064000"/>
            <a:ext cx="520700" cy="1270000"/>
          </a:xfrm>
          <a:custGeom>
            <a:avLst/>
            <a:gdLst/>
            <a:ahLst/>
            <a:cxnLst/>
            <a:rect l="l" t="t" r="r" b="b"/>
            <a:pathLst>
              <a:path w="520700" h="1270000">
                <a:moveTo>
                  <a:pt x="520700" y="850900"/>
                </a:moveTo>
                <a:lnTo>
                  <a:pt x="0" y="850900"/>
                </a:lnTo>
                <a:lnTo>
                  <a:pt x="260350" y="1270000"/>
                </a:lnTo>
                <a:lnTo>
                  <a:pt x="520700" y="850900"/>
                </a:lnTo>
                <a:close/>
              </a:path>
              <a:path w="520700" h="1270000">
                <a:moveTo>
                  <a:pt x="368300" y="0"/>
                </a:moveTo>
                <a:lnTo>
                  <a:pt x="152400" y="0"/>
                </a:lnTo>
                <a:lnTo>
                  <a:pt x="152400" y="850900"/>
                </a:lnTo>
                <a:lnTo>
                  <a:pt x="368300" y="8509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7300" y="4064000"/>
            <a:ext cx="520700" cy="1270000"/>
          </a:xfrm>
          <a:custGeom>
            <a:avLst/>
            <a:gdLst/>
            <a:ahLst/>
            <a:cxnLst/>
            <a:rect l="l" t="t" r="r" b="b"/>
            <a:pathLst>
              <a:path w="520700" h="1270000">
                <a:moveTo>
                  <a:pt x="152400" y="850900"/>
                </a:moveTo>
                <a:lnTo>
                  <a:pt x="0" y="850900"/>
                </a:lnTo>
                <a:lnTo>
                  <a:pt x="260350" y="1270000"/>
                </a:lnTo>
                <a:lnTo>
                  <a:pt x="520700" y="850900"/>
                </a:lnTo>
                <a:lnTo>
                  <a:pt x="368300" y="8509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850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8500" y="3949700"/>
            <a:ext cx="8636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32800" y="4064000"/>
            <a:ext cx="520700" cy="1270000"/>
          </a:xfrm>
          <a:custGeom>
            <a:avLst/>
            <a:gdLst/>
            <a:ahLst/>
            <a:cxnLst/>
            <a:rect l="l" t="t" r="r" b="b"/>
            <a:pathLst>
              <a:path w="520700" h="1270000">
                <a:moveTo>
                  <a:pt x="520700" y="850900"/>
                </a:moveTo>
                <a:lnTo>
                  <a:pt x="0" y="850900"/>
                </a:lnTo>
                <a:lnTo>
                  <a:pt x="260350" y="1270000"/>
                </a:lnTo>
                <a:lnTo>
                  <a:pt x="520700" y="850900"/>
                </a:lnTo>
                <a:close/>
              </a:path>
              <a:path w="520700" h="1270000">
                <a:moveTo>
                  <a:pt x="368300" y="0"/>
                </a:moveTo>
                <a:lnTo>
                  <a:pt x="152400" y="0"/>
                </a:lnTo>
                <a:lnTo>
                  <a:pt x="152400" y="850900"/>
                </a:lnTo>
                <a:lnTo>
                  <a:pt x="368300" y="8509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32800" y="4064000"/>
            <a:ext cx="520700" cy="1270000"/>
          </a:xfrm>
          <a:custGeom>
            <a:avLst/>
            <a:gdLst/>
            <a:ahLst/>
            <a:cxnLst/>
            <a:rect l="l" t="t" r="r" b="b"/>
            <a:pathLst>
              <a:path w="520700" h="1270000">
                <a:moveTo>
                  <a:pt x="152400" y="850900"/>
                </a:moveTo>
                <a:lnTo>
                  <a:pt x="0" y="850900"/>
                </a:lnTo>
                <a:lnTo>
                  <a:pt x="260350" y="1270000"/>
                </a:lnTo>
                <a:lnTo>
                  <a:pt x="520700" y="850900"/>
                </a:lnTo>
                <a:lnTo>
                  <a:pt x="368300" y="8509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850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7300" y="6273800"/>
            <a:ext cx="7645400" cy="165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32070" y="6451600"/>
            <a:ext cx="7454900" cy="1114408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50"/>
              </a:spcBef>
            </a:pPr>
            <a:r>
              <a:rPr sz="3600" spc="170" dirty="0" err="1">
                <a:solidFill>
                  <a:srgbClr val="222222"/>
                </a:solidFill>
                <a:latin typeface="SimSun"/>
                <a:cs typeface="SimSun"/>
              </a:rPr>
              <a:t>shared_lock</a:t>
            </a:r>
            <a:r>
              <a:rPr lang="ko-KR" altLang="en-US" sz="3600" spc="170" dirty="0">
                <a:solidFill>
                  <a:srgbClr val="222222"/>
                </a:solidFill>
                <a:latin typeface="SimSun"/>
                <a:cs typeface="SimSun"/>
              </a:rPr>
              <a:t>은 복수의 </a:t>
            </a:r>
            <a:r>
              <a:rPr lang="ko-KR" altLang="en-US" sz="3600" spc="170" dirty="0" err="1">
                <a:solidFill>
                  <a:srgbClr val="222222"/>
                </a:solidFill>
                <a:latin typeface="SimSun"/>
                <a:cs typeface="SimSun"/>
              </a:rPr>
              <a:t>쓰레드에서</a:t>
            </a:r>
            <a:r>
              <a:rPr lang="ko-KR" altLang="en-US" sz="3600" spc="170" dirty="0">
                <a:solidFill>
                  <a:srgbClr val="222222"/>
                </a:solidFill>
                <a:latin typeface="SimSun"/>
                <a:cs typeface="SimSun"/>
              </a:rPr>
              <a:t> 동시에 취득할 수 있다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5565">
              <a:lnSpc>
                <a:spcPct val="100000"/>
              </a:lnSpc>
            </a:pPr>
            <a:r>
              <a:rPr lang="ko-KR" altLang="en-US" dirty="0"/>
              <a:t>멀티 </a:t>
            </a:r>
            <a:r>
              <a:rPr lang="ko-KR" altLang="en-US" dirty="0" err="1"/>
              <a:t>쓰레드</a:t>
            </a:r>
            <a:r>
              <a:rPr lang="ko-KR" altLang="en-US" dirty="0"/>
              <a:t> 프로그램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239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031152"/>
            <a:ext cx="1031113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 err="1">
                <a:latin typeface="SimSun"/>
                <a:cs typeface="SimSun"/>
              </a:rPr>
              <a:t>쓰레드</a:t>
            </a:r>
            <a:r>
              <a:rPr sz="4200" dirty="0">
                <a:latin typeface="SimSun"/>
                <a:cs typeface="SimSun"/>
              </a:rPr>
              <a:t>（</a:t>
            </a:r>
            <a:r>
              <a:rPr sz="4200" spc="-805" dirty="0">
                <a:latin typeface="SimSun"/>
                <a:cs typeface="SimSun"/>
              </a:rPr>
              <a:t> </a:t>
            </a:r>
            <a:r>
              <a:rPr lang="ko-KR" altLang="en-US" sz="4200" spc="-805" dirty="0">
                <a:latin typeface="SimSun"/>
                <a:cs typeface="SimSun"/>
              </a:rPr>
              <a:t>프로그램 중의 실행 흐름</a:t>
            </a:r>
            <a:r>
              <a:rPr sz="4200" spc="-15" dirty="0">
                <a:latin typeface="SimSun"/>
                <a:cs typeface="SimSun"/>
              </a:rPr>
              <a:t>）</a:t>
            </a:r>
            <a:r>
              <a:rPr lang="ko-KR" altLang="en-US" sz="4200" spc="-15" dirty="0" err="1">
                <a:latin typeface="SimSun"/>
                <a:cs typeface="SimSun"/>
              </a:rPr>
              <a:t>를</a:t>
            </a:r>
            <a:r>
              <a:rPr lang="ko-KR" altLang="en-US" sz="4200" spc="-15" dirty="0">
                <a:latin typeface="SimSun"/>
                <a:cs typeface="SimSun"/>
              </a:rPr>
              <a:t> 복수 가진 프로그램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966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5758352"/>
            <a:ext cx="11275695" cy="2113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-254" dirty="0">
                <a:latin typeface="SimSun"/>
                <a:cs typeface="SimSun"/>
              </a:rPr>
              <a:t>멀티 코어 </a:t>
            </a:r>
            <a:r>
              <a:rPr sz="4200" spc="145" dirty="0">
                <a:latin typeface="SimSun"/>
                <a:cs typeface="SimSun"/>
              </a:rPr>
              <a:t>CPU</a:t>
            </a:r>
            <a:r>
              <a:rPr lang="ko-KR" altLang="en-US" sz="4200" spc="145" dirty="0">
                <a:latin typeface="SimSun"/>
                <a:cs typeface="SimSun"/>
              </a:rPr>
              <a:t>의 각 코어 상에서 </a:t>
            </a:r>
            <a:r>
              <a:rPr lang="ko-KR" altLang="en-US" sz="4200" spc="145" dirty="0" err="1">
                <a:latin typeface="SimSun"/>
                <a:cs typeface="SimSun"/>
              </a:rPr>
              <a:t>쓰레드를</a:t>
            </a:r>
            <a:r>
              <a:rPr lang="ko-KR" altLang="en-US" sz="4200" spc="145" dirty="0">
                <a:latin typeface="SimSun"/>
                <a:cs typeface="SimSun"/>
              </a:rPr>
              <a:t> 움직이면 동시에 복수의 처리를 실행 할 수 있다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10515600" cy="487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6634480" indent="-914400">
              <a:lnSpc>
                <a:spcPts val="3800"/>
              </a:lnSpc>
              <a:tabLst>
                <a:tab pos="1155065" algn="l"/>
                <a:tab pos="2069464" algn="l"/>
                <a:tab pos="2526665" algn="l"/>
                <a:tab pos="2983865" algn="l"/>
                <a:tab pos="3212465" algn="l"/>
                <a:tab pos="3441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</a:t>
            </a:r>
            <a:r>
              <a:rPr lang="en-US" sz="3600" dirty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3600" dirty="0">
                <a:latin typeface="SimSun"/>
                <a:cs typeface="SimSun"/>
              </a:rPr>
              <a:t>writer()	{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	;	;	)	{</a:t>
            </a:r>
          </a:p>
          <a:p>
            <a:pPr marL="1841500" marR="5080">
              <a:lnSpc>
                <a:spcPts val="3800"/>
              </a:lnSpc>
              <a:tabLst>
                <a:tab pos="4584065" algn="l"/>
                <a:tab pos="5955665" algn="l"/>
                <a:tab pos="6870065" algn="l"/>
                <a:tab pos="73272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::string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const	</a:t>
            </a:r>
            <a:r>
              <a:rPr sz="3600" dirty="0">
                <a:latin typeface="SimSun"/>
                <a:cs typeface="SimSun"/>
              </a:rPr>
              <a:t>tmp	=	GetNewText();  </a:t>
            </a:r>
            <a:r>
              <a:rPr sz="3600" b="1" dirty="0">
                <a:latin typeface="SimSun"/>
                <a:cs typeface="SimSun"/>
              </a:rPr>
              <a:t>mtx.lock()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 marL="1841500" marR="5492115">
              <a:lnSpc>
                <a:spcPts val="3800"/>
              </a:lnSpc>
              <a:tabLst>
                <a:tab pos="2983865" algn="l"/>
                <a:tab pos="3441065" algn="l"/>
              </a:tabLst>
            </a:pPr>
            <a:r>
              <a:rPr sz="3600" dirty="0">
                <a:latin typeface="SimSun"/>
                <a:cs typeface="SimSun"/>
              </a:rPr>
              <a:t>text	=	tmp;  </a:t>
            </a:r>
            <a:r>
              <a:rPr sz="3600" b="1" dirty="0">
                <a:latin typeface="SimSun"/>
                <a:cs typeface="SimSun"/>
              </a:rPr>
              <a:t>mtx.unlock()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 marR="2291715">
              <a:lnSpc>
                <a:spcPts val="3800"/>
              </a:lnSpc>
              <a:spcBef>
                <a:spcPts val="300"/>
              </a:spcBef>
              <a:tabLst>
                <a:tab pos="27552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writer_thread1(writer);  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	writer_thread2(writer);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400" y="6769100"/>
            <a:ext cx="11684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//...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7875">
              <a:lnSpc>
                <a:spcPct val="100000"/>
              </a:lnSpc>
            </a:pPr>
            <a:r>
              <a:rPr spc="360" dirty="0"/>
              <a:t>writer</a:t>
            </a:r>
            <a:r>
              <a:rPr lang="ko-KR" altLang="en-US" spc="360" dirty="0"/>
              <a:t>측</a:t>
            </a:r>
            <a:endParaRPr spc="360" dirty="0"/>
          </a:p>
        </p:txBody>
      </p:sp>
      <p:sp>
        <p:nvSpPr>
          <p:cNvPr id="7" name="object 7"/>
          <p:cNvSpPr/>
          <p:nvPr/>
        </p:nvSpPr>
        <p:spPr>
          <a:xfrm>
            <a:off x="6223000" y="3530600"/>
            <a:ext cx="8636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7300" y="3644900"/>
            <a:ext cx="520700" cy="1270000"/>
          </a:xfrm>
          <a:custGeom>
            <a:avLst/>
            <a:gdLst/>
            <a:ahLst/>
            <a:cxnLst/>
            <a:rect l="l" t="t" r="r" b="b"/>
            <a:pathLst>
              <a:path w="520700" h="1270000">
                <a:moveTo>
                  <a:pt x="520700" y="850900"/>
                </a:moveTo>
                <a:lnTo>
                  <a:pt x="0" y="850900"/>
                </a:lnTo>
                <a:lnTo>
                  <a:pt x="260350" y="1270000"/>
                </a:lnTo>
                <a:lnTo>
                  <a:pt x="520700" y="850900"/>
                </a:lnTo>
                <a:close/>
              </a:path>
              <a:path w="520700" h="1270000">
                <a:moveTo>
                  <a:pt x="368300" y="0"/>
                </a:moveTo>
                <a:lnTo>
                  <a:pt x="152400" y="0"/>
                </a:lnTo>
                <a:lnTo>
                  <a:pt x="152400" y="850900"/>
                </a:lnTo>
                <a:lnTo>
                  <a:pt x="368300" y="8509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7300" y="3644900"/>
            <a:ext cx="520700" cy="1270000"/>
          </a:xfrm>
          <a:custGeom>
            <a:avLst/>
            <a:gdLst/>
            <a:ahLst/>
            <a:cxnLst/>
            <a:rect l="l" t="t" r="r" b="b"/>
            <a:pathLst>
              <a:path w="520700" h="1270000">
                <a:moveTo>
                  <a:pt x="152400" y="850900"/>
                </a:moveTo>
                <a:lnTo>
                  <a:pt x="0" y="850900"/>
                </a:lnTo>
                <a:lnTo>
                  <a:pt x="260350" y="1270000"/>
                </a:lnTo>
                <a:lnTo>
                  <a:pt x="520700" y="850900"/>
                </a:lnTo>
                <a:lnTo>
                  <a:pt x="368300" y="8509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850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8500" y="3530600"/>
            <a:ext cx="8636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2800" y="3644900"/>
            <a:ext cx="520700" cy="1270000"/>
          </a:xfrm>
          <a:custGeom>
            <a:avLst/>
            <a:gdLst/>
            <a:ahLst/>
            <a:cxnLst/>
            <a:rect l="l" t="t" r="r" b="b"/>
            <a:pathLst>
              <a:path w="520700" h="1270000">
                <a:moveTo>
                  <a:pt x="520700" y="850900"/>
                </a:moveTo>
                <a:lnTo>
                  <a:pt x="0" y="850900"/>
                </a:lnTo>
                <a:lnTo>
                  <a:pt x="260350" y="1270000"/>
                </a:lnTo>
                <a:lnTo>
                  <a:pt x="520700" y="850900"/>
                </a:lnTo>
                <a:close/>
              </a:path>
              <a:path w="520700" h="1270000">
                <a:moveTo>
                  <a:pt x="368300" y="0"/>
                </a:moveTo>
                <a:lnTo>
                  <a:pt x="152400" y="0"/>
                </a:lnTo>
                <a:lnTo>
                  <a:pt x="152400" y="850900"/>
                </a:lnTo>
                <a:lnTo>
                  <a:pt x="368300" y="8509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2800" y="3644900"/>
            <a:ext cx="520700" cy="1270000"/>
          </a:xfrm>
          <a:custGeom>
            <a:avLst/>
            <a:gdLst/>
            <a:ahLst/>
            <a:cxnLst/>
            <a:rect l="l" t="t" r="r" b="b"/>
            <a:pathLst>
              <a:path w="520700" h="1270000">
                <a:moveTo>
                  <a:pt x="152400" y="850900"/>
                </a:moveTo>
                <a:lnTo>
                  <a:pt x="0" y="850900"/>
                </a:lnTo>
                <a:lnTo>
                  <a:pt x="260350" y="1270000"/>
                </a:lnTo>
                <a:lnTo>
                  <a:pt x="520700" y="850900"/>
                </a:lnTo>
                <a:lnTo>
                  <a:pt x="368300" y="8509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8509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6900" y="3543300"/>
            <a:ext cx="1041400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38861" y="364161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4" h="781685">
                <a:moveTo>
                  <a:pt x="53886" y="0"/>
                </a:moveTo>
                <a:lnTo>
                  <a:pt x="0" y="53886"/>
                </a:lnTo>
                <a:lnTo>
                  <a:pt x="727392" y="781278"/>
                </a:lnTo>
                <a:lnTo>
                  <a:pt x="781278" y="727405"/>
                </a:lnTo>
                <a:lnTo>
                  <a:pt x="53886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8861" y="364161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4" h="781685">
                <a:moveTo>
                  <a:pt x="0" y="53873"/>
                </a:moveTo>
                <a:lnTo>
                  <a:pt x="53886" y="0"/>
                </a:lnTo>
                <a:lnTo>
                  <a:pt x="781278" y="727392"/>
                </a:lnTo>
                <a:lnTo>
                  <a:pt x="727392" y="781278"/>
                </a:lnTo>
                <a:lnTo>
                  <a:pt x="0" y="5387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6900" y="3556000"/>
            <a:ext cx="1041400" cy="104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35800" y="364490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4" h="781685">
                <a:moveTo>
                  <a:pt x="727405" y="0"/>
                </a:moveTo>
                <a:lnTo>
                  <a:pt x="0" y="727405"/>
                </a:lnTo>
                <a:lnTo>
                  <a:pt x="53886" y="781278"/>
                </a:lnTo>
                <a:lnTo>
                  <a:pt x="781278" y="53886"/>
                </a:lnTo>
                <a:lnTo>
                  <a:pt x="727405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5800" y="3644900"/>
            <a:ext cx="781685" cy="781685"/>
          </a:xfrm>
          <a:custGeom>
            <a:avLst/>
            <a:gdLst/>
            <a:ahLst/>
            <a:cxnLst/>
            <a:rect l="l" t="t" r="r" b="b"/>
            <a:pathLst>
              <a:path w="781684" h="781685">
                <a:moveTo>
                  <a:pt x="727405" y="0"/>
                </a:moveTo>
                <a:lnTo>
                  <a:pt x="781278" y="53886"/>
                </a:lnTo>
                <a:lnTo>
                  <a:pt x="53886" y="781278"/>
                </a:lnTo>
                <a:lnTo>
                  <a:pt x="0" y="727405"/>
                </a:lnTo>
                <a:lnTo>
                  <a:pt x="72740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41900" y="6883400"/>
            <a:ext cx="78232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9370" y="7061200"/>
            <a:ext cx="7620000" cy="1270000"/>
          </a:xfrm>
          <a:custGeom>
            <a:avLst/>
            <a:gdLst/>
            <a:ahLst/>
            <a:cxnLst/>
            <a:rect l="l" t="t" r="r" b="b"/>
            <a:pathLst>
              <a:path w="7620000" h="1270000">
                <a:moveTo>
                  <a:pt x="0" y="1270000"/>
                </a:moveTo>
                <a:lnTo>
                  <a:pt x="7620000" y="1270000"/>
                </a:lnTo>
                <a:lnTo>
                  <a:pt x="76200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9370" y="7061200"/>
            <a:ext cx="7620000" cy="1270000"/>
          </a:xfrm>
          <a:custGeom>
            <a:avLst/>
            <a:gdLst/>
            <a:ahLst/>
            <a:cxnLst/>
            <a:rect l="l" t="t" r="r" b="b"/>
            <a:pathLst>
              <a:path w="7620000" h="1270000">
                <a:moveTo>
                  <a:pt x="0" y="0"/>
                </a:moveTo>
                <a:lnTo>
                  <a:pt x="7620000" y="0"/>
                </a:lnTo>
                <a:lnTo>
                  <a:pt x="762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65420" y="6936740"/>
            <a:ext cx="734060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92350" marR="5080" indent="-2279650">
              <a:lnSpc>
                <a:spcPct val="125000"/>
              </a:lnSpc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보통 </a:t>
            </a: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락은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하나의 </a:t>
            </a: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쓰레드만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얻을 </a:t>
            </a:r>
            <a:r>
              <a:rPr lang="ko-KR" altLang="en-US" sz="3600">
                <a:solidFill>
                  <a:srgbClr val="222222"/>
                </a:solidFill>
                <a:latin typeface="SimSun"/>
                <a:cs typeface="SimSun"/>
              </a:rPr>
              <a:t>수 있다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71500"/>
            <a:ext cx="1300479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ct val="100000"/>
              </a:lnSpc>
            </a:pPr>
            <a:r>
              <a:rPr sz="5400" spc="445" dirty="0"/>
              <a:t>std::lock_guard/std::unique_lock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33125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3104052"/>
            <a:ext cx="1162685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sz="4200" spc="-35" dirty="0">
                <a:latin typeface="SimSun"/>
                <a:cs typeface="SimSun"/>
              </a:rPr>
              <a:t>std::</a:t>
            </a:r>
            <a:r>
              <a:rPr sz="4200" spc="-35" dirty="0" err="1">
                <a:latin typeface="SimSun"/>
                <a:cs typeface="SimSun"/>
              </a:rPr>
              <a:t>mutex</a:t>
            </a:r>
            <a:r>
              <a:rPr lang="en-US" sz="4200" spc="-35" dirty="0">
                <a:latin typeface="SimSun"/>
                <a:cs typeface="SimSun"/>
              </a:rPr>
              <a:t> </a:t>
            </a:r>
            <a:r>
              <a:rPr lang="ko-KR" altLang="en-US" sz="4200" spc="-35" dirty="0">
                <a:latin typeface="SimSun"/>
                <a:cs typeface="SimSun"/>
              </a:rPr>
              <a:t>클래스의 </a:t>
            </a:r>
            <a:r>
              <a:rPr sz="4200" spc="-35" dirty="0">
                <a:latin typeface="SimSun"/>
                <a:cs typeface="SimSun"/>
              </a:rPr>
              <a:t>lock()</a:t>
            </a:r>
            <a:r>
              <a:rPr lang="ko-KR" altLang="en-US" sz="4200" spc="-35" dirty="0">
                <a:latin typeface="SimSun"/>
                <a:cs typeface="SimSun"/>
              </a:rPr>
              <a:t>과 </a:t>
            </a:r>
            <a:r>
              <a:rPr sz="4200" spc="-35" dirty="0">
                <a:latin typeface="SimSun"/>
                <a:cs typeface="SimSun"/>
              </a:rPr>
              <a:t>unlock()</a:t>
            </a:r>
            <a:r>
              <a:rPr lang="ko-KR" altLang="en-US" sz="4200" spc="-35" dirty="0">
                <a:latin typeface="SimSun"/>
                <a:cs typeface="SimSun"/>
              </a:rPr>
              <a:t>을 언제나 대응시켜서 관리하는 것은 귀찮다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50397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300" y="4831252"/>
            <a:ext cx="11618595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sz="4200" spc="-15" dirty="0">
                <a:latin typeface="SimSun"/>
                <a:cs typeface="SimSun"/>
              </a:rPr>
              <a:t>RAII</a:t>
            </a:r>
            <a:r>
              <a:rPr lang="en-US" sz="4200" spc="-15" dirty="0">
                <a:latin typeface="SimSun"/>
                <a:cs typeface="SimSun"/>
              </a:rPr>
              <a:t> </a:t>
            </a:r>
            <a:r>
              <a:rPr lang="ko-KR" altLang="en-US" sz="4200" spc="-15" dirty="0">
                <a:latin typeface="SimSun"/>
                <a:cs typeface="SimSun"/>
              </a:rPr>
              <a:t>라는 </a:t>
            </a:r>
            <a:r>
              <a:rPr lang="ko-KR" altLang="en-US" sz="4200" spc="-15" dirty="0" err="1">
                <a:latin typeface="SimSun"/>
                <a:cs typeface="SimSun"/>
              </a:rPr>
              <a:t>이데옴을</a:t>
            </a:r>
            <a:r>
              <a:rPr lang="ko-KR" altLang="en-US" sz="4200" spc="-15" dirty="0">
                <a:latin typeface="SimSun"/>
                <a:cs typeface="SimSun"/>
              </a:rPr>
              <a:t> 사용하여 </a:t>
            </a:r>
            <a:r>
              <a:rPr lang="ko-KR" altLang="en-US" sz="4200" spc="-15" dirty="0" err="1">
                <a:latin typeface="SimSun"/>
                <a:cs typeface="SimSun"/>
              </a:rPr>
              <a:t>락</a:t>
            </a:r>
            <a:r>
              <a:rPr lang="ko-KR" altLang="en-US" sz="4200" spc="-15" dirty="0">
                <a:latin typeface="SimSun"/>
                <a:cs typeface="SimSun"/>
              </a:rPr>
              <a:t> 관리를 즐겁게 해주는 클래스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4140200" cy="393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62280">
              <a:lnSpc>
                <a:spcPts val="3800"/>
              </a:lnSpc>
              <a:tabLst>
                <a:tab pos="926465" algn="l"/>
                <a:tab pos="25266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  std::mutex	mtx;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50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50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900"/>
              </a:spcBef>
            </a:pPr>
            <a:r>
              <a:rPr sz="3600" dirty="0">
                <a:latin typeface="SimSun"/>
                <a:cs typeface="SimSun"/>
              </a:rPr>
              <a:t>mtx.lock();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20800" y="6286500"/>
            <a:ext cx="23114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++counter;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1199" y="6286500"/>
            <a:ext cx="8057387" cy="105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←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여기에서 복잡한 것을 해서 예외가</a:t>
            </a:r>
            <a:endParaRPr sz="3200" dirty="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발생하거나</a:t>
            </a: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、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00" y="7251700"/>
            <a:ext cx="12172186" cy="2026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ts val="4060"/>
              </a:lnSpc>
              <a:tabLst>
                <a:tab pos="4126865" algn="l"/>
                <a:tab pos="4812665" algn="l"/>
              </a:tabLst>
            </a:pPr>
            <a:r>
              <a:rPr sz="3600" dirty="0">
                <a:latin typeface="SimSun"/>
                <a:cs typeface="SimSun"/>
              </a:rPr>
              <a:t>mtx.unlock();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←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여기에서</a:t>
            </a:r>
            <a:r>
              <a:rPr lang="en-US" sz="32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unlock()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을 잊어버리면</a:t>
            </a: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、</a:t>
            </a:r>
            <a:endParaRPr sz="3200" dirty="0">
              <a:latin typeface="SimSun"/>
              <a:cs typeface="SimSun"/>
            </a:endParaRPr>
          </a:p>
          <a:p>
            <a:pPr marL="4127500">
              <a:lnSpc>
                <a:spcPts val="3800"/>
              </a:lnSpc>
              <a:tabLst>
                <a:tab pos="4812665" algn="l"/>
              </a:tabLst>
            </a:pP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200" dirty="0" err="1">
                <a:solidFill>
                  <a:srgbClr val="008400"/>
                </a:solidFill>
                <a:latin typeface="SimSun"/>
                <a:cs typeface="SimSun"/>
              </a:rPr>
              <a:t>락을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lang="ko-KR" altLang="en-US" sz="3200" dirty="0" err="1">
                <a:solidFill>
                  <a:srgbClr val="008400"/>
                </a:solidFill>
                <a:latin typeface="SimSun"/>
                <a:cs typeface="SimSun"/>
              </a:rPr>
              <a:t>확보한채로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 되어버린다</a:t>
            </a:r>
            <a:endParaRPr sz="3200" dirty="0">
              <a:latin typeface="SimSun"/>
              <a:cs typeface="SimSun"/>
            </a:endParaRPr>
          </a:p>
          <a:p>
            <a:pPr marL="12700">
              <a:lnSpc>
                <a:spcPts val="3800"/>
              </a:lnSpc>
            </a:pPr>
            <a:r>
              <a:rPr sz="3200" dirty="0">
                <a:latin typeface="SimSun"/>
                <a:cs typeface="SimSun"/>
              </a:rPr>
              <a:t>}</a:t>
            </a:r>
          </a:p>
          <a:p>
            <a:pPr marL="927100">
              <a:lnSpc>
                <a:spcPts val="4060"/>
              </a:lnSpc>
              <a:tabLst>
                <a:tab pos="1612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이 예에서는 다음 회 호출에서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데드락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3405">
              <a:lnSpc>
                <a:spcPct val="100000"/>
              </a:lnSpc>
            </a:pPr>
            <a:r>
              <a:rPr spc="235" dirty="0"/>
              <a:t>lock()/unlock()</a:t>
            </a:r>
            <a:r>
              <a:rPr lang="ko-KR" altLang="en-US" spc="235" dirty="0"/>
              <a:t>의 문제점</a:t>
            </a:r>
            <a:endParaRPr spc="23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1430">
              <a:lnSpc>
                <a:spcPct val="100000"/>
              </a:lnSpc>
            </a:pPr>
            <a:r>
              <a:rPr spc="204" dirty="0" err="1"/>
              <a:t>lock_guard</a:t>
            </a:r>
            <a:r>
              <a:rPr lang="ko-KR" altLang="en-US" spc="204" dirty="0"/>
              <a:t>의 구현 이미지</a:t>
            </a:r>
            <a:endParaRPr spc="204" dirty="0"/>
          </a:p>
        </p:txBody>
      </p:sp>
      <p:sp>
        <p:nvSpPr>
          <p:cNvPr id="4" name="object 4"/>
          <p:cNvSpPr/>
          <p:nvPr/>
        </p:nvSpPr>
        <p:spPr>
          <a:xfrm>
            <a:off x="2654300" y="7226300"/>
            <a:ext cx="102870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70434"/>
              </p:ext>
            </p:extLst>
          </p:nvPr>
        </p:nvGraphicFramePr>
        <p:xfrm>
          <a:off x="354012" y="1941512"/>
          <a:ext cx="12459970" cy="735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3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30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3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61000">
                <a:tc gridSpan="2">
                  <a:txBody>
                    <a:bodyPr/>
                    <a:lstStyle/>
                    <a:p>
                      <a:pPr marL="61594" marR="7419975">
                        <a:lnSpc>
                          <a:spcPts val="3800"/>
                        </a:lnSpc>
                        <a:spcBef>
                          <a:spcPts val="545"/>
                        </a:spcBef>
                        <a:tabLst>
                          <a:tab pos="1433195" algn="l"/>
                          <a:tab pos="3490595" algn="l"/>
                          <a:tab pos="3947795" algn="l"/>
                        </a:tabLst>
                      </a:pPr>
                      <a:r>
                        <a:rPr sz="3600" dirty="0">
                          <a:solidFill>
                            <a:srgbClr val="BB2CA2"/>
                          </a:solidFill>
                          <a:latin typeface="SimSun"/>
                          <a:cs typeface="SimSun"/>
                        </a:rPr>
                        <a:t>template</a:t>
                      </a:r>
                      <a:r>
                        <a:rPr sz="3600" dirty="0">
                          <a:latin typeface="SimSun"/>
                          <a:cs typeface="SimSun"/>
                        </a:rPr>
                        <a:t>&lt;</a:t>
                      </a:r>
                      <a:r>
                        <a:rPr sz="3600" dirty="0">
                          <a:solidFill>
                            <a:srgbClr val="BB2CA2"/>
                          </a:solidFill>
                          <a:latin typeface="SimSun"/>
                          <a:cs typeface="SimSun"/>
                        </a:rPr>
                        <a:t>class	</a:t>
                      </a:r>
                      <a:r>
                        <a:rPr sz="3600" dirty="0">
                          <a:latin typeface="SimSun"/>
                          <a:cs typeface="SimSun"/>
                        </a:rPr>
                        <a:t>Mutex&gt;  </a:t>
                      </a:r>
                      <a:r>
                        <a:rPr sz="3600" dirty="0">
                          <a:solidFill>
                            <a:srgbClr val="BB2CA2"/>
                          </a:solidFill>
                          <a:latin typeface="SimSun"/>
                          <a:cs typeface="SimSun"/>
                        </a:rPr>
                        <a:t>class	</a:t>
                      </a:r>
                      <a:r>
                        <a:rPr sz="3600" dirty="0">
                          <a:latin typeface="SimSun"/>
                          <a:cs typeface="SimSun"/>
                        </a:rPr>
                        <a:t>lock_guard	{  </a:t>
                      </a:r>
                      <a:r>
                        <a:rPr sz="3600" dirty="0">
                          <a:solidFill>
                            <a:srgbClr val="BB2CA2"/>
                          </a:solidFill>
                          <a:latin typeface="SimSun"/>
                          <a:cs typeface="SimSun"/>
                        </a:rPr>
                        <a:t>public</a:t>
                      </a:r>
                      <a:r>
                        <a:rPr sz="3600" dirty="0">
                          <a:latin typeface="SimSun"/>
                          <a:cs typeface="SimSun"/>
                        </a:rPr>
                        <a:t>: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975994">
                        <a:lnSpc>
                          <a:spcPts val="3500"/>
                        </a:lnSpc>
                        <a:tabLst>
                          <a:tab pos="4862195" algn="l"/>
                        </a:tabLst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lock_guard(Mutex	&amp;m)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1890395">
                        <a:lnSpc>
                          <a:spcPts val="3800"/>
                        </a:lnSpc>
                        <a:tabLst>
                          <a:tab pos="2347595" algn="l"/>
                        </a:tabLst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:	m_(&amp;m)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975994">
                        <a:lnSpc>
                          <a:spcPts val="3800"/>
                        </a:lnSpc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{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1890395">
                        <a:lnSpc>
                          <a:spcPts val="3800"/>
                        </a:lnSpc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m_-&gt;lock();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975994">
                        <a:lnSpc>
                          <a:spcPts val="3800"/>
                        </a:lnSpc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}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975994">
                        <a:lnSpc>
                          <a:spcPts val="3800"/>
                        </a:lnSpc>
                      </a:pPr>
                      <a:r>
                        <a:rPr sz="3600" spc="-140" dirty="0">
                          <a:latin typeface="SimSun"/>
                          <a:cs typeface="SimSun"/>
                        </a:rPr>
                        <a:t>̃lock_guard()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975994">
                        <a:lnSpc>
                          <a:spcPts val="3800"/>
                        </a:lnSpc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{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1890395">
                        <a:lnSpc>
                          <a:spcPts val="4060"/>
                        </a:lnSpc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m_-&gt;unlock();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E6FE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R="166370" algn="ctr">
                        <a:lnSpc>
                          <a:spcPts val="3120"/>
                        </a:lnSpc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}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ko-KR" altLang="en-US" sz="3600" spc="-15" dirty="0">
                          <a:solidFill>
                            <a:srgbClr val="222222"/>
                          </a:solidFill>
                          <a:latin typeface="SimSun"/>
                          <a:cs typeface="SimSun"/>
                        </a:rPr>
                        <a:t>이와 같은 클래스가 있으면 무엇이 가능할까</a:t>
                      </a:r>
                      <a:r>
                        <a:rPr lang="en-US" altLang="ko-KR" sz="3600" spc="-15" dirty="0">
                          <a:solidFill>
                            <a:srgbClr val="222222"/>
                          </a:solidFill>
                          <a:latin typeface="SimSun"/>
                          <a:cs typeface="SimSun"/>
                        </a:rPr>
                        <a:t>?</a:t>
                      </a:r>
                      <a:endParaRPr sz="36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8100">
                <a:tc gridSpan="2">
                  <a:txBody>
                    <a:bodyPr/>
                    <a:lstStyle/>
                    <a:p>
                      <a:pPr marL="61594">
                        <a:lnSpc>
                          <a:spcPts val="2060"/>
                        </a:lnSpc>
                      </a:pPr>
                      <a:r>
                        <a:rPr sz="3600" dirty="0">
                          <a:solidFill>
                            <a:srgbClr val="BB2CA2"/>
                          </a:solidFill>
                          <a:latin typeface="SimSun"/>
                          <a:cs typeface="SimSun"/>
                        </a:rPr>
                        <a:t>private</a:t>
                      </a:r>
                      <a:r>
                        <a:rPr sz="3600" dirty="0">
                          <a:latin typeface="SimSun"/>
                          <a:cs typeface="SimSun"/>
                        </a:rPr>
                        <a:t>: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975994">
                        <a:lnSpc>
                          <a:spcPts val="3800"/>
                        </a:lnSpc>
                        <a:tabLst>
                          <a:tab pos="2347595" algn="l"/>
                        </a:tabLst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Mutex	*m_;</a:t>
                      </a:r>
                      <a:endParaRPr sz="3600">
                        <a:latin typeface="SimSun"/>
                        <a:cs typeface="SimSun"/>
                      </a:endParaRPr>
                    </a:p>
                    <a:p>
                      <a:pPr marL="61594">
                        <a:lnSpc>
                          <a:spcPts val="4060"/>
                        </a:lnSpc>
                      </a:pPr>
                      <a:r>
                        <a:rPr sz="3600" dirty="0">
                          <a:latin typeface="SimSun"/>
                          <a:cs typeface="SimSun"/>
                        </a:rPr>
                        <a:t>};</a:t>
                      </a:r>
                      <a:endParaRPr sz="36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600" dirty="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99" y="2014220"/>
            <a:ext cx="12172187" cy="492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48880">
              <a:lnSpc>
                <a:spcPts val="3800"/>
              </a:lnSpc>
              <a:tabLst>
                <a:tab pos="926465" algn="l"/>
                <a:tab pos="25266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  std::mutex	mtx;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70916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70916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 marL="927100">
              <a:lnSpc>
                <a:spcPts val="3500"/>
              </a:lnSpc>
              <a:tabLst>
                <a:tab pos="1612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락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대상의 형을 템플릿 인수로 지정해서</a:t>
            </a:r>
            <a:endParaRPr sz="3600" dirty="0"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1612265" algn="l"/>
                <a:tab pos="6184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생성자에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대상 오브젝트를 넘기면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1612265" algn="l"/>
                <a:tab pos="6184265" algn="l"/>
              </a:tabLst>
            </a:pPr>
            <a:r>
              <a:rPr sz="3600" dirty="0" err="1">
                <a:latin typeface="SimSun"/>
                <a:cs typeface="SimSun"/>
              </a:rPr>
              <a:t>lock_guard</a:t>
            </a:r>
            <a:r>
              <a:rPr sz="3600" dirty="0">
                <a:latin typeface="SimSun"/>
                <a:cs typeface="SimSun"/>
              </a:rPr>
              <a:t>&lt;</a:t>
            </a:r>
            <a:r>
              <a:rPr sz="3600" dirty="0" err="1"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::mutex&gt;	lock(mtx);</a:t>
            </a:r>
          </a:p>
          <a:p>
            <a:pPr marL="927100">
              <a:lnSpc>
                <a:spcPct val="100000"/>
              </a:lnSpc>
              <a:spcBef>
                <a:spcPts val="3240"/>
              </a:spcBef>
            </a:pPr>
            <a:r>
              <a:rPr sz="3600" dirty="0">
                <a:latin typeface="SimSun"/>
                <a:cs typeface="SimSun"/>
              </a:rPr>
              <a:t>++counter;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06400" y="82169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5655">
              <a:lnSpc>
                <a:spcPct val="100000"/>
              </a:lnSpc>
            </a:pPr>
            <a:r>
              <a:rPr spc="260" dirty="0" err="1"/>
              <a:t>lock_guard</a:t>
            </a:r>
            <a:r>
              <a:rPr lang="ko-KR" altLang="en-US" spc="260" dirty="0" err="1"/>
              <a:t>를</a:t>
            </a:r>
            <a:r>
              <a:rPr lang="ko-KR" altLang="en-US" spc="260" dirty="0"/>
              <a:t> 사용한다</a:t>
            </a:r>
            <a:endParaRPr spc="26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11963400" cy="6881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77480">
              <a:lnSpc>
                <a:spcPts val="3800"/>
              </a:lnSpc>
              <a:tabLst>
                <a:tab pos="926465" algn="l"/>
                <a:tab pos="25266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  std::mutex	mtx;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73202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73202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462280">
              <a:lnSpc>
                <a:spcPts val="3800"/>
              </a:lnSpc>
              <a:tabLst>
                <a:tab pos="1612265" algn="l"/>
                <a:tab pos="6184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생성자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내에서 자동적으로 </a:t>
            </a:r>
            <a:r>
              <a:rPr sz="3600" dirty="0" err="1">
                <a:solidFill>
                  <a:srgbClr val="008400"/>
                </a:solidFill>
                <a:latin typeface="SimSun"/>
                <a:cs typeface="SimSun"/>
              </a:rPr>
              <a:t>mtx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의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락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확보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462280">
              <a:lnSpc>
                <a:spcPts val="3800"/>
              </a:lnSpc>
              <a:tabLst>
                <a:tab pos="1612265" algn="l"/>
                <a:tab pos="6184265" algn="l"/>
              </a:tabLst>
            </a:pPr>
            <a:r>
              <a:rPr sz="3600" dirty="0" err="1">
                <a:latin typeface="SimSun"/>
                <a:cs typeface="SimSun"/>
              </a:rPr>
              <a:t>lock_guard</a:t>
            </a:r>
            <a:r>
              <a:rPr sz="3600" dirty="0">
                <a:latin typeface="SimSun"/>
                <a:cs typeface="SimSun"/>
              </a:rPr>
              <a:t>&lt;</a:t>
            </a:r>
            <a:r>
              <a:rPr sz="3600" dirty="0" err="1"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::mutex&gt;	lock(mtx);</a:t>
            </a:r>
          </a:p>
          <a:p>
            <a:pPr marL="927100">
              <a:lnSpc>
                <a:spcPct val="100000"/>
              </a:lnSpc>
              <a:spcBef>
                <a:spcPts val="3240"/>
              </a:spcBef>
            </a:pPr>
            <a:r>
              <a:rPr sz="3600" dirty="0">
                <a:latin typeface="SimSun"/>
                <a:cs typeface="SimSun"/>
              </a:rPr>
              <a:t>++counter;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698500">
              <a:lnSpc>
                <a:spcPts val="4060"/>
              </a:lnSpc>
              <a:tabLst>
                <a:tab pos="13836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영역을 벗어날 때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lock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변수의 소멸자가</a:t>
            </a:r>
            <a:endParaRPr sz="3600" dirty="0">
              <a:latin typeface="SimSun"/>
              <a:cs typeface="SimSun"/>
            </a:endParaRPr>
          </a:p>
          <a:p>
            <a:pPr marL="698500">
              <a:lnSpc>
                <a:spcPts val="3800"/>
              </a:lnSpc>
              <a:tabLst>
                <a:tab pos="13836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호출 되어</a:t>
            </a:r>
            <a:r>
              <a:rPr lang="en-US" altLang="ko-KR" sz="3600" dirty="0">
                <a:solidFill>
                  <a:srgbClr val="008400"/>
                </a:solidFill>
                <a:latin typeface="SimSun"/>
                <a:cs typeface="SimSun"/>
              </a:rPr>
              <a:t>,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락이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해지된다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5655">
              <a:lnSpc>
                <a:spcPct val="100000"/>
              </a:lnSpc>
            </a:pPr>
            <a:r>
              <a:rPr lang="en-US" altLang="ko-KR" spc="260" dirty="0" err="1"/>
              <a:t>lock_guard</a:t>
            </a:r>
            <a:r>
              <a:rPr lang="ko-KR" altLang="en-US" spc="260" dirty="0"/>
              <a:t>를 사용한다</a:t>
            </a:r>
            <a:endParaRPr spc="26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8483600" cy="492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05680">
              <a:lnSpc>
                <a:spcPts val="3800"/>
              </a:lnSpc>
              <a:tabLst>
                <a:tab pos="926465" algn="l"/>
                <a:tab pos="2526665" algn="l"/>
                <a:tab pos="27552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counter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  std::mutex	mtx;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43484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43484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900"/>
              </a:spcBef>
              <a:tabLst>
                <a:tab pos="6184265" algn="l"/>
              </a:tabLst>
            </a:pPr>
            <a:r>
              <a:rPr sz="3600" dirty="0">
                <a:latin typeface="SimSun"/>
                <a:cs typeface="SimSun"/>
              </a:rPr>
              <a:t>lock_guard&lt;std::mutex&gt;	lock(mtx);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++counter;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6400" y="82169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5655">
              <a:lnSpc>
                <a:spcPct val="100000"/>
              </a:lnSpc>
            </a:pPr>
            <a:r>
              <a:rPr lang="en-US" altLang="ko-KR" spc="260" dirty="0" err="1"/>
              <a:t>lock_guard</a:t>
            </a:r>
            <a:r>
              <a:rPr lang="ko-KR" altLang="en-US" spc="260" dirty="0"/>
              <a:t>를 사용한다</a:t>
            </a:r>
            <a:endParaRPr spc="260" dirty="0"/>
          </a:p>
        </p:txBody>
      </p:sp>
      <p:sp>
        <p:nvSpPr>
          <p:cNvPr id="7" name="object 7"/>
          <p:cNvSpPr/>
          <p:nvPr/>
        </p:nvSpPr>
        <p:spPr>
          <a:xfrm>
            <a:off x="4432300" y="6883400"/>
            <a:ext cx="7581900" cy="165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7001" y="7061200"/>
            <a:ext cx="7384415" cy="1114408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50"/>
              </a:spcBef>
            </a:pPr>
            <a:r>
              <a:rPr sz="3600" spc="170" dirty="0" err="1">
                <a:solidFill>
                  <a:srgbClr val="222222"/>
                </a:solidFill>
                <a:latin typeface="SimSun"/>
                <a:cs typeface="SimSun"/>
              </a:rPr>
              <a:t>Mutex</a:t>
            </a:r>
            <a:r>
              <a:rPr lang="ko-KR" altLang="en-US" sz="3600" spc="170" dirty="0">
                <a:solidFill>
                  <a:srgbClr val="222222"/>
                </a:solidFill>
                <a:latin typeface="SimSun"/>
                <a:cs typeface="SimSun"/>
              </a:rPr>
              <a:t>의 </a:t>
            </a:r>
            <a:r>
              <a:rPr lang="ko-KR" altLang="en-US" sz="3600" spc="170" dirty="0" err="1">
                <a:solidFill>
                  <a:srgbClr val="222222"/>
                </a:solidFill>
                <a:latin typeface="SimSun"/>
                <a:cs typeface="SimSun"/>
              </a:rPr>
              <a:t>락</a:t>
            </a:r>
            <a:r>
              <a:rPr lang="ko-KR" altLang="en-US" sz="3600" spc="170" dirty="0">
                <a:solidFill>
                  <a:srgbClr val="222222"/>
                </a:solidFill>
                <a:latin typeface="SimSun"/>
                <a:cs typeface="SimSun"/>
              </a:rPr>
              <a:t> 오브젝트의 수명을 연결해서 관리할 수 있다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8504">
              <a:lnSpc>
                <a:spcPct val="100000"/>
              </a:lnSpc>
            </a:pPr>
            <a:r>
              <a:rPr spc="430" dirty="0"/>
              <a:t>std::lock_guard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096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41380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2946400"/>
            <a:ext cx="11793220" cy="2388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200" spc="-15" dirty="0" err="1" smtClean="0">
                <a:latin typeface="SimSun"/>
                <a:cs typeface="SimSun"/>
              </a:rPr>
              <a:t>락</a:t>
            </a:r>
            <a:r>
              <a:rPr lang="ko-KR" altLang="en-US" sz="4200" spc="-15" dirty="0" smtClean="0">
                <a:latin typeface="SimSun"/>
                <a:cs typeface="SimSun"/>
              </a:rPr>
              <a:t> </a:t>
            </a:r>
            <a:r>
              <a:rPr lang="ko-KR" altLang="en-US" sz="4200" spc="-15" dirty="0">
                <a:latin typeface="SimSun"/>
                <a:cs typeface="SimSun"/>
              </a:rPr>
              <a:t>기능을 구현한 클래스</a:t>
            </a:r>
            <a:endParaRPr sz="4200" dirty="0">
              <a:latin typeface="SimSun"/>
              <a:cs typeface="SimSun"/>
            </a:endParaRPr>
          </a:p>
          <a:p>
            <a:pPr marL="12700" marR="5080">
              <a:lnSpc>
                <a:spcPct val="107100"/>
              </a:lnSpc>
              <a:spcBef>
                <a:spcPts val="2800"/>
              </a:spcBef>
            </a:pPr>
            <a:r>
              <a:rPr lang="ko-KR" altLang="en-US" sz="4200" spc="80" dirty="0">
                <a:latin typeface="SimSun"/>
                <a:cs typeface="SimSun"/>
              </a:rPr>
              <a:t>템플릿 인수에는 </a:t>
            </a:r>
            <a:r>
              <a:rPr sz="4200" spc="80" dirty="0" err="1">
                <a:latin typeface="SimSun"/>
                <a:cs typeface="SimSun"/>
              </a:rPr>
              <a:t>BasicLockable</a:t>
            </a:r>
            <a:r>
              <a:rPr lang="en-US" sz="4200" spc="80" dirty="0">
                <a:latin typeface="SimSun"/>
                <a:cs typeface="SimSun"/>
              </a:rPr>
              <a:t> </a:t>
            </a:r>
            <a:r>
              <a:rPr lang="ko-KR" altLang="en-US" sz="4200" spc="80" dirty="0">
                <a:latin typeface="SimSun"/>
                <a:cs typeface="SimSun"/>
              </a:rPr>
              <a:t>요건을 만족한 형을 지정할 수 있다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56334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5471383"/>
            <a:ext cx="11336020" cy="1130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800"/>
              </a:lnSpc>
            </a:pPr>
            <a:r>
              <a:rPr lang="ko-KR" altLang="en-US" sz="3400" spc="-30" dirty="0">
                <a:latin typeface="SimSun"/>
                <a:cs typeface="SimSun"/>
              </a:rPr>
              <a:t>즉</a:t>
            </a:r>
            <a:r>
              <a:rPr lang="en-US" altLang="ko-KR" sz="3400" spc="-30" dirty="0">
                <a:latin typeface="SimSun"/>
                <a:cs typeface="SimSun"/>
              </a:rPr>
              <a:t>,</a:t>
            </a:r>
            <a:r>
              <a:rPr sz="3400" spc="-30" dirty="0" err="1">
                <a:latin typeface="SimSun"/>
                <a:cs typeface="SimSun"/>
              </a:rPr>
              <a:t>std</a:t>
            </a:r>
            <a:r>
              <a:rPr sz="3400" spc="-30" dirty="0">
                <a:latin typeface="SimSun"/>
                <a:cs typeface="SimSun"/>
              </a:rPr>
              <a:t>::</a:t>
            </a:r>
            <a:r>
              <a:rPr sz="3400" spc="-30" dirty="0" err="1">
                <a:latin typeface="SimSun"/>
                <a:cs typeface="SimSun"/>
              </a:rPr>
              <a:t>mutex</a:t>
            </a:r>
            <a:r>
              <a:rPr lang="ko-KR" altLang="en-US" sz="3400" spc="-30" dirty="0">
                <a:latin typeface="SimSun"/>
                <a:cs typeface="SimSun"/>
              </a:rPr>
              <a:t>에 한하지 않고 </a:t>
            </a:r>
            <a:r>
              <a:rPr sz="3400" spc="-30" dirty="0">
                <a:latin typeface="SimSun"/>
                <a:cs typeface="SimSun"/>
              </a:rPr>
              <a:t>lock()/unlock()</a:t>
            </a:r>
            <a:r>
              <a:rPr lang="ko-KR" altLang="en-US" sz="3400" spc="-30" dirty="0" err="1">
                <a:latin typeface="SimSun"/>
                <a:cs typeface="SimSun"/>
              </a:rPr>
              <a:t>메소드</a:t>
            </a:r>
            <a:r>
              <a:rPr lang="ko-KR" altLang="en-US" sz="3400" spc="-30" dirty="0">
                <a:latin typeface="SimSun"/>
                <a:cs typeface="SimSun"/>
              </a:rPr>
              <a:t> 함수를 가진 것이라면 무엇이라도 괜찮다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00" y="7109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6901352"/>
            <a:ext cx="11334115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>
                <a:latin typeface="SimSun"/>
                <a:cs typeface="SimSun"/>
              </a:rPr>
              <a:t>영역 내에서 </a:t>
            </a:r>
            <a:r>
              <a:rPr sz="4200" spc="125" dirty="0" err="1">
                <a:latin typeface="SimSun"/>
                <a:cs typeface="SimSun"/>
              </a:rPr>
              <a:t>lock_guard</a:t>
            </a:r>
            <a:r>
              <a:rPr lang="en-US" sz="4200" spc="125" dirty="0">
                <a:latin typeface="SimSun"/>
                <a:cs typeface="SimSun"/>
              </a:rPr>
              <a:t> </a:t>
            </a:r>
            <a:r>
              <a:rPr lang="ko-KR" altLang="en-US" sz="4200" spc="125" dirty="0">
                <a:latin typeface="SimSun"/>
                <a:cs typeface="SimSun"/>
              </a:rPr>
              <a:t>클래스 오브젝트가 살아 있는 동안 </a:t>
            </a:r>
            <a:r>
              <a:rPr lang="ko-KR" altLang="en-US" sz="4200" spc="125" dirty="0" err="1">
                <a:latin typeface="SimSun"/>
                <a:cs typeface="SimSun"/>
              </a:rPr>
              <a:t>락을</a:t>
            </a:r>
            <a:r>
              <a:rPr lang="ko-KR" altLang="en-US" sz="4200" spc="125" dirty="0">
                <a:latin typeface="SimSun"/>
                <a:cs typeface="SimSun"/>
              </a:rPr>
              <a:t> 확보한다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8320">
              <a:lnSpc>
                <a:spcPct val="100000"/>
              </a:lnSpc>
            </a:pPr>
            <a:r>
              <a:rPr spc="445" dirty="0"/>
              <a:t>std::unique_lock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60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700" y="2080617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872152"/>
            <a:ext cx="1184910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sz="4200" spc="-10" dirty="0">
                <a:latin typeface="SimSun"/>
                <a:cs typeface="SimSun"/>
              </a:rPr>
              <a:t>std::</a:t>
            </a:r>
            <a:r>
              <a:rPr sz="4200" spc="-10" dirty="0" err="1">
                <a:latin typeface="SimSun"/>
                <a:cs typeface="SimSun"/>
              </a:rPr>
              <a:t>lock_guard</a:t>
            </a:r>
            <a:r>
              <a:rPr lang="en-US" sz="4200" spc="-10" dirty="0">
                <a:latin typeface="SimSun"/>
                <a:cs typeface="SimSun"/>
              </a:rPr>
              <a:t> </a:t>
            </a:r>
            <a:r>
              <a:rPr lang="ko-KR" altLang="en-US" sz="4200" spc="-10" dirty="0">
                <a:latin typeface="SimSun"/>
                <a:cs typeface="SimSun"/>
              </a:rPr>
              <a:t>클래스의 기능에 더해 보다 고 기능 사양을 지원한다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5760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2618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9603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000" y="3286516"/>
            <a:ext cx="11112500" cy="2087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400"/>
              </a:lnSpc>
            </a:pPr>
            <a:r>
              <a:rPr lang="ko-KR" altLang="en-US" sz="3400" dirty="0">
                <a:latin typeface="SimSun"/>
                <a:cs typeface="SimSun"/>
              </a:rPr>
              <a:t>명시적으로 </a:t>
            </a:r>
            <a:r>
              <a:rPr lang="ko-KR" altLang="en-US" sz="3400" dirty="0" err="1">
                <a:latin typeface="SimSun"/>
                <a:cs typeface="SimSun"/>
              </a:rPr>
              <a:t>락을</a:t>
            </a:r>
            <a:r>
              <a:rPr lang="ko-KR" altLang="en-US" sz="3400" dirty="0">
                <a:latin typeface="SimSun"/>
                <a:cs typeface="SimSun"/>
              </a:rPr>
              <a:t> 해제한다</a:t>
            </a:r>
            <a:endParaRPr lang="en-US" altLang="ko-KR" sz="3400" dirty="0">
              <a:latin typeface="SimSun"/>
              <a:cs typeface="SimSun"/>
            </a:endParaRPr>
          </a:p>
          <a:p>
            <a:pPr marL="12700" marR="5080">
              <a:lnSpc>
                <a:spcPct val="132400"/>
              </a:lnSpc>
            </a:pPr>
            <a:r>
              <a:rPr lang="ko-KR" altLang="en-US" sz="3400" dirty="0" err="1">
                <a:latin typeface="SimSun"/>
                <a:cs typeface="SimSun"/>
              </a:rPr>
              <a:t>락</a:t>
            </a:r>
            <a:r>
              <a:rPr lang="ko-KR" altLang="en-US" sz="3400" dirty="0">
                <a:latin typeface="SimSun"/>
                <a:cs typeface="SimSun"/>
              </a:rPr>
              <a:t> 소유권을 </a:t>
            </a:r>
            <a:r>
              <a:rPr lang="en-US" altLang="ko-KR" sz="3400" dirty="0">
                <a:latin typeface="SimSun"/>
                <a:cs typeface="SimSun"/>
              </a:rPr>
              <a:t>move </a:t>
            </a:r>
            <a:r>
              <a:rPr lang="ko-KR" altLang="en-US" sz="3400" dirty="0">
                <a:latin typeface="SimSun"/>
                <a:cs typeface="SimSun"/>
              </a:rPr>
              <a:t>한다</a:t>
            </a:r>
            <a:endParaRPr lang="en-US" altLang="ko-KR" sz="3400" dirty="0">
              <a:latin typeface="SimSun"/>
              <a:cs typeface="SimSun"/>
            </a:endParaRPr>
          </a:p>
          <a:p>
            <a:pPr marL="12700" marR="5080">
              <a:lnSpc>
                <a:spcPct val="107800"/>
              </a:lnSpc>
              <a:spcBef>
                <a:spcPts val="1100"/>
              </a:spcBef>
            </a:pPr>
            <a:r>
              <a:rPr lang="ko-KR" altLang="en-US" sz="3400" dirty="0" err="1">
                <a:latin typeface="SimSun"/>
                <a:cs typeface="SimSun"/>
              </a:rPr>
              <a:t>락</a:t>
            </a:r>
            <a:r>
              <a:rPr lang="ko-KR" altLang="en-US" sz="3400" dirty="0">
                <a:latin typeface="SimSun"/>
                <a:cs typeface="SimSun"/>
              </a:rPr>
              <a:t> 확보를 시행하고</a:t>
            </a:r>
            <a:r>
              <a:rPr lang="en-US" altLang="ko-KR" sz="3400" dirty="0">
                <a:latin typeface="SimSun"/>
                <a:cs typeface="SimSun"/>
              </a:rPr>
              <a:t>, </a:t>
            </a:r>
            <a:r>
              <a:rPr lang="ko-KR" altLang="en-US" sz="3400" dirty="0">
                <a:latin typeface="SimSun"/>
                <a:cs typeface="SimSun"/>
              </a:rPr>
              <a:t>성공인지 실패인지를 얻는 등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00" y="64367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6228252"/>
            <a:ext cx="1162050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>
                <a:latin typeface="SimSun"/>
                <a:cs typeface="SimSun"/>
              </a:rPr>
              <a:t>영역 내에서 단순한 </a:t>
            </a:r>
            <a:r>
              <a:rPr lang="ko-KR" altLang="en-US" sz="4200" dirty="0" err="1">
                <a:latin typeface="SimSun"/>
                <a:cs typeface="SimSun"/>
              </a:rPr>
              <a:t>락을</a:t>
            </a:r>
            <a:r>
              <a:rPr lang="ko-KR" altLang="en-US" sz="4200" dirty="0">
                <a:latin typeface="SimSun"/>
                <a:cs typeface="SimSun"/>
              </a:rPr>
              <a:t> 걸고 싶은 경우는 </a:t>
            </a:r>
            <a:r>
              <a:rPr sz="4200" spc="160" dirty="0" err="1">
                <a:latin typeface="SimSun"/>
                <a:cs typeface="SimSun"/>
              </a:rPr>
              <a:t>lock_guard</a:t>
            </a:r>
            <a:r>
              <a:rPr lang="ko-KR" altLang="en-US" sz="4200" spc="160" dirty="0" err="1">
                <a:latin typeface="SimSun"/>
                <a:cs typeface="SimSun"/>
              </a:rPr>
              <a:t>를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700" y="8163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7955452"/>
            <a:ext cx="1198880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 err="1">
                <a:latin typeface="SimSun"/>
                <a:cs typeface="SimSun"/>
              </a:rPr>
              <a:t>락을</a:t>
            </a:r>
            <a:r>
              <a:rPr lang="ko-KR" altLang="en-US" sz="4200" dirty="0">
                <a:latin typeface="SimSun"/>
                <a:cs typeface="SimSun"/>
              </a:rPr>
              <a:t> 보다 유연하게 관리하고 싶은 경우는 </a:t>
            </a:r>
            <a:r>
              <a:rPr sz="4200" spc="70" dirty="0" err="1">
                <a:latin typeface="SimSun"/>
                <a:cs typeface="SimSun"/>
              </a:rPr>
              <a:t>unique_lock</a:t>
            </a:r>
            <a:r>
              <a:rPr lang="ko-KR" altLang="en-US" sz="4200" spc="70" dirty="0">
                <a:latin typeface="SimSun"/>
                <a:cs typeface="SimSun"/>
              </a:rPr>
              <a:t>을 사용하면 좋다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1505">
              <a:lnSpc>
                <a:spcPct val="100000"/>
              </a:lnSpc>
            </a:pPr>
            <a:r>
              <a:rPr spc="450" dirty="0"/>
              <a:t>std::condition_variable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061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51032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706437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 dirty="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10269"/>
            <a:ext cx="12242800" cy="490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700"/>
              </a:lnSpc>
            </a:pPr>
            <a:r>
              <a:rPr lang="ko-KR" altLang="en-US" sz="4200" spc="-15" dirty="0">
                <a:latin typeface="SimSun"/>
                <a:cs typeface="SimSun"/>
              </a:rPr>
              <a:t>조건 변수라고 불리는 기능을 구현한 클래스</a:t>
            </a:r>
            <a:endParaRPr lang="en-US" altLang="ko-KR" sz="4200" spc="-15" dirty="0">
              <a:latin typeface="SimSun"/>
              <a:cs typeface="SimSun"/>
            </a:endParaRPr>
          </a:p>
          <a:p>
            <a:pPr marL="12700" marR="5080">
              <a:lnSpc>
                <a:spcPct val="162700"/>
              </a:lnSpc>
            </a:pPr>
            <a:r>
              <a:rPr lang="ko-KR" altLang="en-US" sz="4200" spc="-15" dirty="0">
                <a:latin typeface="SimSun"/>
                <a:cs typeface="SimSun"/>
              </a:rPr>
              <a:t>조건 변수는 모니터 </a:t>
            </a:r>
            <a:r>
              <a:rPr lang="ko-KR" altLang="en-US" sz="4200" spc="-15" dirty="0" err="1">
                <a:latin typeface="SimSun"/>
                <a:cs typeface="SimSun"/>
              </a:rPr>
              <a:t>라고</a:t>
            </a:r>
            <a:r>
              <a:rPr lang="ko-KR" altLang="en-US" sz="4200" spc="-15" dirty="0">
                <a:latin typeface="SimSun"/>
                <a:cs typeface="SimSun"/>
              </a:rPr>
              <a:t> 하는 동기 수법을 구현하였다</a:t>
            </a:r>
            <a:endParaRPr sz="4200" dirty="0">
              <a:latin typeface="SimSun"/>
              <a:cs typeface="SimSun"/>
            </a:endParaRPr>
          </a:p>
          <a:p>
            <a:pPr marL="12700" marR="5080">
              <a:lnSpc>
                <a:spcPct val="109100"/>
              </a:lnSpc>
              <a:spcBef>
                <a:spcPts val="2600"/>
              </a:spcBef>
            </a:pPr>
            <a:r>
              <a:rPr lang="ko-KR" altLang="en-US" sz="4200" dirty="0">
                <a:latin typeface="SimSun"/>
                <a:cs typeface="SimSun"/>
              </a:rPr>
              <a:t>조건을 만족할 때까지 실행을 </a:t>
            </a:r>
            <a:r>
              <a:rPr lang="ko-KR" altLang="en-US" sz="4200" dirty="0" err="1">
                <a:latin typeface="SimSun"/>
                <a:cs typeface="SimSun"/>
              </a:rPr>
              <a:t>블럭하고</a:t>
            </a:r>
            <a:r>
              <a:rPr lang="en-US" altLang="ko-KR" sz="4200" dirty="0">
                <a:latin typeface="SimSun"/>
                <a:cs typeface="SimSun"/>
              </a:rPr>
              <a:t>, </a:t>
            </a:r>
            <a:r>
              <a:rPr lang="ko-KR" altLang="en-US" sz="4200" dirty="0">
                <a:latin typeface="SimSun"/>
                <a:cs typeface="SimSun"/>
              </a:rPr>
              <a:t>조건을 만족했을 대 재개한다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8255000" cy="5409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2748280" indent="-914400">
              <a:lnSpc>
                <a:spcPts val="3800"/>
              </a:lnSpc>
              <a:tabLst>
                <a:tab pos="1155065" algn="l"/>
                <a:tab pos="5269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>
                <a:latin typeface="SimSun"/>
                <a:cs typeface="SimSun"/>
              </a:rPr>
              <a:t>ThreadProcess1()	{  doSomething1();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2748280" indent="-914400">
              <a:lnSpc>
                <a:spcPts val="3800"/>
              </a:lnSpc>
              <a:tabLst>
                <a:tab pos="1155065" algn="l"/>
                <a:tab pos="5269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>
                <a:latin typeface="SimSun"/>
                <a:cs typeface="SimSun"/>
              </a:rPr>
              <a:t>ThreadProcess2()	{  doSomething2();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  <a:tabLst>
                <a:tab pos="926465" algn="l"/>
                <a:tab pos="27552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main()	{</a:t>
            </a: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3669665" algn="l"/>
              </a:tabLst>
            </a:pPr>
            <a:r>
              <a:rPr sz="3600" dirty="0">
                <a:latin typeface="SimSun"/>
                <a:cs typeface="SimSun"/>
              </a:rPr>
              <a:t>std::thread	th1(ThreadProcess1);  std::thread	th2(ThreadProcess2);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7543800"/>
            <a:ext cx="25400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th1.join();</a:t>
            </a: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th2.join();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6400" y="8770392"/>
            <a:ext cx="25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1630">
              <a:lnSpc>
                <a:spcPct val="100000"/>
              </a:lnSpc>
            </a:pPr>
            <a:r>
              <a:rPr lang="ko-KR" altLang="en-US" spc="-130" dirty="0"/>
              <a:t>복수의 실행 흐름</a:t>
            </a:r>
            <a:endParaRPr spc="-13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5710">
              <a:lnSpc>
                <a:spcPct val="100000"/>
              </a:lnSpc>
            </a:pPr>
            <a:r>
              <a:rPr lang="ko-KR" altLang="en-US" spc="-385" dirty="0" err="1"/>
              <a:t>유스케이스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5825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5623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432300"/>
            <a:ext cx="11861800" cy="2388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114" dirty="0">
                <a:latin typeface="SimSun"/>
                <a:cs typeface="SimSun"/>
              </a:rPr>
              <a:t>Thread1</a:t>
            </a:r>
            <a:r>
              <a:rPr lang="ko-KR" altLang="en-US" sz="4200" spc="114" dirty="0">
                <a:latin typeface="SimSun"/>
                <a:cs typeface="SimSun"/>
              </a:rPr>
              <a:t>는 데이터 준비를 완료하는 것을 대기</a:t>
            </a:r>
            <a:endParaRPr sz="4200" dirty="0">
              <a:latin typeface="SimSun"/>
              <a:cs typeface="SimSun"/>
            </a:endParaRPr>
          </a:p>
          <a:p>
            <a:pPr marL="12700" marR="1071880">
              <a:lnSpc>
                <a:spcPct val="107100"/>
              </a:lnSpc>
              <a:spcBef>
                <a:spcPts val="2800"/>
              </a:spcBef>
            </a:pPr>
            <a:r>
              <a:rPr sz="4200" spc="120" dirty="0">
                <a:latin typeface="SimSun"/>
                <a:cs typeface="SimSun"/>
              </a:rPr>
              <a:t>Thread2</a:t>
            </a:r>
            <a:r>
              <a:rPr lang="ko-KR" altLang="en-US" sz="4200" spc="120" dirty="0">
                <a:latin typeface="SimSun"/>
                <a:cs typeface="SimSun"/>
              </a:rPr>
              <a:t>는 데이터를 준비하고 완료했다면 </a:t>
            </a:r>
            <a:r>
              <a:rPr sz="4200" spc="275" dirty="0">
                <a:latin typeface="SimSun"/>
                <a:cs typeface="SimSun"/>
              </a:rPr>
              <a:t>Thread1</a:t>
            </a:r>
            <a:r>
              <a:rPr lang="ko-KR" altLang="en-US" sz="4200" spc="275" dirty="0">
                <a:latin typeface="SimSun"/>
                <a:cs typeface="SimSun"/>
              </a:rPr>
              <a:t>에 통지한다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66548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98465" algn="l"/>
              </a:tabLst>
            </a:pPr>
            <a:r>
              <a:rPr sz="3600" dirty="0">
                <a:latin typeface="SimSun"/>
                <a:cs typeface="SimSun"/>
              </a:rPr>
              <a:t>std::condition_variable	cond;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06400" y="2496820"/>
            <a:ext cx="23114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std::mutex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bool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2800" y="2425700"/>
            <a:ext cx="505460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mtx;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3212465" algn="l"/>
                <a:tab pos="3669665" algn="l"/>
              </a:tabLst>
            </a:pPr>
            <a:r>
              <a:rPr sz="3600" dirty="0">
                <a:latin typeface="SimSun"/>
                <a:cs typeface="SimSun"/>
              </a:rPr>
              <a:t>is_data_ready	=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false</a:t>
            </a:r>
            <a:r>
              <a:rPr sz="3600" dirty="0">
                <a:latin typeface="SimSun"/>
                <a:cs typeface="SimSun"/>
              </a:rPr>
              <a:t>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399" y="3873500"/>
            <a:ext cx="12172187" cy="5029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Thread1</a:t>
            </a:r>
            <a:endParaRPr sz="3600" dirty="0">
              <a:latin typeface="SimSun"/>
              <a:cs typeface="SimSun"/>
            </a:endParaRPr>
          </a:p>
          <a:p>
            <a:pPr marL="927100" marR="1605915" indent="-91440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6412865" algn="l"/>
                <a:tab pos="7555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WaitForDataToProcess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1605915" indent="-914400">
              <a:lnSpc>
                <a:spcPts val="3800"/>
              </a:lnSpc>
              <a:spcBef>
                <a:spcPts val="300"/>
              </a:spcBef>
              <a:tabLst>
                <a:tab pos="1155065" algn="l"/>
                <a:tab pos="6412865" algn="l"/>
                <a:tab pos="75558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 err="1"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::unique_lock&lt;std::mutex&gt;	lock(mtx);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5080">
              <a:lnSpc>
                <a:spcPts val="3800"/>
              </a:lnSpc>
              <a:tabLst>
                <a:tab pos="1612265" algn="l"/>
                <a:tab pos="4584065" algn="l"/>
                <a:tab pos="5727065" algn="l"/>
                <a:tab pos="7327265" algn="l"/>
                <a:tab pos="10756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데이터 준비가 완료될 때까지 대기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tabLst>
                <a:tab pos="1612265" algn="l"/>
                <a:tab pos="4584065" algn="l"/>
                <a:tab pos="5727065" algn="l"/>
                <a:tab pos="7327265" algn="l"/>
                <a:tab pos="10756265" algn="l"/>
              </a:tabLst>
            </a:pPr>
            <a:r>
              <a:rPr sz="3600" dirty="0" err="1">
                <a:latin typeface="SimSun"/>
                <a:cs typeface="SimSun"/>
              </a:rPr>
              <a:t>cond.wait</a:t>
            </a:r>
            <a:r>
              <a:rPr sz="3600" dirty="0">
                <a:latin typeface="SimSun"/>
                <a:cs typeface="SimSun"/>
              </a:rPr>
              <a:t>(lock,	[&amp;]{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return	</a:t>
            </a:r>
            <a:r>
              <a:rPr sz="3600" dirty="0">
                <a:latin typeface="SimSun"/>
                <a:cs typeface="SimSun"/>
              </a:rPr>
              <a:t>is_data_ready;	});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2977515">
              <a:lnSpc>
                <a:spcPts val="3800"/>
              </a:lnSpc>
              <a:tabLst>
                <a:tab pos="1612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데이터가 준비 되었으므로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처리재개</a:t>
            </a:r>
            <a:r>
              <a:rPr sz="3600" dirty="0" err="1">
                <a:latin typeface="SimSun"/>
                <a:cs typeface="SimSun"/>
              </a:rPr>
              <a:t>process_data</a:t>
            </a:r>
            <a:r>
              <a:rPr sz="3600" dirty="0">
                <a:latin typeface="SimSun"/>
                <a:cs typeface="SimSun"/>
              </a:rPr>
              <a:t>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0">
              <a:lnSpc>
                <a:spcPct val="100000"/>
              </a:lnSpc>
            </a:pPr>
            <a:r>
              <a:rPr spc="365" dirty="0" err="1"/>
              <a:t>condition_variable</a:t>
            </a:r>
            <a:r>
              <a:rPr lang="en-US" spc="365" dirty="0"/>
              <a:t> </a:t>
            </a:r>
            <a:r>
              <a:rPr lang="ko-KR" altLang="en-US" spc="365" dirty="0"/>
              <a:t>사용 예</a:t>
            </a:r>
            <a:endParaRPr spc="36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756920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Thread2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1155065" algn="l"/>
                <a:tab pos="73272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PrepareDataForProcessing()	{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20800" y="3462020"/>
            <a:ext cx="36830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retrieve_data();  prepare_data();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0" y="3873500"/>
            <a:ext cx="4953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데이터를 준비한다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400" y="4838700"/>
            <a:ext cx="11963400" cy="400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  <a:tabLst>
                <a:tab pos="8470265" algn="l"/>
              </a:tabLst>
            </a:pPr>
            <a:r>
              <a:rPr sz="3600" dirty="0">
                <a:latin typeface="SimSun"/>
                <a:cs typeface="SimSun"/>
              </a:rPr>
              <a:t>boost::lock_guard&lt;boost::mutex&gt;	lock(mtx);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5080">
              <a:lnSpc>
                <a:spcPts val="3800"/>
              </a:lnSpc>
              <a:tabLst>
                <a:tab pos="1612265" algn="l"/>
                <a:tab pos="4126865" algn="l"/>
                <a:tab pos="45840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데이터가 준비 되었다면 </a:t>
            </a:r>
            <a:r>
              <a:rPr lang="en-US" altLang="ko-KR" sz="3600" dirty="0" err="1">
                <a:solidFill>
                  <a:srgbClr val="008400"/>
                </a:solidFill>
                <a:latin typeface="SimSun"/>
                <a:cs typeface="SimSun"/>
              </a:rPr>
              <a:t>flage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를 </a:t>
            </a:r>
            <a:r>
              <a:rPr lang="en-US" altLang="ko-KR" sz="3600" dirty="0">
                <a:solidFill>
                  <a:srgbClr val="008400"/>
                </a:solidFill>
                <a:latin typeface="SimSun"/>
                <a:cs typeface="SimSun"/>
              </a:rPr>
              <a:t>set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하고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tabLst>
                <a:tab pos="1612265" algn="l"/>
                <a:tab pos="4126865" algn="l"/>
                <a:tab pos="4584065" algn="l"/>
              </a:tabLst>
            </a:pPr>
            <a:r>
              <a:rPr sz="3600" dirty="0" err="1">
                <a:latin typeface="SimSun"/>
                <a:cs typeface="SimSun"/>
              </a:rPr>
              <a:t>is_data_ready</a:t>
            </a:r>
            <a:r>
              <a:rPr sz="3600" dirty="0">
                <a:latin typeface="SimSun"/>
                <a:cs typeface="SimSun"/>
              </a:rPr>
              <a:t>	=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true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3662679">
              <a:lnSpc>
                <a:spcPts val="3800"/>
              </a:lnSpc>
              <a:tabLst>
                <a:tab pos="1612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대기 상태의 스레드를 깨운다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3662679">
              <a:lnSpc>
                <a:spcPts val="3800"/>
              </a:lnSpc>
              <a:tabLst>
                <a:tab pos="1612265" algn="l"/>
              </a:tabLst>
            </a:pPr>
            <a:r>
              <a:rPr sz="3600" dirty="0" err="1">
                <a:latin typeface="SimSun"/>
                <a:cs typeface="SimSun"/>
              </a:rPr>
              <a:t>cond.notify_one</a:t>
            </a:r>
            <a:r>
              <a:rPr sz="3600" dirty="0">
                <a:latin typeface="SimSun"/>
                <a:cs typeface="SimSun"/>
              </a:rPr>
              <a:t>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0">
              <a:lnSpc>
                <a:spcPct val="100000"/>
              </a:lnSpc>
            </a:pPr>
            <a:r>
              <a:rPr spc="365" dirty="0" err="1"/>
              <a:t>condition_variable</a:t>
            </a:r>
            <a:r>
              <a:rPr lang="en-US" spc="365" dirty="0"/>
              <a:t> </a:t>
            </a:r>
            <a:r>
              <a:rPr lang="ko-KR" altLang="en-US" spc="365" dirty="0"/>
              <a:t>사용 예</a:t>
            </a:r>
            <a:endParaRPr spc="36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spc="455" dirty="0"/>
              <a:t>Producer/Consumer</a:t>
            </a:r>
            <a:r>
              <a:rPr lang="en-US" spc="455" dirty="0"/>
              <a:t> </a:t>
            </a:r>
            <a:r>
              <a:rPr lang="ko-KR" altLang="en-US" spc="455" dirty="0"/>
              <a:t>패턴</a:t>
            </a:r>
            <a:endParaRPr spc="45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9254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5966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373869"/>
            <a:ext cx="8986520" cy="2106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2700"/>
              </a:lnSpc>
            </a:pPr>
            <a:r>
              <a:rPr lang="ko-KR" altLang="en-US" sz="4200" dirty="0">
                <a:latin typeface="SimSun"/>
                <a:cs typeface="SimSun"/>
              </a:rPr>
              <a:t>비동기 처리 디자인 패턴의 하나</a:t>
            </a:r>
            <a:endParaRPr lang="en-US" altLang="ko-KR" sz="4200" dirty="0">
              <a:latin typeface="SimSun"/>
              <a:cs typeface="SimSun"/>
            </a:endParaRPr>
          </a:p>
          <a:p>
            <a:pPr marL="12700" marR="5080">
              <a:lnSpc>
                <a:spcPct val="162700"/>
              </a:lnSpc>
            </a:pPr>
            <a:r>
              <a:rPr lang="ko-KR" altLang="en-US" sz="4200" dirty="0">
                <a:latin typeface="SimSun"/>
                <a:cs typeface="SimSun"/>
              </a:rPr>
              <a:t>조건 변수를 이용하여 구현해 본다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spc="455" dirty="0"/>
              <a:t>Producer/Consumer</a:t>
            </a:r>
            <a:r>
              <a:rPr lang="en-US" spc="455" dirty="0"/>
              <a:t> </a:t>
            </a:r>
            <a:r>
              <a:rPr lang="ko-KR" altLang="en-US" spc="455" dirty="0"/>
              <a:t>패턴</a:t>
            </a:r>
            <a:endParaRPr spc="455" dirty="0"/>
          </a:p>
        </p:txBody>
      </p:sp>
      <p:sp>
        <p:nvSpPr>
          <p:cNvPr id="3" name="object 3"/>
          <p:cNvSpPr/>
          <p:nvPr/>
        </p:nvSpPr>
        <p:spPr>
          <a:xfrm>
            <a:off x="597217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96050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992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0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767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52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132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745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357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97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582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195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807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2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7850" y="586740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700" y="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7850" y="537210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700" y="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3250" y="3073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3250" y="4216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03250" y="5359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Producer3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03250" y="6502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03250" y="7645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984779" y="45720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84779" y="61468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984779" y="77216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49600" y="3429000"/>
            <a:ext cx="1600200" cy="176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82226" y="3567836"/>
            <a:ext cx="1229995" cy="1395730"/>
          </a:xfrm>
          <a:custGeom>
            <a:avLst/>
            <a:gdLst/>
            <a:ahLst/>
            <a:cxnLst/>
            <a:rect l="l" t="t" r="r" b="b"/>
            <a:pathLst>
              <a:path w="1229995" h="1395729">
                <a:moveTo>
                  <a:pt x="163144" y="0"/>
                </a:moveTo>
                <a:lnTo>
                  <a:pt x="0" y="141401"/>
                </a:lnTo>
                <a:lnTo>
                  <a:pt x="873340" y="1149121"/>
                </a:lnTo>
                <a:lnTo>
                  <a:pt x="758177" y="1248930"/>
                </a:lnTo>
                <a:lnTo>
                  <a:pt x="1229398" y="1395120"/>
                </a:lnTo>
                <a:lnTo>
                  <a:pt x="1167586" y="1007719"/>
                </a:lnTo>
                <a:lnTo>
                  <a:pt x="1036497" y="1007719"/>
                </a:lnTo>
                <a:lnTo>
                  <a:pt x="163144" y="0"/>
                </a:lnTo>
                <a:close/>
              </a:path>
              <a:path w="1229995" h="1395729">
                <a:moveTo>
                  <a:pt x="1151661" y="907910"/>
                </a:moveTo>
                <a:lnTo>
                  <a:pt x="1036497" y="1007719"/>
                </a:lnTo>
                <a:lnTo>
                  <a:pt x="1167586" y="1007719"/>
                </a:lnTo>
                <a:lnTo>
                  <a:pt x="1151661" y="90791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82226" y="3567836"/>
            <a:ext cx="1229995" cy="1395730"/>
          </a:xfrm>
          <a:custGeom>
            <a:avLst/>
            <a:gdLst/>
            <a:ahLst/>
            <a:cxnLst/>
            <a:rect l="l" t="t" r="r" b="b"/>
            <a:pathLst>
              <a:path w="1229995" h="1395729">
                <a:moveTo>
                  <a:pt x="873340" y="1149121"/>
                </a:moveTo>
                <a:lnTo>
                  <a:pt x="758177" y="1248930"/>
                </a:lnTo>
                <a:lnTo>
                  <a:pt x="1229398" y="1395120"/>
                </a:lnTo>
                <a:lnTo>
                  <a:pt x="1151661" y="907910"/>
                </a:lnTo>
                <a:lnTo>
                  <a:pt x="1036497" y="1007719"/>
                </a:lnTo>
                <a:lnTo>
                  <a:pt x="163144" y="0"/>
                </a:lnTo>
                <a:lnTo>
                  <a:pt x="0" y="141401"/>
                </a:lnTo>
                <a:lnTo>
                  <a:pt x="873340" y="114912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56600" y="3581400"/>
            <a:ext cx="1422400" cy="189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90787" y="3720985"/>
            <a:ext cx="1056005" cy="1522095"/>
          </a:xfrm>
          <a:custGeom>
            <a:avLst/>
            <a:gdLst/>
            <a:ahLst/>
            <a:cxnLst/>
            <a:rect l="l" t="t" r="r" b="b"/>
            <a:pathLst>
              <a:path w="1056004" h="1522095">
                <a:moveTo>
                  <a:pt x="1055865" y="0"/>
                </a:moveTo>
                <a:lnTo>
                  <a:pt x="607656" y="206248"/>
                </a:lnTo>
                <a:lnTo>
                  <a:pt x="734834" y="290233"/>
                </a:lnTo>
                <a:lnTo>
                  <a:pt x="0" y="1402994"/>
                </a:lnTo>
                <a:lnTo>
                  <a:pt x="180149" y="1521968"/>
                </a:lnTo>
                <a:lnTo>
                  <a:pt x="914996" y="409206"/>
                </a:lnTo>
                <a:lnTo>
                  <a:pt x="1044495" y="409206"/>
                </a:lnTo>
                <a:lnTo>
                  <a:pt x="1055865" y="0"/>
                </a:lnTo>
                <a:close/>
              </a:path>
              <a:path w="1056004" h="1522095">
                <a:moveTo>
                  <a:pt x="1044495" y="409206"/>
                </a:moveTo>
                <a:lnTo>
                  <a:pt x="914996" y="409206"/>
                </a:lnTo>
                <a:lnTo>
                  <a:pt x="1042161" y="493191"/>
                </a:lnTo>
                <a:lnTo>
                  <a:pt x="1044495" y="409206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90787" y="3720972"/>
            <a:ext cx="1056005" cy="1522095"/>
          </a:xfrm>
          <a:custGeom>
            <a:avLst/>
            <a:gdLst/>
            <a:ahLst/>
            <a:cxnLst/>
            <a:rect l="l" t="t" r="r" b="b"/>
            <a:pathLst>
              <a:path w="1056004" h="1522095">
                <a:moveTo>
                  <a:pt x="914996" y="409219"/>
                </a:moveTo>
                <a:lnTo>
                  <a:pt x="1042161" y="493204"/>
                </a:lnTo>
                <a:lnTo>
                  <a:pt x="1055865" y="0"/>
                </a:lnTo>
                <a:lnTo>
                  <a:pt x="607656" y="206260"/>
                </a:lnTo>
                <a:lnTo>
                  <a:pt x="734834" y="290245"/>
                </a:lnTo>
                <a:lnTo>
                  <a:pt x="0" y="1403007"/>
                </a:lnTo>
                <a:lnTo>
                  <a:pt x="180149" y="1521980"/>
                </a:lnTo>
                <a:lnTo>
                  <a:pt x="914996" y="40921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62300" y="5892800"/>
            <a:ext cx="1574800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714984" y="0"/>
                </a:move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lnTo>
                  <a:pt x="1046237" y="318744"/>
                </a:lnTo>
                <a:lnTo>
                  <a:pt x="1208125" y="15328"/>
                </a:lnTo>
                <a:lnTo>
                  <a:pt x="714984" y="0"/>
                </a:lnTo>
                <a:close/>
              </a:path>
              <a:path w="1208404" h="777240">
                <a:moveTo>
                  <a:pt x="1046237" y="318744"/>
                </a:moveTo>
                <a:lnTo>
                  <a:pt x="899515" y="318744"/>
                </a:lnTo>
                <a:lnTo>
                  <a:pt x="975867" y="450634"/>
                </a:lnTo>
                <a:lnTo>
                  <a:pt x="1046237" y="318744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899515" y="318744"/>
                </a:moveTo>
                <a:lnTo>
                  <a:pt x="975867" y="450634"/>
                </a:lnTo>
                <a:lnTo>
                  <a:pt x="1208125" y="15328"/>
                </a:lnTo>
                <a:lnTo>
                  <a:pt x="714984" y="0"/>
                </a:ln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69300" y="5880100"/>
            <a:ext cx="1409700" cy="1892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181762" y="0"/>
                </a:moveTo>
                <a:lnTo>
                  <a:pt x="0" y="116509"/>
                </a:lnTo>
                <a:lnTo>
                  <a:pt x="719645" y="1239164"/>
                </a:lnTo>
                <a:lnTo>
                  <a:pt x="591337" y="1321409"/>
                </a:lnTo>
                <a:lnTo>
                  <a:pt x="1036701" y="1533740"/>
                </a:lnTo>
                <a:lnTo>
                  <a:pt x="1030869" y="1122641"/>
                </a:lnTo>
                <a:lnTo>
                  <a:pt x="901407" y="1122641"/>
                </a:lnTo>
                <a:lnTo>
                  <a:pt x="181762" y="0"/>
                </a:lnTo>
                <a:close/>
              </a:path>
              <a:path w="1036954" h="1534159">
                <a:moveTo>
                  <a:pt x="1029703" y="1040396"/>
                </a:moveTo>
                <a:lnTo>
                  <a:pt x="901407" y="1122641"/>
                </a:lnTo>
                <a:lnTo>
                  <a:pt x="1030869" y="1122641"/>
                </a:lnTo>
                <a:lnTo>
                  <a:pt x="1029703" y="1040396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719645" y="1239164"/>
                </a:moveTo>
                <a:lnTo>
                  <a:pt x="591337" y="1321409"/>
                </a:lnTo>
                <a:lnTo>
                  <a:pt x="1036701" y="1533728"/>
                </a:lnTo>
                <a:lnTo>
                  <a:pt x="1029703" y="1040396"/>
                </a:lnTo>
                <a:lnTo>
                  <a:pt x="901407" y="1122641"/>
                </a:lnTo>
                <a:lnTo>
                  <a:pt x="181762" y="0"/>
                </a:lnTo>
                <a:lnTo>
                  <a:pt x="0" y="116509"/>
                </a:lnTo>
                <a:lnTo>
                  <a:pt x="719645" y="123916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5300" y="4546600"/>
            <a:ext cx="1854200" cy="965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748528" y="4724400"/>
            <a:ext cx="1497965" cy="56041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spc="-40" dirty="0">
                <a:solidFill>
                  <a:srgbClr val="222222"/>
                </a:solidFill>
                <a:latin typeface="SimSun"/>
                <a:cs typeface="SimSun"/>
              </a:rPr>
              <a:t>큐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2006600"/>
            <a:ext cx="4038600" cy="965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054" y="2184400"/>
            <a:ext cx="3797300" cy="584200"/>
          </a:xfrm>
          <a:custGeom>
            <a:avLst/>
            <a:gdLst/>
            <a:ahLst/>
            <a:cxnLst/>
            <a:rect l="l" t="t" r="r" b="b"/>
            <a:pathLst>
              <a:path w="3797300" h="584200">
                <a:moveTo>
                  <a:pt x="0" y="584200"/>
                </a:moveTo>
                <a:lnTo>
                  <a:pt x="3797300" y="584200"/>
                </a:lnTo>
                <a:lnTo>
                  <a:pt x="37973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054" y="2184400"/>
            <a:ext cx="3797300" cy="584200"/>
          </a:xfrm>
          <a:custGeom>
            <a:avLst/>
            <a:gdLst/>
            <a:ahLst/>
            <a:cxnLst/>
            <a:rect l="l" t="t" r="r" b="b"/>
            <a:pathLst>
              <a:path w="3797300" h="584200">
                <a:moveTo>
                  <a:pt x="0" y="0"/>
                </a:moveTo>
                <a:lnTo>
                  <a:pt x="3797300" y="0"/>
                </a:lnTo>
                <a:lnTo>
                  <a:pt x="379730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8204" y="2197100"/>
            <a:ext cx="3683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dirty="0">
                <a:solidFill>
                  <a:srgbClr val="222222"/>
                </a:solidFill>
                <a:latin typeface="SimSun"/>
                <a:cs typeface="SimSun"/>
              </a:rPr>
              <a:t>데이터를 추가한다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775700" y="2006600"/>
            <a:ext cx="4165600" cy="965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53500" y="2184400"/>
            <a:ext cx="3797300" cy="584200"/>
          </a:xfrm>
          <a:custGeom>
            <a:avLst/>
            <a:gdLst/>
            <a:ahLst/>
            <a:cxnLst/>
            <a:rect l="l" t="t" r="r" b="b"/>
            <a:pathLst>
              <a:path w="3797300" h="584200">
                <a:moveTo>
                  <a:pt x="0" y="584200"/>
                </a:moveTo>
                <a:lnTo>
                  <a:pt x="3797300" y="584200"/>
                </a:lnTo>
                <a:lnTo>
                  <a:pt x="37973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53500" y="2184400"/>
            <a:ext cx="3797300" cy="584200"/>
          </a:xfrm>
          <a:custGeom>
            <a:avLst/>
            <a:gdLst/>
            <a:ahLst/>
            <a:cxnLst/>
            <a:rect l="l" t="t" r="r" b="b"/>
            <a:pathLst>
              <a:path w="3797300" h="584200">
                <a:moveTo>
                  <a:pt x="0" y="0"/>
                </a:moveTo>
                <a:lnTo>
                  <a:pt x="3797300" y="0"/>
                </a:lnTo>
                <a:lnTo>
                  <a:pt x="379730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010650" y="2197100"/>
            <a:ext cx="3683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데이터를 꺼낸다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lang="en-US" altLang="ko-KR" spc="455" dirty="0"/>
              <a:t>Producer/Consumer </a:t>
            </a:r>
            <a:r>
              <a:rPr lang="ko-KR" altLang="en-US" spc="455" dirty="0"/>
              <a:t>패턴</a:t>
            </a:r>
            <a:endParaRPr spc="455" dirty="0"/>
          </a:p>
        </p:txBody>
      </p:sp>
      <p:sp>
        <p:nvSpPr>
          <p:cNvPr id="5" name="object 5"/>
          <p:cNvSpPr/>
          <p:nvPr/>
        </p:nvSpPr>
        <p:spPr>
          <a:xfrm>
            <a:off x="440055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442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830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217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9605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992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380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767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852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6132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3745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357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97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582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4195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807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42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87850" y="586740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700" y="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87850" y="537210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700" y="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03250" y="3073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03250" y="4216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03250" y="7645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984779" y="45720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03250" y="5359400"/>
            <a:ext cx="11084560" cy="161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Producer3</a:t>
            </a:r>
            <a:endParaRPr sz="3000" dirty="0">
              <a:latin typeface="SimSun"/>
              <a:cs typeface="SimSun"/>
            </a:endParaRPr>
          </a:p>
          <a:p>
            <a:pPr marR="5080" algn="r">
              <a:lnSpc>
                <a:spcPts val="3200"/>
              </a:lnSpc>
              <a:spcBef>
                <a:spcPts val="2600"/>
              </a:spcBef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 dirty="0">
              <a:latin typeface="SimSun"/>
              <a:cs typeface="SimSun"/>
            </a:endParaRPr>
          </a:p>
          <a:p>
            <a:pPr marL="12700">
              <a:lnSpc>
                <a:spcPts val="32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Producer4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84779" y="77216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62300" y="5892800"/>
            <a:ext cx="15748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714984" y="0"/>
                </a:move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lnTo>
                  <a:pt x="1046237" y="318744"/>
                </a:lnTo>
                <a:lnTo>
                  <a:pt x="1208125" y="15328"/>
                </a:lnTo>
                <a:lnTo>
                  <a:pt x="714984" y="0"/>
                </a:lnTo>
                <a:close/>
              </a:path>
              <a:path w="1208404" h="777240">
                <a:moveTo>
                  <a:pt x="1046237" y="318744"/>
                </a:moveTo>
                <a:lnTo>
                  <a:pt x="899515" y="318744"/>
                </a:lnTo>
                <a:lnTo>
                  <a:pt x="975867" y="450634"/>
                </a:lnTo>
                <a:lnTo>
                  <a:pt x="1046237" y="318744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899515" y="318744"/>
                </a:moveTo>
                <a:lnTo>
                  <a:pt x="975867" y="450634"/>
                </a:lnTo>
                <a:lnTo>
                  <a:pt x="1208125" y="15328"/>
                </a:lnTo>
                <a:lnTo>
                  <a:pt x="714984" y="0"/>
                </a:ln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32300" y="4546600"/>
            <a:ext cx="4140200" cy="965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605528" y="4724400"/>
            <a:ext cx="3783965" cy="56041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spc="-15" dirty="0">
                <a:solidFill>
                  <a:srgbClr val="222222"/>
                </a:solidFill>
                <a:latin typeface="SimSun"/>
                <a:cs typeface="SimSun"/>
              </a:rPr>
              <a:t>큐가 만땅이라면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90900" y="6819900"/>
            <a:ext cx="56642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63188" y="6997700"/>
            <a:ext cx="5307965" cy="1270000"/>
          </a:xfrm>
          <a:custGeom>
            <a:avLst/>
            <a:gdLst/>
            <a:ahLst/>
            <a:cxnLst/>
            <a:rect l="l" t="t" r="r" b="b"/>
            <a:pathLst>
              <a:path w="5307965" h="1270000">
                <a:moveTo>
                  <a:pt x="0" y="1270000"/>
                </a:moveTo>
                <a:lnTo>
                  <a:pt x="5307431" y="1270000"/>
                </a:lnTo>
                <a:lnTo>
                  <a:pt x="5307431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563188" y="6997700"/>
            <a:ext cx="5307965" cy="106567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ko-KR" altLang="en-US" sz="3200" dirty="0">
                <a:solidFill>
                  <a:srgbClr val="222222"/>
                </a:solidFill>
                <a:latin typeface="SimSun"/>
                <a:cs typeface="SimSun"/>
              </a:rPr>
              <a:t>데이터를 추가할 수 없다</a:t>
            </a:r>
            <a:endParaRPr lang="en-US" altLang="ko-KR" sz="3200" dirty="0">
              <a:solidFill>
                <a:srgbClr val="222222"/>
              </a:solidFill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600" dirty="0">
                <a:solidFill>
                  <a:srgbClr val="222222"/>
                </a:solidFill>
                <a:latin typeface="SimSun"/>
                <a:cs typeface="SimSun"/>
              </a:rPr>
              <a:t>→</a:t>
            </a:r>
            <a:r>
              <a:rPr sz="3600" spc="-665" dirty="0">
                <a:solidFill>
                  <a:srgbClr val="222222"/>
                </a:solidFill>
                <a:latin typeface="SimSun"/>
                <a:cs typeface="SimSun"/>
              </a:rPr>
              <a:t> </a:t>
            </a:r>
            <a:r>
              <a:rPr lang="ko-KR" altLang="en-US" sz="3600" spc="-15" dirty="0">
                <a:solidFill>
                  <a:srgbClr val="222222"/>
                </a:solidFill>
                <a:latin typeface="SimSun"/>
                <a:cs typeface="SimSun"/>
              </a:rPr>
              <a:t>큐가 빌 때까지 대기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24200" y="6235700"/>
            <a:ext cx="1270000" cy="59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3214" y="6326428"/>
            <a:ext cx="1014094" cy="338455"/>
          </a:xfrm>
          <a:custGeom>
            <a:avLst/>
            <a:gdLst/>
            <a:ahLst/>
            <a:cxnLst/>
            <a:rect l="l" t="t" r="r" b="b"/>
            <a:pathLst>
              <a:path w="1014095" h="338454">
                <a:moveTo>
                  <a:pt x="19596" y="0"/>
                </a:moveTo>
                <a:lnTo>
                  <a:pt x="0" y="73634"/>
                </a:lnTo>
                <a:lnTo>
                  <a:pt x="994117" y="338150"/>
                </a:lnTo>
                <a:lnTo>
                  <a:pt x="1013701" y="264515"/>
                </a:lnTo>
                <a:lnTo>
                  <a:pt x="19596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13214" y="6326428"/>
            <a:ext cx="1014094" cy="338455"/>
          </a:xfrm>
          <a:custGeom>
            <a:avLst/>
            <a:gdLst/>
            <a:ahLst/>
            <a:cxnLst/>
            <a:rect l="l" t="t" r="r" b="b"/>
            <a:pathLst>
              <a:path w="1014095" h="338454">
                <a:moveTo>
                  <a:pt x="0" y="73634"/>
                </a:moveTo>
                <a:lnTo>
                  <a:pt x="19596" y="0"/>
                </a:lnTo>
                <a:lnTo>
                  <a:pt x="1013701" y="264515"/>
                </a:lnTo>
                <a:lnTo>
                  <a:pt x="994117" y="338150"/>
                </a:lnTo>
                <a:lnTo>
                  <a:pt x="0" y="7363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54400" y="5892800"/>
            <a:ext cx="609600" cy="1282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49993" y="5993041"/>
            <a:ext cx="338455" cy="1014094"/>
          </a:xfrm>
          <a:custGeom>
            <a:avLst/>
            <a:gdLst/>
            <a:ahLst/>
            <a:cxnLst/>
            <a:rect l="l" t="t" r="r" b="b"/>
            <a:pathLst>
              <a:path w="338454" h="1014095">
                <a:moveTo>
                  <a:pt x="264515" y="0"/>
                </a:moveTo>
                <a:lnTo>
                  <a:pt x="0" y="994105"/>
                </a:lnTo>
                <a:lnTo>
                  <a:pt x="73647" y="1013701"/>
                </a:lnTo>
                <a:lnTo>
                  <a:pt x="338150" y="19583"/>
                </a:lnTo>
                <a:lnTo>
                  <a:pt x="264515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49993" y="5993028"/>
            <a:ext cx="338455" cy="1014094"/>
          </a:xfrm>
          <a:custGeom>
            <a:avLst/>
            <a:gdLst/>
            <a:ahLst/>
            <a:cxnLst/>
            <a:rect l="l" t="t" r="r" b="b"/>
            <a:pathLst>
              <a:path w="338454" h="1014095">
                <a:moveTo>
                  <a:pt x="264515" y="0"/>
                </a:moveTo>
                <a:lnTo>
                  <a:pt x="338150" y="19596"/>
                </a:lnTo>
                <a:lnTo>
                  <a:pt x="73647" y="1013713"/>
                </a:lnTo>
                <a:lnTo>
                  <a:pt x="0" y="994117"/>
                </a:lnTo>
                <a:lnTo>
                  <a:pt x="26451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lang="en-US" altLang="ko-KR" spc="455" dirty="0"/>
              <a:t>Producer/Consumer </a:t>
            </a:r>
            <a:r>
              <a:rPr lang="ko-KR" altLang="en-US" spc="455" dirty="0"/>
              <a:t>패턴</a:t>
            </a:r>
            <a:endParaRPr spc="455" dirty="0"/>
          </a:p>
        </p:txBody>
      </p:sp>
      <p:sp>
        <p:nvSpPr>
          <p:cNvPr id="5" name="object 5"/>
          <p:cNvSpPr/>
          <p:nvPr/>
        </p:nvSpPr>
        <p:spPr>
          <a:xfrm>
            <a:off x="440055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442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830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217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9605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992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380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767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387850" y="5365750"/>
          <a:ext cx="419100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3250" y="3073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3250" y="7645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200"/>
              </a:lnSpc>
            </a:pPr>
            <a:r>
              <a:rPr spc="140" dirty="0"/>
              <a:t>Producer2</a:t>
            </a:r>
          </a:p>
          <a:p>
            <a:pPr marL="9079865">
              <a:lnSpc>
                <a:spcPts val="3200"/>
              </a:lnSpc>
            </a:pPr>
            <a:r>
              <a:rPr spc="455" dirty="0"/>
              <a:t>C</a:t>
            </a:r>
            <a:r>
              <a:rPr spc="315" dirty="0"/>
              <a:t>o</a:t>
            </a:r>
            <a:r>
              <a:rPr spc="135" dirty="0"/>
              <a:t>n</a:t>
            </a:r>
            <a:r>
              <a:rPr spc="130" dirty="0"/>
              <a:t>s</a:t>
            </a:r>
            <a:r>
              <a:rPr spc="715" dirty="0"/>
              <a:t>u</a:t>
            </a:r>
            <a:r>
              <a:rPr spc="710" dirty="0"/>
              <a:t>m</a:t>
            </a:r>
            <a:r>
              <a:rPr spc="220" dirty="0"/>
              <a:t>e</a:t>
            </a:r>
            <a:r>
              <a:rPr spc="-345" dirty="0"/>
              <a:t>r</a:t>
            </a:r>
            <a:r>
              <a:rPr spc="500" dirty="0"/>
              <a:t>2</a:t>
            </a:r>
          </a:p>
          <a:p>
            <a:pPr marL="98425">
              <a:lnSpc>
                <a:spcPct val="100000"/>
              </a:lnSpc>
              <a:spcBef>
                <a:spcPts val="2600"/>
              </a:spcBef>
            </a:pPr>
            <a:r>
              <a:rPr spc="140" dirty="0"/>
              <a:t>Producer3</a:t>
            </a:r>
          </a:p>
          <a:p>
            <a:pPr marL="85725" marR="5080" algn="r">
              <a:lnSpc>
                <a:spcPts val="3200"/>
              </a:lnSpc>
              <a:spcBef>
                <a:spcPts val="2600"/>
              </a:spcBef>
            </a:pPr>
            <a:r>
              <a:rPr spc="455" dirty="0"/>
              <a:t>C</a:t>
            </a:r>
            <a:r>
              <a:rPr spc="315" dirty="0"/>
              <a:t>o</a:t>
            </a:r>
            <a:r>
              <a:rPr spc="135" dirty="0"/>
              <a:t>n</a:t>
            </a:r>
            <a:r>
              <a:rPr spc="130" dirty="0"/>
              <a:t>s</a:t>
            </a:r>
            <a:r>
              <a:rPr spc="715" dirty="0"/>
              <a:t>u</a:t>
            </a:r>
            <a:r>
              <a:rPr spc="710" dirty="0"/>
              <a:t>m</a:t>
            </a:r>
            <a:r>
              <a:rPr spc="220" dirty="0"/>
              <a:t>e</a:t>
            </a:r>
            <a:r>
              <a:rPr spc="-345" dirty="0"/>
              <a:t>r</a:t>
            </a:r>
            <a:r>
              <a:rPr spc="500" dirty="0"/>
              <a:t>3</a:t>
            </a:r>
          </a:p>
          <a:p>
            <a:pPr marL="98425">
              <a:lnSpc>
                <a:spcPts val="3200"/>
              </a:lnSpc>
            </a:pPr>
            <a:r>
              <a:rPr spc="140" dirty="0"/>
              <a:t>Producer4</a:t>
            </a:r>
          </a:p>
        </p:txBody>
      </p:sp>
      <p:sp>
        <p:nvSpPr>
          <p:cNvPr id="26" name="object 26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24500" y="7442200"/>
            <a:ext cx="5168900" cy="1270000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R="208915" algn="r">
              <a:lnSpc>
                <a:spcPct val="100000"/>
              </a:lnSpc>
              <a:spcBef>
                <a:spcPts val="2200"/>
              </a:spcBef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62300" y="5892800"/>
            <a:ext cx="15748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714984" y="0"/>
                </a:move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lnTo>
                  <a:pt x="1046237" y="318744"/>
                </a:lnTo>
                <a:lnTo>
                  <a:pt x="1208125" y="15328"/>
                </a:lnTo>
                <a:lnTo>
                  <a:pt x="714984" y="0"/>
                </a:lnTo>
                <a:close/>
              </a:path>
              <a:path w="1208404" h="777240">
                <a:moveTo>
                  <a:pt x="1046237" y="318744"/>
                </a:moveTo>
                <a:lnTo>
                  <a:pt x="899515" y="318744"/>
                </a:lnTo>
                <a:lnTo>
                  <a:pt x="975867" y="450634"/>
                </a:lnTo>
                <a:lnTo>
                  <a:pt x="1046237" y="318744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899515" y="318744"/>
                </a:moveTo>
                <a:lnTo>
                  <a:pt x="975867" y="450634"/>
                </a:lnTo>
                <a:lnTo>
                  <a:pt x="1208125" y="15328"/>
                </a:lnTo>
                <a:lnTo>
                  <a:pt x="714984" y="0"/>
                </a:ln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4200" y="6235700"/>
            <a:ext cx="1270000" cy="596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13214" y="6326428"/>
            <a:ext cx="1014094" cy="338455"/>
          </a:xfrm>
          <a:custGeom>
            <a:avLst/>
            <a:gdLst/>
            <a:ahLst/>
            <a:cxnLst/>
            <a:rect l="l" t="t" r="r" b="b"/>
            <a:pathLst>
              <a:path w="1014095" h="338454">
                <a:moveTo>
                  <a:pt x="19596" y="0"/>
                </a:moveTo>
                <a:lnTo>
                  <a:pt x="0" y="73634"/>
                </a:lnTo>
                <a:lnTo>
                  <a:pt x="994117" y="338150"/>
                </a:lnTo>
                <a:lnTo>
                  <a:pt x="1013701" y="264515"/>
                </a:lnTo>
                <a:lnTo>
                  <a:pt x="19596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13214" y="6326428"/>
            <a:ext cx="1014094" cy="338455"/>
          </a:xfrm>
          <a:custGeom>
            <a:avLst/>
            <a:gdLst/>
            <a:ahLst/>
            <a:cxnLst/>
            <a:rect l="l" t="t" r="r" b="b"/>
            <a:pathLst>
              <a:path w="1014095" h="338454">
                <a:moveTo>
                  <a:pt x="0" y="73634"/>
                </a:moveTo>
                <a:lnTo>
                  <a:pt x="19596" y="0"/>
                </a:lnTo>
                <a:lnTo>
                  <a:pt x="1013701" y="264515"/>
                </a:lnTo>
                <a:lnTo>
                  <a:pt x="994117" y="338150"/>
                </a:lnTo>
                <a:lnTo>
                  <a:pt x="0" y="7363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54400" y="5892800"/>
            <a:ext cx="609600" cy="1282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49993" y="5993041"/>
            <a:ext cx="338455" cy="1014094"/>
          </a:xfrm>
          <a:custGeom>
            <a:avLst/>
            <a:gdLst/>
            <a:ahLst/>
            <a:cxnLst/>
            <a:rect l="l" t="t" r="r" b="b"/>
            <a:pathLst>
              <a:path w="338454" h="1014095">
                <a:moveTo>
                  <a:pt x="264515" y="0"/>
                </a:moveTo>
                <a:lnTo>
                  <a:pt x="0" y="994105"/>
                </a:lnTo>
                <a:lnTo>
                  <a:pt x="73647" y="1013701"/>
                </a:lnTo>
                <a:lnTo>
                  <a:pt x="338150" y="19583"/>
                </a:lnTo>
                <a:lnTo>
                  <a:pt x="264515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49993" y="5993028"/>
            <a:ext cx="338455" cy="1014094"/>
          </a:xfrm>
          <a:custGeom>
            <a:avLst/>
            <a:gdLst/>
            <a:ahLst/>
            <a:cxnLst/>
            <a:rect l="l" t="t" r="r" b="b"/>
            <a:pathLst>
              <a:path w="338454" h="1014095">
                <a:moveTo>
                  <a:pt x="264515" y="0"/>
                </a:moveTo>
                <a:lnTo>
                  <a:pt x="338150" y="19596"/>
                </a:lnTo>
                <a:lnTo>
                  <a:pt x="73647" y="1013713"/>
                </a:lnTo>
                <a:lnTo>
                  <a:pt x="0" y="994117"/>
                </a:lnTo>
                <a:lnTo>
                  <a:pt x="264515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69300" y="5880100"/>
            <a:ext cx="1409700" cy="1892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181762" y="0"/>
                </a:moveTo>
                <a:lnTo>
                  <a:pt x="0" y="116509"/>
                </a:lnTo>
                <a:lnTo>
                  <a:pt x="719645" y="1239164"/>
                </a:lnTo>
                <a:lnTo>
                  <a:pt x="591337" y="1321409"/>
                </a:lnTo>
                <a:lnTo>
                  <a:pt x="1036701" y="1533740"/>
                </a:lnTo>
                <a:lnTo>
                  <a:pt x="1030869" y="1122641"/>
                </a:lnTo>
                <a:lnTo>
                  <a:pt x="901407" y="1122641"/>
                </a:lnTo>
                <a:lnTo>
                  <a:pt x="181762" y="0"/>
                </a:lnTo>
                <a:close/>
              </a:path>
              <a:path w="1036954" h="1534159">
                <a:moveTo>
                  <a:pt x="1029703" y="1040396"/>
                </a:moveTo>
                <a:lnTo>
                  <a:pt x="901407" y="1122641"/>
                </a:lnTo>
                <a:lnTo>
                  <a:pt x="1030869" y="1122641"/>
                </a:lnTo>
                <a:lnTo>
                  <a:pt x="1029703" y="1040396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719645" y="1239164"/>
                </a:moveTo>
                <a:lnTo>
                  <a:pt x="591337" y="1321409"/>
                </a:lnTo>
                <a:lnTo>
                  <a:pt x="1036701" y="1533728"/>
                </a:lnTo>
                <a:lnTo>
                  <a:pt x="1029703" y="1040396"/>
                </a:lnTo>
                <a:lnTo>
                  <a:pt x="901407" y="1122641"/>
                </a:lnTo>
                <a:lnTo>
                  <a:pt x="181762" y="0"/>
                </a:lnTo>
                <a:lnTo>
                  <a:pt x="0" y="116509"/>
                </a:lnTo>
                <a:lnTo>
                  <a:pt x="719645" y="123916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46700" y="7264400"/>
            <a:ext cx="5537200" cy="165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4500" y="7442200"/>
            <a:ext cx="5168900" cy="1270000"/>
          </a:xfrm>
          <a:custGeom>
            <a:avLst/>
            <a:gdLst/>
            <a:ahLst/>
            <a:cxnLst/>
            <a:rect l="l" t="t" r="r" b="b"/>
            <a:pathLst>
              <a:path w="5168900" h="1270000">
                <a:moveTo>
                  <a:pt x="0" y="1270000"/>
                </a:moveTo>
                <a:lnTo>
                  <a:pt x="5168900" y="1270000"/>
                </a:lnTo>
                <a:lnTo>
                  <a:pt x="51689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24500" y="7442200"/>
            <a:ext cx="5168900" cy="1270000"/>
          </a:xfrm>
          <a:custGeom>
            <a:avLst/>
            <a:gdLst/>
            <a:ahLst/>
            <a:cxnLst/>
            <a:rect l="l" t="t" r="r" b="b"/>
            <a:pathLst>
              <a:path w="5168900" h="1270000">
                <a:moveTo>
                  <a:pt x="0" y="0"/>
                </a:moveTo>
                <a:lnTo>
                  <a:pt x="5168900" y="0"/>
                </a:lnTo>
                <a:lnTo>
                  <a:pt x="51689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81650" y="7454900"/>
            <a:ext cx="650620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데이터를 빼내면 공간이</a:t>
            </a:r>
            <a:endParaRPr lang="en-US" altLang="ko-KR" sz="3600" dirty="0">
              <a:solidFill>
                <a:srgbClr val="222222"/>
              </a:solidFill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비게 된다</a:t>
            </a:r>
            <a:r>
              <a:rPr sz="4500" spc="-517" baseline="-27777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4500" spc="750" baseline="-27777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4500" baseline="-27777" dirty="0">
              <a:latin typeface="SimSun"/>
              <a:cs typeface="SimSu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3700" y="5295900"/>
            <a:ext cx="4325150" cy="66222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lang="en-US" altLang="ko-KR" spc="455" dirty="0"/>
              <a:t>Producer/Consumer </a:t>
            </a:r>
            <a:r>
              <a:rPr lang="ko-KR" altLang="en-US" spc="455" dirty="0"/>
              <a:t>패턴</a:t>
            </a:r>
            <a:endParaRPr spc="455" dirty="0"/>
          </a:p>
        </p:txBody>
      </p:sp>
      <p:sp>
        <p:nvSpPr>
          <p:cNvPr id="3" name="object 3"/>
          <p:cNvSpPr/>
          <p:nvPr/>
        </p:nvSpPr>
        <p:spPr>
          <a:xfrm>
            <a:off x="492442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8300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217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6050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992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0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767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387850" y="5365750"/>
          <a:ext cx="419100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3250" y="3073400"/>
            <a:ext cx="1905635" cy="389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  <a:p>
            <a:pPr marL="12700" marR="5080" algn="just">
              <a:lnSpc>
                <a:spcPct val="250000"/>
              </a:lnSpc>
            </a:pP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3250" y="7645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84779" y="45720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84779" y="61468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84779" y="77216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62300" y="5892800"/>
            <a:ext cx="15748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714984" y="0"/>
                </a:move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lnTo>
                  <a:pt x="1046237" y="318744"/>
                </a:lnTo>
                <a:lnTo>
                  <a:pt x="1208125" y="15328"/>
                </a:lnTo>
                <a:lnTo>
                  <a:pt x="714984" y="0"/>
                </a:lnTo>
                <a:close/>
              </a:path>
              <a:path w="1208404" h="777240">
                <a:moveTo>
                  <a:pt x="1046237" y="318744"/>
                </a:moveTo>
                <a:lnTo>
                  <a:pt x="899515" y="318744"/>
                </a:lnTo>
                <a:lnTo>
                  <a:pt x="975867" y="450634"/>
                </a:lnTo>
                <a:lnTo>
                  <a:pt x="1046237" y="318744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899515" y="318744"/>
                </a:moveTo>
                <a:lnTo>
                  <a:pt x="975867" y="450634"/>
                </a:lnTo>
                <a:lnTo>
                  <a:pt x="1208125" y="15328"/>
                </a:lnTo>
                <a:lnTo>
                  <a:pt x="714984" y="0"/>
                </a:ln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3900" y="6781800"/>
            <a:ext cx="4076700" cy="165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41700" y="6959600"/>
            <a:ext cx="3715385" cy="1114408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spc="-85" dirty="0">
                <a:solidFill>
                  <a:srgbClr val="222222"/>
                </a:solidFill>
                <a:latin typeface="SimSun"/>
                <a:cs typeface="SimSun"/>
              </a:rPr>
              <a:t>빈 공간에 데이터를 추가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8800" y="5284788"/>
            <a:ext cx="4221163" cy="62610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lang="en-US" altLang="ko-KR" spc="455" dirty="0"/>
              <a:t>Producer/Consumer </a:t>
            </a:r>
            <a:r>
              <a:rPr lang="ko-KR" altLang="en-US" spc="455" dirty="0"/>
              <a:t>패턴</a:t>
            </a:r>
            <a:endParaRPr spc="455" dirty="0"/>
          </a:p>
        </p:txBody>
      </p:sp>
      <p:sp>
        <p:nvSpPr>
          <p:cNvPr id="3" name="object 3"/>
          <p:cNvSpPr/>
          <p:nvPr/>
        </p:nvSpPr>
        <p:spPr>
          <a:xfrm>
            <a:off x="440055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2442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4830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217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605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992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3800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7675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87850" y="5365750"/>
          <a:ext cx="419100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3250" y="3073400"/>
            <a:ext cx="190563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  <a:p>
            <a:pPr marL="12700" marR="5080" algn="just">
              <a:lnSpc>
                <a:spcPct val="250000"/>
              </a:lnSpc>
            </a:pP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84779" y="45720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984779" y="61468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984779" y="77216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70</a:t>
            </a:r>
            <a:endParaRPr sz="1600">
              <a:latin typeface="Palatino Linotype"/>
              <a:cs typeface="Palatino Linotype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5330825"/>
            <a:ext cx="4210050" cy="62745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lang="en-US" altLang="ko-KR" spc="455" dirty="0"/>
              <a:t>Producer/Consumer </a:t>
            </a:r>
            <a:r>
              <a:rPr lang="ko-KR" altLang="en-US" spc="455" dirty="0"/>
              <a:t>패턴</a:t>
            </a:r>
            <a:endParaRPr spc="455" dirty="0"/>
          </a:p>
        </p:txBody>
      </p:sp>
      <p:sp>
        <p:nvSpPr>
          <p:cNvPr id="5" name="object 5"/>
          <p:cNvSpPr/>
          <p:nvPr/>
        </p:nvSpPr>
        <p:spPr>
          <a:xfrm>
            <a:off x="85852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132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3745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1357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897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582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195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807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42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87850" y="586740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700" y="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7850" y="537210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700" y="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3250" y="3073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03250" y="4216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3250" y="7645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984779" y="45720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03250" y="5359400"/>
            <a:ext cx="11084560" cy="161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Producer3</a:t>
            </a:r>
            <a:endParaRPr sz="3000">
              <a:latin typeface="SimSun"/>
              <a:cs typeface="SimSun"/>
            </a:endParaRPr>
          </a:p>
          <a:p>
            <a:pPr marR="5080" algn="r">
              <a:lnSpc>
                <a:spcPts val="3200"/>
              </a:lnSpc>
              <a:spcBef>
                <a:spcPts val="2600"/>
              </a:spcBef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ts val="32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48276" y="7620000"/>
            <a:ext cx="6692900" cy="12700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219710" algn="r">
              <a:lnSpc>
                <a:spcPct val="100000"/>
              </a:lnSpc>
              <a:spcBef>
                <a:spcPts val="800"/>
              </a:spcBef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24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00957" y="7721600"/>
            <a:ext cx="98742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18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60900" y="4546600"/>
            <a:ext cx="36830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834128" y="4724400"/>
            <a:ext cx="3326765" cy="56041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spc="-20" dirty="0">
                <a:solidFill>
                  <a:srgbClr val="222222"/>
                </a:solidFill>
                <a:latin typeface="SimSun"/>
                <a:cs typeface="SimSun"/>
              </a:rPr>
              <a:t>큐가 비었다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69300" y="5880100"/>
            <a:ext cx="1409700" cy="189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181762" y="0"/>
                </a:moveTo>
                <a:lnTo>
                  <a:pt x="0" y="116509"/>
                </a:lnTo>
                <a:lnTo>
                  <a:pt x="719645" y="1239164"/>
                </a:lnTo>
                <a:lnTo>
                  <a:pt x="591337" y="1321409"/>
                </a:lnTo>
                <a:lnTo>
                  <a:pt x="1036701" y="1533740"/>
                </a:lnTo>
                <a:lnTo>
                  <a:pt x="1030869" y="1122641"/>
                </a:lnTo>
                <a:lnTo>
                  <a:pt x="901407" y="1122641"/>
                </a:lnTo>
                <a:lnTo>
                  <a:pt x="181762" y="0"/>
                </a:lnTo>
                <a:close/>
              </a:path>
              <a:path w="1036954" h="1534159">
                <a:moveTo>
                  <a:pt x="1029703" y="1040396"/>
                </a:moveTo>
                <a:lnTo>
                  <a:pt x="901407" y="1122641"/>
                </a:lnTo>
                <a:lnTo>
                  <a:pt x="1030869" y="1122641"/>
                </a:lnTo>
                <a:lnTo>
                  <a:pt x="1029703" y="1040396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719645" y="1239164"/>
                </a:moveTo>
                <a:lnTo>
                  <a:pt x="591337" y="1321409"/>
                </a:lnTo>
                <a:lnTo>
                  <a:pt x="1036701" y="1533728"/>
                </a:lnTo>
                <a:lnTo>
                  <a:pt x="1029703" y="1040396"/>
                </a:lnTo>
                <a:lnTo>
                  <a:pt x="901407" y="1122641"/>
                </a:lnTo>
                <a:lnTo>
                  <a:pt x="181762" y="0"/>
                </a:lnTo>
                <a:lnTo>
                  <a:pt x="0" y="116509"/>
                </a:lnTo>
                <a:lnTo>
                  <a:pt x="719645" y="123916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70400" y="7442200"/>
            <a:ext cx="7061200" cy="165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8276" y="7620000"/>
            <a:ext cx="6692900" cy="1270000"/>
          </a:xfrm>
          <a:custGeom>
            <a:avLst/>
            <a:gdLst/>
            <a:ahLst/>
            <a:cxnLst/>
            <a:rect l="l" t="t" r="r" b="b"/>
            <a:pathLst>
              <a:path w="6692900" h="1270000">
                <a:moveTo>
                  <a:pt x="0" y="1270000"/>
                </a:moveTo>
                <a:lnTo>
                  <a:pt x="6692747" y="1270000"/>
                </a:lnTo>
                <a:lnTo>
                  <a:pt x="6692747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8276" y="7620000"/>
            <a:ext cx="6692900" cy="1270000"/>
          </a:xfrm>
          <a:custGeom>
            <a:avLst/>
            <a:gdLst/>
            <a:ahLst/>
            <a:cxnLst/>
            <a:rect l="l" t="t" r="r" b="b"/>
            <a:pathLst>
              <a:path w="6692900" h="1270000">
                <a:moveTo>
                  <a:pt x="0" y="0"/>
                </a:moveTo>
                <a:lnTo>
                  <a:pt x="6692747" y="0"/>
                </a:lnTo>
                <a:lnTo>
                  <a:pt x="6692747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95950" y="7632700"/>
            <a:ext cx="4597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3200" dirty="0">
                <a:solidFill>
                  <a:srgbClr val="222222"/>
                </a:solidFill>
                <a:latin typeface="SimSun"/>
                <a:cs typeface="SimSun"/>
              </a:rPr>
              <a:t>데이터를 빼 낼 수 없다</a:t>
            </a:r>
            <a:endParaRPr sz="3200" dirty="0">
              <a:latin typeface="SimSun"/>
              <a:cs typeface="SimSu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05426" y="8318500"/>
            <a:ext cx="6578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22222"/>
                </a:solidFill>
                <a:latin typeface="SimSun"/>
                <a:cs typeface="SimSun"/>
              </a:rPr>
              <a:t>→</a:t>
            </a:r>
            <a:r>
              <a:rPr sz="3200" spc="-705" dirty="0">
                <a:solidFill>
                  <a:srgbClr val="222222"/>
                </a:solidFill>
                <a:latin typeface="SimSun"/>
                <a:cs typeface="SimSun"/>
              </a:rPr>
              <a:t> </a:t>
            </a:r>
            <a:r>
              <a:rPr lang="ko-KR" altLang="en-US" sz="3200" dirty="0">
                <a:solidFill>
                  <a:srgbClr val="222222"/>
                </a:solidFill>
                <a:latin typeface="SimSun"/>
                <a:cs typeface="SimSun"/>
              </a:rPr>
              <a:t>데이터가 추가될 때까지 대기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63000" y="6146800"/>
            <a:ext cx="558800" cy="1282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58186" y="6241440"/>
            <a:ext cx="294005" cy="1021715"/>
          </a:xfrm>
          <a:custGeom>
            <a:avLst/>
            <a:gdLst/>
            <a:ahLst/>
            <a:cxnLst/>
            <a:rect l="l" t="t" r="r" b="b"/>
            <a:pathLst>
              <a:path w="294004" h="1021715">
                <a:moveTo>
                  <a:pt x="219138" y="0"/>
                </a:moveTo>
                <a:lnTo>
                  <a:pt x="0" y="1005078"/>
                </a:lnTo>
                <a:lnTo>
                  <a:pt x="74447" y="1021308"/>
                </a:lnTo>
                <a:lnTo>
                  <a:pt x="293585" y="16230"/>
                </a:lnTo>
                <a:lnTo>
                  <a:pt x="219138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858186" y="6241427"/>
            <a:ext cx="294005" cy="1021715"/>
          </a:xfrm>
          <a:custGeom>
            <a:avLst/>
            <a:gdLst/>
            <a:ahLst/>
            <a:cxnLst/>
            <a:rect l="l" t="t" r="r" b="b"/>
            <a:pathLst>
              <a:path w="294004" h="1021715">
                <a:moveTo>
                  <a:pt x="219138" y="0"/>
                </a:moveTo>
                <a:lnTo>
                  <a:pt x="293585" y="16243"/>
                </a:lnTo>
                <a:lnTo>
                  <a:pt x="74447" y="1021321"/>
                </a:lnTo>
                <a:lnTo>
                  <a:pt x="0" y="1005090"/>
                </a:lnTo>
                <a:lnTo>
                  <a:pt x="21913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07400" y="6515100"/>
            <a:ext cx="12700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89898" y="6604495"/>
            <a:ext cx="1021715" cy="294005"/>
          </a:xfrm>
          <a:custGeom>
            <a:avLst/>
            <a:gdLst/>
            <a:ahLst/>
            <a:cxnLst/>
            <a:rect l="l" t="t" r="r" b="b"/>
            <a:pathLst>
              <a:path w="1021715" h="294004">
                <a:moveTo>
                  <a:pt x="16230" y="0"/>
                </a:moveTo>
                <a:lnTo>
                  <a:pt x="0" y="74460"/>
                </a:lnTo>
                <a:lnTo>
                  <a:pt x="1005090" y="293598"/>
                </a:lnTo>
                <a:lnTo>
                  <a:pt x="1021321" y="219151"/>
                </a:lnTo>
                <a:lnTo>
                  <a:pt x="16230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89898" y="6604495"/>
            <a:ext cx="1021715" cy="294005"/>
          </a:xfrm>
          <a:custGeom>
            <a:avLst/>
            <a:gdLst/>
            <a:ahLst/>
            <a:cxnLst/>
            <a:rect l="l" t="t" r="r" b="b"/>
            <a:pathLst>
              <a:path w="1021715" h="294004">
                <a:moveTo>
                  <a:pt x="1021321" y="219151"/>
                </a:moveTo>
                <a:lnTo>
                  <a:pt x="1005090" y="293598"/>
                </a:lnTo>
                <a:lnTo>
                  <a:pt x="0" y="74460"/>
                </a:lnTo>
                <a:lnTo>
                  <a:pt x="16230" y="0"/>
                </a:lnTo>
                <a:lnTo>
                  <a:pt x="1021321" y="2191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8255000" cy="5409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2748280" indent="-914400">
              <a:lnSpc>
                <a:spcPts val="3800"/>
              </a:lnSpc>
              <a:tabLst>
                <a:tab pos="1155065" algn="l"/>
                <a:tab pos="5269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>
                <a:latin typeface="SimSun"/>
                <a:cs typeface="SimSun"/>
              </a:rPr>
              <a:t>ThreadProcess1()	{  doSomething1();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2748280" indent="-914400">
              <a:lnSpc>
                <a:spcPts val="3800"/>
              </a:lnSpc>
              <a:tabLst>
                <a:tab pos="1155065" algn="l"/>
                <a:tab pos="5269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>
                <a:latin typeface="SimSun"/>
                <a:cs typeface="SimSun"/>
              </a:rPr>
              <a:t>ThreadProcess2()	{  doSomething2();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  <a:tabLst>
                <a:tab pos="926465" algn="l"/>
                <a:tab pos="27552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main()	{</a:t>
            </a: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3669665" algn="l"/>
              </a:tabLst>
            </a:pPr>
            <a:r>
              <a:rPr sz="3600" dirty="0">
                <a:latin typeface="SimSun"/>
                <a:cs typeface="SimSun"/>
              </a:rPr>
              <a:t>std::thread	th1(ThreadProcess1);  std::thread	th2(ThreadProcess2);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1630">
              <a:lnSpc>
                <a:spcPct val="100000"/>
              </a:lnSpc>
            </a:pPr>
            <a:r>
              <a:rPr lang="ko-KR" altLang="en-US" spc="-130" dirty="0"/>
              <a:t>복수의 실행 흐름</a:t>
            </a:r>
            <a:endParaRPr spc="-130" dirty="0"/>
          </a:p>
        </p:txBody>
      </p:sp>
      <p:sp>
        <p:nvSpPr>
          <p:cNvPr id="6" name="object 6"/>
          <p:cNvSpPr/>
          <p:nvPr/>
        </p:nvSpPr>
        <p:spPr>
          <a:xfrm>
            <a:off x="8674100" y="6007100"/>
            <a:ext cx="86360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8400" y="6121400"/>
            <a:ext cx="520700" cy="2819400"/>
          </a:xfrm>
          <a:custGeom>
            <a:avLst/>
            <a:gdLst/>
            <a:ahLst/>
            <a:cxnLst/>
            <a:rect l="l" t="t" r="r" b="b"/>
            <a:pathLst>
              <a:path w="520700" h="2819400">
                <a:moveTo>
                  <a:pt x="520700" y="2400300"/>
                </a:moveTo>
                <a:lnTo>
                  <a:pt x="0" y="2400300"/>
                </a:lnTo>
                <a:lnTo>
                  <a:pt x="260350" y="2819400"/>
                </a:lnTo>
                <a:lnTo>
                  <a:pt x="520700" y="2400300"/>
                </a:lnTo>
                <a:close/>
              </a:path>
              <a:path w="520700" h="2819400">
                <a:moveTo>
                  <a:pt x="368300" y="0"/>
                </a:moveTo>
                <a:lnTo>
                  <a:pt x="152400" y="0"/>
                </a:lnTo>
                <a:lnTo>
                  <a:pt x="152400" y="2400300"/>
                </a:lnTo>
                <a:lnTo>
                  <a:pt x="368300" y="24003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8400" y="6121400"/>
            <a:ext cx="520700" cy="2819400"/>
          </a:xfrm>
          <a:custGeom>
            <a:avLst/>
            <a:gdLst/>
            <a:ahLst/>
            <a:cxnLst/>
            <a:rect l="l" t="t" r="r" b="b"/>
            <a:pathLst>
              <a:path w="520700" h="2819400">
                <a:moveTo>
                  <a:pt x="152400" y="2400300"/>
                </a:moveTo>
                <a:lnTo>
                  <a:pt x="0" y="2400300"/>
                </a:lnTo>
                <a:lnTo>
                  <a:pt x="260350" y="2819400"/>
                </a:lnTo>
                <a:lnTo>
                  <a:pt x="520700" y="2400300"/>
                </a:lnTo>
                <a:lnTo>
                  <a:pt x="368300" y="24003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2400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1400" y="2006600"/>
            <a:ext cx="8636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57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5207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close/>
              </a:path>
              <a:path w="520700" h="1130300">
                <a:moveTo>
                  <a:pt x="368300" y="0"/>
                </a:moveTo>
                <a:lnTo>
                  <a:pt x="152400" y="0"/>
                </a:lnTo>
                <a:lnTo>
                  <a:pt x="152400" y="711200"/>
                </a:lnTo>
                <a:lnTo>
                  <a:pt x="368300" y="7112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57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1524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lnTo>
                  <a:pt x="368300" y="7112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71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1400" y="3962400"/>
            <a:ext cx="8636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5700" y="40767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5207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close/>
              </a:path>
              <a:path w="520700" h="1130300">
                <a:moveTo>
                  <a:pt x="368300" y="0"/>
                </a:moveTo>
                <a:lnTo>
                  <a:pt x="152400" y="0"/>
                </a:lnTo>
                <a:lnTo>
                  <a:pt x="152400" y="711200"/>
                </a:lnTo>
                <a:lnTo>
                  <a:pt x="368300" y="7112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05700" y="40767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1524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lnTo>
                  <a:pt x="368300" y="7112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71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20800" y="7805192"/>
            <a:ext cx="25400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th1.join();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th2.join();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400" y="8770392"/>
            <a:ext cx="25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lang="en-US" altLang="ko-KR" spc="455" dirty="0"/>
              <a:t>Producer/Consumer </a:t>
            </a:r>
            <a:r>
              <a:rPr lang="ko-KR" altLang="en-US" spc="455" dirty="0"/>
              <a:t>패턴</a:t>
            </a:r>
            <a:endParaRPr spc="45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87850" y="5365750"/>
          <a:ext cx="419100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3250" y="3073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3250" y="7645400"/>
            <a:ext cx="19056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3200"/>
              </a:lnSpc>
            </a:pPr>
            <a:r>
              <a:rPr spc="140" dirty="0"/>
              <a:t>Producer2</a:t>
            </a:r>
          </a:p>
          <a:p>
            <a:pPr marL="9079865">
              <a:lnSpc>
                <a:spcPts val="3200"/>
              </a:lnSpc>
            </a:pPr>
            <a:r>
              <a:rPr spc="455" dirty="0"/>
              <a:t>C</a:t>
            </a:r>
            <a:r>
              <a:rPr spc="315" dirty="0"/>
              <a:t>o</a:t>
            </a:r>
            <a:r>
              <a:rPr spc="135" dirty="0"/>
              <a:t>n</a:t>
            </a:r>
            <a:r>
              <a:rPr spc="130" dirty="0"/>
              <a:t>s</a:t>
            </a:r>
            <a:r>
              <a:rPr spc="715" dirty="0"/>
              <a:t>u</a:t>
            </a:r>
            <a:r>
              <a:rPr spc="710" dirty="0"/>
              <a:t>m</a:t>
            </a:r>
            <a:r>
              <a:rPr spc="220" dirty="0"/>
              <a:t>e</a:t>
            </a:r>
            <a:r>
              <a:rPr spc="-345" dirty="0"/>
              <a:t>r</a:t>
            </a:r>
            <a:r>
              <a:rPr spc="500" dirty="0"/>
              <a:t>2</a:t>
            </a:r>
          </a:p>
          <a:p>
            <a:pPr marL="98425">
              <a:lnSpc>
                <a:spcPct val="100000"/>
              </a:lnSpc>
              <a:spcBef>
                <a:spcPts val="2600"/>
              </a:spcBef>
            </a:pPr>
            <a:r>
              <a:rPr spc="140" dirty="0"/>
              <a:t>Producer3</a:t>
            </a:r>
          </a:p>
          <a:p>
            <a:pPr marL="85725" marR="5080" algn="r">
              <a:lnSpc>
                <a:spcPts val="3200"/>
              </a:lnSpc>
              <a:spcBef>
                <a:spcPts val="2600"/>
              </a:spcBef>
            </a:pPr>
            <a:r>
              <a:rPr spc="455" dirty="0"/>
              <a:t>C</a:t>
            </a:r>
            <a:r>
              <a:rPr spc="315" dirty="0"/>
              <a:t>o</a:t>
            </a:r>
            <a:r>
              <a:rPr spc="135" dirty="0"/>
              <a:t>n</a:t>
            </a:r>
            <a:r>
              <a:rPr spc="130" dirty="0"/>
              <a:t>s</a:t>
            </a:r>
            <a:r>
              <a:rPr spc="715" dirty="0"/>
              <a:t>u</a:t>
            </a:r>
            <a:r>
              <a:rPr spc="710" dirty="0"/>
              <a:t>m</a:t>
            </a:r>
            <a:r>
              <a:rPr spc="220" dirty="0"/>
              <a:t>e</a:t>
            </a:r>
            <a:r>
              <a:rPr spc="-345" dirty="0"/>
              <a:t>r</a:t>
            </a:r>
            <a:r>
              <a:rPr spc="500" dirty="0"/>
              <a:t>3</a:t>
            </a:r>
          </a:p>
          <a:p>
            <a:pPr marL="98425">
              <a:lnSpc>
                <a:spcPts val="3200"/>
              </a:lnSpc>
            </a:pPr>
            <a:r>
              <a:rPr spc="140" dirty="0"/>
              <a:t>Producer4</a:t>
            </a:r>
          </a:p>
        </p:txBody>
      </p:sp>
      <p:sp>
        <p:nvSpPr>
          <p:cNvPr id="18" name="object 18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84779" y="77216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69300" y="5880100"/>
            <a:ext cx="1409700" cy="189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181762" y="0"/>
                </a:moveTo>
                <a:lnTo>
                  <a:pt x="0" y="116509"/>
                </a:lnTo>
                <a:lnTo>
                  <a:pt x="719645" y="1239164"/>
                </a:lnTo>
                <a:lnTo>
                  <a:pt x="591337" y="1321409"/>
                </a:lnTo>
                <a:lnTo>
                  <a:pt x="1036701" y="1533740"/>
                </a:lnTo>
                <a:lnTo>
                  <a:pt x="1030869" y="1122641"/>
                </a:lnTo>
                <a:lnTo>
                  <a:pt x="901407" y="1122641"/>
                </a:lnTo>
                <a:lnTo>
                  <a:pt x="181762" y="0"/>
                </a:lnTo>
                <a:close/>
              </a:path>
              <a:path w="1036954" h="1534159">
                <a:moveTo>
                  <a:pt x="1029703" y="1040396"/>
                </a:moveTo>
                <a:lnTo>
                  <a:pt x="901407" y="1122641"/>
                </a:lnTo>
                <a:lnTo>
                  <a:pt x="1030869" y="1122641"/>
                </a:lnTo>
                <a:lnTo>
                  <a:pt x="1029703" y="1040396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719645" y="1239164"/>
                </a:moveTo>
                <a:lnTo>
                  <a:pt x="591337" y="1321409"/>
                </a:lnTo>
                <a:lnTo>
                  <a:pt x="1036701" y="1533728"/>
                </a:lnTo>
                <a:lnTo>
                  <a:pt x="1029703" y="1040396"/>
                </a:lnTo>
                <a:lnTo>
                  <a:pt x="901407" y="1122641"/>
                </a:lnTo>
                <a:lnTo>
                  <a:pt x="181762" y="0"/>
                </a:lnTo>
                <a:lnTo>
                  <a:pt x="0" y="116509"/>
                </a:lnTo>
                <a:lnTo>
                  <a:pt x="719645" y="123916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3000" y="6146800"/>
            <a:ext cx="558800" cy="128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8186" y="6241440"/>
            <a:ext cx="294005" cy="1021715"/>
          </a:xfrm>
          <a:custGeom>
            <a:avLst/>
            <a:gdLst/>
            <a:ahLst/>
            <a:cxnLst/>
            <a:rect l="l" t="t" r="r" b="b"/>
            <a:pathLst>
              <a:path w="294004" h="1021715">
                <a:moveTo>
                  <a:pt x="219138" y="0"/>
                </a:moveTo>
                <a:lnTo>
                  <a:pt x="0" y="1005078"/>
                </a:lnTo>
                <a:lnTo>
                  <a:pt x="74447" y="1021308"/>
                </a:lnTo>
                <a:lnTo>
                  <a:pt x="293585" y="16230"/>
                </a:lnTo>
                <a:lnTo>
                  <a:pt x="219138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8186" y="6241427"/>
            <a:ext cx="294005" cy="1021715"/>
          </a:xfrm>
          <a:custGeom>
            <a:avLst/>
            <a:gdLst/>
            <a:ahLst/>
            <a:cxnLst/>
            <a:rect l="l" t="t" r="r" b="b"/>
            <a:pathLst>
              <a:path w="294004" h="1021715">
                <a:moveTo>
                  <a:pt x="219138" y="0"/>
                </a:moveTo>
                <a:lnTo>
                  <a:pt x="293585" y="16243"/>
                </a:lnTo>
                <a:lnTo>
                  <a:pt x="74447" y="1021321"/>
                </a:lnTo>
                <a:lnTo>
                  <a:pt x="0" y="1005090"/>
                </a:lnTo>
                <a:lnTo>
                  <a:pt x="219138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07400" y="6515100"/>
            <a:ext cx="127000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89898" y="6604495"/>
            <a:ext cx="1021715" cy="294005"/>
          </a:xfrm>
          <a:custGeom>
            <a:avLst/>
            <a:gdLst/>
            <a:ahLst/>
            <a:cxnLst/>
            <a:rect l="l" t="t" r="r" b="b"/>
            <a:pathLst>
              <a:path w="1021715" h="294004">
                <a:moveTo>
                  <a:pt x="16230" y="0"/>
                </a:moveTo>
                <a:lnTo>
                  <a:pt x="0" y="74460"/>
                </a:lnTo>
                <a:lnTo>
                  <a:pt x="1005090" y="293598"/>
                </a:lnTo>
                <a:lnTo>
                  <a:pt x="1021321" y="219151"/>
                </a:lnTo>
                <a:lnTo>
                  <a:pt x="16230" y="0"/>
                </a:lnTo>
                <a:close/>
              </a:path>
            </a:pathLst>
          </a:custGeom>
          <a:solidFill>
            <a:srgbClr val="BB2D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9898" y="6604495"/>
            <a:ext cx="1021715" cy="294005"/>
          </a:xfrm>
          <a:custGeom>
            <a:avLst/>
            <a:gdLst/>
            <a:ahLst/>
            <a:cxnLst/>
            <a:rect l="l" t="t" r="r" b="b"/>
            <a:pathLst>
              <a:path w="1021715" h="294004">
                <a:moveTo>
                  <a:pt x="1021321" y="219151"/>
                </a:moveTo>
                <a:lnTo>
                  <a:pt x="1005090" y="293598"/>
                </a:lnTo>
                <a:lnTo>
                  <a:pt x="0" y="74460"/>
                </a:lnTo>
                <a:lnTo>
                  <a:pt x="16230" y="0"/>
                </a:lnTo>
                <a:lnTo>
                  <a:pt x="1021321" y="21915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62300" y="5892800"/>
            <a:ext cx="1574800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714984" y="0"/>
                </a:move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lnTo>
                  <a:pt x="1046237" y="318744"/>
                </a:lnTo>
                <a:lnTo>
                  <a:pt x="1208125" y="15328"/>
                </a:lnTo>
                <a:lnTo>
                  <a:pt x="714984" y="0"/>
                </a:lnTo>
                <a:close/>
              </a:path>
              <a:path w="1208404" h="777240">
                <a:moveTo>
                  <a:pt x="1046237" y="318744"/>
                </a:moveTo>
                <a:lnTo>
                  <a:pt x="899515" y="318744"/>
                </a:lnTo>
                <a:lnTo>
                  <a:pt x="975867" y="450634"/>
                </a:lnTo>
                <a:lnTo>
                  <a:pt x="1046237" y="318744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899515" y="318744"/>
                </a:moveTo>
                <a:lnTo>
                  <a:pt x="975867" y="450634"/>
                </a:lnTo>
                <a:lnTo>
                  <a:pt x="1208125" y="15328"/>
                </a:lnTo>
                <a:lnTo>
                  <a:pt x="714984" y="0"/>
                </a:ln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81300" y="6781800"/>
            <a:ext cx="5054600" cy="165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50210" y="6959600"/>
            <a:ext cx="4698365" cy="127000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데이터를 추가하면</a:t>
            </a:r>
            <a:endParaRPr sz="3600" dirty="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ko-KR" altLang="en-US" sz="3600" spc="-15" dirty="0">
                <a:solidFill>
                  <a:srgbClr val="222222"/>
                </a:solidFill>
                <a:latin typeface="SimSun"/>
                <a:cs typeface="SimSun"/>
              </a:rPr>
              <a:t>큐가 비지 </a:t>
            </a:r>
            <a:r>
              <a:rPr lang="ko-KR" altLang="en-US" sz="3600" spc="-15" dirty="0" err="1">
                <a:solidFill>
                  <a:srgbClr val="222222"/>
                </a:solidFill>
                <a:latin typeface="SimSun"/>
                <a:cs typeface="SimSun"/>
              </a:rPr>
              <a:t>않게된다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lang="en-US" altLang="ko-KR" spc="455" dirty="0"/>
              <a:t>Producer/Consumer </a:t>
            </a:r>
            <a:r>
              <a:rPr lang="ko-KR" altLang="en-US" spc="455" dirty="0"/>
              <a:t>패턴</a:t>
            </a:r>
            <a:endParaRPr spc="455" dirty="0"/>
          </a:p>
        </p:txBody>
      </p:sp>
      <p:sp>
        <p:nvSpPr>
          <p:cNvPr id="3" name="object 3"/>
          <p:cNvSpPr/>
          <p:nvPr/>
        </p:nvSpPr>
        <p:spPr>
          <a:xfrm>
            <a:off x="806767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87850" y="5365750"/>
          <a:ext cx="419100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3250" y="3073400"/>
            <a:ext cx="190563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  <a:p>
            <a:pPr marL="12700" marR="5080" algn="just">
              <a:lnSpc>
                <a:spcPct val="250000"/>
              </a:lnSpc>
            </a:pP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84779" y="45720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69300" y="5880100"/>
            <a:ext cx="1409700" cy="189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181762" y="0"/>
                </a:moveTo>
                <a:lnTo>
                  <a:pt x="0" y="116509"/>
                </a:lnTo>
                <a:lnTo>
                  <a:pt x="719645" y="1239164"/>
                </a:lnTo>
                <a:lnTo>
                  <a:pt x="591337" y="1321409"/>
                </a:lnTo>
                <a:lnTo>
                  <a:pt x="1036701" y="1533740"/>
                </a:lnTo>
                <a:lnTo>
                  <a:pt x="1030869" y="1122641"/>
                </a:lnTo>
                <a:lnTo>
                  <a:pt x="901407" y="1122641"/>
                </a:lnTo>
                <a:lnTo>
                  <a:pt x="181762" y="0"/>
                </a:lnTo>
                <a:close/>
              </a:path>
              <a:path w="1036954" h="1534159">
                <a:moveTo>
                  <a:pt x="1029703" y="1040396"/>
                </a:moveTo>
                <a:lnTo>
                  <a:pt x="901407" y="1122641"/>
                </a:lnTo>
                <a:lnTo>
                  <a:pt x="1030869" y="1122641"/>
                </a:lnTo>
                <a:lnTo>
                  <a:pt x="1029703" y="1040396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719645" y="1239164"/>
                </a:moveTo>
                <a:lnTo>
                  <a:pt x="591337" y="1321409"/>
                </a:lnTo>
                <a:lnTo>
                  <a:pt x="1036701" y="1533728"/>
                </a:lnTo>
                <a:lnTo>
                  <a:pt x="1029703" y="1040396"/>
                </a:lnTo>
                <a:lnTo>
                  <a:pt x="901407" y="1122641"/>
                </a:lnTo>
                <a:lnTo>
                  <a:pt x="181762" y="0"/>
                </a:lnTo>
                <a:lnTo>
                  <a:pt x="0" y="116509"/>
                </a:lnTo>
                <a:lnTo>
                  <a:pt x="719645" y="123916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9600" y="7442200"/>
            <a:ext cx="4622800" cy="165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7620000"/>
            <a:ext cx="4254500" cy="1270000"/>
          </a:xfrm>
          <a:custGeom>
            <a:avLst/>
            <a:gdLst/>
            <a:ahLst/>
            <a:cxnLst/>
            <a:rect l="l" t="t" r="r" b="b"/>
            <a:pathLst>
              <a:path w="4254500" h="1270000">
                <a:moveTo>
                  <a:pt x="0" y="1270000"/>
                </a:moveTo>
                <a:lnTo>
                  <a:pt x="4254500" y="1270000"/>
                </a:lnTo>
                <a:lnTo>
                  <a:pt x="4254500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7400" y="7620000"/>
            <a:ext cx="4254500" cy="1270000"/>
          </a:xfrm>
          <a:custGeom>
            <a:avLst/>
            <a:gdLst/>
            <a:ahLst/>
            <a:cxnLst/>
            <a:rect l="l" t="t" r="r" b="b"/>
            <a:pathLst>
              <a:path w="4254500" h="1270000">
                <a:moveTo>
                  <a:pt x="0" y="0"/>
                </a:moveTo>
                <a:lnTo>
                  <a:pt x="4254500" y="0"/>
                </a:lnTo>
                <a:lnTo>
                  <a:pt x="42545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88000" y="6146800"/>
            <a:ext cx="6499860" cy="276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406019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155700" marR="5080" indent="-1143000">
              <a:lnSpc>
                <a:spcPct val="125000"/>
              </a:lnSpc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추가된 데이터를    </a:t>
            </a:r>
            <a:r>
              <a:rPr sz="4500" spc="682" baseline="-1851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4500" spc="472" baseline="-1851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4500" spc="202" baseline="-1851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4500" spc="195" baseline="-1851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4500" spc="1072" baseline="-1851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4500" spc="1064" baseline="-1851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4500" spc="330" baseline="-1851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4500" spc="-517" baseline="-1851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4500" spc="750" baseline="-1851" dirty="0">
                <a:solidFill>
                  <a:srgbClr val="FFFFFF"/>
                </a:solidFill>
                <a:latin typeface="SimSun"/>
                <a:cs typeface="SimSun"/>
              </a:rPr>
              <a:t>4  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빼 낸다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344" y="5320466"/>
            <a:ext cx="558371" cy="57762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955">
              <a:lnSpc>
                <a:spcPct val="100000"/>
              </a:lnSpc>
            </a:pPr>
            <a:r>
              <a:rPr lang="en-US" altLang="ko-KR" spc="455" dirty="0"/>
              <a:t>Producer/Consumer </a:t>
            </a:r>
            <a:r>
              <a:rPr lang="ko-KR" altLang="en-US" spc="455" dirty="0"/>
              <a:t>패턴</a:t>
            </a:r>
            <a:endParaRPr spc="45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87850" y="5365750"/>
          <a:ext cx="4191000" cy="49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42EEA"/>
                      </a:solidFill>
                      <a:prstDash val="solid"/>
                    </a:lnL>
                    <a:lnR w="12700">
                      <a:solidFill>
                        <a:srgbClr val="042EEA"/>
                      </a:solidFill>
                      <a:prstDash val="solid"/>
                    </a:lnR>
                    <a:lnT w="12700">
                      <a:solidFill>
                        <a:srgbClr val="042EEA"/>
                      </a:solidFill>
                      <a:prstDash val="solid"/>
                    </a:lnT>
                    <a:lnB w="12700">
                      <a:solidFill>
                        <a:srgbClr val="042EEA"/>
                      </a:solidFill>
                      <a:prstDash val="solid"/>
                    </a:lnB>
                    <a:solidFill>
                      <a:srgbClr val="E6F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829800" y="29464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84779" y="29972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300" y="3022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300" y="4165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300" y="5308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300" y="6451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00" y="75946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2" y="528275"/>
                </a:lnTo>
                <a:lnTo>
                  <a:pt x="41850" y="563646"/>
                </a:lnTo>
                <a:lnTo>
                  <a:pt x="71351" y="593148"/>
                </a:lnTo>
                <a:lnTo>
                  <a:pt x="106722" y="615636"/>
                </a:lnTo>
                <a:lnTo>
                  <a:pt x="146819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3250" y="3073400"/>
            <a:ext cx="1905635" cy="504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000" spc="140" dirty="0">
                <a:solidFill>
                  <a:srgbClr val="FFFFFF"/>
                </a:solidFill>
                <a:latin typeface="SimSun"/>
                <a:cs typeface="SimSun"/>
              </a:rPr>
              <a:t>Producer1</a:t>
            </a:r>
            <a:endParaRPr sz="3000">
              <a:latin typeface="SimSun"/>
              <a:cs typeface="SimSun"/>
            </a:endParaRPr>
          </a:p>
          <a:p>
            <a:pPr marL="12700" marR="5080" algn="just">
              <a:lnSpc>
                <a:spcPct val="250000"/>
              </a:lnSpc>
            </a:pP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  </a:t>
            </a:r>
            <a:r>
              <a:rPr sz="3000" spc="-50" dirty="0">
                <a:solidFill>
                  <a:srgbClr val="FFFFFF"/>
                </a:solidFill>
                <a:latin typeface="SimSun"/>
                <a:cs typeface="SimSun"/>
              </a:rPr>
              <a:t>P</a:t>
            </a:r>
            <a:r>
              <a:rPr sz="3000" spc="-5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300" dirty="0">
                <a:solidFill>
                  <a:srgbClr val="FFFFFF"/>
                </a:solidFill>
                <a:latin typeface="SimSun"/>
                <a:cs typeface="SimSun"/>
              </a:rPr>
              <a:t>d</a:t>
            </a:r>
            <a:r>
              <a:rPr sz="3000" spc="190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18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5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29800" y="45212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84779" y="45720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29800" y="60960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4779" y="61468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29800" y="7670800"/>
            <a:ext cx="2413000" cy="635000"/>
          </a:xfrm>
          <a:custGeom>
            <a:avLst/>
            <a:gdLst/>
            <a:ahLst/>
            <a:cxnLst/>
            <a:rect l="l" t="t" r="r" b="b"/>
            <a:pathLst>
              <a:path w="2413000" h="6350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444500"/>
                </a:lnTo>
                <a:lnTo>
                  <a:pt x="5031" y="488178"/>
                </a:lnTo>
                <a:lnTo>
                  <a:pt x="19363" y="528275"/>
                </a:lnTo>
                <a:lnTo>
                  <a:pt x="41851" y="563646"/>
                </a:lnTo>
                <a:lnTo>
                  <a:pt x="71353" y="593148"/>
                </a:lnTo>
                <a:lnTo>
                  <a:pt x="106724" y="615636"/>
                </a:lnTo>
                <a:lnTo>
                  <a:pt x="146821" y="629968"/>
                </a:lnTo>
                <a:lnTo>
                  <a:pt x="190500" y="635000"/>
                </a:lnTo>
                <a:lnTo>
                  <a:pt x="2222500" y="635000"/>
                </a:lnTo>
                <a:lnTo>
                  <a:pt x="2266178" y="629968"/>
                </a:lnTo>
                <a:lnTo>
                  <a:pt x="2306275" y="615636"/>
                </a:lnTo>
                <a:lnTo>
                  <a:pt x="2341646" y="593148"/>
                </a:lnTo>
                <a:lnTo>
                  <a:pt x="2371148" y="563646"/>
                </a:lnTo>
                <a:lnTo>
                  <a:pt x="2393636" y="528275"/>
                </a:lnTo>
                <a:lnTo>
                  <a:pt x="2407968" y="488178"/>
                </a:lnTo>
                <a:lnTo>
                  <a:pt x="2413000" y="4445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84779" y="7721600"/>
            <a:ext cx="210312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455" dirty="0">
                <a:solidFill>
                  <a:srgbClr val="FFFFFF"/>
                </a:solidFill>
                <a:latin typeface="SimSun"/>
                <a:cs typeface="SimSun"/>
              </a:rPr>
              <a:t>C</a:t>
            </a:r>
            <a:r>
              <a:rPr sz="3000" spc="315" dirty="0">
                <a:solidFill>
                  <a:srgbClr val="FFFFFF"/>
                </a:solidFill>
                <a:latin typeface="SimSun"/>
                <a:cs typeface="SimSun"/>
              </a:rPr>
              <a:t>o</a:t>
            </a:r>
            <a:r>
              <a:rPr sz="3000" spc="135" dirty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sz="3000" spc="130" dirty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sz="3000" spc="715" dirty="0">
                <a:solidFill>
                  <a:srgbClr val="FFFFFF"/>
                </a:solidFill>
                <a:latin typeface="SimSun"/>
                <a:cs typeface="SimSun"/>
              </a:rPr>
              <a:t>u</a:t>
            </a:r>
            <a:r>
              <a:rPr sz="3000" spc="710" dirty="0">
                <a:solidFill>
                  <a:srgbClr val="FFFFFF"/>
                </a:solidFill>
                <a:latin typeface="SimSun"/>
                <a:cs typeface="SimSun"/>
              </a:rPr>
              <a:t>m</a:t>
            </a:r>
            <a:r>
              <a:rPr sz="3000" spc="220" dirty="0">
                <a:solidFill>
                  <a:srgbClr val="FFFFFF"/>
                </a:solidFill>
                <a:latin typeface="SimSun"/>
                <a:cs typeface="SimSun"/>
              </a:rPr>
              <a:t>e</a:t>
            </a:r>
            <a:r>
              <a:rPr sz="3000" spc="-345" dirty="0">
                <a:solidFill>
                  <a:srgbClr val="FFFFFF"/>
                </a:solidFill>
                <a:latin typeface="SimSun"/>
                <a:cs typeface="SimSun"/>
              </a:rPr>
              <a:t>r</a:t>
            </a:r>
            <a:r>
              <a:rPr sz="3000" spc="50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10083800" cy="5952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20715">
              <a:lnSpc>
                <a:spcPts val="3800"/>
              </a:lnSpc>
              <a:tabLst>
                <a:tab pos="1383665" algn="l"/>
                <a:tab pos="3441065" algn="l"/>
                <a:tab pos="4126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template</a:t>
            </a:r>
            <a:r>
              <a:rPr sz="3600" dirty="0">
                <a:latin typeface="SimSun"/>
                <a:cs typeface="SimSun"/>
              </a:rPr>
              <a:t>&lt;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class	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T</a:t>
            </a:r>
            <a:r>
              <a:rPr sz="3600" dirty="0">
                <a:latin typeface="SimSun"/>
                <a:cs typeface="SimSun"/>
              </a:rPr>
              <a:t>&gt;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class	</a:t>
            </a:r>
            <a:r>
              <a:rPr sz="3600" dirty="0">
                <a:latin typeface="SimSun"/>
                <a:cs typeface="SimSun"/>
              </a:rPr>
              <a:t>LockedQueue	{</a:t>
            </a:r>
          </a:p>
          <a:p>
            <a:pPr marL="1841500" marR="690880" indent="-914400">
              <a:lnSpc>
                <a:spcPts val="3800"/>
              </a:lnSpc>
              <a:tabLst>
                <a:tab pos="2069464" algn="l"/>
                <a:tab pos="4355465" algn="l"/>
                <a:tab pos="5498465" algn="l"/>
                <a:tab pos="5727065" algn="l"/>
                <a:tab pos="6184265" algn="l"/>
                <a:tab pos="7555865" algn="l"/>
                <a:tab pos="8013065" algn="l"/>
                <a:tab pos="8698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</a:t>
            </a:r>
            <a:r>
              <a:rPr lang="en-US" sz="3600" dirty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3600" dirty="0" err="1">
                <a:latin typeface="SimSun"/>
                <a:cs typeface="SimSun"/>
              </a:rPr>
              <a:t>enqueue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T	</a:t>
            </a:r>
            <a:r>
              <a:rPr sz="3600" dirty="0">
                <a:latin typeface="SimSun"/>
                <a:cs typeface="SimSun"/>
              </a:rPr>
              <a:t>val)	{  </a:t>
            </a:r>
            <a:endParaRPr lang="en-US" sz="3600" dirty="0">
              <a:latin typeface="SimSun"/>
              <a:cs typeface="SimSun"/>
            </a:endParaRPr>
          </a:p>
          <a:p>
            <a:pPr marL="1841500" marR="690880" indent="-914400">
              <a:lnSpc>
                <a:spcPts val="3800"/>
              </a:lnSpc>
              <a:tabLst>
                <a:tab pos="2069464" algn="l"/>
                <a:tab pos="4355465" algn="l"/>
                <a:tab pos="5498465" algn="l"/>
                <a:tab pos="5727065" algn="l"/>
                <a:tab pos="6184265" algn="l"/>
                <a:tab pos="7555865" algn="l"/>
                <a:tab pos="8013065" algn="l"/>
                <a:tab pos="8698865" algn="l"/>
              </a:tabLst>
            </a:pPr>
            <a:r>
              <a:rPr lang="en-US" sz="3600" dirty="0">
                <a:solidFill>
                  <a:srgbClr val="BB2CA2"/>
                </a:solidFill>
                <a:latin typeface="SimSun"/>
                <a:cs typeface="SimSun"/>
              </a:rPr>
              <a:t>  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if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lang="ko-KR" altLang="en-US" sz="3600" dirty="0">
                <a:latin typeface="SimSun"/>
                <a:cs typeface="SimSun"/>
              </a:rPr>
              <a:t>큐가 만땅</a:t>
            </a:r>
            <a:r>
              <a:rPr sz="3600" dirty="0">
                <a:latin typeface="SimSun"/>
                <a:cs typeface="SimSun"/>
              </a:rPr>
              <a:t>)	{	</a:t>
            </a:r>
            <a:r>
              <a:rPr lang="ko-KR" altLang="en-US" sz="3600" dirty="0">
                <a:latin typeface="SimSun"/>
                <a:cs typeface="SimSun"/>
              </a:rPr>
              <a:t>대기</a:t>
            </a:r>
            <a:r>
              <a:rPr sz="3600" dirty="0">
                <a:latin typeface="SimSun"/>
                <a:cs typeface="SimSun"/>
              </a:rPr>
              <a:t>;	}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(1)  </a:t>
            </a:r>
            <a:r>
              <a:rPr lang="ko-KR" altLang="en-US" sz="3600" dirty="0">
                <a:latin typeface="SimSun"/>
                <a:cs typeface="SimSun"/>
              </a:rPr>
              <a:t>큐의 꼬리에 </a:t>
            </a:r>
            <a:r>
              <a:rPr sz="3600" dirty="0" err="1">
                <a:latin typeface="SimSun"/>
                <a:cs typeface="SimSun"/>
              </a:rPr>
              <a:t>val</a:t>
            </a:r>
            <a:r>
              <a:rPr lang="ko-KR" altLang="en-US" sz="3600" dirty="0">
                <a:latin typeface="SimSun"/>
                <a:cs typeface="SimSun"/>
              </a:rPr>
              <a:t>을 추가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 marL="1841500">
              <a:lnSpc>
                <a:spcPts val="3500"/>
              </a:lnSpc>
            </a:pPr>
            <a:r>
              <a:rPr lang="ko-KR" altLang="en-US" sz="3600" dirty="0">
                <a:latin typeface="SimSun"/>
                <a:cs typeface="SimSun"/>
              </a:rPr>
              <a:t>큐가 비게 되면 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2</a:t>
            </a:r>
            <a:r>
              <a:rPr sz="3600" dirty="0">
                <a:latin typeface="SimSun"/>
                <a:cs typeface="SimSun"/>
              </a:rPr>
              <a:t>)</a:t>
            </a:r>
            <a:r>
              <a:rPr lang="ko-KR" altLang="en-US" sz="3600" dirty="0">
                <a:latin typeface="SimSun"/>
                <a:cs typeface="SimSun"/>
              </a:rPr>
              <a:t>에 통지</a:t>
            </a:r>
            <a:r>
              <a:rPr sz="3600" dirty="0">
                <a:latin typeface="SimSun"/>
                <a:cs typeface="SimSun"/>
              </a:rPr>
              <a:t>;</a:t>
            </a:r>
          </a:p>
          <a:p>
            <a:pPr marL="9271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927100">
              <a:lnSpc>
                <a:spcPts val="4060"/>
              </a:lnSpc>
              <a:tabLst>
                <a:tab pos="1383665" algn="l"/>
                <a:tab pos="3669665" algn="l"/>
              </a:tabLst>
            </a:pP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T	</a:t>
            </a:r>
            <a:r>
              <a:rPr sz="3600" dirty="0">
                <a:latin typeface="SimSun"/>
                <a:cs typeface="SimSun"/>
              </a:rPr>
              <a:t>dequeue()	{</a:t>
            </a:r>
          </a:p>
          <a:p>
            <a:pPr marL="1841500" marR="5080">
              <a:lnSpc>
                <a:spcPts val="3800"/>
              </a:lnSpc>
              <a:spcBef>
                <a:spcPts val="300"/>
              </a:spcBef>
              <a:tabLst>
                <a:tab pos="5269865" algn="l"/>
                <a:tab pos="5727065" algn="l"/>
                <a:tab pos="7098665" algn="l"/>
                <a:tab pos="7555865" algn="l"/>
                <a:tab pos="8241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if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lang="ko-KR" altLang="en-US" sz="3600" dirty="0">
                <a:latin typeface="SimSun"/>
                <a:cs typeface="SimSun"/>
              </a:rPr>
              <a:t>큐가 비면</a:t>
            </a:r>
            <a:r>
              <a:rPr sz="3600" dirty="0">
                <a:latin typeface="SimSun"/>
                <a:cs typeface="SimSun"/>
              </a:rPr>
              <a:t>)	{	</a:t>
            </a:r>
            <a:r>
              <a:rPr lang="ko-KR" altLang="en-US" sz="3600" dirty="0">
                <a:latin typeface="SimSun"/>
                <a:cs typeface="SimSun"/>
              </a:rPr>
              <a:t>대기</a:t>
            </a:r>
            <a:r>
              <a:rPr sz="3600" dirty="0">
                <a:latin typeface="SimSun"/>
                <a:cs typeface="SimSun"/>
              </a:rPr>
              <a:t>;	}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(2)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841500" marR="5080">
              <a:lnSpc>
                <a:spcPts val="3800"/>
              </a:lnSpc>
              <a:spcBef>
                <a:spcPts val="300"/>
              </a:spcBef>
              <a:tabLst>
                <a:tab pos="5269865" algn="l"/>
                <a:tab pos="5727065" algn="l"/>
                <a:tab pos="7098665" algn="l"/>
                <a:tab pos="7555865" algn="l"/>
                <a:tab pos="8241665" algn="l"/>
              </a:tabLst>
            </a:pPr>
            <a:r>
              <a:rPr lang="ko-KR" altLang="en-US" sz="3600" dirty="0">
                <a:latin typeface="SimSun"/>
                <a:cs typeface="SimSun"/>
              </a:rPr>
              <a:t>큐의 선두에서 데이터를 꺼낸다</a:t>
            </a:r>
            <a:r>
              <a:rPr sz="3600" dirty="0">
                <a:latin typeface="SimSun"/>
                <a:cs typeface="SimSun"/>
              </a:rPr>
              <a:t>;  </a:t>
            </a:r>
            <a:endParaRPr lang="en-US" sz="3600" dirty="0">
              <a:latin typeface="SimSun"/>
              <a:cs typeface="SimSun"/>
            </a:endParaRPr>
          </a:p>
          <a:p>
            <a:pPr marL="1841500" marR="5080">
              <a:lnSpc>
                <a:spcPts val="3800"/>
              </a:lnSpc>
              <a:spcBef>
                <a:spcPts val="300"/>
              </a:spcBef>
              <a:tabLst>
                <a:tab pos="5269865" algn="l"/>
                <a:tab pos="5727065" algn="l"/>
                <a:tab pos="7098665" algn="l"/>
                <a:tab pos="7555865" algn="l"/>
                <a:tab pos="8241665" algn="l"/>
              </a:tabLst>
            </a:pPr>
            <a:r>
              <a:rPr lang="ko-KR" altLang="en-US" sz="3600" dirty="0">
                <a:latin typeface="SimSun"/>
                <a:cs typeface="SimSun"/>
              </a:rPr>
              <a:t>만땅이었던 큐가 비었다면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</a:t>
            </a:r>
            <a:r>
              <a:rPr sz="3600" dirty="0">
                <a:latin typeface="SimSun"/>
                <a:cs typeface="SimSun"/>
              </a:rPr>
              <a:t>)</a:t>
            </a:r>
            <a:r>
              <a:rPr lang="ko-KR" altLang="en-US" sz="3600" dirty="0">
                <a:latin typeface="SimSun"/>
                <a:cs typeface="SimSun"/>
              </a:rPr>
              <a:t>에 통지</a:t>
            </a:r>
            <a:r>
              <a:rPr sz="3600" dirty="0">
                <a:latin typeface="SimSun"/>
                <a:cs typeface="SimSun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0800" y="7734300"/>
            <a:ext cx="2540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400" y="8216900"/>
            <a:ext cx="4826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SimSun"/>
                <a:cs typeface="SimSun"/>
              </a:rPr>
              <a:t>};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6700">
              <a:lnSpc>
                <a:spcPct val="100000"/>
              </a:lnSpc>
            </a:pPr>
            <a:r>
              <a:rPr lang="ko-KR" altLang="en-US" spc="-130" dirty="0"/>
              <a:t>의사 코드</a:t>
            </a:r>
            <a:endParaRPr spc="-130" dirty="0"/>
          </a:p>
        </p:txBody>
      </p:sp>
      <p:sp>
        <p:nvSpPr>
          <p:cNvPr id="8" name="object 8"/>
          <p:cNvSpPr/>
          <p:nvPr/>
        </p:nvSpPr>
        <p:spPr>
          <a:xfrm>
            <a:off x="4787900" y="7797800"/>
            <a:ext cx="7480300" cy="165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2670" y="7975600"/>
            <a:ext cx="7289800" cy="1255472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3600" spc="459" dirty="0" err="1">
                <a:solidFill>
                  <a:srgbClr val="222222"/>
                </a:solidFill>
                <a:latin typeface="SimSun"/>
                <a:cs typeface="SimSun"/>
              </a:rPr>
              <a:t>enqueue</a:t>
            </a:r>
            <a:r>
              <a:rPr lang="ko-KR" altLang="en-US" sz="3600" spc="459" dirty="0">
                <a:solidFill>
                  <a:srgbClr val="222222"/>
                </a:solidFill>
                <a:latin typeface="SimSun"/>
                <a:cs typeface="SimSun"/>
              </a:rPr>
              <a:t>용</a:t>
            </a:r>
            <a:r>
              <a:rPr sz="3600" spc="459" dirty="0">
                <a:solidFill>
                  <a:srgbClr val="222222"/>
                </a:solidFill>
                <a:latin typeface="SimSun"/>
                <a:cs typeface="SimSun"/>
              </a:rPr>
              <a:t>／</a:t>
            </a:r>
            <a:r>
              <a:rPr sz="3600" spc="459" dirty="0" err="1">
                <a:solidFill>
                  <a:srgbClr val="222222"/>
                </a:solidFill>
                <a:latin typeface="SimSun"/>
                <a:cs typeface="SimSun"/>
              </a:rPr>
              <a:t>dequeue</a:t>
            </a:r>
            <a:r>
              <a:rPr lang="ko-KR" altLang="en-US" sz="3600" spc="459" dirty="0">
                <a:solidFill>
                  <a:srgbClr val="222222"/>
                </a:solidFill>
                <a:latin typeface="SimSun"/>
                <a:cs typeface="SimSun"/>
              </a:rPr>
              <a:t>용에</a:t>
            </a:r>
            <a:endParaRPr sz="3600" dirty="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각각 하나씩 </a:t>
            </a: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조건변수를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사용한다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0" y="571500"/>
            <a:ext cx="12324589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8320">
              <a:lnSpc>
                <a:spcPct val="100000"/>
              </a:lnSpc>
            </a:pPr>
            <a:r>
              <a:rPr spc="459" dirty="0"/>
              <a:t>std::promise/std::future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718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47603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64875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3568700"/>
            <a:ext cx="11988800" cy="343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80" dirty="0">
                <a:latin typeface="SimSun"/>
                <a:cs typeface="SimSun"/>
              </a:rPr>
              <a:t>Promise</a:t>
            </a:r>
            <a:r>
              <a:rPr lang="en-US" sz="4200" spc="80" dirty="0">
                <a:latin typeface="SimSun"/>
                <a:cs typeface="SimSun"/>
              </a:rPr>
              <a:t> </a:t>
            </a:r>
            <a:r>
              <a:rPr lang="ko-KR" altLang="en-US" sz="4200" spc="80" dirty="0">
                <a:latin typeface="SimSun"/>
                <a:cs typeface="SimSun"/>
              </a:rPr>
              <a:t>패턴을 구현한 클래스</a:t>
            </a:r>
            <a:endParaRPr sz="4200" dirty="0">
              <a:latin typeface="SimSun"/>
              <a:cs typeface="SimSun"/>
            </a:endParaRPr>
          </a:p>
          <a:p>
            <a:pPr marL="12700" marR="5080">
              <a:lnSpc>
                <a:spcPct val="107100"/>
              </a:lnSpc>
              <a:spcBef>
                <a:spcPts val="2800"/>
              </a:spcBef>
            </a:pPr>
            <a:r>
              <a:rPr lang="ko-KR" altLang="en-US" sz="4200" dirty="0">
                <a:latin typeface="SimSun"/>
                <a:cs typeface="SimSun"/>
              </a:rPr>
              <a:t>어떤 타이밍에서 행한 처리의 결과를 다른 타이밍에서 얻기 위한 기능</a:t>
            </a:r>
            <a:endParaRPr sz="4200" dirty="0">
              <a:latin typeface="SimSun"/>
              <a:cs typeface="SimSun"/>
            </a:endParaRPr>
          </a:p>
          <a:p>
            <a:pPr marL="12700" marR="5080">
              <a:lnSpc>
                <a:spcPct val="107100"/>
              </a:lnSpc>
              <a:spcBef>
                <a:spcPts val="2800"/>
              </a:spcBef>
            </a:pPr>
            <a:r>
              <a:rPr lang="ko-KR" altLang="en-US" sz="4200" spc="-254" dirty="0">
                <a:latin typeface="SimSun"/>
                <a:cs typeface="SimSun"/>
              </a:rPr>
              <a:t>멀티 </a:t>
            </a:r>
            <a:r>
              <a:rPr lang="ko-KR" altLang="en-US" sz="4200" spc="-254" dirty="0" err="1">
                <a:latin typeface="SimSun"/>
                <a:cs typeface="SimSun"/>
              </a:rPr>
              <a:t>쓰레드에</a:t>
            </a:r>
            <a:r>
              <a:rPr lang="ko-KR" altLang="en-US" sz="4200" spc="-254" dirty="0">
                <a:latin typeface="SimSun"/>
                <a:cs typeface="SimSun"/>
              </a:rPr>
              <a:t> 한하지 않고 비동기처리를 위한 기능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99" y="2014220"/>
            <a:ext cx="12172187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605280">
              <a:lnSpc>
                <a:spcPts val="3800"/>
              </a:lnSpc>
              <a:tabLst>
                <a:tab pos="697865" algn="l"/>
                <a:tab pos="4126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값을 </a:t>
            </a:r>
            <a:r>
              <a:rPr lang="en-US" altLang="ko-KR" sz="3600" dirty="0">
                <a:solidFill>
                  <a:srgbClr val="008400"/>
                </a:solidFill>
                <a:latin typeface="SimSun"/>
                <a:cs typeface="SimSun"/>
              </a:rPr>
              <a:t>set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하기 위해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promise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클래스 준비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1605280">
              <a:lnSpc>
                <a:spcPts val="3800"/>
              </a:lnSpc>
              <a:tabLst>
                <a:tab pos="697865" algn="l"/>
                <a:tab pos="4126865" algn="l"/>
              </a:tabLst>
            </a:pPr>
            <a:r>
              <a:rPr sz="3600" dirty="0" err="1"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::promise&lt;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</a:t>
            </a:r>
            <a:r>
              <a:rPr sz="3600" dirty="0">
                <a:latin typeface="SimSun"/>
                <a:cs typeface="SimSun"/>
              </a:rPr>
              <a:t>&gt;	p;</a:t>
            </a:r>
          </a:p>
          <a:p>
            <a:pPr marL="12700">
              <a:lnSpc>
                <a:spcPts val="4060"/>
              </a:lnSpc>
              <a:spcBef>
                <a:spcPts val="3240"/>
              </a:spcBef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promise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클래스 오브젝트에서 </a:t>
            </a:r>
            <a:endParaRPr sz="3600" dirty="0">
              <a:latin typeface="SimSun"/>
              <a:cs typeface="SimSun"/>
            </a:endParaRPr>
          </a:p>
          <a:p>
            <a:pPr marL="12700" marR="1376680">
              <a:lnSpc>
                <a:spcPts val="3800"/>
              </a:lnSpc>
              <a:spcBef>
                <a:spcPts val="300"/>
              </a:spcBef>
              <a:tabLst>
                <a:tab pos="697865" algn="l"/>
                <a:tab pos="3898265" algn="l"/>
                <a:tab pos="4355465" algn="l"/>
                <a:tab pos="48126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대응하는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future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클래스 오브젝트를 작성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1376680">
              <a:lnSpc>
                <a:spcPts val="3800"/>
              </a:lnSpc>
              <a:spcBef>
                <a:spcPts val="300"/>
              </a:spcBef>
              <a:tabLst>
                <a:tab pos="697865" algn="l"/>
                <a:tab pos="3898265" algn="l"/>
                <a:tab pos="4355465" algn="l"/>
                <a:tab pos="4812665" algn="l"/>
              </a:tabLst>
            </a:pPr>
            <a:r>
              <a:rPr sz="3600" dirty="0" err="1"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::future&lt;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</a:t>
            </a:r>
            <a:r>
              <a:rPr sz="3600" dirty="0">
                <a:latin typeface="SimSun"/>
                <a:cs typeface="SimSun"/>
              </a:rPr>
              <a:t>&gt;	f	=	p.get_future();</a:t>
            </a:r>
          </a:p>
          <a:p>
            <a:pPr marL="12700">
              <a:lnSpc>
                <a:spcPts val="4060"/>
              </a:lnSpc>
              <a:spcBef>
                <a:spcPts val="3240"/>
              </a:spcBef>
              <a:tabLst>
                <a:tab pos="697865" algn="l"/>
                <a:tab pos="3898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p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와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f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는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"Shared	State"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라는 상태를 공유하고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,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이것을 통해서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p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에서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f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로 값이나 예외를 전달한다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210" y="571500"/>
            <a:ext cx="12476989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8320">
              <a:lnSpc>
                <a:spcPct val="100000"/>
              </a:lnSpc>
            </a:pPr>
            <a:r>
              <a:rPr spc="459" dirty="0"/>
              <a:t>std::promise/std::future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8940800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1155065" algn="l"/>
                <a:tab pos="2526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foo()	{</a:t>
            </a:r>
          </a:p>
          <a:p>
            <a:pPr marL="927100">
              <a:lnSpc>
                <a:spcPts val="3800"/>
              </a:lnSpc>
              <a:tabLst>
                <a:tab pos="1840864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try	</a:t>
            </a:r>
            <a:r>
              <a:rPr sz="3600" dirty="0">
                <a:latin typeface="SimSun"/>
                <a:cs typeface="SimSun"/>
              </a:rPr>
              <a:t>{</a:t>
            </a:r>
          </a:p>
          <a:p>
            <a:pPr marL="1841500" marR="1376680">
              <a:lnSpc>
                <a:spcPts val="3800"/>
              </a:lnSpc>
              <a:spcBef>
                <a:spcPts val="300"/>
              </a:spcBef>
              <a:tabLst>
                <a:tab pos="2755265" algn="l"/>
                <a:tab pos="4355465" algn="l"/>
                <a:tab pos="4812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result	=	DoProcess();  p.set_value(result);</a:t>
            </a:r>
          </a:p>
          <a:p>
            <a:pPr marL="1841500" marR="3434079" indent="-914400">
              <a:lnSpc>
                <a:spcPts val="3800"/>
              </a:lnSpc>
              <a:tabLst>
                <a:tab pos="1383665" algn="l"/>
                <a:tab pos="3898265" algn="l"/>
              </a:tabLst>
            </a:pPr>
            <a:r>
              <a:rPr sz="3600" dirty="0">
                <a:latin typeface="SimSun"/>
                <a:cs typeface="SimSun"/>
              </a:rPr>
              <a:t>}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catch</a:t>
            </a:r>
            <a:r>
              <a:rPr sz="3600" dirty="0">
                <a:latin typeface="SimSun"/>
                <a:cs typeface="SimSun"/>
              </a:rPr>
              <a:t>(...)	{  </a:t>
            </a:r>
            <a:endParaRPr lang="en-US" sz="3600" dirty="0">
              <a:latin typeface="SimSun"/>
              <a:cs typeface="SimSun"/>
            </a:endParaRPr>
          </a:p>
          <a:p>
            <a:pPr marL="1841500" marR="3434079" indent="-914400">
              <a:lnSpc>
                <a:spcPts val="3800"/>
              </a:lnSpc>
              <a:tabLst>
                <a:tab pos="1383665" algn="l"/>
                <a:tab pos="38982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 err="1">
                <a:latin typeface="SimSun"/>
                <a:cs typeface="SimSun"/>
              </a:rPr>
              <a:t>p.set_exception</a:t>
            </a:r>
            <a:r>
              <a:rPr sz="3600" dirty="0">
                <a:latin typeface="SimSun"/>
                <a:cs typeface="SimSun"/>
              </a:rPr>
              <a:t>(</a:t>
            </a:r>
          </a:p>
          <a:p>
            <a:pPr marL="2755900">
              <a:lnSpc>
                <a:spcPts val="3500"/>
              </a:lnSpc>
              <a:tabLst>
                <a:tab pos="8470265" algn="l"/>
              </a:tabLst>
            </a:pPr>
            <a:r>
              <a:rPr sz="3600" dirty="0">
                <a:latin typeface="SimSun"/>
                <a:cs typeface="SimSun"/>
              </a:rPr>
              <a:t>std::current_exception()	);</a:t>
            </a:r>
          </a:p>
          <a:p>
            <a:pPr marL="9271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  <a:tabLst>
                <a:tab pos="926465" algn="l"/>
                <a:tab pos="2298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bar()	{</a:t>
            </a:r>
          </a:p>
          <a:p>
            <a:pPr marL="927100">
              <a:lnSpc>
                <a:spcPts val="3800"/>
              </a:lnSpc>
              <a:tabLst>
                <a:tab pos="1612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f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에 </a:t>
            </a:r>
            <a:r>
              <a:rPr lang="en-US" altLang="ko-KR" sz="3600" dirty="0">
                <a:solidFill>
                  <a:srgbClr val="008400"/>
                </a:solidFill>
                <a:latin typeface="SimSun"/>
                <a:cs typeface="SimSun"/>
              </a:rPr>
              <a:t>set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된 값을 반환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.</a:t>
            </a:r>
            <a:endParaRPr sz="3600" dirty="0">
              <a:latin typeface="SimSun"/>
              <a:cs typeface="SimSun"/>
            </a:endParaRPr>
          </a:p>
          <a:p>
            <a:pPr marL="927100">
              <a:lnSpc>
                <a:spcPts val="3800"/>
              </a:lnSpc>
              <a:tabLst>
                <a:tab pos="1612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f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에 값이 </a:t>
            </a:r>
            <a:r>
              <a:rPr lang="en-US" altLang="ko-KR" sz="3600" dirty="0">
                <a:solidFill>
                  <a:srgbClr val="008400"/>
                </a:solidFill>
                <a:latin typeface="SimSun"/>
                <a:cs typeface="SimSun"/>
              </a:rPr>
              <a:t>set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되어 있지 않으면</a:t>
            </a:r>
            <a:endParaRPr sz="3600" dirty="0">
              <a:latin typeface="SimSun"/>
              <a:cs typeface="SimSun"/>
            </a:endParaRPr>
          </a:p>
          <a:p>
            <a:pPr marL="927100" marR="919480">
              <a:lnSpc>
                <a:spcPts val="3800"/>
              </a:lnSpc>
              <a:spcBef>
                <a:spcPts val="300"/>
              </a:spcBef>
              <a:tabLst>
                <a:tab pos="1612265" algn="l"/>
                <a:tab pos="25266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en-US" sz="3600" dirty="0">
                <a:solidFill>
                  <a:srgbClr val="008400"/>
                </a:solidFill>
                <a:latin typeface="SimSun"/>
                <a:cs typeface="SimSun"/>
              </a:rPr>
              <a:t>set 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될 때까지 대기한다</a:t>
            </a:r>
            <a:endParaRPr lang="en-US" altLang="ko-KR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919480">
              <a:lnSpc>
                <a:spcPts val="3800"/>
              </a:lnSpc>
              <a:spcBef>
                <a:spcPts val="300"/>
              </a:spcBef>
              <a:tabLst>
                <a:tab pos="1612265" algn="l"/>
                <a:tab pos="25266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return	</a:t>
            </a:r>
            <a:r>
              <a:rPr sz="3600" dirty="0">
                <a:latin typeface="SimSun"/>
                <a:cs typeface="SimSun"/>
              </a:rPr>
              <a:t>f.get();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6780">
              <a:lnSpc>
                <a:spcPct val="100000"/>
              </a:lnSpc>
            </a:pPr>
            <a:r>
              <a:rPr lang="ko-KR" altLang="en-US" spc="-130" dirty="0"/>
              <a:t>다른 장소에서 데이터 주고받기</a:t>
            </a:r>
            <a:endParaRPr spc="-13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99" y="1943100"/>
            <a:ext cx="12172187" cy="2513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926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main()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{</a:t>
            </a:r>
          </a:p>
          <a:p>
            <a:pPr marL="927100">
              <a:lnSpc>
                <a:spcPts val="3800"/>
              </a:lnSpc>
              <a:tabLst>
                <a:tab pos="2526665" algn="l"/>
                <a:tab pos="3212465" algn="l"/>
              </a:tabLst>
            </a:pPr>
            <a:r>
              <a:rPr sz="3600" dirty="0">
                <a:latin typeface="SimSun"/>
                <a:cs typeface="SimSun"/>
              </a:rPr>
              <a:t>foo();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DoProcess();</a:t>
            </a:r>
            <a:endParaRPr sz="3600" dirty="0">
              <a:latin typeface="SimSun"/>
              <a:cs typeface="SimSun"/>
            </a:endParaRPr>
          </a:p>
          <a:p>
            <a:pPr marL="927100">
              <a:lnSpc>
                <a:spcPts val="3800"/>
              </a:lnSpc>
              <a:tabLst>
                <a:tab pos="3212465" algn="l"/>
                <a:tab pos="3898265" algn="l"/>
                <a:tab pos="5269865" algn="l"/>
                <a:tab pos="5955665" algn="l"/>
                <a:tab pos="8470265" algn="l"/>
              </a:tabLst>
            </a:pPr>
            <a:r>
              <a:rPr sz="3600" dirty="0">
                <a:latin typeface="SimSun"/>
                <a:cs typeface="SimSun"/>
              </a:rPr>
              <a:t>std::cout	&lt;&lt;	bar()	&lt;&lt;	std::endl;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결과를 취득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lang="ko-KR" altLang="en-US" sz="5400" spc="-130" dirty="0" err="1"/>
              <a:t>쓰레드를</a:t>
            </a:r>
            <a:r>
              <a:rPr lang="ko-KR" altLang="en-US" sz="5400" spc="-130" dirty="0"/>
              <a:t> 사용하지 않는 비동기 처리</a:t>
            </a:r>
            <a:endParaRPr sz="5400" spc="-13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399" y="1943100"/>
            <a:ext cx="12172187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926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main()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{</a:t>
            </a: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3212465" algn="l"/>
                <a:tab pos="3669665" algn="l"/>
                <a:tab pos="3898265" algn="l"/>
                <a:tab pos="5269865" algn="l"/>
                <a:tab pos="5727065" algn="l"/>
                <a:tab pos="5955665" algn="l"/>
                <a:tab pos="6412865" algn="l"/>
                <a:tab pos="8470265" algn="l"/>
              </a:tabLst>
            </a:pPr>
            <a:r>
              <a:rPr sz="3600" dirty="0">
                <a:latin typeface="SimSun"/>
                <a:cs typeface="SimSun"/>
              </a:rPr>
              <a:t>std::thread	th(foo);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다른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쓰레드에서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처리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3212465" algn="l"/>
                <a:tab pos="3669665" algn="l"/>
                <a:tab pos="3898265" algn="l"/>
                <a:tab pos="5269865" algn="l"/>
                <a:tab pos="5727065" algn="l"/>
                <a:tab pos="5955665" algn="l"/>
                <a:tab pos="6412865" algn="l"/>
                <a:tab pos="8470265" algn="l"/>
              </a:tabLst>
            </a:pPr>
            <a:r>
              <a:rPr sz="3600" dirty="0" err="1"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::cout	&lt;&lt;	bar()	&lt;&lt;	std::endl;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결과를 취득</a:t>
            </a:r>
            <a:endParaRPr sz="3600" dirty="0">
              <a:latin typeface="SimSun"/>
              <a:cs typeface="SimSun"/>
            </a:endParaRPr>
          </a:p>
          <a:p>
            <a:pPr marL="927100">
              <a:lnSpc>
                <a:spcPts val="4060"/>
              </a:lnSpc>
              <a:spcBef>
                <a:spcPts val="3240"/>
              </a:spcBef>
            </a:pPr>
            <a:r>
              <a:rPr sz="3600" dirty="0">
                <a:latin typeface="SimSun"/>
                <a:cs typeface="SimSun"/>
              </a:rPr>
              <a:t>th.join();</a:t>
            </a: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80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320">
              <a:lnSpc>
                <a:spcPct val="100000"/>
              </a:lnSpc>
            </a:pPr>
            <a:r>
              <a:rPr lang="ko-KR" altLang="en-US" sz="5400" spc="-130" dirty="0"/>
              <a:t>쓰레드를 사용하는 비동기 처리</a:t>
            </a:r>
            <a:endParaRPr sz="5400" spc="-17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3679">
              <a:lnSpc>
                <a:spcPct val="100000"/>
              </a:lnSpc>
            </a:pPr>
            <a:r>
              <a:rPr spc="465" dirty="0"/>
              <a:t>std::atomic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45825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00" y="5623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4432300"/>
            <a:ext cx="11728450" cy="2388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4200" spc="-15" dirty="0" err="1">
                <a:latin typeface="SimSun"/>
                <a:cs typeface="SimSun"/>
              </a:rPr>
              <a:t>아토믹</a:t>
            </a:r>
            <a:r>
              <a:rPr lang="ko-KR" altLang="en-US" sz="4200" spc="-15" dirty="0">
                <a:latin typeface="SimSun"/>
                <a:cs typeface="SimSun"/>
              </a:rPr>
              <a:t> 변수를 구현한 클래스</a:t>
            </a:r>
            <a:endParaRPr sz="4200" dirty="0">
              <a:latin typeface="SimSun"/>
              <a:cs typeface="SimSun"/>
            </a:endParaRPr>
          </a:p>
          <a:p>
            <a:pPr marL="12700" marR="5080">
              <a:lnSpc>
                <a:spcPct val="107100"/>
              </a:lnSpc>
              <a:spcBef>
                <a:spcPts val="2800"/>
              </a:spcBef>
            </a:pPr>
            <a:r>
              <a:rPr lang="ko-KR" altLang="en-US" sz="4200" dirty="0" err="1">
                <a:latin typeface="SimSun"/>
                <a:cs typeface="SimSun"/>
              </a:rPr>
              <a:t>아토믹</a:t>
            </a:r>
            <a:r>
              <a:rPr lang="ko-KR" altLang="en-US" sz="4200" dirty="0">
                <a:latin typeface="SimSun"/>
                <a:cs typeface="SimSun"/>
              </a:rPr>
              <a:t> 변수로의 접근은 복수의 </a:t>
            </a:r>
            <a:r>
              <a:rPr lang="ko-KR" altLang="en-US" sz="4200" dirty="0" err="1">
                <a:latin typeface="SimSun"/>
                <a:cs typeface="SimSun"/>
              </a:rPr>
              <a:t>쓰레드에서</a:t>
            </a:r>
            <a:r>
              <a:rPr lang="ko-KR" altLang="en-US" sz="4200" dirty="0">
                <a:latin typeface="SimSun"/>
                <a:cs typeface="SimSun"/>
              </a:rPr>
              <a:t> 동시에 해도 안전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68312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600"/>
                </a:moveTo>
                <a:lnTo>
                  <a:pt x="12166600" y="482600"/>
                </a:lnTo>
                <a:lnTo>
                  <a:pt x="12166600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C6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2014220"/>
            <a:ext cx="5511800" cy="146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ts val="3800"/>
              </a:lnSpc>
              <a:tabLst>
                <a:tab pos="1155065" algn="l"/>
                <a:tab pos="5269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>
                <a:latin typeface="SimSun"/>
                <a:cs typeface="SimSun"/>
              </a:rPr>
              <a:t>ThreadProcess1()	{  doSomething1();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6400" y="5803900"/>
            <a:ext cx="825500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926465" algn="l"/>
                <a:tab pos="27552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main()	{</a:t>
            </a:r>
            <a:endParaRPr sz="3600"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3669665" algn="l"/>
              </a:tabLst>
            </a:pPr>
            <a:r>
              <a:rPr sz="3600" dirty="0">
                <a:latin typeface="SimSun"/>
                <a:cs typeface="SimSun"/>
              </a:rPr>
              <a:t>std::thread	th1(ThreadProcess1);  std::thread	th2(ThreadProcess1);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1630">
              <a:lnSpc>
                <a:spcPct val="100000"/>
              </a:lnSpc>
            </a:pPr>
            <a:r>
              <a:rPr lang="ko-KR" altLang="en-US" spc="-130" dirty="0"/>
              <a:t>복수의 실행 흐름</a:t>
            </a:r>
            <a:endParaRPr spc="-130" dirty="0"/>
          </a:p>
        </p:txBody>
      </p:sp>
      <p:sp>
        <p:nvSpPr>
          <p:cNvPr id="8" name="object 8"/>
          <p:cNvSpPr/>
          <p:nvPr/>
        </p:nvSpPr>
        <p:spPr>
          <a:xfrm>
            <a:off x="8674100" y="6007100"/>
            <a:ext cx="86360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8400" y="6121400"/>
            <a:ext cx="520700" cy="2819400"/>
          </a:xfrm>
          <a:custGeom>
            <a:avLst/>
            <a:gdLst/>
            <a:ahLst/>
            <a:cxnLst/>
            <a:rect l="l" t="t" r="r" b="b"/>
            <a:pathLst>
              <a:path w="520700" h="2819400">
                <a:moveTo>
                  <a:pt x="520700" y="2400300"/>
                </a:moveTo>
                <a:lnTo>
                  <a:pt x="0" y="2400300"/>
                </a:lnTo>
                <a:lnTo>
                  <a:pt x="260350" y="2819400"/>
                </a:lnTo>
                <a:lnTo>
                  <a:pt x="520700" y="2400300"/>
                </a:lnTo>
                <a:close/>
              </a:path>
              <a:path w="520700" h="2819400">
                <a:moveTo>
                  <a:pt x="368300" y="0"/>
                </a:moveTo>
                <a:lnTo>
                  <a:pt x="152400" y="0"/>
                </a:lnTo>
                <a:lnTo>
                  <a:pt x="152400" y="2400300"/>
                </a:lnTo>
                <a:lnTo>
                  <a:pt x="368300" y="24003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8400" y="6121400"/>
            <a:ext cx="520700" cy="2819400"/>
          </a:xfrm>
          <a:custGeom>
            <a:avLst/>
            <a:gdLst/>
            <a:ahLst/>
            <a:cxnLst/>
            <a:rect l="l" t="t" r="r" b="b"/>
            <a:pathLst>
              <a:path w="520700" h="2819400">
                <a:moveTo>
                  <a:pt x="152400" y="2400300"/>
                </a:moveTo>
                <a:lnTo>
                  <a:pt x="0" y="2400300"/>
                </a:lnTo>
                <a:lnTo>
                  <a:pt x="260350" y="2819400"/>
                </a:lnTo>
                <a:lnTo>
                  <a:pt x="520700" y="2400300"/>
                </a:lnTo>
                <a:lnTo>
                  <a:pt x="368300" y="24003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2400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1400" y="2006600"/>
            <a:ext cx="8636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57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5207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close/>
              </a:path>
              <a:path w="520700" h="1130300">
                <a:moveTo>
                  <a:pt x="368300" y="0"/>
                </a:moveTo>
                <a:lnTo>
                  <a:pt x="152400" y="0"/>
                </a:lnTo>
                <a:lnTo>
                  <a:pt x="152400" y="711200"/>
                </a:lnTo>
                <a:lnTo>
                  <a:pt x="368300" y="7112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057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1524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lnTo>
                  <a:pt x="368300" y="7112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71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16900" y="2006600"/>
            <a:ext cx="8636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312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5207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close/>
              </a:path>
              <a:path w="520700" h="1130300">
                <a:moveTo>
                  <a:pt x="368300" y="0"/>
                </a:moveTo>
                <a:lnTo>
                  <a:pt x="152400" y="0"/>
                </a:lnTo>
                <a:lnTo>
                  <a:pt x="152400" y="711200"/>
                </a:lnTo>
                <a:lnTo>
                  <a:pt x="368300" y="7112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312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1524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lnTo>
                  <a:pt x="368300" y="7112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71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4600" y="7162800"/>
            <a:ext cx="88900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5900" y="7404100"/>
            <a:ext cx="8346440" cy="584200"/>
          </a:xfrm>
          <a:custGeom>
            <a:avLst/>
            <a:gdLst/>
            <a:ahLst/>
            <a:cxnLst/>
            <a:rect l="l" t="t" r="r" b="b"/>
            <a:pathLst>
              <a:path w="8346440" h="584200">
                <a:moveTo>
                  <a:pt x="0" y="584200"/>
                </a:moveTo>
                <a:lnTo>
                  <a:pt x="8346440" y="584200"/>
                </a:lnTo>
                <a:lnTo>
                  <a:pt x="834644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CA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25900" y="7404100"/>
            <a:ext cx="8346440" cy="584200"/>
          </a:xfrm>
          <a:custGeom>
            <a:avLst/>
            <a:gdLst/>
            <a:ahLst/>
            <a:cxnLst/>
            <a:rect l="l" t="t" r="r" b="b"/>
            <a:pathLst>
              <a:path w="8346440" h="584200">
                <a:moveTo>
                  <a:pt x="0" y="0"/>
                </a:moveTo>
                <a:lnTo>
                  <a:pt x="8346440" y="0"/>
                </a:lnTo>
                <a:lnTo>
                  <a:pt x="834644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83050" y="7522368"/>
            <a:ext cx="8502650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90"/>
              </a:lnSpc>
            </a:pP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같은 함수를 넘겨서 </a:t>
            </a:r>
            <a:r>
              <a:rPr lang="ko-KR" altLang="en-US" sz="3600" dirty="0" err="1">
                <a:solidFill>
                  <a:srgbClr val="222222"/>
                </a:solidFill>
                <a:latin typeface="SimSun"/>
                <a:cs typeface="SimSun"/>
              </a:rPr>
              <a:t>쓰레드를</a:t>
            </a:r>
            <a:r>
              <a:rPr lang="ko-KR" altLang="en-US" sz="3600" dirty="0">
                <a:solidFill>
                  <a:srgbClr val="222222"/>
                </a:solidFill>
                <a:latin typeface="SimSun"/>
                <a:cs typeface="SimSun"/>
              </a:rPr>
              <a:t> 작성하면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0800" y="7805192"/>
            <a:ext cx="25400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th1.join();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th2.join();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6400" y="8770392"/>
            <a:ext cx="25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ts val="1614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2006605"/>
            <a:ext cx="12166600" cy="481330"/>
          </a:xfrm>
          <a:prstGeom prst="rect">
            <a:avLst/>
          </a:prstGeom>
          <a:solidFill>
            <a:srgbClr val="C6FF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90"/>
              </a:lnSpc>
              <a:tabLst>
                <a:tab pos="3885565" algn="l"/>
              </a:tabLst>
            </a:pPr>
            <a:r>
              <a:rPr sz="3600" dirty="0">
                <a:latin typeface="SimSun"/>
                <a:cs typeface="SimSun"/>
              </a:rPr>
              <a:t>std::atomic&lt;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</a:t>
            </a:r>
            <a:r>
              <a:rPr sz="3600" dirty="0">
                <a:latin typeface="SimSun"/>
                <a:cs typeface="SimSun"/>
              </a:rPr>
              <a:t>&gt;	counter(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06400" y="2979420"/>
            <a:ext cx="8026400" cy="6353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3891915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3891915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 marL="927100">
              <a:lnSpc>
                <a:spcPct val="100000"/>
              </a:lnSpc>
              <a:spcBef>
                <a:spcPts val="3240"/>
              </a:spcBef>
            </a:pPr>
            <a:r>
              <a:rPr sz="3600" dirty="0">
                <a:latin typeface="SimSun"/>
                <a:cs typeface="SimSun"/>
              </a:rPr>
              <a:t>++counter;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Worker()	{</a:t>
            </a:r>
          </a:p>
          <a:p>
            <a:pPr marL="1841500" marR="5080" indent="-914400">
              <a:lnSpc>
                <a:spcPts val="3800"/>
              </a:lnSpc>
              <a:spcBef>
                <a:spcPts val="300"/>
              </a:spcBef>
              <a:tabLst>
                <a:tab pos="2755265" algn="l"/>
                <a:tab pos="3212465" algn="l"/>
                <a:tab pos="3669665" algn="l"/>
                <a:tab pos="4355465" algn="l"/>
                <a:tab pos="4812665" algn="l"/>
                <a:tab pos="5269865" algn="l"/>
                <a:tab pos="6641465" algn="l"/>
                <a:tab pos="7784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i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	i	&lt;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latin typeface="SimSun"/>
                <a:cs typeface="SimSun"/>
              </a:rPr>
              <a:t>;	++i)	{  DoWork();</a:t>
            </a:r>
          </a:p>
          <a:p>
            <a:pPr marL="9271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12700" marR="2520315">
              <a:lnSpc>
                <a:spcPts val="3800"/>
              </a:lnSpc>
              <a:spcBef>
                <a:spcPts val="300"/>
              </a:spcBef>
              <a:tabLst>
                <a:tab pos="2755265" algn="l"/>
              </a:tabLst>
            </a:pPr>
            <a:r>
              <a:rPr sz="3600" dirty="0">
                <a:latin typeface="SimSun"/>
                <a:cs typeface="SimSun"/>
              </a:rPr>
              <a:t>std::thread	th1(Worker);  std::thread	th2(Worker);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5339">
              <a:lnSpc>
                <a:spcPct val="100000"/>
              </a:lnSpc>
            </a:pPr>
            <a:r>
              <a:rPr lang="ko-KR" altLang="en-US" spc="-130" dirty="0" err="1"/>
              <a:t>락</a:t>
            </a:r>
            <a:r>
              <a:rPr lang="ko-KR" altLang="en-US" spc="-130" dirty="0"/>
              <a:t> 하지 않아도 안전</a:t>
            </a:r>
            <a:endParaRPr spc="-13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100" y="2006605"/>
            <a:ext cx="12166600" cy="481330"/>
          </a:xfrm>
          <a:prstGeom prst="rect">
            <a:avLst/>
          </a:prstGeom>
          <a:solidFill>
            <a:srgbClr val="C6FFA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90"/>
              </a:lnSpc>
              <a:tabLst>
                <a:tab pos="3885565" algn="l"/>
              </a:tabLst>
            </a:pPr>
            <a:r>
              <a:rPr sz="3600" dirty="0">
                <a:latin typeface="SimSun"/>
                <a:cs typeface="SimSun"/>
              </a:rPr>
              <a:t>std::atomic&lt;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</a:t>
            </a:r>
            <a:r>
              <a:rPr sz="3600" dirty="0">
                <a:latin typeface="SimSun"/>
                <a:cs typeface="SimSun"/>
              </a:rPr>
              <a:t>&gt;	counter(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00" y="2979420"/>
            <a:ext cx="4140200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 err="1">
                <a:latin typeface="SimSun"/>
                <a:cs typeface="SimSun"/>
              </a:rPr>
              <a:t>DoWork</a:t>
            </a:r>
            <a:r>
              <a:rPr sz="3600" dirty="0">
                <a:latin typeface="SimSun"/>
                <a:cs typeface="SimSun"/>
              </a:rPr>
              <a:t>()	{  </a:t>
            </a:r>
            <a:endParaRPr lang="en-US" sz="3600" dirty="0">
              <a:latin typeface="SimSun"/>
              <a:cs typeface="SimSun"/>
            </a:endParaRPr>
          </a:p>
          <a:p>
            <a:pPr marL="927100" marR="5080" indent="-9144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lang="en-US" sz="3600" dirty="0">
                <a:latin typeface="SimSun"/>
                <a:cs typeface="SimSun"/>
              </a:rPr>
              <a:t>    </a:t>
            </a:r>
            <a:r>
              <a:rPr sz="3600" dirty="0">
                <a:latin typeface="SimSun"/>
                <a:cs typeface="SimSun"/>
              </a:rPr>
              <a:t>DoSomething();</a:t>
            </a:r>
          </a:p>
          <a:p>
            <a:pPr marL="927100">
              <a:lnSpc>
                <a:spcPct val="100000"/>
              </a:lnSpc>
              <a:spcBef>
                <a:spcPts val="3240"/>
              </a:spcBef>
            </a:pPr>
            <a:r>
              <a:rPr sz="3600" dirty="0">
                <a:latin typeface="SimSun"/>
                <a:cs typeface="SimSun"/>
              </a:rPr>
              <a:t>++counter;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6400" y="5321300"/>
            <a:ext cx="8026400" cy="151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  <a:p>
            <a:pPr marL="12700">
              <a:lnSpc>
                <a:spcPts val="3800"/>
              </a:lnSpc>
              <a:tabLst>
                <a:tab pos="1155065" algn="l"/>
                <a:tab pos="3212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Worker()	{</a:t>
            </a:r>
            <a:endParaRPr sz="3600">
              <a:latin typeface="SimSun"/>
              <a:cs typeface="SimSun"/>
            </a:endParaRPr>
          </a:p>
          <a:p>
            <a:pPr marL="927100">
              <a:lnSpc>
                <a:spcPts val="4060"/>
              </a:lnSpc>
              <a:tabLst>
                <a:tab pos="2755265" algn="l"/>
                <a:tab pos="3212465" algn="l"/>
                <a:tab pos="3669665" algn="l"/>
                <a:tab pos="4355465" algn="l"/>
                <a:tab pos="4812665" algn="l"/>
                <a:tab pos="5269865" algn="l"/>
                <a:tab pos="6641465" algn="l"/>
                <a:tab pos="7784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i	=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dirty="0">
                <a:latin typeface="SimSun"/>
                <a:cs typeface="SimSun"/>
              </a:rPr>
              <a:t>;	i	&lt;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1000</a:t>
            </a:r>
            <a:r>
              <a:rPr sz="3600" dirty="0">
                <a:latin typeface="SimSun"/>
                <a:cs typeface="SimSun"/>
              </a:rPr>
              <a:t>;	++i)	{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5339">
              <a:lnSpc>
                <a:spcPct val="100000"/>
              </a:lnSpc>
            </a:pPr>
            <a:r>
              <a:rPr lang="ko-KR" altLang="en-US" spc="-130" dirty="0" err="1"/>
              <a:t>락</a:t>
            </a:r>
            <a:r>
              <a:rPr lang="ko-KR" altLang="en-US" spc="-130" dirty="0"/>
              <a:t> 하지 않아도 안전</a:t>
            </a:r>
            <a:endParaRPr spc="-130" dirty="0"/>
          </a:p>
        </p:txBody>
      </p:sp>
      <p:sp>
        <p:nvSpPr>
          <p:cNvPr id="8" name="object 8"/>
          <p:cNvSpPr/>
          <p:nvPr/>
        </p:nvSpPr>
        <p:spPr>
          <a:xfrm>
            <a:off x="4838700" y="4610100"/>
            <a:ext cx="5918200" cy="96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4417" y="4787900"/>
            <a:ext cx="5556885" cy="375744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lang="ko-KR" altLang="en-US" sz="2400" spc="229" dirty="0">
                <a:solidFill>
                  <a:srgbClr val="222222"/>
                </a:solidFill>
                <a:latin typeface="SimSun"/>
                <a:cs typeface="SimSun"/>
              </a:rPr>
              <a:t>합계가 올바르게 </a:t>
            </a:r>
            <a:r>
              <a:rPr sz="2400" spc="229" dirty="0">
                <a:solidFill>
                  <a:srgbClr val="222222"/>
                </a:solidFill>
                <a:latin typeface="SimSun"/>
                <a:cs typeface="SimSun"/>
              </a:rPr>
              <a:t>2000</a:t>
            </a:r>
            <a:r>
              <a:rPr lang="en-US" sz="2400" spc="229" dirty="0">
                <a:solidFill>
                  <a:srgbClr val="222222"/>
                </a:solidFill>
                <a:latin typeface="SimSun"/>
                <a:cs typeface="SimSun"/>
              </a:rPr>
              <a:t> </a:t>
            </a:r>
            <a:r>
              <a:rPr lang="ko-KR" altLang="en-US" sz="2400" spc="229" dirty="0">
                <a:solidFill>
                  <a:srgbClr val="222222"/>
                </a:solidFill>
                <a:latin typeface="SimSun"/>
                <a:cs typeface="SimSun"/>
              </a:rPr>
              <a:t>이 된다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5200" y="6839992"/>
            <a:ext cx="20828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DoWork();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800" y="7322592"/>
            <a:ext cx="25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400" y="7805192"/>
            <a:ext cx="25400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0"/>
              </a:lnSpc>
            </a:pPr>
            <a:r>
              <a:rPr sz="3600" dirty="0">
                <a:latin typeface="SimSun"/>
                <a:cs typeface="SimSun"/>
              </a:rPr>
              <a:t>}</a:t>
            </a:r>
            <a:endParaRPr sz="3600"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spcBef>
                <a:spcPts val="300"/>
              </a:spcBef>
            </a:pPr>
            <a:r>
              <a:rPr sz="3600" dirty="0">
                <a:latin typeface="SimSun"/>
                <a:cs typeface="SimSun"/>
              </a:rPr>
              <a:t>std::thread  std::thread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9600" y="8287792"/>
            <a:ext cx="2768600" cy="96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th1(Worker);  th2(Worker);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3679">
              <a:lnSpc>
                <a:spcPct val="100000"/>
              </a:lnSpc>
            </a:pPr>
            <a:r>
              <a:rPr spc="465" dirty="0"/>
              <a:t>std::atomic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7189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510452"/>
            <a:ext cx="1118997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 err="1">
                <a:latin typeface="SimSun"/>
                <a:cs typeface="SimSun"/>
              </a:rPr>
              <a:t>아토믹</a:t>
            </a:r>
            <a:r>
              <a:rPr lang="ko-KR" altLang="en-US" sz="4200" dirty="0">
                <a:latin typeface="SimSun"/>
                <a:cs typeface="SimSun"/>
              </a:rPr>
              <a:t> 변수에 의해 </a:t>
            </a:r>
            <a:r>
              <a:rPr lang="ko-KR" altLang="en-US" sz="4200" dirty="0" err="1">
                <a:latin typeface="SimSun"/>
                <a:cs typeface="SimSun"/>
              </a:rPr>
              <a:t>락을</a:t>
            </a:r>
            <a:r>
              <a:rPr lang="ko-KR" altLang="en-US" sz="4200" dirty="0">
                <a:latin typeface="SimSun"/>
                <a:cs typeface="SimSun"/>
              </a:rPr>
              <a:t> 사용하지 않고 멀티 </a:t>
            </a:r>
            <a:r>
              <a:rPr lang="ko-KR" altLang="en-US" sz="4200" dirty="0" err="1">
                <a:latin typeface="SimSun"/>
                <a:cs typeface="SimSun"/>
              </a:rPr>
              <a:t>쓰레드</a:t>
            </a:r>
            <a:r>
              <a:rPr lang="ko-KR" altLang="en-US" sz="4200" dirty="0">
                <a:latin typeface="SimSun"/>
                <a:cs typeface="SimSun"/>
              </a:rPr>
              <a:t> 프로그램을 기술 할 수 있다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00" y="54461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5237652"/>
            <a:ext cx="1160780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-30" dirty="0">
                <a:latin typeface="SimSun"/>
                <a:cs typeface="SimSun"/>
              </a:rPr>
              <a:t>이것을 이용한 알고리즘은 </a:t>
            </a:r>
            <a:r>
              <a:rPr lang="en-US" altLang="ko-KR" sz="4200" spc="-30" dirty="0">
                <a:latin typeface="SimSun"/>
                <a:cs typeface="SimSun"/>
              </a:rPr>
              <a:t>‘</a:t>
            </a:r>
            <a:r>
              <a:rPr lang="ko-KR" altLang="en-US" sz="4200" spc="-30" dirty="0" err="1">
                <a:latin typeface="SimSun"/>
                <a:cs typeface="SimSun"/>
              </a:rPr>
              <a:t>락</a:t>
            </a:r>
            <a:r>
              <a:rPr lang="ko-KR" altLang="en-US" sz="4200" spc="-30" dirty="0">
                <a:latin typeface="SimSun"/>
                <a:cs typeface="SimSun"/>
              </a:rPr>
              <a:t> 프리</a:t>
            </a:r>
            <a:r>
              <a:rPr lang="en-US" altLang="ko-KR" sz="4200" spc="-30" dirty="0">
                <a:latin typeface="SimSun"/>
                <a:cs typeface="SimSun"/>
              </a:rPr>
              <a:t>‘ </a:t>
            </a:r>
            <a:r>
              <a:rPr lang="ko-KR" altLang="en-US" sz="4200" spc="-30" dirty="0">
                <a:latin typeface="SimSun"/>
                <a:cs typeface="SimSun"/>
              </a:rPr>
              <a:t>알고리즘이라고 부른다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" y="571500"/>
            <a:ext cx="1280160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spc="254" dirty="0"/>
              <a:t>std::atomic</a:t>
            </a:r>
            <a:r>
              <a:rPr lang="en-US" spc="254" dirty="0"/>
              <a:t> </a:t>
            </a:r>
            <a:r>
              <a:rPr lang="ko-KR" altLang="en-US" spc="254" dirty="0"/>
              <a:t>사용 상의 주의</a:t>
            </a:r>
            <a:endParaRPr spc="254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3700" y="32617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053252"/>
            <a:ext cx="11226800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dirty="0" err="1">
                <a:latin typeface="SimSun"/>
                <a:cs typeface="SimSun"/>
              </a:rPr>
              <a:t>아토믹</a:t>
            </a:r>
            <a:r>
              <a:rPr lang="ko-KR" altLang="en-US" sz="4200" dirty="0">
                <a:latin typeface="SimSun"/>
                <a:cs typeface="SimSun"/>
              </a:rPr>
              <a:t> 변수는 올바르게 사용하는 것이 어려우므로 주의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47571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014402"/>
            <a:ext cx="19558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36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17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0000" y="4595083"/>
            <a:ext cx="11162030" cy="1832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800"/>
              </a:lnSpc>
            </a:pPr>
            <a:r>
              <a:rPr lang="ko-KR" altLang="en-US" sz="3400" spc="-140" dirty="0">
                <a:latin typeface="SimSun"/>
                <a:cs typeface="SimSun"/>
              </a:rPr>
              <a:t>하드웨어 아키텍처의 메모리 모델을 이해하지 않으면 </a:t>
            </a:r>
            <a:r>
              <a:rPr lang="ko-KR" altLang="en-US" sz="3400" spc="-140" dirty="0" err="1">
                <a:latin typeface="SimSun"/>
                <a:cs typeface="SimSun"/>
              </a:rPr>
              <a:t>생각치</a:t>
            </a:r>
            <a:r>
              <a:rPr lang="ko-KR" altLang="en-US" sz="3400" spc="-140" dirty="0">
                <a:latin typeface="SimSun"/>
                <a:cs typeface="SimSun"/>
              </a:rPr>
              <a:t> 않은 버그의 원인이 된다</a:t>
            </a:r>
            <a:endParaRPr sz="3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400" spc="-25" dirty="0">
                <a:latin typeface="SimSun"/>
                <a:cs typeface="SimSun"/>
              </a:rPr>
              <a:t>「</a:t>
            </a:r>
            <a:r>
              <a:rPr lang="ko-KR" altLang="en-US" sz="3400" spc="-25" dirty="0" err="1">
                <a:latin typeface="SimSun"/>
                <a:cs typeface="SimSun"/>
              </a:rPr>
              <a:t>릴리즈</a:t>
            </a:r>
            <a:r>
              <a:rPr lang="ko-KR" altLang="en-US" sz="3400" spc="-25" dirty="0">
                <a:latin typeface="SimSun"/>
                <a:cs typeface="SimSun"/>
              </a:rPr>
              <a:t> 빌드에서는 이상하게 </a:t>
            </a:r>
            <a:r>
              <a:rPr lang="en-US" altLang="ko-KR" sz="3400" spc="-25" dirty="0">
                <a:latin typeface="SimSun"/>
                <a:cs typeface="SimSun"/>
              </a:rPr>
              <a:t>crash</a:t>
            </a:r>
            <a:r>
              <a:rPr sz="3400" spc="-25" dirty="0">
                <a:latin typeface="SimSun"/>
                <a:cs typeface="SimSun"/>
              </a:rPr>
              <a:t>」</a:t>
            </a:r>
            <a:endParaRPr sz="3400" dirty="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700" y="69320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6736353"/>
            <a:ext cx="11733530" cy="1383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100"/>
              </a:lnSpc>
            </a:pPr>
            <a:r>
              <a:rPr lang="ko-KR" altLang="en-US" sz="4200" dirty="0">
                <a:latin typeface="SimSun"/>
                <a:cs typeface="SimSun"/>
              </a:rPr>
              <a:t>그러므로 동기 처리에 불안할 때는 </a:t>
            </a:r>
            <a:r>
              <a:rPr lang="ko-KR" altLang="en-US" sz="4200" dirty="0" err="1">
                <a:latin typeface="SimSun"/>
                <a:cs typeface="SimSun"/>
              </a:rPr>
              <a:t>뮤텍스로</a:t>
            </a:r>
            <a:r>
              <a:rPr lang="ko-KR" altLang="en-US" sz="4200" dirty="0">
                <a:latin typeface="SimSun"/>
                <a:cs typeface="SimSun"/>
              </a:rPr>
              <a:t> 정확하게 </a:t>
            </a:r>
            <a:r>
              <a:rPr lang="ko-KR" altLang="en-US" sz="4200" dirty="0" err="1">
                <a:latin typeface="SimSun"/>
                <a:cs typeface="SimSun"/>
              </a:rPr>
              <a:t>락을</a:t>
            </a:r>
            <a:r>
              <a:rPr lang="ko-KR" altLang="en-US" sz="4200" dirty="0">
                <a:latin typeface="SimSun"/>
                <a:cs typeface="SimSun"/>
              </a:rPr>
              <a:t> 걸어서 처리하는 것이 좋다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3784600"/>
            <a:ext cx="111252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225" dirty="0"/>
              <a:t>실전</a:t>
            </a:r>
            <a:r>
              <a:rPr spc="225" dirty="0"/>
              <a:t>「</a:t>
            </a:r>
            <a:r>
              <a:rPr spc="225" dirty="0" err="1"/>
              <a:t>task_queue</a:t>
            </a:r>
            <a:r>
              <a:rPr lang="en-US" spc="225" dirty="0"/>
              <a:t> </a:t>
            </a:r>
            <a:r>
              <a:rPr lang="ko-KR" altLang="en-US" spc="225" dirty="0"/>
              <a:t>클래스</a:t>
            </a:r>
            <a:r>
              <a:rPr spc="225" dirty="0"/>
              <a:t>」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7907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8415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85028" y="571500"/>
            <a:ext cx="1618615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6400" spc="-130" dirty="0">
                <a:solidFill>
                  <a:srgbClr val="314864"/>
                </a:solidFill>
                <a:latin typeface="PMingLiU"/>
                <a:cs typeface="PMingLiU"/>
              </a:rPr>
              <a:t>실전</a:t>
            </a:r>
            <a:endParaRPr sz="6400" dirty="0">
              <a:latin typeface="PMingLiU"/>
              <a:cs typeface="PMingLi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3700" y="4747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4545553"/>
            <a:ext cx="11836400" cy="1396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100"/>
              </a:lnSpc>
            </a:pPr>
            <a:r>
              <a:rPr lang="ko-KR" altLang="en-US" sz="4200" dirty="0">
                <a:latin typeface="SimSun"/>
                <a:cs typeface="SimSun"/>
              </a:rPr>
              <a:t>여기까지 소개한 기능을 사용하여 멀티 </a:t>
            </a:r>
            <a:r>
              <a:rPr lang="ko-KR" altLang="en-US" sz="4200" dirty="0" err="1">
                <a:latin typeface="SimSun"/>
                <a:cs typeface="SimSun"/>
              </a:rPr>
              <a:t>쓰레드를</a:t>
            </a:r>
            <a:r>
              <a:rPr lang="ko-KR" altLang="en-US" sz="4200" dirty="0">
                <a:latin typeface="SimSun"/>
                <a:cs typeface="SimSun"/>
              </a:rPr>
              <a:t> 지원한 태스크 큐 클래스를 작성한다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1943100"/>
            <a:ext cx="10998200" cy="7453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4126865" algn="l"/>
                <a:tab pos="4812665" algn="l"/>
                <a:tab pos="5727065" algn="l"/>
                <a:tab pos="6412865" algn="l"/>
                <a:tab pos="6870065" algn="l"/>
                <a:tab pos="8698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calculate(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x,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y)	{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/*...*/	</a:t>
            </a: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5080">
              <a:lnSpc>
                <a:spcPts val="3800"/>
              </a:lnSpc>
              <a:tabLst>
                <a:tab pos="697865" algn="l"/>
                <a:tab pos="2526665" algn="l"/>
              </a:tabLst>
            </a:pP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//	5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개의 </a:t>
            </a:r>
            <a:r>
              <a:rPr lang="ko-KR" altLang="en-US" sz="3200" dirty="0" err="1">
                <a:solidFill>
                  <a:srgbClr val="008400"/>
                </a:solidFill>
                <a:latin typeface="SimSun"/>
                <a:cs typeface="SimSun"/>
              </a:rPr>
              <a:t>쓰레드를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 내부적으로 만들어서 태스크 큐 작성</a:t>
            </a:r>
            <a:endParaRPr lang="en-US" altLang="ko-KR" sz="32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tabLst>
                <a:tab pos="697865" algn="l"/>
                <a:tab pos="2526665" algn="l"/>
              </a:tabLst>
            </a:pPr>
            <a:r>
              <a:rPr sz="3600" dirty="0" err="1">
                <a:latin typeface="SimSun"/>
                <a:cs typeface="SimSun"/>
              </a:rPr>
              <a:t>task_queue</a:t>
            </a:r>
            <a:r>
              <a:rPr sz="3600" dirty="0">
                <a:latin typeface="SimSun"/>
                <a:cs typeface="SimSun"/>
              </a:rPr>
              <a:t>	tq(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5</a:t>
            </a:r>
            <a:r>
              <a:rPr sz="3600" dirty="0">
                <a:latin typeface="SimSun"/>
                <a:cs typeface="SimSun"/>
              </a:rPr>
              <a:t>);</a:t>
            </a:r>
          </a:p>
          <a:p>
            <a:pPr marL="12700">
              <a:lnSpc>
                <a:spcPts val="4060"/>
              </a:lnSpc>
              <a:spcBef>
                <a:spcPts val="3240"/>
              </a:spcBef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복수의 큐에 추가</a:t>
            </a:r>
            <a:endParaRPr sz="3600" dirty="0">
              <a:latin typeface="SimSun"/>
              <a:cs typeface="SimSun"/>
            </a:endParaRPr>
          </a:p>
          <a:p>
            <a:pPr marL="12700" marR="2976880">
              <a:lnSpc>
                <a:spcPts val="3800"/>
              </a:lnSpc>
              <a:spcBef>
                <a:spcPts val="300"/>
              </a:spcBef>
              <a:tabLst>
                <a:tab pos="697865" algn="l"/>
                <a:tab pos="3898265" algn="l"/>
                <a:tab pos="54984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결과를 얻기 위해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future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를 반환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r>
              <a:rPr sz="3600" dirty="0">
                <a:latin typeface="SimSun"/>
                <a:cs typeface="SimSun"/>
              </a:rPr>
              <a:t>std::future&lt;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</a:t>
            </a:r>
            <a:r>
              <a:rPr sz="3600" dirty="0">
                <a:latin typeface="SimSun"/>
                <a:cs typeface="SimSun"/>
              </a:rPr>
              <a:t>&gt;	result	=</a:t>
            </a:r>
          </a:p>
          <a:p>
            <a:pPr marL="927100">
              <a:lnSpc>
                <a:spcPts val="3760"/>
              </a:lnSpc>
              <a:tabLst>
                <a:tab pos="5955665" algn="l"/>
                <a:tab pos="6870065" algn="l"/>
              </a:tabLst>
            </a:pPr>
            <a:r>
              <a:rPr sz="3600" dirty="0">
                <a:latin typeface="SimSun"/>
                <a:cs typeface="SimSun"/>
              </a:rPr>
              <a:t>tq.</a:t>
            </a:r>
            <a:r>
              <a:rPr sz="3600" dirty="0">
                <a:solidFill>
                  <a:srgbClr val="31595D"/>
                </a:solidFill>
                <a:latin typeface="SimSun"/>
                <a:cs typeface="SimSun"/>
              </a:rPr>
              <a:t>enqueue</a:t>
            </a:r>
            <a:r>
              <a:rPr sz="3600" dirty="0">
                <a:latin typeface="SimSun"/>
                <a:cs typeface="SimSun"/>
              </a:rPr>
              <a:t>(calculate,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10</a:t>
            </a:r>
            <a:r>
              <a:rPr sz="3600" dirty="0">
                <a:latin typeface="SimSun"/>
                <a:cs typeface="SimSun"/>
              </a:rPr>
              <a:t>,	</a:t>
            </a:r>
            <a:r>
              <a:rPr sz="3600" dirty="0">
                <a:solidFill>
                  <a:srgbClr val="272AD8"/>
                </a:solidFill>
                <a:latin typeface="SimSun"/>
                <a:cs typeface="SimSun"/>
              </a:rPr>
              <a:t>20</a:t>
            </a:r>
            <a:r>
              <a:rPr sz="3600" dirty="0">
                <a:latin typeface="SimSun"/>
                <a:cs typeface="SimSun"/>
              </a:rPr>
              <a:t>);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태스크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큐내의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 어떤 </a:t>
            </a:r>
            <a:r>
              <a:rPr lang="ko-KR" altLang="en-US" sz="3600" dirty="0" err="1">
                <a:solidFill>
                  <a:srgbClr val="008400"/>
                </a:solidFill>
                <a:latin typeface="SimSun"/>
                <a:cs typeface="SimSun"/>
              </a:rPr>
              <a:t>쓰레드에서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함수가 실행된다</a:t>
            </a:r>
            <a:endParaRPr sz="36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ts val="406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실행 결과를 취득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4060"/>
              </a:lnSpc>
              <a:tabLst>
                <a:tab pos="2298065" algn="l"/>
                <a:tab pos="2983865" algn="l"/>
                <a:tab pos="5955665" algn="l"/>
                <a:tab pos="6641465" algn="l"/>
              </a:tabLst>
            </a:pPr>
            <a:r>
              <a:rPr sz="3600" dirty="0">
                <a:latin typeface="SimSun"/>
                <a:cs typeface="SimSun"/>
              </a:rPr>
              <a:t>std::cout	&lt;&lt;	result.get()	&lt;&lt;	std::endl;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9245">
              <a:lnSpc>
                <a:spcPct val="100000"/>
              </a:lnSpc>
            </a:pPr>
            <a:r>
              <a:rPr spc="345" dirty="0" err="1"/>
              <a:t>task_queue</a:t>
            </a:r>
            <a:r>
              <a:rPr lang="en-US" spc="345" dirty="0"/>
              <a:t> </a:t>
            </a:r>
            <a:r>
              <a:rPr lang="ko-KR" altLang="en-US" spc="345" dirty="0"/>
              <a:t>클래스</a:t>
            </a:r>
            <a:endParaRPr spc="34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8925">
              <a:lnSpc>
                <a:spcPct val="100000"/>
              </a:lnSpc>
            </a:pPr>
            <a:r>
              <a:rPr spc="360" dirty="0" err="1"/>
              <a:t>task_queue</a:t>
            </a:r>
            <a:r>
              <a:rPr lang="ko-KR" altLang="en-US" spc="360" dirty="0"/>
              <a:t>의 동작</a:t>
            </a:r>
            <a:endParaRPr spc="360" dirty="0"/>
          </a:p>
        </p:txBody>
      </p:sp>
      <p:sp>
        <p:nvSpPr>
          <p:cNvPr id="5" name="object 5"/>
          <p:cNvSpPr/>
          <p:nvPr/>
        </p:nvSpPr>
        <p:spPr>
          <a:xfrm>
            <a:off x="597217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6050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1992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3800" y="5378450"/>
            <a:ext cx="511175" cy="48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7675" y="5378450"/>
            <a:ext cx="511175" cy="48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852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132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3745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357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897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582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195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18075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4200" y="5378450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7850" y="586740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700" y="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87850" y="5372100"/>
            <a:ext cx="4203700" cy="0"/>
          </a:xfrm>
          <a:custGeom>
            <a:avLst/>
            <a:gdLst/>
            <a:ahLst/>
            <a:cxnLst/>
            <a:rect l="l" t="t" r="r" b="b"/>
            <a:pathLst>
              <a:path w="4203700">
                <a:moveTo>
                  <a:pt x="0" y="0"/>
                </a:moveTo>
                <a:lnTo>
                  <a:pt x="4203700" y="0"/>
                </a:lnTo>
              </a:path>
            </a:pathLst>
          </a:custGeom>
          <a:ln w="12700">
            <a:solidFill>
              <a:srgbClr val="042E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29800" y="2946400"/>
            <a:ext cx="2413000" cy="1257300"/>
          </a:xfrm>
          <a:custGeom>
            <a:avLst/>
            <a:gdLst/>
            <a:ahLst/>
            <a:cxnLst/>
            <a:rect l="l" t="t" r="r" b="b"/>
            <a:pathLst>
              <a:path w="2413000" h="12573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66800"/>
                </a:lnTo>
                <a:lnTo>
                  <a:pt x="5031" y="1110478"/>
                </a:lnTo>
                <a:lnTo>
                  <a:pt x="19363" y="1150575"/>
                </a:lnTo>
                <a:lnTo>
                  <a:pt x="41851" y="1185946"/>
                </a:lnTo>
                <a:lnTo>
                  <a:pt x="71353" y="1215448"/>
                </a:lnTo>
                <a:lnTo>
                  <a:pt x="106724" y="1237936"/>
                </a:lnTo>
                <a:lnTo>
                  <a:pt x="146821" y="1252268"/>
                </a:lnTo>
                <a:lnTo>
                  <a:pt x="190500" y="1257300"/>
                </a:lnTo>
                <a:lnTo>
                  <a:pt x="2222500" y="1257300"/>
                </a:lnTo>
                <a:lnTo>
                  <a:pt x="2266178" y="1252268"/>
                </a:lnTo>
                <a:lnTo>
                  <a:pt x="2306275" y="1237936"/>
                </a:lnTo>
                <a:lnTo>
                  <a:pt x="2341646" y="1215448"/>
                </a:lnTo>
                <a:lnTo>
                  <a:pt x="2371148" y="1185946"/>
                </a:lnTo>
                <a:lnTo>
                  <a:pt x="2393636" y="1150575"/>
                </a:lnTo>
                <a:lnTo>
                  <a:pt x="2407968" y="1110478"/>
                </a:lnTo>
                <a:lnTo>
                  <a:pt x="2413000" y="10668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021986" y="2946603"/>
            <a:ext cx="2029460" cy="109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2075">
              <a:lnSpc>
                <a:spcPct val="119400"/>
              </a:lnSpc>
            </a:pPr>
            <a:r>
              <a:rPr lang="ko-KR" altLang="en-US" sz="3000" spc="-305" dirty="0">
                <a:solidFill>
                  <a:srgbClr val="FFFFFF"/>
                </a:solidFill>
                <a:latin typeface="SimSun"/>
                <a:cs typeface="SimSun"/>
              </a:rPr>
              <a:t>태스크 큐</a:t>
            </a:r>
            <a:r>
              <a:rPr lang="ko-KR" altLang="en-US" sz="3000" spc="-330" dirty="0">
                <a:solidFill>
                  <a:srgbClr val="FFFFFF"/>
                </a:solidFill>
                <a:latin typeface="SimSun"/>
                <a:cs typeface="SimSun"/>
              </a:rPr>
              <a:t>의 </a:t>
            </a:r>
            <a:r>
              <a:rPr lang="ko-KR" altLang="en-US" sz="3000" spc="-330" dirty="0" err="1">
                <a:solidFill>
                  <a:srgbClr val="FFFFFF"/>
                </a:solidFill>
                <a:latin typeface="SimSun"/>
                <a:cs typeface="SimSun"/>
              </a:rPr>
              <a:t>쓰레드</a:t>
            </a:r>
            <a:r>
              <a:rPr lang="ko-KR" altLang="en-US" sz="3000" spc="-33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000" spc="-37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2000" y="3022600"/>
            <a:ext cx="2413000" cy="1244600"/>
          </a:xfrm>
          <a:custGeom>
            <a:avLst/>
            <a:gdLst/>
            <a:ahLst/>
            <a:cxnLst/>
            <a:rect l="l" t="t" r="r" b="b"/>
            <a:pathLst>
              <a:path w="2413000" h="12446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54100"/>
                </a:lnTo>
                <a:lnTo>
                  <a:pt x="5031" y="1097778"/>
                </a:lnTo>
                <a:lnTo>
                  <a:pt x="19362" y="1137875"/>
                </a:lnTo>
                <a:lnTo>
                  <a:pt x="41850" y="1173246"/>
                </a:lnTo>
                <a:lnTo>
                  <a:pt x="71351" y="1202748"/>
                </a:lnTo>
                <a:lnTo>
                  <a:pt x="106722" y="1225236"/>
                </a:lnTo>
                <a:lnTo>
                  <a:pt x="146819" y="1239568"/>
                </a:lnTo>
                <a:lnTo>
                  <a:pt x="190500" y="1244600"/>
                </a:lnTo>
                <a:lnTo>
                  <a:pt x="2222500" y="1244600"/>
                </a:lnTo>
                <a:lnTo>
                  <a:pt x="2266178" y="1239568"/>
                </a:lnTo>
                <a:lnTo>
                  <a:pt x="2306275" y="1225236"/>
                </a:lnTo>
                <a:lnTo>
                  <a:pt x="2341646" y="1202748"/>
                </a:lnTo>
                <a:lnTo>
                  <a:pt x="2371148" y="1173246"/>
                </a:lnTo>
                <a:lnTo>
                  <a:pt x="2393636" y="1137875"/>
                </a:lnTo>
                <a:lnTo>
                  <a:pt x="2407968" y="1097778"/>
                </a:lnTo>
                <a:lnTo>
                  <a:pt x="2413000" y="10541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0424" y="3022803"/>
            <a:ext cx="2216785" cy="1042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68935">
              <a:lnSpc>
                <a:spcPct val="119400"/>
              </a:lnSpc>
            </a:pPr>
            <a:r>
              <a:rPr lang="ko-KR" altLang="en-US" sz="3000" spc="-100" dirty="0">
                <a:solidFill>
                  <a:srgbClr val="FFFFFF"/>
                </a:solidFill>
                <a:latin typeface="SimSun"/>
                <a:cs typeface="SimSun"/>
              </a:rPr>
              <a:t>유저측 </a:t>
            </a:r>
            <a:r>
              <a:rPr lang="ko-KR" altLang="en-US" sz="3000" spc="-100" dirty="0" err="1">
                <a:solidFill>
                  <a:srgbClr val="FFFFFF"/>
                </a:solidFill>
                <a:latin typeface="SimSun"/>
                <a:cs typeface="SimSun"/>
              </a:rPr>
              <a:t>쓰레드</a:t>
            </a:r>
            <a:r>
              <a:rPr lang="ko-KR" altLang="en-US" sz="3000" spc="-1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lang="en-US" altLang="ko-KR" sz="3000" spc="-100" dirty="0">
                <a:solidFill>
                  <a:srgbClr val="FFFFFF"/>
                </a:solidFill>
                <a:latin typeface="SimSun"/>
                <a:cs typeface="SimSun"/>
              </a:rPr>
              <a:t>1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27500" y="2730500"/>
            <a:ext cx="8407400" cy="6426200"/>
          </a:xfrm>
          <a:custGeom>
            <a:avLst/>
            <a:gdLst/>
            <a:ahLst/>
            <a:cxnLst/>
            <a:rect l="l" t="t" r="r" b="b"/>
            <a:pathLst>
              <a:path w="8407400" h="6426200">
                <a:moveTo>
                  <a:pt x="0" y="6235700"/>
                </a:moveTo>
                <a:lnTo>
                  <a:pt x="0" y="190500"/>
                </a:lnTo>
                <a:lnTo>
                  <a:pt x="5031" y="146821"/>
                </a:lnTo>
                <a:lnTo>
                  <a:pt x="19363" y="106724"/>
                </a:lnTo>
                <a:lnTo>
                  <a:pt x="41851" y="71353"/>
                </a:lnTo>
                <a:lnTo>
                  <a:pt x="71353" y="41851"/>
                </a:lnTo>
                <a:lnTo>
                  <a:pt x="106724" y="19363"/>
                </a:lnTo>
                <a:lnTo>
                  <a:pt x="146821" y="5031"/>
                </a:lnTo>
                <a:lnTo>
                  <a:pt x="190500" y="0"/>
                </a:lnTo>
                <a:lnTo>
                  <a:pt x="8216900" y="0"/>
                </a:lnTo>
                <a:lnTo>
                  <a:pt x="8260578" y="5031"/>
                </a:lnTo>
                <a:lnTo>
                  <a:pt x="8300675" y="19363"/>
                </a:lnTo>
                <a:lnTo>
                  <a:pt x="8336046" y="41851"/>
                </a:lnTo>
                <a:lnTo>
                  <a:pt x="8365548" y="71353"/>
                </a:lnTo>
                <a:lnTo>
                  <a:pt x="8388036" y="106724"/>
                </a:lnTo>
                <a:lnTo>
                  <a:pt x="8402368" y="146821"/>
                </a:lnTo>
                <a:lnTo>
                  <a:pt x="8407400" y="190500"/>
                </a:lnTo>
                <a:lnTo>
                  <a:pt x="8407400" y="6235700"/>
                </a:lnTo>
                <a:lnTo>
                  <a:pt x="8402368" y="6279378"/>
                </a:lnTo>
                <a:lnTo>
                  <a:pt x="8388036" y="6319475"/>
                </a:lnTo>
                <a:lnTo>
                  <a:pt x="8365548" y="6354846"/>
                </a:lnTo>
                <a:lnTo>
                  <a:pt x="8336046" y="6384348"/>
                </a:lnTo>
                <a:lnTo>
                  <a:pt x="8300675" y="6406836"/>
                </a:lnTo>
                <a:lnTo>
                  <a:pt x="8260578" y="6421168"/>
                </a:lnTo>
                <a:lnTo>
                  <a:pt x="8216900" y="6426200"/>
                </a:lnTo>
                <a:lnTo>
                  <a:pt x="190500" y="6426200"/>
                </a:lnTo>
                <a:lnTo>
                  <a:pt x="146821" y="6421168"/>
                </a:lnTo>
                <a:lnTo>
                  <a:pt x="106724" y="6406836"/>
                </a:lnTo>
                <a:lnTo>
                  <a:pt x="71353" y="6384348"/>
                </a:lnTo>
                <a:lnTo>
                  <a:pt x="41851" y="6354846"/>
                </a:lnTo>
                <a:lnTo>
                  <a:pt x="19363" y="6319475"/>
                </a:lnTo>
                <a:lnTo>
                  <a:pt x="5031" y="6279378"/>
                </a:lnTo>
                <a:lnTo>
                  <a:pt x="0" y="6235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49600" y="3429000"/>
            <a:ext cx="1600200" cy="176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82226" y="3567836"/>
            <a:ext cx="1229995" cy="1395730"/>
          </a:xfrm>
          <a:custGeom>
            <a:avLst/>
            <a:gdLst/>
            <a:ahLst/>
            <a:cxnLst/>
            <a:rect l="l" t="t" r="r" b="b"/>
            <a:pathLst>
              <a:path w="1229995" h="1395729">
                <a:moveTo>
                  <a:pt x="163144" y="0"/>
                </a:moveTo>
                <a:lnTo>
                  <a:pt x="0" y="141401"/>
                </a:lnTo>
                <a:lnTo>
                  <a:pt x="873340" y="1149121"/>
                </a:lnTo>
                <a:lnTo>
                  <a:pt x="758177" y="1248930"/>
                </a:lnTo>
                <a:lnTo>
                  <a:pt x="1229398" y="1395120"/>
                </a:lnTo>
                <a:lnTo>
                  <a:pt x="1167586" y="1007719"/>
                </a:lnTo>
                <a:lnTo>
                  <a:pt x="1036497" y="1007719"/>
                </a:lnTo>
                <a:lnTo>
                  <a:pt x="163144" y="0"/>
                </a:lnTo>
                <a:close/>
              </a:path>
              <a:path w="1229995" h="1395729">
                <a:moveTo>
                  <a:pt x="1151661" y="907910"/>
                </a:moveTo>
                <a:lnTo>
                  <a:pt x="1036497" y="1007719"/>
                </a:lnTo>
                <a:lnTo>
                  <a:pt x="1167586" y="1007719"/>
                </a:lnTo>
                <a:lnTo>
                  <a:pt x="1151661" y="90791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2226" y="3567836"/>
            <a:ext cx="1229995" cy="1395730"/>
          </a:xfrm>
          <a:custGeom>
            <a:avLst/>
            <a:gdLst/>
            <a:ahLst/>
            <a:cxnLst/>
            <a:rect l="l" t="t" r="r" b="b"/>
            <a:pathLst>
              <a:path w="1229995" h="1395729">
                <a:moveTo>
                  <a:pt x="873340" y="1149121"/>
                </a:moveTo>
                <a:lnTo>
                  <a:pt x="758177" y="1248930"/>
                </a:lnTo>
                <a:lnTo>
                  <a:pt x="1229398" y="1395120"/>
                </a:lnTo>
                <a:lnTo>
                  <a:pt x="1151661" y="907910"/>
                </a:lnTo>
                <a:lnTo>
                  <a:pt x="1036497" y="1007719"/>
                </a:lnTo>
                <a:lnTo>
                  <a:pt x="163144" y="0"/>
                </a:lnTo>
                <a:lnTo>
                  <a:pt x="0" y="141401"/>
                </a:lnTo>
                <a:lnTo>
                  <a:pt x="873340" y="114912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6600" y="3581400"/>
            <a:ext cx="1422400" cy="189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0787" y="3720985"/>
            <a:ext cx="1056005" cy="1522095"/>
          </a:xfrm>
          <a:custGeom>
            <a:avLst/>
            <a:gdLst/>
            <a:ahLst/>
            <a:cxnLst/>
            <a:rect l="l" t="t" r="r" b="b"/>
            <a:pathLst>
              <a:path w="1056004" h="1522095">
                <a:moveTo>
                  <a:pt x="1055865" y="0"/>
                </a:moveTo>
                <a:lnTo>
                  <a:pt x="607656" y="206248"/>
                </a:lnTo>
                <a:lnTo>
                  <a:pt x="734834" y="290233"/>
                </a:lnTo>
                <a:lnTo>
                  <a:pt x="0" y="1402994"/>
                </a:lnTo>
                <a:lnTo>
                  <a:pt x="180149" y="1521968"/>
                </a:lnTo>
                <a:lnTo>
                  <a:pt x="914996" y="409206"/>
                </a:lnTo>
                <a:lnTo>
                  <a:pt x="1044495" y="409206"/>
                </a:lnTo>
                <a:lnTo>
                  <a:pt x="1055865" y="0"/>
                </a:lnTo>
                <a:close/>
              </a:path>
              <a:path w="1056004" h="1522095">
                <a:moveTo>
                  <a:pt x="1044495" y="409206"/>
                </a:moveTo>
                <a:lnTo>
                  <a:pt x="914996" y="409206"/>
                </a:lnTo>
                <a:lnTo>
                  <a:pt x="1042161" y="493191"/>
                </a:lnTo>
                <a:lnTo>
                  <a:pt x="1044495" y="409206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0787" y="3720972"/>
            <a:ext cx="1056005" cy="1522095"/>
          </a:xfrm>
          <a:custGeom>
            <a:avLst/>
            <a:gdLst/>
            <a:ahLst/>
            <a:cxnLst/>
            <a:rect l="l" t="t" r="r" b="b"/>
            <a:pathLst>
              <a:path w="1056004" h="1522095">
                <a:moveTo>
                  <a:pt x="914996" y="409219"/>
                </a:moveTo>
                <a:lnTo>
                  <a:pt x="1042161" y="493204"/>
                </a:lnTo>
                <a:lnTo>
                  <a:pt x="1055865" y="0"/>
                </a:lnTo>
                <a:lnTo>
                  <a:pt x="607656" y="206260"/>
                </a:lnTo>
                <a:lnTo>
                  <a:pt x="734834" y="290245"/>
                </a:lnTo>
                <a:lnTo>
                  <a:pt x="0" y="1403007"/>
                </a:lnTo>
                <a:lnTo>
                  <a:pt x="180149" y="1521980"/>
                </a:lnTo>
                <a:lnTo>
                  <a:pt x="914996" y="40921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62300" y="5892800"/>
            <a:ext cx="1574800" cy="1143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714984" y="0"/>
                </a:move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lnTo>
                  <a:pt x="1046237" y="318744"/>
                </a:lnTo>
                <a:lnTo>
                  <a:pt x="1208125" y="15328"/>
                </a:lnTo>
                <a:lnTo>
                  <a:pt x="714984" y="0"/>
                </a:lnTo>
                <a:close/>
              </a:path>
              <a:path w="1208404" h="777240">
                <a:moveTo>
                  <a:pt x="1046237" y="318744"/>
                </a:moveTo>
                <a:lnTo>
                  <a:pt x="899515" y="318744"/>
                </a:lnTo>
                <a:lnTo>
                  <a:pt x="975867" y="450634"/>
                </a:lnTo>
                <a:lnTo>
                  <a:pt x="1046237" y="318744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98393" y="6021019"/>
            <a:ext cx="1208405" cy="777240"/>
          </a:xfrm>
          <a:custGeom>
            <a:avLst/>
            <a:gdLst/>
            <a:ahLst/>
            <a:cxnLst/>
            <a:rect l="l" t="t" r="r" b="b"/>
            <a:pathLst>
              <a:path w="1208404" h="777240">
                <a:moveTo>
                  <a:pt x="899515" y="318744"/>
                </a:moveTo>
                <a:lnTo>
                  <a:pt x="975867" y="450634"/>
                </a:lnTo>
                <a:lnTo>
                  <a:pt x="1208125" y="15328"/>
                </a:lnTo>
                <a:lnTo>
                  <a:pt x="714984" y="0"/>
                </a:lnTo>
                <a:lnTo>
                  <a:pt x="791337" y="131889"/>
                </a:lnTo>
                <a:lnTo>
                  <a:pt x="0" y="590042"/>
                </a:lnTo>
                <a:lnTo>
                  <a:pt x="108165" y="776884"/>
                </a:lnTo>
                <a:lnTo>
                  <a:pt x="899515" y="31874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69300" y="5880100"/>
            <a:ext cx="1409700" cy="1892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181762" y="0"/>
                </a:moveTo>
                <a:lnTo>
                  <a:pt x="0" y="116509"/>
                </a:lnTo>
                <a:lnTo>
                  <a:pt x="719645" y="1239164"/>
                </a:lnTo>
                <a:lnTo>
                  <a:pt x="591337" y="1321409"/>
                </a:lnTo>
                <a:lnTo>
                  <a:pt x="1036701" y="1533740"/>
                </a:lnTo>
                <a:lnTo>
                  <a:pt x="1030869" y="1122641"/>
                </a:lnTo>
                <a:lnTo>
                  <a:pt x="901407" y="1122641"/>
                </a:lnTo>
                <a:lnTo>
                  <a:pt x="181762" y="0"/>
                </a:lnTo>
                <a:close/>
              </a:path>
              <a:path w="1036954" h="1534159">
                <a:moveTo>
                  <a:pt x="1029703" y="1040396"/>
                </a:moveTo>
                <a:lnTo>
                  <a:pt x="901407" y="1122641"/>
                </a:lnTo>
                <a:lnTo>
                  <a:pt x="1030869" y="1122641"/>
                </a:lnTo>
                <a:lnTo>
                  <a:pt x="1029703" y="1040396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05659" y="6009614"/>
            <a:ext cx="1036955" cy="1534160"/>
          </a:xfrm>
          <a:custGeom>
            <a:avLst/>
            <a:gdLst/>
            <a:ahLst/>
            <a:cxnLst/>
            <a:rect l="l" t="t" r="r" b="b"/>
            <a:pathLst>
              <a:path w="1036954" h="1534159">
                <a:moveTo>
                  <a:pt x="719645" y="1239164"/>
                </a:moveTo>
                <a:lnTo>
                  <a:pt x="591337" y="1321409"/>
                </a:lnTo>
                <a:lnTo>
                  <a:pt x="1036701" y="1533728"/>
                </a:lnTo>
                <a:lnTo>
                  <a:pt x="1029703" y="1040396"/>
                </a:lnTo>
                <a:lnTo>
                  <a:pt x="901407" y="1122641"/>
                </a:lnTo>
                <a:lnTo>
                  <a:pt x="181762" y="0"/>
                </a:lnTo>
                <a:lnTo>
                  <a:pt x="0" y="116509"/>
                </a:lnTo>
                <a:lnTo>
                  <a:pt x="719645" y="123916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75300" y="4546600"/>
            <a:ext cx="1854200" cy="965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748528" y="4724400"/>
            <a:ext cx="1497965" cy="56041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lang="ko-KR" altLang="en-US" sz="3600" spc="-40" dirty="0">
                <a:solidFill>
                  <a:srgbClr val="222222"/>
                </a:solidFill>
                <a:latin typeface="SimSun"/>
                <a:cs typeface="SimSun"/>
              </a:rPr>
              <a:t>큐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4800" y="2006600"/>
            <a:ext cx="3289300" cy="965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554" y="2184400"/>
            <a:ext cx="3098800" cy="584200"/>
          </a:xfrm>
          <a:custGeom>
            <a:avLst/>
            <a:gdLst/>
            <a:ahLst/>
            <a:cxnLst/>
            <a:rect l="l" t="t" r="r" b="b"/>
            <a:pathLst>
              <a:path w="3098800" h="584200">
                <a:moveTo>
                  <a:pt x="0" y="584200"/>
                </a:moveTo>
                <a:lnTo>
                  <a:pt x="3098799" y="584200"/>
                </a:lnTo>
                <a:lnTo>
                  <a:pt x="3098799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8554" y="2184400"/>
            <a:ext cx="3098800" cy="584200"/>
          </a:xfrm>
          <a:custGeom>
            <a:avLst/>
            <a:gdLst/>
            <a:ahLst/>
            <a:cxnLst/>
            <a:rect l="l" t="t" r="r" b="b"/>
            <a:pathLst>
              <a:path w="3098800" h="584200">
                <a:moveTo>
                  <a:pt x="0" y="0"/>
                </a:moveTo>
                <a:lnTo>
                  <a:pt x="3098799" y="0"/>
                </a:lnTo>
                <a:lnTo>
                  <a:pt x="3098799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7767" y="2197100"/>
            <a:ext cx="318142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222222"/>
                </a:solidFill>
                <a:latin typeface="SimSun"/>
                <a:cs typeface="SimSun"/>
              </a:rPr>
              <a:t>1.</a:t>
            </a:r>
            <a:r>
              <a:rPr lang="ko-KR" altLang="en-US" sz="3600" spc="-10" dirty="0">
                <a:solidFill>
                  <a:srgbClr val="222222"/>
                </a:solidFill>
                <a:latin typeface="SimSun"/>
                <a:cs typeface="SimSun"/>
              </a:rPr>
              <a:t>함수를 추가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029700" y="2006600"/>
            <a:ext cx="3975100" cy="965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93200" y="2184400"/>
            <a:ext cx="3873500" cy="584200"/>
          </a:xfrm>
          <a:custGeom>
            <a:avLst/>
            <a:gdLst/>
            <a:ahLst/>
            <a:cxnLst/>
            <a:rect l="l" t="t" r="r" b="b"/>
            <a:pathLst>
              <a:path w="3873500" h="584200">
                <a:moveTo>
                  <a:pt x="0" y="584200"/>
                </a:moveTo>
                <a:lnTo>
                  <a:pt x="3873500" y="584200"/>
                </a:lnTo>
                <a:lnTo>
                  <a:pt x="38735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DAF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93200" y="2184400"/>
            <a:ext cx="3873500" cy="584200"/>
          </a:xfrm>
          <a:custGeom>
            <a:avLst/>
            <a:gdLst/>
            <a:ahLst/>
            <a:cxnLst/>
            <a:rect l="l" t="t" r="r" b="b"/>
            <a:pathLst>
              <a:path w="3873500" h="584200">
                <a:moveTo>
                  <a:pt x="0" y="0"/>
                </a:moveTo>
                <a:lnTo>
                  <a:pt x="3873500" y="0"/>
                </a:lnTo>
                <a:lnTo>
                  <a:pt x="387350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345041" y="2197100"/>
            <a:ext cx="33699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5" dirty="0">
                <a:solidFill>
                  <a:srgbClr val="222222"/>
                </a:solidFill>
                <a:latin typeface="SimSun"/>
                <a:cs typeface="SimSun"/>
              </a:rPr>
              <a:t>3.</a:t>
            </a:r>
            <a:r>
              <a:rPr sz="3200" spc="-700" dirty="0">
                <a:solidFill>
                  <a:srgbClr val="222222"/>
                </a:solidFill>
                <a:latin typeface="SimSun"/>
                <a:cs typeface="SimSun"/>
              </a:rPr>
              <a:t> </a:t>
            </a:r>
            <a:r>
              <a:rPr lang="ko-KR" altLang="en-US" sz="3200" dirty="0">
                <a:solidFill>
                  <a:srgbClr val="222222"/>
                </a:solidFill>
                <a:latin typeface="SimSun"/>
                <a:cs typeface="SimSun"/>
              </a:rPr>
              <a:t>태스크를 실행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817100" y="4521200"/>
            <a:ext cx="2413000" cy="1257300"/>
          </a:xfrm>
          <a:custGeom>
            <a:avLst/>
            <a:gdLst/>
            <a:ahLst/>
            <a:cxnLst/>
            <a:rect l="l" t="t" r="r" b="b"/>
            <a:pathLst>
              <a:path w="2413000" h="12573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66800"/>
                </a:lnTo>
                <a:lnTo>
                  <a:pt x="5031" y="1110478"/>
                </a:lnTo>
                <a:lnTo>
                  <a:pt x="19363" y="1150575"/>
                </a:lnTo>
                <a:lnTo>
                  <a:pt x="41851" y="1185946"/>
                </a:lnTo>
                <a:lnTo>
                  <a:pt x="71353" y="1215448"/>
                </a:lnTo>
                <a:lnTo>
                  <a:pt x="106724" y="1237936"/>
                </a:lnTo>
                <a:lnTo>
                  <a:pt x="146821" y="1252268"/>
                </a:lnTo>
                <a:lnTo>
                  <a:pt x="190500" y="1257300"/>
                </a:lnTo>
                <a:lnTo>
                  <a:pt x="2222500" y="1257300"/>
                </a:lnTo>
                <a:lnTo>
                  <a:pt x="2266178" y="1252268"/>
                </a:lnTo>
                <a:lnTo>
                  <a:pt x="2306275" y="1237936"/>
                </a:lnTo>
                <a:lnTo>
                  <a:pt x="2341646" y="1215448"/>
                </a:lnTo>
                <a:lnTo>
                  <a:pt x="2371148" y="1185946"/>
                </a:lnTo>
                <a:lnTo>
                  <a:pt x="2393636" y="1150575"/>
                </a:lnTo>
                <a:lnTo>
                  <a:pt x="2407968" y="1110478"/>
                </a:lnTo>
                <a:lnTo>
                  <a:pt x="2413000" y="10668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009286" y="4521403"/>
            <a:ext cx="2029460" cy="109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2075">
              <a:lnSpc>
                <a:spcPct val="119400"/>
              </a:lnSpc>
            </a:pPr>
            <a:r>
              <a:rPr lang="ko-KR" altLang="en-US" sz="3000" spc="-305" dirty="0">
                <a:solidFill>
                  <a:srgbClr val="FFFFFF"/>
                </a:solidFill>
                <a:latin typeface="SimSun"/>
                <a:cs typeface="SimSun"/>
              </a:rPr>
              <a:t>태스크 큐</a:t>
            </a:r>
            <a:r>
              <a:rPr lang="ko-KR" altLang="en-US" sz="3000" spc="-330" dirty="0">
                <a:solidFill>
                  <a:srgbClr val="FFFFFF"/>
                </a:solidFill>
                <a:latin typeface="SimSun"/>
                <a:cs typeface="SimSun"/>
              </a:rPr>
              <a:t>의 </a:t>
            </a:r>
            <a:r>
              <a:rPr lang="ko-KR" altLang="en-US" sz="3000" spc="-330" dirty="0" err="1">
                <a:solidFill>
                  <a:srgbClr val="FFFFFF"/>
                </a:solidFill>
                <a:latin typeface="SimSun"/>
                <a:cs typeface="SimSun"/>
              </a:rPr>
              <a:t>쓰레드</a:t>
            </a:r>
            <a:r>
              <a:rPr lang="ko-KR" altLang="en-US" sz="3000" spc="-33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000" spc="-370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817100" y="6096000"/>
            <a:ext cx="2413000" cy="1257300"/>
          </a:xfrm>
          <a:custGeom>
            <a:avLst/>
            <a:gdLst/>
            <a:ahLst/>
            <a:cxnLst/>
            <a:rect l="l" t="t" r="r" b="b"/>
            <a:pathLst>
              <a:path w="2413000" h="12573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66800"/>
                </a:lnTo>
                <a:lnTo>
                  <a:pt x="5031" y="1110478"/>
                </a:lnTo>
                <a:lnTo>
                  <a:pt x="19363" y="1150575"/>
                </a:lnTo>
                <a:lnTo>
                  <a:pt x="41851" y="1185946"/>
                </a:lnTo>
                <a:lnTo>
                  <a:pt x="71353" y="1215448"/>
                </a:lnTo>
                <a:lnTo>
                  <a:pt x="106724" y="1237936"/>
                </a:lnTo>
                <a:lnTo>
                  <a:pt x="146821" y="1252268"/>
                </a:lnTo>
                <a:lnTo>
                  <a:pt x="190500" y="1257300"/>
                </a:lnTo>
                <a:lnTo>
                  <a:pt x="2222500" y="1257300"/>
                </a:lnTo>
                <a:lnTo>
                  <a:pt x="2266178" y="1252268"/>
                </a:lnTo>
                <a:lnTo>
                  <a:pt x="2306275" y="1237936"/>
                </a:lnTo>
                <a:lnTo>
                  <a:pt x="2341646" y="1215448"/>
                </a:lnTo>
                <a:lnTo>
                  <a:pt x="2371148" y="1185946"/>
                </a:lnTo>
                <a:lnTo>
                  <a:pt x="2393636" y="1150575"/>
                </a:lnTo>
                <a:lnTo>
                  <a:pt x="2407968" y="1110478"/>
                </a:lnTo>
                <a:lnTo>
                  <a:pt x="2413000" y="10668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009286" y="6096203"/>
            <a:ext cx="2029460" cy="109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2075">
              <a:lnSpc>
                <a:spcPct val="119400"/>
              </a:lnSpc>
            </a:pPr>
            <a:r>
              <a:rPr lang="ko-KR" altLang="en-US" sz="3000" spc="-305" dirty="0">
                <a:solidFill>
                  <a:srgbClr val="FFFFFF"/>
                </a:solidFill>
                <a:latin typeface="SimSun"/>
                <a:cs typeface="SimSun"/>
              </a:rPr>
              <a:t>태스크 큐</a:t>
            </a:r>
            <a:r>
              <a:rPr lang="ko-KR" altLang="en-US" sz="3000" spc="-330" dirty="0">
                <a:solidFill>
                  <a:srgbClr val="FFFFFF"/>
                </a:solidFill>
                <a:latin typeface="SimSun"/>
                <a:cs typeface="SimSun"/>
              </a:rPr>
              <a:t>의 </a:t>
            </a:r>
            <a:r>
              <a:rPr lang="ko-KR" altLang="en-US" sz="3000" spc="-330" dirty="0" err="1">
                <a:solidFill>
                  <a:srgbClr val="FFFFFF"/>
                </a:solidFill>
                <a:latin typeface="SimSun"/>
                <a:cs typeface="SimSun"/>
              </a:rPr>
              <a:t>쓰레드</a:t>
            </a:r>
            <a:r>
              <a:rPr lang="ko-KR" altLang="en-US" sz="3000" spc="-33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000" spc="-370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817100" y="7670800"/>
            <a:ext cx="2413000" cy="1257300"/>
          </a:xfrm>
          <a:custGeom>
            <a:avLst/>
            <a:gdLst/>
            <a:ahLst/>
            <a:cxnLst/>
            <a:rect l="l" t="t" r="r" b="b"/>
            <a:pathLst>
              <a:path w="2413000" h="1257300">
                <a:moveTo>
                  <a:pt x="2222500" y="0"/>
                </a:moveTo>
                <a:lnTo>
                  <a:pt x="190500" y="0"/>
                </a:lnTo>
                <a:lnTo>
                  <a:pt x="146821" y="5031"/>
                </a:lnTo>
                <a:lnTo>
                  <a:pt x="106724" y="19363"/>
                </a:lnTo>
                <a:lnTo>
                  <a:pt x="71353" y="41851"/>
                </a:lnTo>
                <a:lnTo>
                  <a:pt x="41851" y="71353"/>
                </a:lnTo>
                <a:lnTo>
                  <a:pt x="19363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66800"/>
                </a:lnTo>
                <a:lnTo>
                  <a:pt x="5031" y="1110480"/>
                </a:lnTo>
                <a:lnTo>
                  <a:pt x="19363" y="1150577"/>
                </a:lnTo>
                <a:lnTo>
                  <a:pt x="41852" y="1185948"/>
                </a:lnTo>
                <a:lnTo>
                  <a:pt x="71354" y="1215449"/>
                </a:lnTo>
                <a:lnTo>
                  <a:pt x="106725" y="1237937"/>
                </a:lnTo>
                <a:lnTo>
                  <a:pt x="146821" y="1252268"/>
                </a:lnTo>
                <a:lnTo>
                  <a:pt x="190500" y="1257300"/>
                </a:lnTo>
                <a:lnTo>
                  <a:pt x="2222500" y="1257300"/>
                </a:lnTo>
                <a:lnTo>
                  <a:pt x="2266179" y="1252268"/>
                </a:lnTo>
                <a:lnTo>
                  <a:pt x="2306275" y="1237937"/>
                </a:lnTo>
                <a:lnTo>
                  <a:pt x="2341646" y="1215449"/>
                </a:lnTo>
                <a:lnTo>
                  <a:pt x="2371148" y="1185947"/>
                </a:lnTo>
                <a:lnTo>
                  <a:pt x="2393636" y="1150576"/>
                </a:lnTo>
                <a:lnTo>
                  <a:pt x="2407968" y="1110479"/>
                </a:lnTo>
                <a:lnTo>
                  <a:pt x="2413000" y="10668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009286" y="7671003"/>
            <a:ext cx="2029460" cy="109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2075">
              <a:lnSpc>
                <a:spcPct val="119400"/>
              </a:lnSpc>
            </a:pPr>
            <a:r>
              <a:rPr lang="ko-KR" altLang="en-US" sz="3000" spc="-305" dirty="0">
                <a:solidFill>
                  <a:srgbClr val="FFFFFF"/>
                </a:solidFill>
                <a:latin typeface="SimSun"/>
                <a:cs typeface="SimSun"/>
              </a:rPr>
              <a:t>태스크 큐</a:t>
            </a:r>
            <a:r>
              <a:rPr lang="ko-KR" altLang="en-US" sz="3000" spc="-330" dirty="0">
                <a:solidFill>
                  <a:srgbClr val="FFFFFF"/>
                </a:solidFill>
                <a:latin typeface="SimSun"/>
                <a:cs typeface="SimSun"/>
              </a:rPr>
              <a:t>의 </a:t>
            </a:r>
            <a:r>
              <a:rPr lang="ko-KR" altLang="en-US" sz="3000" spc="-330" dirty="0" err="1">
                <a:solidFill>
                  <a:srgbClr val="FFFFFF"/>
                </a:solidFill>
                <a:latin typeface="SimSun"/>
                <a:cs typeface="SimSun"/>
              </a:rPr>
              <a:t>쓰레드</a:t>
            </a:r>
            <a:r>
              <a:rPr lang="ko-KR" altLang="en-US" sz="3000" spc="-33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000" spc="-370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62000" y="4533900"/>
            <a:ext cx="2413000" cy="1244600"/>
          </a:xfrm>
          <a:custGeom>
            <a:avLst/>
            <a:gdLst/>
            <a:ahLst/>
            <a:cxnLst/>
            <a:rect l="l" t="t" r="r" b="b"/>
            <a:pathLst>
              <a:path w="2413000" h="12446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54100"/>
                </a:lnTo>
                <a:lnTo>
                  <a:pt x="5031" y="1097778"/>
                </a:lnTo>
                <a:lnTo>
                  <a:pt x="19362" y="1137875"/>
                </a:lnTo>
                <a:lnTo>
                  <a:pt x="41850" y="1173246"/>
                </a:lnTo>
                <a:lnTo>
                  <a:pt x="71351" y="1202748"/>
                </a:lnTo>
                <a:lnTo>
                  <a:pt x="106722" y="1225236"/>
                </a:lnTo>
                <a:lnTo>
                  <a:pt x="146819" y="1239568"/>
                </a:lnTo>
                <a:lnTo>
                  <a:pt x="190500" y="1244600"/>
                </a:lnTo>
                <a:lnTo>
                  <a:pt x="2222500" y="1244600"/>
                </a:lnTo>
                <a:lnTo>
                  <a:pt x="2266178" y="1239568"/>
                </a:lnTo>
                <a:lnTo>
                  <a:pt x="2306275" y="1225236"/>
                </a:lnTo>
                <a:lnTo>
                  <a:pt x="2341646" y="1202748"/>
                </a:lnTo>
                <a:lnTo>
                  <a:pt x="2371148" y="1173246"/>
                </a:lnTo>
                <a:lnTo>
                  <a:pt x="2393636" y="1137875"/>
                </a:lnTo>
                <a:lnTo>
                  <a:pt x="2407968" y="1097778"/>
                </a:lnTo>
                <a:lnTo>
                  <a:pt x="2413000" y="10541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60424" y="4534103"/>
            <a:ext cx="2216785" cy="109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68935">
              <a:lnSpc>
                <a:spcPct val="119400"/>
              </a:lnSpc>
            </a:pPr>
            <a:r>
              <a:rPr lang="ko-KR" altLang="en-US" sz="3000" spc="-100" dirty="0">
                <a:solidFill>
                  <a:srgbClr val="FFFFFF"/>
                </a:solidFill>
                <a:latin typeface="SimSun"/>
                <a:cs typeface="SimSun"/>
              </a:rPr>
              <a:t>유저측 </a:t>
            </a:r>
            <a:r>
              <a:rPr lang="ko-KR" altLang="en-US" sz="3000" spc="-100" dirty="0" err="1">
                <a:solidFill>
                  <a:srgbClr val="FFFFFF"/>
                </a:solidFill>
                <a:latin typeface="SimSun"/>
                <a:cs typeface="SimSun"/>
              </a:rPr>
              <a:t>쓰레드</a:t>
            </a:r>
            <a:r>
              <a:rPr lang="ko-KR" altLang="en-US" sz="3000" spc="-1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000" spc="-415" dirty="0">
                <a:solidFill>
                  <a:srgbClr val="FFFFFF"/>
                </a:solidFill>
                <a:latin typeface="SimSun"/>
                <a:cs typeface="SimSun"/>
              </a:rPr>
              <a:t>2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23900" y="6070600"/>
            <a:ext cx="2413000" cy="1244600"/>
          </a:xfrm>
          <a:custGeom>
            <a:avLst/>
            <a:gdLst/>
            <a:ahLst/>
            <a:cxnLst/>
            <a:rect l="l" t="t" r="r" b="b"/>
            <a:pathLst>
              <a:path w="2413000" h="12446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54100"/>
                </a:lnTo>
                <a:lnTo>
                  <a:pt x="5031" y="1097778"/>
                </a:lnTo>
                <a:lnTo>
                  <a:pt x="19362" y="1137875"/>
                </a:lnTo>
                <a:lnTo>
                  <a:pt x="41850" y="1173246"/>
                </a:lnTo>
                <a:lnTo>
                  <a:pt x="71351" y="1202748"/>
                </a:lnTo>
                <a:lnTo>
                  <a:pt x="106722" y="1225236"/>
                </a:lnTo>
                <a:lnTo>
                  <a:pt x="146819" y="1239568"/>
                </a:lnTo>
                <a:lnTo>
                  <a:pt x="190500" y="1244600"/>
                </a:lnTo>
                <a:lnTo>
                  <a:pt x="2222500" y="1244600"/>
                </a:lnTo>
                <a:lnTo>
                  <a:pt x="2266178" y="1239568"/>
                </a:lnTo>
                <a:lnTo>
                  <a:pt x="2306275" y="1225236"/>
                </a:lnTo>
                <a:lnTo>
                  <a:pt x="2341646" y="1202748"/>
                </a:lnTo>
                <a:lnTo>
                  <a:pt x="2371148" y="1173246"/>
                </a:lnTo>
                <a:lnTo>
                  <a:pt x="2393636" y="1137875"/>
                </a:lnTo>
                <a:lnTo>
                  <a:pt x="2407968" y="1097778"/>
                </a:lnTo>
                <a:lnTo>
                  <a:pt x="2413000" y="10541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22324" y="6070803"/>
            <a:ext cx="2216785" cy="109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68935">
              <a:lnSpc>
                <a:spcPct val="119400"/>
              </a:lnSpc>
            </a:pPr>
            <a:r>
              <a:rPr lang="ko-KR" altLang="en-US" sz="3000" spc="-100" dirty="0">
                <a:solidFill>
                  <a:srgbClr val="FFFFFF"/>
                </a:solidFill>
                <a:latin typeface="SimSun"/>
                <a:cs typeface="SimSun"/>
              </a:rPr>
              <a:t>유저측 </a:t>
            </a:r>
            <a:r>
              <a:rPr lang="ko-KR" altLang="en-US" sz="3000" spc="-100" dirty="0" err="1">
                <a:solidFill>
                  <a:srgbClr val="FFFFFF"/>
                </a:solidFill>
                <a:latin typeface="SimSun"/>
                <a:cs typeface="SimSun"/>
              </a:rPr>
              <a:t>쓰레드</a:t>
            </a:r>
            <a:r>
              <a:rPr lang="ko-KR" altLang="en-US" sz="3000" spc="-1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000" spc="-415" dirty="0">
                <a:solidFill>
                  <a:srgbClr val="FFFFFF"/>
                </a:solidFill>
                <a:latin typeface="SimSun"/>
                <a:cs typeface="SimSun"/>
              </a:rPr>
              <a:t>3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6600" y="7556500"/>
            <a:ext cx="2413000" cy="1244600"/>
          </a:xfrm>
          <a:custGeom>
            <a:avLst/>
            <a:gdLst/>
            <a:ahLst/>
            <a:cxnLst/>
            <a:rect l="l" t="t" r="r" b="b"/>
            <a:pathLst>
              <a:path w="2413000" h="1244600">
                <a:moveTo>
                  <a:pt x="2222500" y="0"/>
                </a:moveTo>
                <a:lnTo>
                  <a:pt x="190500" y="0"/>
                </a:lnTo>
                <a:lnTo>
                  <a:pt x="146819" y="5031"/>
                </a:lnTo>
                <a:lnTo>
                  <a:pt x="106722" y="19363"/>
                </a:lnTo>
                <a:lnTo>
                  <a:pt x="71351" y="41851"/>
                </a:lnTo>
                <a:lnTo>
                  <a:pt x="41850" y="71353"/>
                </a:lnTo>
                <a:lnTo>
                  <a:pt x="19362" y="106724"/>
                </a:lnTo>
                <a:lnTo>
                  <a:pt x="5031" y="146821"/>
                </a:lnTo>
                <a:lnTo>
                  <a:pt x="0" y="190500"/>
                </a:lnTo>
                <a:lnTo>
                  <a:pt x="0" y="1054100"/>
                </a:lnTo>
                <a:lnTo>
                  <a:pt x="5031" y="1097780"/>
                </a:lnTo>
                <a:lnTo>
                  <a:pt x="19362" y="1137877"/>
                </a:lnTo>
                <a:lnTo>
                  <a:pt x="41851" y="1173248"/>
                </a:lnTo>
                <a:lnTo>
                  <a:pt x="71352" y="1202749"/>
                </a:lnTo>
                <a:lnTo>
                  <a:pt x="106723" y="1225237"/>
                </a:lnTo>
                <a:lnTo>
                  <a:pt x="146820" y="1239568"/>
                </a:lnTo>
                <a:lnTo>
                  <a:pt x="190500" y="1244600"/>
                </a:lnTo>
                <a:lnTo>
                  <a:pt x="2222500" y="1244600"/>
                </a:lnTo>
                <a:lnTo>
                  <a:pt x="2266179" y="1239568"/>
                </a:lnTo>
                <a:lnTo>
                  <a:pt x="2306275" y="1225237"/>
                </a:lnTo>
                <a:lnTo>
                  <a:pt x="2341646" y="1202749"/>
                </a:lnTo>
                <a:lnTo>
                  <a:pt x="2371148" y="1173247"/>
                </a:lnTo>
                <a:lnTo>
                  <a:pt x="2393636" y="1137876"/>
                </a:lnTo>
                <a:lnTo>
                  <a:pt x="2407968" y="1097779"/>
                </a:lnTo>
                <a:lnTo>
                  <a:pt x="2413000" y="1054100"/>
                </a:lnTo>
                <a:lnTo>
                  <a:pt x="2413000" y="190500"/>
                </a:lnTo>
                <a:lnTo>
                  <a:pt x="2407968" y="146821"/>
                </a:lnTo>
                <a:lnTo>
                  <a:pt x="2393636" y="106724"/>
                </a:lnTo>
                <a:lnTo>
                  <a:pt x="2371148" y="71353"/>
                </a:lnTo>
                <a:lnTo>
                  <a:pt x="2341646" y="41851"/>
                </a:lnTo>
                <a:lnTo>
                  <a:pt x="2306275" y="19363"/>
                </a:lnTo>
                <a:lnTo>
                  <a:pt x="2266178" y="5031"/>
                </a:lnTo>
                <a:lnTo>
                  <a:pt x="2222500" y="0"/>
                </a:lnTo>
                <a:close/>
              </a:path>
            </a:pathLst>
          </a:custGeom>
          <a:solidFill>
            <a:srgbClr val="2B13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35024" y="7556703"/>
            <a:ext cx="2216785" cy="109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68935">
              <a:lnSpc>
                <a:spcPct val="119400"/>
              </a:lnSpc>
            </a:pPr>
            <a:r>
              <a:rPr lang="ko-KR" altLang="en-US" sz="3000" spc="-100" dirty="0">
                <a:solidFill>
                  <a:srgbClr val="FFFFFF"/>
                </a:solidFill>
                <a:latin typeface="SimSun"/>
                <a:cs typeface="SimSun"/>
              </a:rPr>
              <a:t>유저측 </a:t>
            </a:r>
            <a:r>
              <a:rPr lang="ko-KR" altLang="en-US" sz="3000" spc="-100" dirty="0" err="1">
                <a:solidFill>
                  <a:srgbClr val="FFFFFF"/>
                </a:solidFill>
                <a:latin typeface="SimSun"/>
                <a:cs typeface="SimSun"/>
              </a:rPr>
              <a:t>쓰레드</a:t>
            </a:r>
            <a:r>
              <a:rPr lang="ko-KR" altLang="en-US" sz="3000" spc="-100" dirty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sz="3000" spc="-415" dirty="0">
                <a:solidFill>
                  <a:srgbClr val="FFFFFF"/>
                </a:solidFill>
                <a:latin typeface="SimSun"/>
                <a:cs typeface="SimSun"/>
              </a:rPr>
              <a:t>4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152900" y="2260600"/>
            <a:ext cx="4660900" cy="965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330268" y="2438400"/>
            <a:ext cx="4292600" cy="56041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3600" spc="295" dirty="0" err="1">
                <a:solidFill>
                  <a:srgbClr val="222222"/>
                </a:solidFill>
                <a:latin typeface="SimSun"/>
                <a:cs typeface="SimSun"/>
              </a:rPr>
              <a:t>task_queue</a:t>
            </a:r>
            <a:r>
              <a:rPr lang="ko-KR" altLang="en-US" sz="3600" spc="295" dirty="0">
                <a:solidFill>
                  <a:srgbClr val="222222"/>
                </a:solidFill>
                <a:latin typeface="SimSun"/>
                <a:cs typeface="SimSun"/>
              </a:rPr>
              <a:t>클래스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175000" y="6692900"/>
            <a:ext cx="3276600" cy="165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238500" y="6870700"/>
            <a:ext cx="3098800" cy="1270000"/>
          </a:xfrm>
          <a:prstGeom prst="rect">
            <a:avLst/>
          </a:prstGeom>
          <a:solidFill>
            <a:srgbClr val="DAF1FE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50"/>
              </a:spcBef>
            </a:pPr>
            <a:r>
              <a:rPr sz="3600" spc="-10" dirty="0">
                <a:solidFill>
                  <a:srgbClr val="222222"/>
                </a:solidFill>
                <a:latin typeface="SimSun"/>
                <a:cs typeface="SimSun"/>
              </a:rPr>
              <a:t>2.「</a:t>
            </a:r>
            <a:r>
              <a:rPr lang="ko-KR" altLang="en-US" sz="3600" spc="-10" dirty="0">
                <a:solidFill>
                  <a:srgbClr val="222222"/>
                </a:solidFill>
                <a:latin typeface="SimSun"/>
                <a:cs typeface="SimSun"/>
              </a:rPr>
              <a:t>태스크</a:t>
            </a:r>
            <a:r>
              <a:rPr sz="3600" spc="-10" dirty="0">
                <a:solidFill>
                  <a:srgbClr val="222222"/>
                </a:solidFill>
                <a:latin typeface="SimSun"/>
                <a:cs typeface="SimSun"/>
              </a:rPr>
              <a:t>」</a:t>
            </a:r>
            <a:endParaRPr sz="3600" dirty="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ko-KR" altLang="en-US" sz="3600" spc="-40" dirty="0" err="1">
                <a:solidFill>
                  <a:srgbClr val="222222"/>
                </a:solidFill>
                <a:latin typeface="SimSun"/>
                <a:cs typeface="SimSun"/>
              </a:rPr>
              <a:t>로서</a:t>
            </a:r>
            <a:r>
              <a:rPr lang="ko-KR" altLang="en-US" sz="3600" spc="-40" dirty="0">
                <a:solidFill>
                  <a:srgbClr val="222222"/>
                </a:solidFill>
                <a:latin typeface="SimSun"/>
                <a:cs typeface="SimSun"/>
              </a:rPr>
              <a:t> 유지</a:t>
            </a:r>
            <a:endParaRPr sz="3600" dirty="0">
              <a:latin typeface="SimSun"/>
              <a:cs typeface="SimSu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382500" y="930952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314864"/>
                </a:solidFill>
                <a:latin typeface="Palatino Linotype"/>
                <a:cs typeface="Palatino Linotype"/>
              </a:rPr>
              <a:t>90</a:t>
            </a:r>
            <a:endParaRPr sz="16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2014220"/>
            <a:ext cx="11963400" cy="735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  <a:tabLst>
                <a:tab pos="926465" algn="l"/>
                <a:tab pos="1612265" algn="l"/>
                <a:tab pos="38982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//!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태스크 큐를 다루는 태스크를 뜻하는 베이스 클래스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12700" marR="5080">
              <a:lnSpc>
                <a:spcPts val="3800"/>
              </a:lnSpc>
              <a:tabLst>
                <a:tab pos="926465" algn="l"/>
                <a:tab pos="1612265" algn="l"/>
                <a:tab pos="3898265" algn="l"/>
              </a:tabLst>
            </a:pPr>
            <a:r>
              <a:rPr sz="3600" dirty="0" err="1">
                <a:solidFill>
                  <a:srgbClr val="BB2CA2"/>
                </a:solidFill>
                <a:latin typeface="SimSun"/>
                <a:cs typeface="SimSun"/>
              </a:rPr>
              <a:t>struct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	</a:t>
            </a:r>
            <a:r>
              <a:rPr sz="3600" dirty="0">
                <a:latin typeface="SimSun"/>
                <a:cs typeface="SimSun"/>
              </a:rPr>
              <a:t>task_base	{</a:t>
            </a:r>
          </a:p>
          <a:p>
            <a:pPr marL="927100" marR="4348480">
              <a:lnSpc>
                <a:spcPts val="3800"/>
              </a:lnSpc>
              <a:tabLst>
                <a:tab pos="2755265" algn="l"/>
                <a:tab pos="3898265" algn="l"/>
                <a:tab pos="5269865" algn="l"/>
                <a:tab pos="57270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virtual</a:t>
            </a:r>
            <a:r>
              <a:rPr lang="en-US" sz="3600" dirty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	</a:t>
            </a:r>
            <a:r>
              <a:rPr sz="3600" spc="-150" dirty="0">
                <a:latin typeface="SimSun"/>
                <a:cs typeface="SimSun"/>
              </a:rPr>
              <a:t>̃task_base()	{}  </a:t>
            </a:r>
            <a:endParaRPr lang="en-US" sz="3600" spc="-150" dirty="0">
              <a:latin typeface="SimSun"/>
              <a:cs typeface="SimSun"/>
            </a:endParaRPr>
          </a:p>
          <a:p>
            <a:pPr marL="927100" marR="4348480">
              <a:lnSpc>
                <a:spcPts val="3800"/>
              </a:lnSpc>
              <a:tabLst>
                <a:tab pos="2755265" algn="l"/>
                <a:tab pos="3898265" algn="l"/>
                <a:tab pos="5269865" algn="l"/>
                <a:tab pos="5727065" algn="l"/>
              </a:tabLst>
            </a:pPr>
            <a:r>
              <a:rPr sz="3600" spc="-150" dirty="0">
                <a:solidFill>
                  <a:srgbClr val="BB2CA2"/>
                </a:solidFill>
                <a:latin typeface="SimSun"/>
                <a:cs typeface="SimSun"/>
              </a:rPr>
              <a:t>virtual	void	</a:t>
            </a:r>
            <a:r>
              <a:rPr sz="3600" spc="-150" dirty="0">
                <a:latin typeface="SimSun"/>
                <a:cs typeface="SimSun"/>
              </a:rPr>
              <a:t>run()	=	</a:t>
            </a:r>
            <a:r>
              <a:rPr sz="3600" spc="-150" dirty="0">
                <a:solidFill>
                  <a:srgbClr val="272AD8"/>
                </a:solidFill>
                <a:latin typeface="SimSun"/>
                <a:cs typeface="SimSun"/>
              </a:rPr>
              <a:t>0</a:t>
            </a:r>
            <a:r>
              <a:rPr sz="3600" spc="-150" dirty="0">
                <a:latin typeface="SimSun"/>
                <a:cs typeface="SimSun"/>
              </a:rPr>
              <a:t>;</a:t>
            </a:r>
            <a:endParaRPr sz="3600" dirty="0">
              <a:latin typeface="SimSun"/>
              <a:cs typeface="SimSun"/>
            </a:endParaRP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2700" marR="690880">
              <a:lnSpc>
                <a:spcPts val="3800"/>
              </a:lnSpc>
              <a:tabLst>
                <a:tab pos="1383665" algn="l"/>
                <a:tab pos="3441065" algn="l"/>
                <a:tab pos="3669665" algn="l"/>
                <a:tab pos="4126865" algn="l"/>
                <a:tab pos="4584065" algn="l"/>
                <a:tab pos="5727065" algn="l"/>
                <a:tab pos="5955665" algn="l"/>
                <a:tab pos="6641465" algn="l"/>
                <a:tab pos="8013065" algn="l"/>
                <a:tab pos="8698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template</a:t>
            </a:r>
            <a:r>
              <a:rPr sz="3600" dirty="0">
                <a:latin typeface="SimSun"/>
                <a:cs typeface="SimSun"/>
              </a:rPr>
              <a:t>&lt;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class	</a:t>
            </a:r>
            <a:r>
              <a:rPr sz="3600" dirty="0">
                <a:latin typeface="SimSun"/>
                <a:cs typeface="SimSun"/>
              </a:rPr>
              <a:t>Ret,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class	</a:t>
            </a:r>
            <a:r>
              <a:rPr sz="3600" dirty="0">
                <a:latin typeface="SimSun"/>
                <a:cs typeface="SimSun"/>
              </a:rPr>
              <a:t>F,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class</a:t>
            </a:r>
            <a:r>
              <a:rPr sz="3600" dirty="0">
                <a:latin typeface="SimSun"/>
                <a:cs typeface="SimSun"/>
              </a:rPr>
              <a:t>...	Args&gt;  </a:t>
            </a:r>
            <a:endParaRPr lang="en-US" sz="3600" dirty="0">
              <a:latin typeface="SimSun"/>
              <a:cs typeface="SimSun"/>
            </a:endParaRPr>
          </a:p>
          <a:p>
            <a:pPr marL="12700" marR="690880">
              <a:lnSpc>
                <a:spcPts val="3800"/>
              </a:lnSpc>
              <a:tabLst>
                <a:tab pos="1383665" algn="l"/>
                <a:tab pos="3441065" algn="l"/>
                <a:tab pos="3669665" algn="l"/>
                <a:tab pos="4126865" algn="l"/>
                <a:tab pos="4584065" algn="l"/>
                <a:tab pos="5727065" algn="l"/>
                <a:tab pos="5955665" algn="l"/>
                <a:tab pos="6641465" algn="l"/>
                <a:tab pos="8013065" algn="l"/>
                <a:tab pos="8698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class	</a:t>
            </a:r>
            <a:r>
              <a:rPr sz="3600" dirty="0">
                <a:latin typeface="SimSun"/>
                <a:cs typeface="SimSun"/>
              </a:rPr>
              <a:t>task_impl		:	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public	</a:t>
            </a:r>
            <a:r>
              <a:rPr sz="3600" dirty="0">
                <a:latin typeface="SimSun"/>
                <a:cs typeface="SimSun"/>
              </a:rPr>
              <a:t>task_base	{</a:t>
            </a:r>
          </a:p>
          <a:p>
            <a:pPr marL="927100">
              <a:lnSpc>
                <a:spcPts val="4060"/>
              </a:lnSpc>
              <a:spcBef>
                <a:spcPts val="3240"/>
              </a:spcBef>
              <a:tabLst>
                <a:tab pos="7784465" algn="l"/>
              </a:tabLst>
            </a:pPr>
            <a:r>
              <a:rPr sz="3600" dirty="0">
                <a:latin typeface="SimSun"/>
                <a:cs typeface="SimSun"/>
              </a:rPr>
              <a:t>task_impl(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::promise&lt;Ret&gt;&amp;&amp;	p,</a:t>
            </a:r>
          </a:p>
          <a:p>
            <a:pPr marL="3213100">
              <a:lnSpc>
                <a:spcPts val="4060"/>
              </a:lnSpc>
              <a:tabLst>
                <a:tab pos="4126865" algn="l"/>
                <a:tab pos="4812665" algn="l"/>
                <a:tab pos="7098665" algn="l"/>
              </a:tabLst>
            </a:pPr>
            <a:r>
              <a:rPr sz="3600" dirty="0">
                <a:latin typeface="SimSun"/>
                <a:cs typeface="SimSun"/>
              </a:rPr>
              <a:t>F&amp;&amp;	f,	Args&amp;&amp;...	args);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5080">
              <a:lnSpc>
                <a:spcPts val="3800"/>
              </a:lnSpc>
              <a:tabLst>
                <a:tab pos="1612265" algn="l"/>
                <a:tab pos="2069464" algn="l"/>
                <a:tab pos="3441065" algn="l"/>
                <a:tab pos="54984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f(</a:t>
            </a:r>
            <a:r>
              <a:rPr sz="3600" dirty="0" err="1">
                <a:solidFill>
                  <a:srgbClr val="008400"/>
                </a:solidFill>
                <a:latin typeface="SimSun"/>
                <a:cs typeface="SimSun"/>
              </a:rPr>
              <a:t>args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...)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을 호출하여 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promise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에 값을 설정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tabLst>
                <a:tab pos="1612265" algn="l"/>
                <a:tab pos="2069464" algn="l"/>
                <a:tab pos="3441065" algn="l"/>
                <a:tab pos="5498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	</a:t>
            </a:r>
            <a:r>
              <a:rPr sz="3600" dirty="0">
                <a:latin typeface="SimSun"/>
                <a:cs typeface="SimSun"/>
              </a:rPr>
              <a:t>run()	override	final;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211" y="571500"/>
            <a:ext cx="1215237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8844">
              <a:lnSpc>
                <a:spcPct val="100000"/>
              </a:lnSpc>
            </a:pPr>
            <a:r>
              <a:rPr lang="ko-KR" altLang="en-US" spc="-130" dirty="0"/>
              <a:t>태스크 큐 구현 이미지</a:t>
            </a:r>
            <a:endParaRPr spc="-13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444500"/>
            <a:ext cx="12293600" cy="8851900"/>
          </a:xfrm>
          <a:custGeom>
            <a:avLst/>
            <a:gdLst/>
            <a:ahLst/>
            <a:cxnLst/>
            <a:rect l="l" t="t" r="r" b="b"/>
            <a:pathLst>
              <a:path w="12293600" h="8851900">
                <a:moveTo>
                  <a:pt x="0" y="8851900"/>
                </a:moveTo>
                <a:lnTo>
                  <a:pt x="12293600" y="8851900"/>
                </a:lnTo>
                <a:lnTo>
                  <a:pt x="12293600" y="0"/>
                </a:lnTo>
                <a:lnTo>
                  <a:pt x="0" y="0"/>
                </a:lnTo>
                <a:lnTo>
                  <a:pt x="0" y="88519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444500"/>
            <a:ext cx="12293600" cy="8851900"/>
          </a:xfrm>
          <a:custGeom>
            <a:avLst/>
            <a:gdLst/>
            <a:ahLst/>
            <a:cxnLst/>
            <a:rect l="l" t="t" r="r" b="b"/>
            <a:pathLst>
              <a:path w="12293600" h="8851900">
                <a:moveTo>
                  <a:pt x="0" y="0"/>
                </a:moveTo>
                <a:lnTo>
                  <a:pt x="12293600" y="0"/>
                </a:lnTo>
                <a:lnTo>
                  <a:pt x="12293600" y="8851900"/>
                </a:lnTo>
                <a:lnTo>
                  <a:pt x="0" y="88519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444500"/>
            <a:ext cx="11912600" cy="8712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1383665" algn="l"/>
                <a:tab pos="3898265" algn="l"/>
              </a:tabLst>
            </a:pPr>
            <a:r>
              <a:rPr sz="2800" dirty="0">
                <a:solidFill>
                  <a:srgbClr val="BB2CA2"/>
                </a:solidFill>
                <a:latin typeface="SimSun"/>
                <a:cs typeface="SimSun"/>
              </a:rPr>
              <a:t>class	</a:t>
            </a:r>
            <a:r>
              <a:rPr sz="2800" dirty="0">
                <a:latin typeface="SimSun"/>
                <a:cs typeface="SimSun"/>
              </a:rPr>
              <a:t>task_queue	{</a:t>
            </a: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1612265" algn="l"/>
                <a:tab pos="10299065" algn="l"/>
              </a:tabLst>
            </a:pPr>
            <a:r>
              <a:rPr sz="2800" dirty="0">
                <a:solidFill>
                  <a:srgbClr val="008400"/>
                </a:solidFill>
                <a:latin typeface="SimSun"/>
                <a:cs typeface="SimSun"/>
              </a:rPr>
              <a:t>//	Producer/Consumer</a:t>
            </a:r>
            <a:r>
              <a:rPr lang="en-US" sz="28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lang="ko-KR" altLang="en-US" sz="2800" dirty="0">
                <a:solidFill>
                  <a:srgbClr val="008400"/>
                </a:solidFill>
                <a:latin typeface="SimSun"/>
                <a:cs typeface="SimSun"/>
              </a:rPr>
              <a:t>패턴을 구현한 큐</a:t>
            </a:r>
            <a:r>
              <a:rPr sz="28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28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1612265" algn="l"/>
                <a:tab pos="10299065" algn="l"/>
              </a:tabLst>
            </a:pPr>
            <a:r>
              <a:rPr sz="2800" dirty="0" err="1">
                <a:latin typeface="SimSun"/>
                <a:cs typeface="SimSun"/>
              </a:rPr>
              <a:t>locked_queue</a:t>
            </a:r>
            <a:r>
              <a:rPr sz="2800" dirty="0">
                <a:latin typeface="SimSun"/>
                <a:cs typeface="SimSun"/>
              </a:rPr>
              <a:t>&lt;</a:t>
            </a:r>
            <a:r>
              <a:rPr sz="2800" dirty="0" err="1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2800" dirty="0">
                <a:latin typeface="SimSun"/>
                <a:cs typeface="SimSun"/>
              </a:rPr>
              <a:t>::</a:t>
            </a:r>
            <a:r>
              <a:rPr sz="2800" dirty="0" err="1">
                <a:latin typeface="SimSun"/>
                <a:cs typeface="SimSun"/>
              </a:rPr>
              <a:t>unique_ptr</a:t>
            </a:r>
            <a:r>
              <a:rPr sz="2800" dirty="0">
                <a:latin typeface="SimSun"/>
                <a:cs typeface="SimSun"/>
              </a:rPr>
              <a:t>&lt;</a:t>
            </a:r>
            <a:r>
              <a:rPr sz="2800" dirty="0" err="1">
                <a:latin typeface="SimSun"/>
                <a:cs typeface="SimSun"/>
              </a:rPr>
              <a:t>task_base</a:t>
            </a:r>
            <a:r>
              <a:rPr sz="2800" dirty="0" smtClean="0">
                <a:latin typeface="SimSun"/>
                <a:cs typeface="SimSun"/>
              </a:rPr>
              <a:t>&gt;&gt;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smtClean="0">
                <a:latin typeface="SimSun"/>
                <a:cs typeface="SimSun"/>
              </a:rPr>
              <a:t>queue</a:t>
            </a:r>
            <a:r>
              <a:rPr sz="2800" dirty="0">
                <a:latin typeface="SimSun"/>
                <a:cs typeface="SimSun"/>
              </a:rPr>
              <a:t>_;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27100" marR="2976880">
              <a:lnSpc>
                <a:spcPts val="3800"/>
              </a:lnSpc>
              <a:tabLst>
                <a:tab pos="4355465" algn="l"/>
                <a:tab pos="5041265" algn="l"/>
                <a:tab pos="7098665" algn="l"/>
              </a:tabLst>
            </a:pPr>
            <a:r>
              <a:rPr sz="2800" dirty="0" smtClean="0">
                <a:solidFill>
                  <a:srgbClr val="BB2CA2"/>
                </a:solidFill>
                <a:latin typeface="SimSun"/>
                <a:cs typeface="SimSun"/>
              </a:rPr>
              <a:t>template</a:t>
            </a:r>
            <a:r>
              <a:rPr sz="2800" dirty="0" smtClean="0">
                <a:latin typeface="SimSun"/>
                <a:cs typeface="SimSun"/>
              </a:rPr>
              <a:t>&lt;</a:t>
            </a:r>
            <a:r>
              <a:rPr sz="2800" dirty="0" smtClean="0">
                <a:solidFill>
                  <a:srgbClr val="BB2CA2"/>
                </a:solidFill>
                <a:latin typeface="SimSun"/>
                <a:cs typeface="SimSun"/>
              </a:rPr>
              <a:t>class</a:t>
            </a:r>
            <a:r>
              <a:rPr lang="en-US" sz="2800" dirty="0" smtClean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2800" dirty="0" smtClean="0">
                <a:latin typeface="SimSun"/>
                <a:cs typeface="SimSun"/>
              </a:rPr>
              <a:t>F,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smtClean="0">
                <a:solidFill>
                  <a:srgbClr val="BB2CA2"/>
                </a:solidFill>
                <a:latin typeface="SimSun"/>
                <a:cs typeface="SimSun"/>
              </a:rPr>
              <a:t>class</a:t>
            </a:r>
            <a:r>
              <a:rPr sz="2800" dirty="0" smtClean="0">
                <a:latin typeface="SimSun"/>
                <a:cs typeface="SimSun"/>
              </a:rPr>
              <a:t>...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err="1" smtClean="0">
                <a:latin typeface="SimSun"/>
                <a:cs typeface="SimSun"/>
              </a:rPr>
              <a:t>Args</a:t>
            </a:r>
            <a:r>
              <a:rPr sz="2800" dirty="0">
                <a:latin typeface="SimSun"/>
                <a:cs typeface="SimSun"/>
              </a:rPr>
              <a:t>&gt;  </a:t>
            </a:r>
            <a:endParaRPr lang="en-US" sz="2800" dirty="0">
              <a:latin typeface="SimSun"/>
              <a:cs typeface="SimSun"/>
            </a:endParaRPr>
          </a:p>
          <a:p>
            <a:pPr marL="927100" marR="2976880">
              <a:lnSpc>
                <a:spcPts val="3800"/>
              </a:lnSpc>
              <a:tabLst>
                <a:tab pos="4355465" algn="l"/>
                <a:tab pos="5041265" algn="l"/>
                <a:tab pos="7098665" algn="l"/>
              </a:tabLst>
            </a:pPr>
            <a:r>
              <a:rPr sz="28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2800" dirty="0">
                <a:latin typeface="SimSun"/>
                <a:cs typeface="SimSun"/>
              </a:rPr>
              <a:t>::</a:t>
            </a:r>
            <a:r>
              <a:rPr sz="2800" dirty="0">
                <a:solidFill>
                  <a:srgbClr val="4E8187"/>
                </a:solidFill>
                <a:latin typeface="SimSun"/>
                <a:cs typeface="SimSun"/>
              </a:rPr>
              <a:t>future</a:t>
            </a:r>
            <a:r>
              <a:rPr sz="2800" dirty="0">
                <a:latin typeface="SimSun"/>
                <a:cs typeface="SimSun"/>
              </a:rPr>
              <a:t>&lt;F(</a:t>
            </a:r>
            <a:r>
              <a:rPr sz="2800" dirty="0" err="1">
                <a:latin typeface="SimSun"/>
                <a:cs typeface="SimSun"/>
              </a:rPr>
              <a:t>Args</a:t>
            </a:r>
            <a:r>
              <a:rPr sz="2800" dirty="0">
                <a:latin typeface="SimSun"/>
                <a:cs typeface="SimSun"/>
              </a:rPr>
              <a:t>...)</a:t>
            </a:r>
            <a:r>
              <a:rPr lang="ko-KR" altLang="en-US" sz="2800" dirty="0">
                <a:latin typeface="SimSun"/>
                <a:cs typeface="SimSun"/>
              </a:rPr>
              <a:t>의 반환 값 타입</a:t>
            </a:r>
            <a:r>
              <a:rPr sz="2800" dirty="0">
                <a:latin typeface="SimSun"/>
                <a:cs typeface="SimSun"/>
              </a:rPr>
              <a:t>&gt;</a:t>
            </a:r>
          </a:p>
          <a:p>
            <a:pPr marL="1841500">
              <a:lnSpc>
                <a:spcPts val="3500"/>
              </a:lnSpc>
              <a:tabLst>
                <a:tab pos="4126865" algn="l"/>
                <a:tab pos="5269865" algn="l"/>
                <a:tab pos="7555865" algn="l"/>
              </a:tabLst>
            </a:pPr>
            <a:r>
              <a:rPr sz="2800" dirty="0" err="1" smtClean="0">
                <a:latin typeface="SimSun"/>
                <a:cs typeface="SimSun"/>
              </a:rPr>
              <a:t>enqueue</a:t>
            </a:r>
            <a:r>
              <a:rPr sz="2800" dirty="0" smtClean="0">
                <a:latin typeface="SimSun"/>
                <a:cs typeface="SimSun"/>
              </a:rPr>
              <a:t>(F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smtClean="0">
                <a:latin typeface="SimSun"/>
                <a:cs typeface="SimSun"/>
              </a:rPr>
              <a:t>&amp;&amp;</a:t>
            </a:r>
            <a:r>
              <a:rPr sz="2800" dirty="0">
                <a:latin typeface="SimSun"/>
                <a:cs typeface="SimSun"/>
              </a:rPr>
              <a:t>f</a:t>
            </a:r>
            <a:r>
              <a:rPr sz="2800" dirty="0" smtClean="0">
                <a:latin typeface="SimSun"/>
                <a:cs typeface="SimSun"/>
              </a:rPr>
              <a:t>,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err="1" smtClean="0">
                <a:latin typeface="SimSun"/>
                <a:cs typeface="SimSun"/>
              </a:rPr>
              <a:t>Args</a:t>
            </a:r>
            <a:r>
              <a:rPr sz="2800" dirty="0" smtClean="0">
                <a:latin typeface="SimSun"/>
                <a:cs typeface="SimSun"/>
              </a:rPr>
              <a:t>&amp;&amp;...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err="1" smtClean="0">
                <a:latin typeface="SimSun"/>
                <a:cs typeface="SimSun"/>
              </a:rPr>
              <a:t>args</a:t>
            </a:r>
            <a:r>
              <a:rPr sz="2800" dirty="0">
                <a:latin typeface="SimSun"/>
                <a:cs typeface="SimSun"/>
              </a:rPr>
              <a:t>)</a:t>
            </a:r>
          </a:p>
          <a:p>
            <a:pPr marL="927100">
              <a:lnSpc>
                <a:spcPts val="3800"/>
              </a:lnSpc>
            </a:pPr>
            <a:r>
              <a:rPr sz="2800" dirty="0">
                <a:latin typeface="SimSun"/>
                <a:cs typeface="SimSun"/>
              </a:rPr>
              <a:t>{</a:t>
            </a:r>
          </a:p>
          <a:p>
            <a:pPr marL="1841500" marR="1148715">
              <a:lnSpc>
                <a:spcPts val="3800"/>
              </a:lnSpc>
              <a:spcBef>
                <a:spcPts val="300"/>
              </a:spcBef>
              <a:tabLst>
                <a:tab pos="2983865" algn="l"/>
                <a:tab pos="3441065" algn="l"/>
                <a:tab pos="3898265" algn="l"/>
                <a:tab pos="10299065" algn="l"/>
              </a:tabLst>
            </a:pPr>
            <a:r>
              <a:rPr sz="28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2800" dirty="0">
                <a:latin typeface="SimSun"/>
                <a:cs typeface="SimSun"/>
              </a:rPr>
              <a:t>::promise&lt;F(</a:t>
            </a:r>
            <a:r>
              <a:rPr sz="2800" dirty="0" err="1">
                <a:latin typeface="SimSun"/>
                <a:cs typeface="SimSun"/>
              </a:rPr>
              <a:t>Args</a:t>
            </a:r>
            <a:r>
              <a:rPr sz="2800" dirty="0">
                <a:latin typeface="SimSun"/>
                <a:cs typeface="SimSun"/>
              </a:rPr>
              <a:t>...)</a:t>
            </a:r>
            <a:r>
              <a:rPr lang="ko-KR" altLang="en-US" sz="2800" dirty="0" smtClean="0">
                <a:latin typeface="SimSun"/>
                <a:cs typeface="SimSun"/>
              </a:rPr>
              <a:t>의 반환 </a:t>
            </a:r>
            <a:r>
              <a:rPr lang="ko-KR" altLang="en-US" sz="2800" dirty="0">
                <a:latin typeface="SimSun"/>
                <a:cs typeface="SimSun"/>
              </a:rPr>
              <a:t>값 타입</a:t>
            </a:r>
            <a:r>
              <a:rPr sz="2800" dirty="0" smtClean="0">
                <a:latin typeface="SimSun"/>
                <a:cs typeface="SimSun"/>
              </a:rPr>
              <a:t>&gt;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smtClean="0">
                <a:latin typeface="SimSun"/>
                <a:cs typeface="SimSun"/>
              </a:rPr>
              <a:t>p</a:t>
            </a:r>
            <a:r>
              <a:rPr sz="2800" dirty="0">
                <a:latin typeface="SimSun"/>
                <a:cs typeface="SimSun"/>
              </a:rPr>
              <a:t>;  </a:t>
            </a:r>
            <a:r>
              <a:rPr lang="en-US" sz="2800" dirty="0" smtClean="0">
                <a:latin typeface="SimSun"/>
                <a:cs typeface="SimSun"/>
              </a:rPr>
              <a:t/>
            </a:r>
            <a:br>
              <a:rPr lang="en-US" sz="2800" dirty="0" smtClean="0">
                <a:latin typeface="SimSun"/>
                <a:cs typeface="SimSun"/>
              </a:rPr>
            </a:br>
            <a:r>
              <a:rPr sz="2800" dirty="0" smtClean="0">
                <a:solidFill>
                  <a:srgbClr val="BB2CA2"/>
                </a:solidFill>
                <a:latin typeface="SimSun"/>
                <a:cs typeface="SimSun"/>
              </a:rPr>
              <a:t>auto</a:t>
            </a:r>
            <a:r>
              <a:rPr sz="2800" dirty="0">
                <a:solidFill>
                  <a:srgbClr val="BB2CA2"/>
                </a:solidFill>
                <a:latin typeface="SimSun"/>
                <a:cs typeface="SimSun"/>
              </a:rPr>
              <a:t>	</a:t>
            </a:r>
            <a:r>
              <a:rPr sz="2800" dirty="0">
                <a:latin typeface="SimSun"/>
                <a:cs typeface="SimSun"/>
              </a:rPr>
              <a:t>f	=	p.get_future();</a:t>
            </a:r>
          </a:p>
          <a:p>
            <a:pPr marL="1841500">
              <a:lnSpc>
                <a:spcPts val="4060"/>
              </a:lnSpc>
              <a:spcBef>
                <a:spcPts val="3240"/>
              </a:spcBef>
              <a:tabLst>
                <a:tab pos="6870065" algn="l"/>
              </a:tabLst>
            </a:pPr>
            <a:r>
              <a:rPr sz="28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2800" dirty="0">
                <a:latin typeface="SimSun"/>
                <a:cs typeface="SimSun"/>
              </a:rPr>
              <a:t>::</a:t>
            </a:r>
            <a:r>
              <a:rPr sz="2800" dirty="0" err="1">
                <a:latin typeface="SimSun"/>
                <a:cs typeface="SimSun"/>
              </a:rPr>
              <a:t>unique_ptr</a:t>
            </a:r>
            <a:r>
              <a:rPr sz="2800" dirty="0">
                <a:latin typeface="SimSun"/>
                <a:cs typeface="SimSun"/>
              </a:rPr>
              <a:t>&lt;Task</a:t>
            </a:r>
            <a:r>
              <a:rPr sz="2800" dirty="0" smtClean="0">
                <a:latin typeface="SimSun"/>
                <a:cs typeface="SimSun"/>
              </a:rPr>
              <a:t>&gt;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err="1" smtClean="0">
                <a:latin typeface="SimSun"/>
                <a:cs typeface="SimSun"/>
              </a:rPr>
              <a:t>ptask</a:t>
            </a:r>
            <a:r>
              <a:rPr sz="2800" dirty="0">
                <a:latin typeface="SimSun"/>
                <a:cs typeface="SimSun"/>
              </a:rPr>
              <a:t>(</a:t>
            </a:r>
          </a:p>
          <a:p>
            <a:pPr marL="2755900">
              <a:lnSpc>
                <a:spcPts val="3800"/>
              </a:lnSpc>
              <a:tabLst>
                <a:tab pos="3669665" algn="l"/>
                <a:tab pos="8013065" algn="l"/>
                <a:tab pos="8698865" algn="l"/>
              </a:tabLst>
            </a:pPr>
            <a:r>
              <a:rPr sz="2800" dirty="0">
                <a:solidFill>
                  <a:srgbClr val="BB2CA2"/>
                </a:solidFill>
                <a:latin typeface="SimSun"/>
                <a:cs typeface="SimSun"/>
              </a:rPr>
              <a:t>new	</a:t>
            </a:r>
            <a:r>
              <a:rPr sz="2800" dirty="0">
                <a:latin typeface="SimSun"/>
                <a:cs typeface="SimSun"/>
              </a:rPr>
              <a:t>Task(</a:t>
            </a:r>
            <a:r>
              <a:rPr sz="28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2800" dirty="0">
                <a:latin typeface="SimSun"/>
                <a:cs typeface="SimSun"/>
              </a:rPr>
              <a:t>::move(p</a:t>
            </a:r>
            <a:r>
              <a:rPr sz="2800" dirty="0" smtClean="0">
                <a:latin typeface="SimSun"/>
                <a:cs typeface="SimSun"/>
              </a:rPr>
              <a:t>),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smtClean="0">
                <a:latin typeface="SimSun"/>
                <a:cs typeface="SimSun"/>
              </a:rPr>
              <a:t>f,</a:t>
            </a:r>
            <a:r>
              <a:rPr lang="en-US" sz="2800" dirty="0" smtClean="0">
                <a:latin typeface="SimSun"/>
                <a:cs typeface="SimSun"/>
              </a:rPr>
              <a:t> </a:t>
            </a:r>
            <a:r>
              <a:rPr sz="2800" dirty="0" err="1" smtClean="0">
                <a:latin typeface="SimSun"/>
                <a:cs typeface="SimSun"/>
              </a:rPr>
              <a:t>args</a:t>
            </a:r>
            <a:r>
              <a:rPr sz="2800" dirty="0">
                <a:latin typeface="SimSun"/>
                <a:cs typeface="SimSun"/>
              </a:rPr>
              <a:t>...)</a:t>
            </a:r>
          </a:p>
          <a:p>
            <a:pPr marL="2755900">
              <a:lnSpc>
                <a:spcPts val="4060"/>
              </a:lnSpc>
            </a:pPr>
            <a:r>
              <a:rPr sz="2800" dirty="0">
                <a:latin typeface="SimSun"/>
                <a:cs typeface="SimSun"/>
              </a:rPr>
              <a:t>);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841500" marR="2519680">
              <a:lnSpc>
                <a:spcPts val="3800"/>
              </a:lnSpc>
              <a:tabLst>
                <a:tab pos="3441065" algn="l"/>
              </a:tabLst>
            </a:pPr>
            <a:r>
              <a:rPr sz="2800" dirty="0">
                <a:latin typeface="SimSun"/>
                <a:cs typeface="SimSun"/>
              </a:rPr>
              <a:t>queue_.enqueue(</a:t>
            </a:r>
            <a:r>
              <a:rPr sz="28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2800" dirty="0">
                <a:latin typeface="SimSun"/>
                <a:cs typeface="SimSun"/>
              </a:rPr>
              <a:t>::move(ptask));  </a:t>
            </a:r>
            <a:r>
              <a:rPr lang="en-US" sz="2800" dirty="0" smtClean="0">
                <a:latin typeface="SimSun"/>
                <a:cs typeface="SimSun"/>
              </a:rPr>
              <a:t/>
            </a:r>
            <a:br>
              <a:rPr lang="en-US" sz="2800" dirty="0" smtClean="0">
                <a:latin typeface="SimSun"/>
                <a:cs typeface="SimSun"/>
              </a:rPr>
            </a:br>
            <a:r>
              <a:rPr sz="2800" dirty="0" smtClean="0">
                <a:solidFill>
                  <a:srgbClr val="BB2CA2"/>
                </a:solidFill>
                <a:latin typeface="SimSun"/>
                <a:cs typeface="SimSun"/>
              </a:rPr>
              <a:t>return</a:t>
            </a:r>
            <a:r>
              <a:rPr lang="en-US" sz="2800" dirty="0" smtClean="0">
                <a:solidFill>
                  <a:srgbClr val="BB2CA2"/>
                </a:solidFill>
                <a:latin typeface="SimSun"/>
                <a:cs typeface="SimSun"/>
              </a:rPr>
              <a:t> </a:t>
            </a:r>
            <a:r>
              <a:rPr sz="2800" dirty="0" smtClean="0">
                <a:latin typeface="SimSun"/>
                <a:cs typeface="SimSun"/>
              </a:rPr>
              <a:t>f</a:t>
            </a:r>
            <a:r>
              <a:rPr sz="2800" dirty="0">
                <a:latin typeface="SimSun"/>
                <a:cs typeface="SimSun"/>
              </a:rPr>
              <a:t>;</a:t>
            </a:r>
          </a:p>
          <a:p>
            <a:pPr marL="927100">
              <a:lnSpc>
                <a:spcPts val="3760"/>
              </a:lnSpc>
            </a:pPr>
            <a:r>
              <a:rPr sz="2800" dirty="0">
                <a:latin typeface="SimSun"/>
                <a:cs typeface="SimSun"/>
              </a:rPr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7353300"/>
                </a:moveTo>
                <a:lnTo>
                  <a:pt x="12293600" y="7353300"/>
                </a:lnTo>
                <a:lnTo>
                  <a:pt x="12293600" y="0"/>
                </a:lnTo>
                <a:lnTo>
                  <a:pt x="0" y="0"/>
                </a:lnTo>
                <a:lnTo>
                  <a:pt x="0" y="73533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1943100"/>
            <a:ext cx="12293600" cy="7353300"/>
          </a:xfrm>
          <a:custGeom>
            <a:avLst/>
            <a:gdLst/>
            <a:ahLst/>
            <a:cxnLst/>
            <a:rect l="l" t="t" r="r" b="b"/>
            <a:pathLst>
              <a:path w="12293600" h="7353300">
                <a:moveTo>
                  <a:pt x="0" y="0"/>
                </a:moveTo>
                <a:lnTo>
                  <a:pt x="12293600" y="0"/>
                </a:lnTo>
                <a:lnTo>
                  <a:pt x="12293600" y="7353300"/>
                </a:lnTo>
                <a:lnTo>
                  <a:pt x="0" y="73533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" y="6831215"/>
            <a:ext cx="12166600" cy="482600"/>
          </a:xfrm>
          <a:custGeom>
            <a:avLst/>
            <a:gdLst/>
            <a:ahLst/>
            <a:cxnLst/>
            <a:rect l="l" t="t" r="r" b="b"/>
            <a:pathLst>
              <a:path w="12166600" h="482600">
                <a:moveTo>
                  <a:pt x="0" y="482600"/>
                </a:moveTo>
                <a:lnTo>
                  <a:pt x="12166600" y="482600"/>
                </a:lnTo>
                <a:lnTo>
                  <a:pt x="12166600" y="0"/>
                </a:lnTo>
                <a:lnTo>
                  <a:pt x="0" y="0"/>
                </a:lnTo>
                <a:lnTo>
                  <a:pt x="0" y="482600"/>
                </a:lnTo>
                <a:close/>
              </a:path>
            </a:pathLst>
          </a:custGeom>
          <a:solidFill>
            <a:srgbClr val="C6F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5803900"/>
            <a:ext cx="8255000" cy="344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60"/>
              </a:lnSpc>
              <a:tabLst>
                <a:tab pos="926465" algn="l"/>
                <a:tab pos="27552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int	</a:t>
            </a:r>
            <a:r>
              <a:rPr sz="3600" dirty="0">
                <a:latin typeface="SimSun"/>
                <a:cs typeface="SimSun"/>
              </a:rPr>
              <a:t>main()	{</a:t>
            </a:r>
          </a:p>
          <a:p>
            <a:pPr marL="927100" marR="5080">
              <a:lnSpc>
                <a:spcPts val="3800"/>
              </a:lnSpc>
              <a:spcBef>
                <a:spcPts val="300"/>
              </a:spcBef>
              <a:tabLst>
                <a:tab pos="3669665" algn="l"/>
              </a:tabLst>
            </a:pPr>
            <a:r>
              <a:rPr sz="3600" dirty="0">
                <a:latin typeface="SimSun"/>
                <a:cs typeface="SimSun"/>
              </a:rPr>
              <a:t>std::thread	th1(ThreadProcess1);  std::thread	th2(ThreadProcess1);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th1.join();</a:t>
            </a:r>
          </a:p>
          <a:p>
            <a:pPr marL="9271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th2.join();</a:t>
            </a:r>
          </a:p>
          <a:p>
            <a:pPr marL="127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1630">
              <a:lnSpc>
                <a:spcPct val="100000"/>
              </a:lnSpc>
            </a:pPr>
            <a:r>
              <a:rPr lang="ko-KR" altLang="en-US" spc="-130" dirty="0"/>
              <a:t>복수의 실행 흐름</a:t>
            </a:r>
            <a:endParaRPr spc="-130" dirty="0"/>
          </a:p>
        </p:txBody>
      </p:sp>
      <p:sp>
        <p:nvSpPr>
          <p:cNvPr id="7" name="object 7"/>
          <p:cNvSpPr/>
          <p:nvPr/>
        </p:nvSpPr>
        <p:spPr>
          <a:xfrm>
            <a:off x="8674100" y="6007100"/>
            <a:ext cx="863600" cy="316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8400" y="6121400"/>
            <a:ext cx="520700" cy="2819400"/>
          </a:xfrm>
          <a:custGeom>
            <a:avLst/>
            <a:gdLst/>
            <a:ahLst/>
            <a:cxnLst/>
            <a:rect l="l" t="t" r="r" b="b"/>
            <a:pathLst>
              <a:path w="520700" h="2819400">
                <a:moveTo>
                  <a:pt x="520700" y="2400300"/>
                </a:moveTo>
                <a:lnTo>
                  <a:pt x="0" y="2400300"/>
                </a:lnTo>
                <a:lnTo>
                  <a:pt x="260350" y="2819400"/>
                </a:lnTo>
                <a:lnTo>
                  <a:pt x="520700" y="2400300"/>
                </a:lnTo>
                <a:close/>
              </a:path>
              <a:path w="520700" h="2819400">
                <a:moveTo>
                  <a:pt x="368300" y="0"/>
                </a:moveTo>
                <a:lnTo>
                  <a:pt x="152400" y="0"/>
                </a:lnTo>
                <a:lnTo>
                  <a:pt x="152400" y="2400300"/>
                </a:lnTo>
                <a:lnTo>
                  <a:pt x="368300" y="24003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8400" y="6121400"/>
            <a:ext cx="520700" cy="2819400"/>
          </a:xfrm>
          <a:custGeom>
            <a:avLst/>
            <a:gdLst/>
            <a:ahLst/>
            <a:cxnLst/>
            <a:rect l="l" t="t" r="r" b="b"/>
            <a:pathLst>
              <a:path w="520700" h="2819400">
                <a:moveTo>
                  <a:pt x="152400" y="2400300"/>
                </a:moveTo>
                <a:lnTo>
                  <a:pt x="0" y="2400300"/>
                </a:lnTo>
                <a:lnTo>
                  <a:pt x="260350" y="2819400"/>
                </a:lnTo>
                <a:lnTo>
                  <a:pt x="520700" y="2400300"/>
                </a:lnTo>
                <a:lnTo>
                  <a:pt x="368300" y="24003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2400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400" y="2006600"/>
            <a:ext cx="8636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57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5207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close/>
              </a:path>
              <a:path w="520700" h="1130300">
                <a:moveTo>
                  <a:pt x="368300" y="0"/>
                </a:moveTo>
                <a:lnTo>
                  <a:pt x="152400" y="0"/>
                </a:lnTo>
                <a:lnTo>
                  <a:pt x="152400" y="711200"/>
                </a:lnTo>
                <a:lnTo>
                  <a:pt x="368300" y="7112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57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1524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lnTo>
                  <a:pt x="368300" y="7112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71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6900" y="2006600"/>
            <a:ext cx="863600" cy="147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312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5207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close/>
              </a:path>
              <a:path w="520700" h="1130300">
                <a:moveTo>
                  <a:pt x="368300" y="0"/>
                </a:moveTo>
                <a:lnTo>
                  <a:pt x="152400" y="0"/>
                </a:lnTo>
                <a:lnTo>
                  <a:pt x="152400" y="711200"/>
                </a:lnTo>
                <a:lnTo>
                  <a:pt x="368300" y="711200"/>
                </a:lnTo>
                <a:lnTo>
                  <a:pt x="368300" y="0"/>
                </a:lnTo>
                <a:close/>
              </a:path>
            </a:pathLst>
          </a:custGeom>
          <a:solidFill>
            <a:srgbClr val="8BB6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31200" y="2120900"/>
            <a:ext cx="520700" cy="1130300"/>
          </a:xfrm>
          <a:custGeom>
            <a:avLst/>
            <a:gdLst/>
            <a:ahLst/>
            <a:cxnLst/>
            <a:rect l="l" t="t" r="r" b="b"/>
            <a:pathLst>
              <a:path w="520700" h="1130300">
                <a:moveTo>
                  <a:pt x="152400" y="711200"/>
                </a:moveTo>
                <a:lnTo>
                  <a:pt x="0" y="711200"/>
                </a:lnTo>
                <a:lnTo>
                  <a:pt x="260350" y="1130300"/>
                </a:lnTo>
                <a:lnTo>
                  <a:pt x="520700" y="711200"/>
                </a:lnTo>
                <a:lnTo>
                  <a:pt x="368300" y="711200"/>
                </a:lnTo>
                <a:lnTo>
                  <a:pt x="368300" y="0"/>
                </a:lnTo>
                <a:lnTo>
                  <a:pt x="152400" y="0"/>
                </a:lnTo>
                <a:lnTo>
                  <a:pt x="152400" y="711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5200" y="3175000"/>
            <a:ext cx="119761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7771" y="3416300"/>
            <a:ext cx="11430000" cy="584200"/>
          </a:xfrm>
          <a:custGeom>
            <a:avLst/>
            <a:gdLst/>
            <a:ahLst/>
            <a:cxnLst/>
            <a:rect l="l" t="t" r="r" b="b"/>
            <a:pathLst>
              <a:path w="11430000" h="584200">
                <a:moveTo>
                  <a:pt x="0" y="584200"/>
                </a:moveTo>
                <a:lnTo>
                  <a:pt x="11430000" y="584200"/>
                </a:lnTo>
                <a:lnTo>
                  <a:pt x="11430000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solidFill>
            <a:srgbClr val="CAF0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7771" y="3416300"/>
            <a:ext cx="11430000" cy="584200"/>
          </a:xfrm>
          <a:custGeom>
            <a:avLst/>
            <a:gdLst/>
            <a:ahLst/>
            <a:cxnLst/>
            <a:rect l="l" t="t" r="r" b="b"/>
            <a:pathLst>
              <a:path w="11430000" h="584200">
                <a:moveTo>
                  <a:pt x="0" y="0"/>
                </a:moveTo>
                <a:lnTo>
                  <a:pt x="11430000" y="0"/>
                </a:lnTo>
                <a:lnTo>
                  <a:pt x="1143000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400" y="2014220"/>
            <a:ext cx="12178665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6671309" indent="-914400">
              <a:lnSpc>
                <a:spcPts val="3800"/>
              </a:lnSpc>
              <a:tabLst>
                <a:tab pos="1155065" algn="l"/>
                <a:tab pos="52698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>
                <a:latin typeface="SimSun"/>
                <a:cs typeface="SimSun"/>
              </a:rPr>
              <a:t>ThreadProcess1()	{  doSomething1();</a:t>
            </a:r>
          </a:p>
          <a:p>
            <a:pPr marL="12700">
              <a:lnSpc>
                <a:spcPts val="365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1" name="TextBox 20"/>
          <p:cNvSpPr txBox="1"/>
          <p:nvPr/>
        </p:nvSpPr>
        <p:spPr>
          <a:xfrm>
            <a:off x="1397000" y="3516910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하나의 함수가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개의 </a:t>
            </a:r>
            <a:r>
              <a:rPr lang="ko-KR" altLang="en-US" sz="2800" b="1" dirty="0" err="1"/>
              <a:t>쓰레드에서</a:t>
            </a:r>
            <a:r>
              <a:rPr lang="ko-KR" altLang="en-US" sz="2800" b="1" dirty="0"/>
              <a:t> 개개로 동시에 실행된다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600" y="444500"/>
            <a:ext cx="12293600" cy="8851900"/>
          </a:xfrm>
          <a:custGeom>
            <a:avLst/>
            <a:gdLst/>
            <a:ahLst/>
            <a:cxnLst/>
            <a:rect l="l" t="t" r="r" b="b"/>
            <a:pathLst>
              <a:path w="12293600" h="8851900">
                <a:moveTo>
                  <a:pt x="0" y="8851900"/>
                </a:moveTo>
                <a:lnTo>
                  <a:pt x="12293600" y="8851900"/>
                </a:lnTo>
                <a:lnTo>
                  <a:pt x="12293600" y="0"/>
                </a:lnTo>
                <a:lnTo>
                  <a:pt x="0" y="0"/>
                </a:lnTo>
                <a:lnTo>
                  <a:pt x="0" y="8851900"/>
                </a:lnTo>
                <a:close/>
              </a:path>
            </a:pathLst>
          </a:custGeom>
          <a:solidFill>
            <a:srgbClr val="E6F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0" y="444500"/>
            <a:ext cx="12293600" cy="8851900"/>
          </a:xfrm>
          <a:custGeom>
            <a:avLst/>
            <a:gdLst/>
            <a:ahLst/>
            <a:cxnLst/>
            <a:rect l="l" t="t" r="r" b="b"/>
            <a:pathLst>
              <a:path w="12293600" h="8851900">
                <a:moveTo>
                  <a:pt x="0" y="0"/>
                </a:moveTo>
                <a:lnTo>
                  <a:pt x="12293600" y="0"/>
                </a:lnTo>
                <a:lnTo>
                  <a:pt x="12293600" y="8851900"/>
                </a:lnTo>
                <a:lnTo>
                  <a:pt x="0" y="88519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400" y="444500"/>
            <a:ext cx="11226800" cy="8458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계속</a:t>
            </a:r>
            <a:endParaRPr sz="36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841500" marR="6634480" indent="-914400">
              <a:lnSpc>
                <a:spcPts val="3800"/>
              </a:lnSpc>
              <a:tabLst>
                <a:tab pos="2069464" algn="l"/>
                <a:tab pos="2983865" algn="l"/>
                <a:tab pos="3441065" algn="l"/>
                <a:tab pos="3898265" algn="l"/>
                <a:tab pos="4355465" algn="l"/>
              </a:tabLst>
            </a:pP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void </a:t>
            </a:r>
            <a:r>
              <a:rPr sz="3600" dirty="0">
                <a:latin typeface="SimSun"/>
                <a:cs typeface="SimSun"/>
              </a:rPr>
              <a:t>process()	{  </a:t>
            </a:r>
            <a:r>
              <a:rPr sz="3600" dirty="0">
                <a:solidFill>
                  <a:srgbClr val="BB2CA2"/>
                </a:solidFill>
                <a:latin typeface="SimSun"/>
                <a:cs typeface="SimSun"/>
              </a:rPr>
              <a:t>for</a:t>
            </a:r>
            <a:r>
              <a:rPr sz="3600" dirty="0">
                <a:latin typeface="SimSun"/>
                <a:cs typeface="SimSun"/>
              </a:rPr>
              <a:t>(	;	;	)	{</a:t>
            </a:r>
          </a:p>
          <a:p>
            <a:pPr marL="2755900">
              <a:lnSpc>
                <a:spcPts val="3500"/>
              </a:lnSpc>
              <a:tabLst>
                <a:tab pos="34410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태스크가 쌓였다면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、</a:t>
            </a:r>
            <a:endParaRPr sz="3600" dirty="0">
              <a:latin typeface="SimSun"/>
              <a:cs typeface="SimSun"/>
            </a:endParaRPr>
          </a:p>
          <a:p>
            <a:pPr marL="2755900" marR="2062480">
              <a:lnSpc>
                <a:spcPts val="3800"/>
              </a:lnSpc>
              <a:spcBef>
                <a:spcPts val="300"/>
              </a:spcBef>
              <a:tabLst>
                <a:tab pos="3441065" algn="l"/>
                <a:tab pos="7784465" algn="l"/>
                <a:tab pos="89274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큐에서 빼낸다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endParaRPr lang="en-US" sz="3600" dirty="0">
              <a:solidFill>
                <a:srgbClr val="008400"/>
              </a:solidFill>
              <a:latin typeface="SimSun"/>
              <a:cs typeface="SimSun"/>
            </a:endParaRPr>
          </a:p>
          <a:p>
            <a:pPr marL="2755900" marR="2062480">
              <a:lnSpc>
                <a:spcPts val="3800"/>
              </a:lnSpc>
              <a:spcBef>
                <a:spcPts val="300"/>
              </a:spcBef>
              <a:tabLst>
                <a:tab pos="3441065" algn="l"/>
                <a:tab pos="7784465" algn="l"/>
                <a:tab pos="8927465" algn="l"/>
              </a:tabLst>
            </a:pPr>
            <a:r>
              <a:rPr sz="3600" dirty="0" err="1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::unique_ptr&lt;Task&gt;	task	=</a:t>
            </a:r>
          </a:p>
          <a:p>
            <a:pPr marL="36703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locked_queue_.dequeue();</a:t>
            </a: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2755900">
              <a:lnSpc>
                <a:spcPts val="4060"/>
              </a:lnSpc>
              <a:tabLst>
                <a:tab pos="5727065" algn="l"/>
                <a:tab pos="6412865" algn="l"/>
              </a:tabLst>
            </a:pPr>
            <a:r>
              <a:rPr sz="3600" dirty="0">
                <a:latin typeface="SimSun"/>
                <a:cs typeface="SimSun"/>
              </a:rPr>
              <a:t>task-&gt;run();	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F(</a:t>
            </a:r>
            <a:r>
              <a:rPr sz="3600" dirty="0" err="1">
                <a:solidFill>
                  <a:srgbClr val="008400"/>
                </a:solidFill>
                <a:latin typeface="SimSun"/>
                <a:cs typeface="SimSun"/>
              </a:rPr>
              <a:t>Args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...)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을 호출</a:t>
            </a:r>
            <a:endParaRPr sz="3600" dirty="0">
              <a:latin typeface="SimSun"/>
              <a:cs typeface="SimSun"/>
            </a:endParaRPr>
          </a:p>
          <a:p>
            <a:pPr marL="5727700">
              <a:lnSpc>
                <a:spcPts val="3800"/>
              </a:lnSpc>
              <a:tabLst>
                <a:tab pos="6412865" algn="l"/>
              </a:tabLst>
            </a:pP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//	promise</a:t>
            </a:r>
            <a:r>
              <a:rPr lang="ko-KR" altLang="en-US" sz="3600" dirty="0">
                <a:solidFill>
                  <a:srgbClr val="008400"/>
                </a:solidFill>
                <a:latin typeface="SimSun"/>
                <a:cs typeface="SimSun"/>
              </a:rPr>
              <a:t>에 값을 설정</a:t>
            </a:r>
            <a:endParaRPr sz="3600" dirty="0">
              <a:latin typeface="SimSun"/>
              <a:cs typeface="SimSun"/>
            </a:endParaRPr>
          </a:p>
          <a:p>
            <a:pPr marL="1841500">
              <a:lnSpc>
                <a:spcPts val="380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 marL="927100">
              <a:lnSpc>
                <a:spcPts val="4060"/>
              </a:lnSpc>
            </a:pPr>
            <a:r>
              <a:rPr sz="3600" dirty="0">
                <a:latin typeface="SimSun"/>
                <a:cs typeface="SimSun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927100" marR="2519680">
              <a:lnSpc>
                <a:spcPts val="3800"/>
              </a:lnSpc>
              <a:tabLst>
                <a:tab pos="1612265" algn="l"/>
                <a:tab pos="6641465" algn="l"/>
              </a:tabLst>
            </a:pP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//	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각 </a:t>
            </a:r>
            <a:r>
              <a:rPr lang="ko-KR" altLang="en-US" sz="3200" dirty="0" err="1">
                <a:solidFill>
                  <a:srgbClr val="008400"/>
                </a:solidFill>
                <a:latin typeface="SimSun"/>
                <a:cs typeface="SimSun"/>
              </a:rPr>
              <a:t>쓰레드가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 </a:t>
            </a:r>
            <a:r>
              <a:rPr sz="3200" dirty="0">
                <a:solidFill>
                  <a:srgbClr val="008400"/>
                </a:solidFill>
                <a:latin typeface="SimSun"/>
                <a:cs typeface="SimSun"/>
              </a:rPr>
              <a:t>process()</a:t>
            </a:r>
            <a:r>
              <a:rPr lang="ko-KR" altLang="en-US" sz="3200" dirty="0" err="1">
                <a:solidFill>
                  <a:srgbClr val="008400"/>
                </a:solidFill>
                <a:latin typeface="SimSun"/>
                <a:cs typeface="SimSun"/>
              </a:rPr>
              <a:t>를</a:t>
            </a:r>
            <a:r>
              <a:rPr lang="ko-KR" altLang="en-US" sz="3200" dirty="0">
                <a:solidFill>
                  <a:srgbClr val="008400"/>
                </a:solidFill>
                <a:latin typeface="SimSun"/>
                <a:cs typeface="SimSun"/>
              </a:rPr>
              <a:t> 실행한다</a:t>
            </a:r>
            <a:r>
              <a:rPr sz="3600" dirty="0">
                <a:solidFill>
                  <a:srgbClr val="008400"/>
                </a:solidFill>
                <a:latin typeface="SimSun"/>
                <a:cs typeface="SimSun"/>
              </a:rPr>
              <a:t>  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::vector&lt;</a:t>
            </a:r>
            <a:r>
              <a:rPr sz="3600" dirty="0">
                <a:solidFill>
                  <a:srgbClr val="4E8187"/>
                </a:solidFill>
                <a:latin typeface="SimSun"/>
                <a:cs typeface="SimSun"/>
              </a:rPr>
              <a:t>std</a:t>
            </a:r>
            <a:r>
              <a:rPr sz="3600" dirty="0">
                <a:latin typeface="SimSun"/>
                <a:cs typeface="SimSun"/>
              </a:rPr>
              <a:t>::thread&gt;	threads_;</a:t>
            </a:r>
          </a:p>
          <a:p>
            <a:pPr marL="12700">
              <a:lnSpc>
                <a:spcPts val="3760"/>
              </a:lnSpc>
            </a:pPr>
            <a:r>
              <a:rPr sz="3600" dirty="0">
                <a:latin typeface="SimSun"/>
                <a:cs typeface="SimSun"/>
              </a:rPr>
              <a:t>};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7907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8415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2000" y="126"/>
                </a:lnTo>
              </a:path>
            </a:pathLst>
          </a:custGeom>
          <a:ln w="12700">
            <a:solidFill>
              <a:srgbClr val="7996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6755" y="571500"/>
            <a:ext cx="241554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6400" spc="-130" dirty="0">
                <a:solidFill>
                  <a:srgbClr val="314864"/>
                </a:solidFill>
                <a:latin typeface="PMingLiU"/>
                <a:cs typeface="PMingLiU"/>
              </a:rPr>
              <a:t>정리</a:t>
            </a:r>
            <a:endParaRPr sz="6400" dirty="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93700" y="30204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2811952"/>
            <a:ext cx="11706225" cy="1408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sz="4200" spc="180" dirty="0">
                <a:latin typeface="SimSun"/>
                <a:cs typeface="SimSun"/>
              </a:rPr>
              <a:t>C++</a:t>
            </a:r>
            <a:r>
              <a:rPr lang="ko-KR" altLang="en-US" sz="4200" spc="180" dirty="0">
                <a:latin typeface="SimSun"/>
                <a:cs typeface="SimSun"/>
              </a:rPr>
              <a:t>에 표준으로 준비된 클래스를 이용하여 멀티 </a:t>
            </a:r>
            <a:r>
              <a:rPr lang="ko-KR" altLang="en-US" sz="4200" spc="180" dirty="0" err="1">
                <a:latin typeface="SimSun"/>
                <a:cs typeface="SimSun"/>
              </a:rPr>
              <a:t>쓰레드</a:t>
            </a:r>
            <a:r>
              <a:rPr lang="ko-KR" altLang="en-US" sz="4200" spc="180" dirty="0">
                <a:latin typeface="SimSun"/>
                <a:cs typeface="SimSun"/>
              </a:rPr>
              <a:t> 프로그램을 만들 수 있다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700" y="47476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4539152"/>
            <a:ext cx="11621770" cy="704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100"/>
              </a:lnSpc>
            </a:pPr>
            <a:r>
              <a:rPr lang="ko-KR" altLang="en-US" sz="4200" spc="-55" dirty="0">
                <a:latin typeface="SimSun"/>
                <a:cs typeface="SimSun"/>
              </a:rPr>
              <a:t>멀티 </a:t>
            </a:r>
            <a:r>
              <a:rPr lang="ko-KR" altLang="en-US" sz="4200" spc="-55" dirty="0" err="1">
                <a:latin typeface="SimSun"/>
                <a:cs typeface="SimSun"/>
              </a:rPr>
              <a:t>쓰레드에</a:t>
            </a:r>
            <a:r>
              <a:rPr lang="ko-KR" altLang="en-US" sz="4200" spc="-55" dirty="0">
                <a:latin typeface="SimSun"/>
                <a:cs typeface="SimSun"/>
              </a:rPr>
              <a:t> 의해서 성능을 향상 할 수 있다</a:t>
            </a:r>
            <a:endParaRPr sz="42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700" y="6474815"/>
            <a:ext cx="235585" cy="32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45" dirty="0">
                <a:solidFill>
                  <a:srgbClr val="5C86B8"/>
                </a:solidFill>
                <a:latin typeface="MS UI Gothic"/>
                <a:cs typeface="MS UI Gothic"/>
              </a:rPr>
              <a:t>✤</a:t>
            </a:r>
            <a:endParaRPr sz="21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6266352"/>
            <a:ext cx="11988800" cy="2119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1809">
              <a:lnSpc>
                <a:spcPct val="109100"/>
              </a:lnSpc>
            </a:pPr>
            <a:r>
              <a:rPr lang="ko-KR" altLang="en-US" sz="4200" spc="-30" dirty="0">
                <a:latin typeface="SimSun"/>
                <a:cs typeface="SimSun"/>
              </a:rPr>
              <a:t>멀티 </a:t>
            </a:r>
            <a:r>
              <a:rPr lang="ko-KR" altLang="en-US" sz="4200" spc="-30" dirty="0" err="1">
                <a:latin typeface="SimSun"/>
                <a:cs typeface="SimSun"/>
              </a:rPr>
              <a:t>쓰레드</a:t>
            </a:r>
            <a:r>
              <a:rPr lang="ko-KR" altLang="en-US" sz="4200" spc="-30" dirty="0">
                <a:latin typeface="SimSun"/>
                <a:cs typeface="SimSun"/>
              </a:rPr>
              <a:t> 프로그래밍에서는 데이터 경합</a:t>
            </a:r>
            <a:r>
              <a:rPr sz="4200" dirty="0">
                <a:latin typeface="SimSun"/>
                <a:cs typeface="SimSun"/>
              </a:rPr>
              <a:t>／</a:t>
            </a:r>
            <a:r>
              <a:rPr lang="ko-KR" altLang="en-US" sz="4200" dirty="0" err="1">
                <a:latin typeface="SimSun"/>
                <a:cs typeface="SimSun"/>
              </a:rPr>
              <a:t>데드락에</a:t>
            </a:r>
            <a:r>
              <a:rPr lang="ko-KR" altLang="en-US" sz="4200" dirty="0">
                <a:latin typeface="SimSun"/>
                <a:cs typeface="SimSun"/>
              </a:rPr>
              <a:t> 주의한다</a:t>
            </a:r>
            <a:endParaRPr sz="42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200" spc="-15" dirty="0">
                <a:latin typeface="SimSun"/>
                <a:cs typeface="SimSun"/>
              </a:rPr>
              <a:t>（</a:t>
            </a:r>
            <a:r>
              <a:rPr lang="ko-KR" altLang="en-US" sz="4200" spc="-15" dirty="0">
                <a:latin typeface="SimSun"/>
                <a:cs typeface="SimSun"/>
              </a:rPr>
              <a:t>이 때문에 기능도 준비 되어 있다</a:t>
            </a:r>
            <a:r>
              <a:rPr sz="4200" spc="-15" dirty="0">
                <a:latin typeface="SimSun"/>
                <a:cs typeface="SimSun"/>
              </a:rPr>
              <a:t>）</a:t>
            </a:r>
            <a:endParaRPr sz="42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1940</Words>
  <Application>Microsoft Office PowerPoint</Application>
  <PresentationFormat>사용자 지정</PresentationFormat>
  <Paragraphs>988</Paragraphs>
  <Slides>91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9" baseType="lpstr">
      <vt:lpstr>MS UI Gothic</vt:lpstr>
      <vt:lpstr>PMingLiU</vt:lpstr>
      <vt:lpstr>SimSun</vt:lpstr>
      <vt:lpstr>맑은 고딕</vt:lpstr>
      <vt:lpstr>Calibri</vt:lpstr>
      <vt:lpstr>Palatino Linotype</vt:lpstr>
      <vt:lpstr>Times New Roman</vt:lpstr>
      <vt:lpstr>Office Theme</vt:lpstr>
      <vt:lpstr>C++ 멀티 쓰레드 프로그래밍</vt:lpstr>
      <vt:lpstr>PowerPoint 프레젠테이션</vt:lpstr>
      <vt:lpstr>오늘의 레시피</vt:lpstr>
      <vt:lpstr>멀티 쓰레드 프로그래밍 전략</vt:lpstr>
      <vt:lpstr>멀티 쓰레드 프로그램</vt:lpstr>
      <vt:lpstr>복수의 실행 흐름</vt:lpstr>
      <vt:lpstr>복수의 실행 흐름</vt:lpstr>
      <vt:lpstr>복수의 실행 흐름</vt:lpstr>
      <vt:lpstr>복수의 실행 흐름</vt:lpstr>
      <vt:lpstr>게임 &amp; 멀티 쓰레드</vt:lpstr>
      <vt:lpstr>쓰레드에 의한 비동기처리</vt:lpstr>
      <vt:lpstr>쓰레드에 의한 성능 향상</vt:lpstr>
      <vt:lpstr>멀티 쓰레드의 난점</vt:lpstr>
      <vt:lpstr>기존의 쓰레드 라이브러리 이용</vt:lpstr>
      <vt:lpstr>C++ 쓰레드 라이브러리</vt:lpstr>
      <vt:lpstr>C++의 쓰레드</vt:lpstr>
      <vt:lpstr>이전의 C++</vt:lpstr>
      <vt:lpstr>표준 규격에 정의 된 클래스</vt:lpstr>
      <vt:lpstr>std::thread</vt:lpstr>
      <vt:lpstr>쓰레드를 만든다</vt:lpstr>
      <vt:lpstr>쓰레드 만들기</vt:lpstr>
      <vt:lpstr>다양한 방법으로 쓰레드를 만든다</vt:lpstr>
      <vt:lpstr>쓰레드 만들기</vt:lpstr>
      <vt:lpstr>쓰레드 만들기</vt:lpstr>
      <vt:lpstr>쓰레드의 종료를 대기한다</vt:lpstr>
      <vt:lpstr>쓰레드를 분리한다</vt:lpstr>
      <vt:lpstr>std::thread 클래스의 주의점</vt:lpstr>
      <vt:lpstr>std::mutex 클래스</vt:lpstr>
      <vt:lpstr>배타 제어</vt:lpstr>
      <vt:lpstr>베타 제어 하지 않은 코드</vt:lpstr>
      <vt:lpstr>베타 제어 하지 않은 코드</vt:lpstr>
      <vt:lpstr>배타 제어에 대해서</vt:lpstr>
      <vt:lpstr>배타 제어 하지 않은 코드</vt:lpstr>
      <vt:lpstr>데이터 경합</vt:lpstr>
      <vt:lpstr>크리티컬섹션</vt:lpstr>
      <vt:lpstr>크리티컬섹션</vt:lpstr>
      <vt:lpstr>크리티컬섹션</vt:lpstr>
      <vt:lpstr>크리티컬섹션</vt:lpstr>
      <vt:lpstr>아토믹 성</vt:lpstr>
      <vt:lpstr>배타 제어 하지 않은 코드</vt:lpstr>
      <vt:lpstr>배타 제어 하지 않은 코드</vt:lpstr>
      <vt:lpstr>데드락</vt:lpstr>
      <vt:lpstr>데드락</vt:lpstr>
      <vt:lpstr>데드락</vt:lpstr>
      <vt:lpstr>데드락</vt:lpstr>
      <vt:lpstr>데드락</vt:lpstr>
      <vt:lpstr>데드락</vt:lpstr>
      <vt:lpstr>boost::shared_mutex</vt:lpstr>
      <vt:lpstr>reader측</vt:lpstr>
      <vt:lpstr>writer측</vt:lpstr>
      <vt:lpstr>std::lock_guard/std::unique_lock</vt:lpstr>
      <vt:lpstr>lock()/unlock()의 문제점</vt:lpstr>
      <vt:lpstr>lock_guard의 구현 이미지</vt:lpstr>
      <vt:lpstr>lock_guard를 사용한다</vt:lpstr>
      <vt:lpstr>lock_guard를 사용한다</vt:lpstr>
      <vt:lpstr>lock_guard를 사용한다</vt:lpstr>
      <vt:lpstr>std::lock_guard</vt:lpstr>
      <vt:lpstr>std::unique_lock</vt:lpstr>
      <vt:lpstr>std::condition_variable</vt:lpstr>
      <vt:lpstr>유스케이스</vt:lpstr>
      <vt:lpstr>condition_variable 사용 예</vt:lpstr>
      <vt:lpstr>condition_variable 사용 예</vt:lpstr>
      <vt:lpstr>Producer/Consumer 패턴</vt:lpstr>
      <vt:lpstr>Producer/Consumer 패턴</vt:lpstr>
      <vt:lpstr>Producer/Consumer 패턴</vt:lpstr>
      <vt:lpstr>Producer/Consumer 패턴</vt:lpstr>
      <vt:lpstr>Producer/Consumer 패턴</vt:lpstr>
      <vt:lpstr>Producer/Consumer 패턴</vt:lpstr>
      <vt:lpstr>Producer/Consumer 패턴</vt:lpstr>
      <vt:lpstr>Producer/Consumer 패턴</vt:lpstr>
      <vt:lpstr>Producer/Consumer 패턴</vt:lpstr>
      <vt:lpstr>Producer/Consumer 패턴</vt:lpstr>
      <vt:lpstr>의사 코드</vt:lpstr>
      <vt:lpstr>std::promise/std::future</vt:lpstr>
      <vt:lpstr>std::promise/std::future</vt:lpstr>
      <vt:lpstr>다른 장소에서 데이터 주고받기</vt:lpstr>
      <vt:lpstr>쓰레드를 사용하지 않는 비동기 처리</vt:lpstr>
      <vt:lpstr>쓰레드를 사용하는 비동기 처리</vt:lpstr>
      <vt:lpstr>std::atomic</vt:lpstr>
      <vt:lpstr>락 하지 않아도 안전</vt:lpstr>
      <vt:lpstr>락 하지 않아도 안전</vt:lpstr>
      <vt:lpstr>std::atomic</vt:lpstr>
      <vt:lpstr>std::atomic 사용 상의 주의</vt:lpstr>
      <vt:lpstr>실전「task_queue 클래스」</vt:lpstr>
      <vt:lpstr>PowerPoint 프레젠테이션</vt:lpstr>
      <vt:lpstr>task_queue 클래스</vt:lpstr>
      <vt:lpstr>task_queue의 동작</vt:lpstr>
      <vt:lpstr>태스크 큐 구현 이미지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멀티 쓰레드 프로그래밍</dc:title>
  <cp:lastModifiedBy>최 흥배</cp:lastModifiedBy>
  <cp:revision>79</cp:revision>
  <dcterms:created xsi:type="dcterms:W3CDTF">2016-03-02T08:02:37Z</dcterms:created>
  <dcterms:modified xsi:type="dcterms:W3CDTF">2019-10-08T01:57:36Z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2016-03-02T00:00:00Z</vt:filetime>
  </property>
</Properties>
</file>