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889F-F4B1-8341-6A8C-0DCF16A01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15023-5CD6-0CF6-AEE7-EAA39C949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76BDE-7B1E-5B7E-B437-AF424D90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9C42-39A6-427F-B8D8-6CA2C1AC831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8F6D1-9885-D75B-27A6-1DB49FC4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DDDB-19F6-C1AC-515B-7F184FE4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4ED0-FA84-4772-83F5-E8BC7CF2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8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2F41-1DC9-AA04-57C0-CA552CD4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82BFE-4A33-2322-8D5A-663411711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7CBDC-CB04-EDDD-ECA8-1693F7A51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9C42-39A6-427F-B8D8-6CA2C1AC831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FA877-311D-2B1E-6542-D1AB1D86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6834B-99E0-0F66-10F8-04A4AE6E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4ED0-FA84-4772-83F5-E8BC7CF2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5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8053D6-3033-9E3D-6643-53EB503D2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9CFBD-BE55-CDC3-680D-EF266E584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53B43-9D9A-0E01-D21A-497D9D71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9C42-39A6-427F-B8D8-6CA2C1AC831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AC89B-BF4F-5FC1-078E-DDCB535E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88A53-0EF1-97C0-E3B4-AF19037C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4ED0-FA84-4772-83F5-E8BC7CF2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0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93BB-A74E-73A5-2414-9FA67E96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21DBB-D06F-5874-807C-3E64A1F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F1644-F8BF-ACE7-45FC-B347EFD0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9C42-39A6-427F-B8D8-6CA2C1AC831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DA117-4B6D-AF8F-04AD-823D91A8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8E3A9-1DEC-4855-BCC7-69418BCC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4ED0-FA84-4772-83F5-E8BC7CF2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3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E784-49A9-4F5A-498E-F24B44646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086C7-F5F7-D1C0-031E-E7B37EA06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F977A-B192-0B83-87DB-EE90197B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9C42-39A6-427F-B8D8-6CA2C1AC831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E579C-1DEF-C1DE-B23A-42FA3599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C402D-D597-BA5C-0F45-35B740E8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4ED0-FA84-4772-83F5-E8BC7CF2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9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05F2-EA1B-7103-CE9D-F429D165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71197-D233-54CF-8464-B0E5E2E19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BDCD6-AA98-CA0E-6C0C-E863D0A1C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EDC45-6A66-D68C-C7B5-2EE40FDB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9C42-39A6-427F-B8D8-6CA2C1AC831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A3838-71C1-D6AE-CB35-F5E5C42A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276E3-3750-4FB4-25FD-6AC31549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4ED0-FA84-4772-83F5-E8BC7CF2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9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B8DC-47C6-CB4C-3BF1-87D8C7C19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08DFD-45CC-3536-C088-B0E6DA012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9C3CE-BD61-6484-7AFF-508CF39BA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9930D-7168-AF0C-17B8-9702543B0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C33CE-ACE6-D4DF-A88F-84BDE1D0C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F30AB9-7BAE-3A7E-E05D-EC4873EC9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9C42-39A6-427F-B8D8-6CA2C1AC831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ABC49D-539A-ECC7-B015-CE4D97F3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4E96F1-E6B5-0CEE-618A-2B08C2CD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4ED0-FA84-4772-83F5-E8BC7CF2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87920-E7BC-45EE-0E46-413E5B2F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E7368-7ABB-C28A-33C6-BB2DBFBB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9C42-39A6-427F-B8D8-6CA2C1AC831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C246F-4515-D744-96ED-1194D9AE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B44B0-1660-46C2-E79A-D53BF4A3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4ED0-FA84-4772-83F5-E8BC7CF2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0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671230-AA58-2DAF-3D21-FFE334B4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9C42-39A6-427F-B8D8-6CA2C1AC831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CD8781-E434-FC11-0FD9-3EDF7428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BD2D6-3AD6-5E39-ADE3-92DF8A08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4ED0-FA84-4772-83F5-E8BC7CF2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9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DAE9-D3F9-D64E-29B1-B4CE41F5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A096F-39C9-CDDC-E6A5-0F2653C8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D7EF9-FA2B-0433-8D7C-7B9300CBA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4648D-9FAA-D1C4-87BE-D1A0CAAAB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9C42-39A6-427F-B8D8-6CA2C1AC831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C678D-9DAE-D913-D56F-BCFAD2C0D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C1539-7D0D-6817-3B01-19325532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4ED0-FA84-4772-83F5-E8BC7CF2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4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9E31-4E81-EFCF-A9B6-56E2DB08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DACE48-F62E-76DC-EB39-7D29E906D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E087D-0AF5-BD4E-A758-2807BE4B3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2DAAE-34F7-B847-3D0D-98471AB0F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9C42-39A6-427F-B8D8-6CA2C1AC831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5E55E-7D38-1DEA-7B00-D8E1596F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0FE2A-39AB-CE2D-6B67-AFF62C4F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4ED0-FA84-4772-83F5-E8BC7CF2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3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4CA19-4C2B-97C6-88D9-FF52F1E79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8C680-C892-B4DA-749B-A96E6B732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BCF77-C27B-FA8B-3D74-0CCF924B0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A9C42-39A6-427F-B8D8-6CA2C1AC831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41FFA-49B8-D72A-BF74-8F8E881B5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5554E-AD0D-7537-78CF-C1B1F0FBB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64ED0-FA84-4772-83F5-E8BC7CF2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3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680EA8-F35B-C84B-0147-23746106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Poisson: No UV,  Month = 2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0E6E03-5C02-4F33-ACEF-8016D2706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127566"/>
              </p:ext>
            </p:extLst>
          </p:nvPr>
        </p:nvGraphicFramePr>
        <p:xfrm>
          <a:off x="838200" y="1554709"/>
          <a:ext cx="4505326" cy="4442268"/>
        </p:xfrm>
        <a:graphic>
          <a:graphicData uri="http://schemas.openxmlformats.org/drawingml/2006/table">
            <a:tbl>
              <a:tblPr/>
              <a:tblGrid>
                <a:gridCol w="2457450">
                  <a:extLst>
                    <a:ext uri="{9D8B030D-6E8A-4147-A177-3AD203B41FA5}">
                      <a16:colId xmlns:a16="http://schemas.microsoft.com/office/drawing/2014/main" val="1318030022"/>
                    </a:ext>
                  </a:extLst>
                </a:gridCol>
                <a:gridCol w="2047876">
                  <a:extLst>
                    <a:ext uri="{9D8B030D-6E8A-4147-A177-3AD203B41FA5}">
                      <a16:colId xmlns:a16="http://schemas.microsoft.com/office/drawing/2014/main" val="2806130602"/>
                    </a:ext>
                  </a:extLst>
                </a:gridCol>
              </a:tblGrid>
              <a:tr h="476734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INTEGERDIVISION-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S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451661"/>
                  </a:ext>
                </a:extLst>
              </a:tr>
              <a:tr h="27163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 of Cases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1,415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884799"/>
                  </a:ext>
                </a:extLst>
              </a:tr>
              <a:tr h="27163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Minimum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626289"/>
                  </a:ext>
                </a:extLst>
              </a:tr>
              <a:tr h="27163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Maximum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10.000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497270"/>
                  </a:ext>
                </a:extLst>
              </a:tr>
              <a:tr h="27163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Median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122424"/>
                  </a:ext>
                </a:extLst>
              </a:tr>
              <a:tr h="27163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Arithmetic Mean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3.193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661662"/>
                  </a:ext>
                </a:extLst>
              </a:tr>
              <a:tr h="27163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Deviation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2.038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146030"/>
                  </a:ext>
                </a:extLst>
              </a:tr>
              <a:tr h="27163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Variance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4.152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633670"/>
                  </a:ext>
                </a:extLst>
              </a:tr>
              <a:tr h="27163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Coefficient of Variation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0.638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724926"/>
                  </a:ext>
                </a:extLst>
              </a:tr>
              <a:tr h="27163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Skewness (G1)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33CC"/>
                          </a:solidFill>
                          <a:effectLst/>
                        </a:rPr>
                        <a:t>0.512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896354"/>
                  </a:ext>
                </a:extLst>
              </a:tr>
              <a:tr h="27163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Error of Skewness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0.065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747763"/>
                  </a:ext>
                </a:extLst>
              </a:tr>
              <a:tr h="27163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Kurtosis (G2)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-0.276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411434"/>
                  </a:ext>
                </a:extLst>
              </a:tr>
              <a:tr h="27163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Standard Error of Kurtosis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0.130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691862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B2CA77DF-E93F-80A7-E4EB-1FD9489529C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546225" y="1525448"/>
            <a:ext cx="737238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4562D4E-BAA4-C2D3-433F-E96FC6281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477389"/>
              </p:ext>
            </p:extLst>
          </p:nvPr>
        </p:nvGraphicFramePr>
        <p:xfrm>
          <a:off x="5691672" y="1811462"/>
          <a:ext cx="5616868" cy="4379664"/>
        </p:xfrm>
        <a:graphic>
          <a:graphicData uri="http://schemas.openxmlformats.org/drawingml/2006/table">
            <a:tbl>
              <a:tblPr/>
              <a:tblGrid>
                <a:gridCol w="1404217">
                  <a:extLst>
                    <a:ext uri="{9D8B030D-6E8A-4147-A177-3AD203B41FA5}">
                      <a16:colId xmlns:a16="http://schemas.microsoft.com/office/drawing/2014/main" val="1567862199"/>
                    </a:ext>
                  </a:extLst>
                </a:gridCol>
                <a:gridCol w="1404217">
                  <a:extLst>
                    <a:ext uri="{9D8B030D-6E8A-4147-A177-3AD203B41FA5}">
                      <a16:colId xmlns:a16="http://schemas.microsoft.com/office/drawing/2014/main" val="3208592055"/>
                    </a:ext>
                  </a:extLst>
                </a:gridCol>
                <a:gridCol w="1404217">
                  <a:extLst>
                    <a:ext uri="{9D8B030D-6E8A-4147-A177-3AD203B41FA5}">
                      <a16:colId xmlns:a16="http://schemas.microsoft.com/office/drawing/2014/main" val="3139469090"/>
                    </a:ext>
                  </a:extLst>
                </a:gridCol>
                <a:gridCol w="1404217">
                  <a:extLst>
                    <a:ext uri="{9D8B030D-6E8A-4147-A177-3AD203B41FA5}">
                      <a16:colId xmlns:a16="http://schemas.microsoft.com/office/drawing/2014/main" val="3377342040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Lower Limit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Upper Limit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Observed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Expected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26469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100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58.084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3175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222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185.461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43853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271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296.089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15880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249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315.137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31786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207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251.558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11892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175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160.645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15048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85.490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0569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38.996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36693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15.564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04472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9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7.976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98058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1,415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1,415.000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431777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BC4FFA94-2169-E7BD-FD87-5B3A15067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382" y="1395840"/>
            <a:ext cx="656885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AE3FC3-13E7-9512-CE17-64C0C084A117}"/>
              </a:ext>
            </a:extLst>
          </p:cNvPr>
          <p:cNvSpPr txBox="1"/>
          <p:nvPr/>
        </p:nvSpPr>
        <p:spPr>
          <a:xfrm>
            <a:off x="1249993" y="6250992"/>
            <a:ext cx="484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Kurtosis = 0.313; Expected Skew = 0.098</a:t>
            </a:r>
          </a:p>
        </p:txBody>
      </p:sp>
    </p:spTree>
    <p:extLst>
      <p:ext uri="{BB962C8B-B14F-4D97-AF65-F5344CB8AC3E}">
        <p14:creationId xmlns:p14="http://schemas.microsoft.com/office/powerpoint/2010/main" val="3771395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D00D-A08B-4ABE-64F3-C2FC6FC4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Poisson: No UV,  Month = 4 </a:t>
            </a:r>
          </a:p>
        </p:txBody>
      </p:sp>
      <p:pic>
        <p:nvPicPr>
          <p:cNvPr id="10242" name="Picture 2" descr="Graph">
            <a:extLst>
              <a:ext uri="{FF2B5EF4-FFF2-40B4-BE49-F238E27FC236}">
                <a16:creationId xmlns:a16="http://schemas.microsoft.com/office/drawing/2014/main" id="{5FE7C807-7A4A-E004-B5F3-A6515D45C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60856"/>
            <a:ext cx="8070719" cy="453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7198E8-23E6-9A50-D33F-D258B6AAE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581090"/>
              </p:ext>
            </p:extLst>
          </p:nvPr>
        </p:nvGraphicFramePr>
        <p:xfrm>
          <a:off x="6505575" y="2788920"/>
          <a:ext cx="4848225" cy="1280160"/>
        </p:xfrm>
        <a:graphic>
          <a:graphicData uri="http://schemas.openxmlformats.org/drawingml/2006/table">
            <a:tbl>
              <a:tblPr/>
              <a:tblGrid>
                <a:gridCol w="1616075">
                  <a:extLst>
                    <a:ext uri="{9D8B030D-6E8A-4147-A177-3AD203B41FA5}">
                      <a16:colId xmlns:a16="http://schemas.microsoft.com/office/drawing/2014/main" val="410849949"/>
                    </a:ext>
                  </a:extLst>
                </a:gridCol>
                <a:gridCol w="1616075">
                  <a:extLst>
                    <a:ext uri="{9D8B030D-6E8A-4147-A177-3AD203B41FA5}">
                      <a16:colId xmlns:a16="http://schemas.microsoft.com/office/drawing/2014/main" val="1883217056"/>
                    </a:ext>
                  </a:extLst>
                </a:gridCol>
                <a:gridCol w="1616075">
                  <a:extLst>
                    <a:ext uri="{9D8B030D-6E8A-4147-A177-3AD203B41FA5}">
                      <a16:colId xmlns:a16="http://schemas.microsoft.com/office/drawing/2014/main" val="4148307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Kolmogorov-Smirnov Test Statistic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0.089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311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p-Value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0.000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18703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ED450A3-C77B-845E-3153-CF6D2163F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9071" y="2511762"/>
            <a:ext cx="562113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247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02D5-E90E-B7FC-3F82-7072AC179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Poisson: UV,  Month = 4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37EE169-BF04-7CA7-DCFF-F628E5C18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826486"/>
              </p:ext>
            </p:extLst>
          </p:nvPr>
        </p:nvGraphicFramePr>
        <p:xfrm>
          <a:off x="1052352" y="1597382"/>
          <a:ext cx="4881918" cy="4442268"/>
        </p:xfrm>
        <a:graphic>
          <a:graphicData uri="http://schemas.openxmlformats.org/drawingml/2006/table">
            <a:tbl>
              <a:tblPr/>
              <a:tblGrid>
                <a:gridCol w="2440959">
                  <a:extLst>
                    <a:ext uri="{9D8B030D-6E8A-4147-A177-3AD203B41FA5}">
                      <a16:colId xmlns:a16="http://schemas.microsoft.com/office/drawing/2014/main" val="2637089745"/>
                    </a:ext>
                  </a:extLst>
                </a:gridCol>
                <a:gridCol w="2440959">
                  <a:extLst>
                    <a:ext uri="{9D8B030D-6E8A-4147-A177-3AD203B41FA5}">
                      <a16:colId xmlns:a16="http://schemas.microsoft.com/office/drawing/2014/main" val="3737270610"/>
                    </a:ext>
                  </a:extLst>
                </a:gridCol>
              </a:tblGrid>
              <a:tr h="55380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INTEGERDIVISION-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S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81488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 of Cases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1,159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487321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Minimum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78779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Maximum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12.000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967279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Median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134836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Arithmetic Mean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3.495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19873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Deviation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2.573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48119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Variance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6.618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900739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Coefficient of Variation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0.736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672752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Skewness (G1)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33CC"/>
                          </a:solidFill>
                          <a:effectLst/>
                        </a:rPr>
                        <a:t>0.909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080670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Error of Skewness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0.072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953457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Kurtosis (G2)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33CC"/>
                          </a:solidFill>
                          <a:effectLst/>
                        </a:rPr>
                        <a:t>0.679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974659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Error of Kurtosis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0.144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916734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59FC694F-632B-2F48-2D8D-CDA620A13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703" y="1042812"/>
            <a:ext cx="654195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CF8B02-B4F7-B18F-F4EA-EE4C68C11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50783"/>
              </p:ext>
            </p:extLst>
          </p:nvPr>
        </p:nvGraphicFramePr>
        <p:xfrm>
          <a:off x="6426620" y="1477334"/>
          <a:ext cx="4713028" cy="4653984"/>
        </p:xfrm>
        <a:graphic>
          <a:graphicData uri="http://schemas.openxmlformats.org/drawingml/2006/table">
            <a:tbl>
              <a:tblPr/>
              <a:tblGrid>
                <a:gridCol w="1178257">
                  <a:extLst>
                    <a:ext uri="{9D8B030D-6E8A-4147-A177-3AD203B41FA5}">
                      <a16:colId xmlns:a16="http://schemas.microsoft.com/office/drawing/2014/main" val="1593172833"/>
                    </a:ext>
                  </a:extLst>
                </a:gridCol>
                <a:gridCol w="1178257">
                  <a:extLst>
                    <a:ext uri="{9D8B030D-6E8A-4147-A177-3AD203B41FA5}">
                      <a16:colId xmlns:a16="http://schemas.microsoft.com/office/drawing/2014/main" val="2512835805"/>
                    </a:ext>
                  </a:extLst>
                </a:gridCol>
                <a:gridCol w="1178257">
                  <a:extLst>
                    <a:ext uri="{9D8B030D-6E8A-4147-A177-3AD203B41FA5}">
                      <a16:colId xmlns:a16="http://schemas.microsoft.com/office/drawing/2014/main" val="2610757149"/>
                    </a:ext>
                  </a:extLst>
                </a:gridCol>
                <a:gridCol w="1178257">
                  <a:extLst>
                    <a:ext uri="{9D8B030D-6E8A-4147-A177-3AD203B41FA5}">
                      <a16:colId xmlns:a16="http://schemas.microsoft.com/office/drawing/2014/main" val="2990961720"/>
                    </a:ext>
                  </a:extLst>
                </a:gridCol>
              </a:tblGrid>
              <a:tr h="61021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Lower Limit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Upper Limit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Observed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Expected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264255"/>
                  </a:ext>
                </a:extLst>
              </a:tr>
              <a:tr h="34836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108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35.174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381909"/>
                  </a:ext>
                </a:extLst>
              </a:tr>
              <a:tr h="34836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174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122.934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285081"/>
                  </a:ext>
                </a:extLst>
              </a:tr>
              <a:tr h="34836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190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214.827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145373"/>
                  </a:ext>
                </a:extLst>
              </a:tr>
              <a:tr h="34836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177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250.273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244471"/>
                  </a:ext>
                </a:extLst>
              </a:tr>
              <a:tr h="34836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163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218.676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189592"/>
                  </a:ext>
                </a:extLst>
              </a:tr>
              <a:tr h="34836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127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152.855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685978"/>
                  </a:ext>
                </a:extLst>
              </a:tr>
              <a:tr h="34836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89.038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028441"/>
                  </a:ext>
                </a:extLst>
              </a:tr>
              <a:tr h="34836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44.455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214867"/>
                  </a:ext>
                </a:extLst>
              </a:tr>
              <a:tr h="34836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19.421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703272"/>
                  </a:ext>
                </a:extLst>
              </a:tr>
              <a:tr h="34836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9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11.346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182474"/>
                  </a:ext>
                </a:extLst>
              </a:tr>
              <a:tr h="34836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1,159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1,159.000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001814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E478B255-DD11-5089-02CD-8719145FF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896" y="1042812"/>
            <a:ext cx="55118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74628-054C-C601-B3CE-45800B618F6A}"/>
              </a:ext>
            </a:extLst>
          </p:cNvPr>
          <p:cNvSpPr txBox="1"/>
          <p:nvPr/>
        </p:nvSpPr>
        <p:spPr>
          <a:xfrm>
            <a:off x="1736272" y="6224888"/>
            <a:ext cx="4963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Kurtosis = 0.286; Expected Skew = 0.082</a:t>
            </a:r>
          </a:p>
        </p:txBody>
      </p:sp>
    </p:spTree>
    <p:extLst>
      <p:ext uri="{BB962C8B-B14F-4D97-AF65-F5344CB8AC3E}">
        <p14:creationId xmlns:p14="http://schemas.microsoft.com/office/powerpoint/2010/main" val="4199999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46E9-3F3E-FDC3-BB05-7A6CE460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Poisson: UV,  Month = 4 </a:t>
            </a:r>
          </a:p>
        </p:txBody>
      </p:sp>
      <p:pic>
        <p:nvPicPr>
          <p:cNvPr id="1026" name="Picture 2" descr="Graph">
            <a:extLst>
              <a:ext uri="{FF2B5EF4-FFF2-40B4-BE49-F238E27FC236}">
                <a16:creationId xmlns:a16="http://schemas.microsoft.com/office/drawing/2014/main" id="{B4726B50-856E-D10E-58C2-845395A05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081213"/>
            <a:ext cx="8010525" cy="449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722449-99B5-0685-D7A8-5CC2425C3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173917"/>
              </p:ext>
            </p:extLst>
          </p:nvPr>
        </p:nvGraphicFramePr>
        <p:xfrm>
          <a:off x="6781800" y="2309952"/>
          <a:ext cx="4457700" cy="1280160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111208653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124435509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1228899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Kolmogorov-Smirnov Test Statistic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0.107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439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p-Value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0.000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78532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AD6F13B-D90D-E2E0-D134-F389C2465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552" y="2032794"/>
            <a:ext cx="516834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300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8968-AE6F-90E1-556D-49F6EDCC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Poisson: No UV,  Month = 5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D348BC-B143-2643-E2BE-C70344B35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712665"/>
              </p:ext>
            </p:extLst>
          </p:nvPr>
        </p:nvGraphicFramePr>
        <p:xfrm>
          <a:off x="838200" y="1808145"/>
          <a:ext cx="4937902" cy="4452694"/>
        </p:xfrm>
        <a:graphic>
          <a:graphicData uri="http://schemas.openxmlformats.org/drawingml/2006/table">
            <a:tbl>
              <a:tblPr/>
              <a:tblGrid>
                <a:gridCol w="2468951">
                  <a:extLst>
                    <a:ext uri="{9D8B030D-6E8A-4147-A177-3AD203B41FA5}">
                      <a16:colId xmlns:a16="http://schemas.microsoft.com/office/drawing/2014/main" val="3361012023"/>
                    </a:ext>
                  </a:extLst>
                </a:gridCol>
                <a:gridCol w="2468951">
                  <a:extLst>
                    <a:ext uri="{9D8B030D-6E8A-4147-A177-3AD203B41FA5}">
                      <a16:colId xmlns:a16="http://schemas.microsoft.com/office/drawing/2014/main" val="4065004798"/>
                    </a:ext>
                  </a:extLst>
                </a:gridCol>
              </a:tblGrid>
              <a:tr h="568126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INTEGERDIVISION-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S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946798"/>
                  </a:ext>
                </a:extLst>
              </a:tr>
              <a:tr h="32371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 of Cases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1,063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738101"/>
                  </a:ext>
                </a:extLst>
              </a:tr>
              <a:tr h="32371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Minimum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664945"/>
                  </a:ext>
                </a:extLst>
              </a:tr>
              <a:tr h="32371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Maximum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10.000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099987"/>
                  </a:ext>
                </a:extLst>
              </a:tr>
              <a:tr h="32371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Median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695712"/>
                  </a:ext>
                </a:extLst>
              </a:tr>
              <a:tr h="32371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Arithmetic Mean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3.355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970260"/>
                  </a:ext>
                </a:extLst>
              </a:tr>
              <a:tr h="32371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Deviation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2.366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241633"/>
                  </a:ext>
                </a:extLst>
              </a:tr>
              <a:tr h="32371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Variance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5.598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861687"/>
                  </a:ext>
                </a:extLst>
              </a:tr>
              <a:tr h="32371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Coefficient of Variation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0.705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511484"/>
                  </a:ext>
                </a:extLst>
              </a:tr>
              <a:tr h="32371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Skewness (G1)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33CC"/>
                          </a:solidFill>
                          <a:effectLst/>
                        </a:rPr>
                        <a:t>0.491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721721"/>
                  </a:ext>
                </a:extLst>
              </a:tr>
              <a:tr h="32371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Error of Skewness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0.075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297527"/>
                  </a:ext>
                </a:extLst>
              </a:tr>
              <a:tr h="32371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Kurtosis (G2)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-0.691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652827"/>
                  </a:ext>
                </a:extLst>
              </a:tr>
              <a:tr h="32371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Error of Kurtosis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0.150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638968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59524ACD-F34D-2433-149D-58CE90779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51" y="1276440"/>
            <a:ext cx="661697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2795CD-52F3-B969-80FF-B20B016CA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555760"/>
              </p:ext>
            </p:extLst>
          </p:nvPr>
        </p:nvGraphicFramePr>
        <p:xfrm>
          <a:off x="6279500" y="1811462"/>
          <a:ext cx="4572004" cy="4653984"/>
        </p:xfrm>
        <a:graphic>
          <a:graphicData uri="http://schemas.openxmlformats.org/drawingml/2006/table">
            <a:tbl>
              <a:tblPr/>
              <a:tblGrid>
                <a:gridCol w="1143001">
                  <a:extLst>
                    <a:ext uri="{9D8B030D-6E8A-4147-A177-3AD203B41FA5}">
                      <a16:colId xmlns:a16="http://schemas.microsoft.com/office/drawing/2014/main" val="2391305809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2955629242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2450350425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3374454317"/>
                    </a:ext>
                  </a:extLst>
                </a:gridCol>
              </a:tblGrid>
              <a:tr h="58427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Lower Limit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Upper Limit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Observed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Expected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292463"/>
                  </a:ext>
                </a:extLst>
              </a:tr>
              <a:tr h="33356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96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37.109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664235"/>
                  </a:ext>
                </a:extLst>
              </a:tr>
              <a:tr h="33356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195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124.500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165617"/>
                  </a:ext>
                </a:extLst>
              </a:tr>
              <a:tr h="33356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166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208.848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315541"/>
                  </a:ext>
                </a:extLst>
              </a:tr>
              <a:tr h="33356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148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233.562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770833"/>
                  </a:ext>
                </a:extLst>
              </a:tr>
              <a:tr h="33356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134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195.900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419886"/>
                  </a:ext>
                </a:extLst>
              </a:tr>
              <a:tr h="33356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105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131.449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257785"/>
                  </a:ext>
                </a:extLst>
              </a:tr>
              <a:tr h="33356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73.502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560338"/>
                  </a:ext>
                </a:extLst>
              </a:tr>
              <a:tr h="33356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69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35.228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91741"/>
                  </a:ext>
                </a:extLst>
              </a:tr>
              <a:tr h="33356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14.774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89840"/>
                  </a:ext>
                </a:extLst>
              </a:tr>
              <a:tr h="33356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9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8.129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657560"/>
                  </a:ext>
                </a:extLst>
              </a:tr>
              <a:tr h="33356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1,063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1,063.000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858305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E8BD7323-5819-6E7A-E981-4C44582EB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840" y="1739099"/>
            <a:ext cx="534689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444FC-1E1A-28BD-27B4-87DC275F0022}"/>
              </a:ext>
            </a:extLst>
          </p:cNvPr>
          <p:cNvSpPr txBox="1"/>
          <p:nvPr/>
        </p:nvSpPr>
        <p:spPr>
          <a:xfrm>
            <a:off x="1428362" y="6353143"/>
            <a:ext cx="4963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Kurtosis = 0.298; Expected Skew = 0.089</a:t>
            </a:r>
          </a:p>
        </p:txBody>
      </p:sp>
    </p:spTree>
    <p:extLst>
      <p:ext uri="{BB962C8B-B14F-4D97-AF65-F5344CB8AC3E}">
        <p14:creationId xmlns:p14="http://schemas.microsoft.com/office/powerpoint/2010/main" val="1479823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8DC90-7F9F-FF38-3FD5-9FF1446C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Poisson: No UV,  Month = 5 </a:t>
            </a:r>
          </a:p>
        </p:txBody>
      </p:sp>
      <p:pic>
        <p:nvPicPr>
          <p:cNvPr id="3074" name="Picture 2" descr="Graph">
            <a:extLst>
              <a:ext uri="{FF2B5EF4-FFF2-40B4-BE49-F238E27FC236}">
                <a16:creationId xmlns:a16="http://schemas.microsoft.com/office/drawing/2014/main" id="{158D97B1-2A2D-E388-7795-3DFA3A6B5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690688"/>
            <a:ext cx="8143875" cy="457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C612A12-6F6D-65B6-1F96-E8229CD88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746021"/>
              </p:ext>
            </p:extLst>
          </p:nvPr>
        </p:nvGraphicFramePr>
        <p:xfrm>
          <a:off x="6867525" y="2697077"/>
          <a:ext cx="4486275" cy="1280160"/>
        </p:xfrm>
        <a:graphic>
          <a:graphicData uri="http://schemas.openxmlformats.org/drawingml/2006/table">
            <a:tbl>
              <a:tblPr/>
              <a:tblGrid>
                <a:gridCol w="1495425">
                  <a:extLst>
                    <a:ext uri="{9D8B030D-6E8A-4147-A177-3AD203B41FA5}">
                      <a16:colId xmlns:a16="http://schemas.microsoft.com/office/drawing/2014/main" val="890867320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3009027320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4462972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Kolmogorov-Smirnov Test Statistic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0.122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543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p-Value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0.000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242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54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C971-CAA6-60F6-D34C-56E92119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Poisson: UV,  Month = 5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9A54C3-1107-8239-B4A9-953B59750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907695"/>
              </p:ext>
            </p:extLst>
          </p:nvPr>
        </p:nvGraphicFramePr>
        <p:xfrm>
          <a:off x="958396" y="1550729"/>
          <a:ext cx="4853926" cy="4442268"/>
        </p:xfrm>
        <a:graphic>
          <a:graphicData uri="http://schemas.openxmlformats.org/drawingml/2006/table">
            <a:tbl>
              <a:tblPr/>
              <a:tblGrid>
                <a:gridCol w="2426963">
                  <a:extLst>
                    <a:ext uri="{9D8B030D-6E8A-4147-A177-3AD203B41FA5}">
                      <a16:colId xmlns:a16="http://schemas.microsoft.com/office/drawing/2014/main" val="2632918328"/>
                    </a:ext>
                  </a:extLst>
                </a:gridCol>
                <a:gridCol w="2426963">
                  <a:extLst>
                    <a:ext uri="{9D8B030D-6E8A-4147-A177-3AD203B41FA5}">
                      <a16:colId xmlns:a16="http://schemas.microsoft.com/office/drawing/2014/main" val="2216241362"/>
                    </a:ext>
                  </a:extLst>
                </a:gridCol>
              </a:tblGrid>
              <a:tr h="55380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INTEGERDIVISION-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S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631631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 of Cases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880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615505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Minimum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20186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Maximum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13.000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928246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Median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564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Arithmetic Mean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3.661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869186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Deviation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2.796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61956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Variance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7.817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325961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Coefficient of Variation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0.764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985655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Skewness (G1)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33CC"/>
                          </a:solidFill>
                          <a:effectLst/>
                        </a:rPr>
                        <a:t>1.110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582714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Error of Skewness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0.082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604601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Kurtosis (G2)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33CC"/>
                          </a:solidFill>
                          <a:effectLst/>
                        </a:rPr>
                        <a:t>1.170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694704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Error of Kurtosis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0.165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881438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5C8D663F-6C9D-EA1C-1E3A-F60522069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396" y="1413117"/>
            <a:ext cx="650444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40ED6F-CE56-642A-6B9E-28338547A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620812"/>
              </p:ext>
            </p:extLst>
          </p:nvPr>
        </p:nvGraphicFramePr>
        <p:xfrm>
          <a:off x="6428871" y="1413117"/>
          <a:ext cx="4068148" cy="4653984"/>
        </p:xfrm>
        <a:graphic>
          <a:graphicData uri="http://schemas.openxmlformats.org/drawingml/2006/table">
            <a:tbl>
              <a:tblPr/>
              <a:tblGrid>
                <a:gridCol w="1017037">
                  <a:extLst>
                    <a:ext uri="{9D8B030D-6E8A-4147-A177-3AD203B41FA5}">
                      <a16:colId xmlns:a16="http://schemas.microsoft.com/office/drawing/2014/main" val="1816252466"/>
                    </a:ext>
                  </a:extLst>
                </a:gridCol>
                <a:gridCol w="1017037">
                  <a:extLst>
                    <a:ext uri="{9D8B030D-6E8A-4147-A177-3AD203B41FA5}">
                      <a16:colId xmlns:a16="http://schemas.microsoft.com/office/drawing/2014/main" val="2698139495"/>
                    </a:ext>
                  </a:extLst>
                </a:gridCol>
                <a:gridCol w="1017037">
                  <a:extLst>
                    <a:ext uri="{9D8B030D-6E8A-4147-A177-3AD203B41FA5}">
                      <a16:colId xmlns:a16="http://schemas.microsoft.com/office/drawing/2014/main" val="387635206"/>
                    </a:ext>
                  </a:extLst>
                </a:gridCol>
                <a:gridCol w="1017037">
                  <a:extLst>
                    <a:ext uri="{9D8B030D-6E8A-4147-A177-3AD203B41FA5}">
                      <a16:colId xmlns:a16="http://schemas.microsoft.com/office/drawing/2014/main" val="871534046"/>
                    </a:ext>
                  </a:extLst>
                </a:gridCol>
              </a:tblGrid>
              <a:tr h="59708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Lower Limit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Upper Limit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Observed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Expected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749231"/>
                  </a:ext>
                </a:extLst>
              </a:tr>
              <a:tr h="34087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69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22.622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398501"/>
                  </a:ext>
                </a:extLst>
              </a:tr>
              <a:tr h="34087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146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82.819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488679"/>
                  </a:ext>
                </a:extLst>
              </a:tr>
              <a:tr h="34087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147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151.600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179585"/>
                  </a:ext>
                </a:extLst>
              </a:tr>
              <a:tr h="34087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104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185.003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533511"/>
                  </a:ext>
                </a:extLst>
              </a:tr>
              <a:tr h="34087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135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169.324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120597"/>
                  </a:ext>
                </a:extLst>
              </a:tr>
              <a:tr h="34087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107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123.979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209356"/>
                  </a:ext>
                </a:extLst>
              </a:tr>
              <a:tr h="34087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62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75.648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779375"/>
                  </a:ext>
                </a:extLst>
              </a:tr>
              <a:tr h="34087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39.564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486423"/>
                  </a:ext>
                </a:extLst>
              </a:tr>
              <a:tr h="34087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18.105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628894"/>
                  </a:ext>
                </a:extLst>
              </a:tr>
              <a:tr h="34087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9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11.336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949988"/>
                  </a:ext>
                </a:extLst>
              </a:tr>
              <a:tr h="34087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880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880.000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377257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B174CEED-012A-48C1-5EE6-63EED8566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351" y="970065"/>
            <a:ext cx="475764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8EF126-E523-E18B-3ADA-A1ECD28DACE9}"/>
              </a:ext>
            </a:extLst>
          </p:cNvPr>
          <p:cNvSpPr txBox="1"/>
          <p:nvPr/>
        </p:nvSpPr>
        <p:spPr>
          <a:xfrm>
            <a:off x="1465846" y="6204713"/>
            <a:ext cx="484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Kurtosis = 0.273; Expected Skew = 0.075</a:t>
            </a:r>
          </a:p>
        </p:txBody>
      </p:sp>
    </p:spTree>
    <p:extLst>
      <p:ext uri="{BB962C8B-B14F-4D97-AF65-F5344CB8AC3E}">
        <p14:creationId xmlns:p14="http://schemas.microsoft.com/office/powerpoint/2010/main" val="3862718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4519-409A-DC07-835E-BD6A5727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Poisson: UV,  Month = 5 </a:t>
            </a:r>
          </a:p>
        </p:txBody>
      </p:sp>
      <p:pic>
        <p:nvPicPr>
          <p:cNvPr id="5122" name="Picture 2" descr="Graph">
            <a:extLst>
              <a:ext uri="{FF2B5EF4-FFF2-40B4-BE49-F238E27FC236}">
                <a16:creationId xmlns:a16="http://schemas.microsoft.com/office/drawing/2014/main" id="{F5C515AA-8221-8E1F-46EB-9AE65BBA2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41" y="2057400"/>
            <a:ext cx="7525908" cy="422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DD1E07-F56E-B6FC-DAE0-DA3FA3B76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520107"/>
              </p:ext>
            </p:extLst>
          </p:nvPr>
        </p:nvGraphicFramePr>
        <p:xfrm>
          <a:off x="6743699" y="2425859"/>
          <a:ext cx="4714875" cy="1280160"/>
        </p:xfrm>
        <a:graphic>
          <a:graphicData uri="http://schemas.openxmlformats.org/drawingml/2006/table">
            <a:tbl>
              <a:tblPr/>
              <a:tblGrid>
                <a:gridCol w="1571625">
                  <a:extLst>
                    <a:ext uri="{9D8B030D-6E8A-4147-A177-3AD203B41FA5}">
                      <a16:colId xmlns:a16="http://schemas.microsoft.com/office/drawing/2014/main" val="416494868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10415466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1206215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Kolmogorov-Smirnov Test Statistic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0.124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763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p-Value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0.000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524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867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9262-947E-132F-A6EB-32680D2E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Poisson: No UV,  Month = 6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D2E2222-5526-DC83-A4EA-1EAFE3021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023554"/>
              </p:ext>
            </p:extLst>
          </p:nvPr>
        </p:nvGraphicFramePr>
        <p:xfrm>
          <a:off x="838200" y="1556226"/>
          <a:ext cx="5003216" cy="4442268"/>
        </p:xfrm>
        <a:graphic>
          <a:graphicData uri="http://schemas.openxmlformats.org/drawingml/2006/table">
            <a:tbl>
              <a:tblPr/>
              <a:tblGrid>
                <a:gridCol w="2501608">
                  <a:extLst>
                    <a:ext uri="{9D8B030D-6E8A-4147-A177-3AD203B41FA5}">
                      <a16:colId xmlns:a16="http://schemas.microsoft.com/office/drawing/2014/main" val="863595694"/>
                    </a:ext>
                  </a:extLst>
                </a:gridCol>
                <a:gridCol w="2501608">
                  <a:extLst>
                    <a:ext uri="{9D8B030D-6E8A-4147-A177-3AD203B41FA5}">
                      <a16:colId xmlns:a16="http://schemas.microsoft.com/office/drawing/2014/main" val="4219463923"/>
                    </a:ext>
                  </a:extLst>
                </a:gridCol>
              </a:tblGrid>
              <a:tr h="55380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INTEGERDIVISION-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S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649594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 of Cases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796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265860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Minimum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885883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Maximum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10.000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40645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Median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40044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Arithmetic Mean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3.441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980634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Deviation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2.533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767003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Variance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6.418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969466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Coefficient of Variation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0.736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256030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Skewness (G1)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33CC"/>
                          </a:solidFill>
                          <a:effectLst/>
                        </a:rPr>
                        <a:t>0.536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435904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Error of Skewness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0.087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411672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Kurtosis (G2)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-0.555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703652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Error of Kurtosis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0.173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48993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2316547F-2C56-DD01-E1BD-350BA1005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51" y="1001656"/>
            <a:ext cx="670449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6C8929-D587-8EEB-4097-124AE47B9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931528"/>
              </p:ext>
            </p:extLst>
          </p:nvPr>
        </p:nvGraphicFramePr>
        <p:xfrm>
          <a:off x="6350586" y="1417278"/>
          <a:ext cx="4767780" cy="4653984"/>
        </p:xfrm>
        <a:graphic>
          <a:graphicData uri="http://schemas.openxmlformats.org/drawingml/2006/table">
            <a:tbl>
              <a:tblPr/>
              <a:tblGrid>
                <a:gridCol w="1191945">
                  <a:extLst>
                    <a:ext uri="{9D8B030D-6E8A-4147-A177-3AD203B41FA5}">
                      <a16:colId xmlns:a16="http://schemas.microsoft.com/office/drawing/2014/main" val="203651370"/>
                    </a:ext>
                  </a:extLst>
                </a:gridCol>
                <a:gridCol w="1191945">
                  <a:extLst>
                    <a:ext uri="{9D8B030D-6E8A-4147-A177-3AD203B41FA5}">
                      <a16:colId xmlns:a16="http://schemas.microsoft.com/office/drawing/2014/main" val="2798388452"/>
                    </a:ext>
                  </a:extLst>
                </a:gridCol>
                <a:gridCol w="1191945">
                  <a:extLst>
                    <a:ext uri="{9D8B030D-6E8A-4147-A177-3AD203B41FA5}">
                      <a16:colId xmlns:a16="http://schemas.microsoft.com/office/drawing/2014/main" val="3911759255"/>
                    </a:ext>
                  </a:extLst>
                </a:gridCol>
                <a:gridCol w="1191945">
                  <a:extLst>
                    <a:ext uri="{9D8B030D-6E8A-4147-A177-3AD203B41FA5}">
                      <a16:colId xmlns:a16="http://schemas.microsoft.com/office/drawing/2014/main" val="3688897911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Lower Limit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Upper Limit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Observed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Expected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9069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25.498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69828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136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87.739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21192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119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150.954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75989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99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173.144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72572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148.947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53470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91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102.506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06333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69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58.787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98270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28.898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23372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32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12.430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92117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9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7.097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5370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796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796.000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694732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B323BE96-EC6A-8525-594D-CACD15B10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206" y="1001656"/>
            <a:ext cx="557586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BD31FC-F3C2-6FB0-D449-0FECC87E2FE2}"/>
              </a:ext>
            </a:extLst>
          </p:cNvPr>
          <p:cNvSpPr txBox="1"/>
          <p:nvPr/>
        </p:nvSpPr>
        <p:spPr>
          <a:xfrm>
            <a:off x="1465846" y="6204713"/>
            <a:ext cx="484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Kurtosis = 0.291; Expected Skew = 0.084</a:t>
            </a:r>
          </a:p>
        </p:txBody>
      </p:sp>
    </p:spTree>
    <p:extLst>
      <p:ext uri="{BB962C8B-B14F-4D97-AF65-F5344CB8AC3E}">
        <p14:creationId xmlns:p14="http://schemas.microsoft.com/office/powerpoint/2010/main" val="3517096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0E0D-3C69-CE82-A084-EE527BE6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Poisson: No UV,  Month = 6 </a:t>
            </a:r>
          </a:p>
        </p:txBody>
      </p:sp>
      <p:pic>
        <p:nvPicPr>
          <p:cNvPr id="7170" name="Picture 2" descr="Graph">
            <a:extLst>
              <a:ext uri="{FF2B5EF4-FFF2-40B4-BE49-F238E27FC236}">
                <a16:creationId xmlns:a16="http://schemas.microsoft.com/office/drawing/2014/main" id="{03D6A434-567E-2911-1634-65C1079EE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353425" cy="469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9868FA-718E-94D2-FC94-C6306E625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576473"/>
              </p:ext>
            </p:extLst>
          </p:nvPr>
        </p:nvGraphicFramePr>
        <p:xfrm>
          <a:off x="7543800" y="2651760"/>
          <a:ext cx="3962400" cy="155448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1531991105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582515108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7337416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Kolmogorov-Smirnov Test Statistic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0.139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67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p-Value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0.000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26248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562CF97-2483-B797-D5AA-A4D5E1242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512" y="2374602"/>
            <a:ext cx="45940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277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E08C-C8F5-10B6-AFCF-75E39FAF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Poisson: UV,  Month = 6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4B9D42E-01A1-AEFD-535E-9D6187FF7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66256"/>
              </p:ext>
            </p:extLst>
          </p:nvPr>
        </p:nvGraphicFramePr>
        <p:xfrm>
          <a:off x="838849" y="1690688"/>
          <a:ext cx="4843494" cy="4442268"/>
        </p:xfrm>
        <a:graphic>
          <a:graphicData uri="http://schemas.openxmlformats.org/drawingml/2006/table">
            <a:tbl>
              <a:tblPr/>
              <a:tblGrid>
                <a:gridCol w="2421747">
                  <a:extLst>
                    <a:ext uri="{9D8B030D-6E8A-4147-A177-3AD203B41FA5}">
                      <a16:colId xmlns:a16="http://schemas.microsoft.com/office/drawing/2014/main" val="806463074"/>
                    </a:ext>
                  </a:extLst>
                </a:gridCol>
                <a:gridCol w="2421747">
                  <a:extLst>
                    <a:ext uri="{9D8B030D-6E8A-4147-A177-3AD203B41FA5}">
                      <a16:colId xmlns:a16="http://schemas.microsoft.com/office/drawing/2014/main" val="2548268231"/>
                    </a:ext>
                  </a:extLst>
                </a:gridCol>
              </a:tblGrid>
              <a:tr h="55380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INTEGERDIVISION-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S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990905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 of Cases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1,061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190110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Minimum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674150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Maximum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12.000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391172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Median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4.000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419412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Arithmetic Mean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3.787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58223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Deviation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2.657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860222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Variance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7.060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72751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Coefficient of Variation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0.702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56173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Skewness (G1)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33CC"/>
                          </a:solidFill>
                          <a:effectLst/>
                        </a:rPr>
                        <a:t>0.764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118800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Error of Skewness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0.075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353615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Kurtosis (G2)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0.279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4673201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Error of Kurtosis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0.150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448950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A7AD47A1-8F44-6AE7-5089-9510F7CDF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136118"/>
            <a:ext cx="649046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3E010E8-C9D2-248D-820A-D85A7D9CB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965636"/>
              </p:ext>
            </p:extLst>
          </p:nvPr>
        </p:nvGraphicFramePr>
        <p:xfrm>
          <a:off x="6167534" y="1544980"/>
          <a:ext cx="4525436" cy="4587976"/>
        </p:xfrm>
        <a:graphic>
          <a:graphicData uri="http://schemas.openxmlformats.org/drawingml/2006/table">
            <a:tbl>
              <a:tblPr/>
              <a:tblGrid>
                <a:gridCol w="1131359">
                  <a:extLst>
                    <a:ext uri="{9D8B030D-6E8A-4147-A177-3AD203B41FA5}">
                      <a16:colId xmlns:a16="http://schemas.microsoft.com/office/drawing/2014/main" val="704255998"/>
                    </a:ext>
                  </a:extLst>
                </a:gridCol>
                <a:gridCol w="1131359">
                  <a:extLst>
                    <a:ext uri="{9D8B030D-6E8A-4147-A177-3AD203B41FA5}">
                      <a16:colId xmlns:a16="http://schemas.microsoft.com/office/drawing/2014/main" val="1660339349"/>
                    </a:ext>
                  </a:extLst>
                </a:gridCol>
                <a:gridCol w="1131359">
                  <a:extLst>
                    <a:ext uri="{9D8B030D-6E8A-4147-A177-3AD203B41FA5}">
                      <a16:colId xmlns:a16="http://schemas.microsoft.com/office/drawing/2014/main" val="301923178"/>
                    </a:ext>
                  </a:extLst>
                </a:gridCol>
                <a:gridCol w="1131359">
                  <a:extLst>
                    <a:ext uri="{9D8B030D-6E8A-4147-A177-3AD203B41FA5}">
                      <a16:colId xmlns:a16="http://schemas.microsoft.com/office/drawing/2014/main" val="3949834226"/>
                    </a:ext>
                  </a:extLst>
                </a:gridCol>
              </a:tblGrid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Lower Limit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Upper Limit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Observed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Expected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29785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.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81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24.046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39421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156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91.062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66647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154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172.426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19024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137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217.659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479559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165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206.069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461463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5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5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115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156.076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358412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6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6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102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98.510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317187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7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7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53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53.294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23686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8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8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36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25.228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50457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9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9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21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10.615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59628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10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.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41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6.014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94285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1,061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1,061.000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002705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EA79DFF4-1592-6E81-A530-76AB02AA2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206" y="1129480"/>
            <a:ext cx="573347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3CDF4-D74B-2E20-92E8-5753BFE18B36}"/>
              </a:ext>
            </a:extLst>
          </p:cNvPr>
          <p:cNvSpPr txBox="1"/>
          <p:nvPr/>
        </p:nvSpPr>
        <p:spPr>
          <a:xfrm>
            <a:off x="1660427" y="6308209"/>
            <a:ext cx="484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Kurtosis = 0.264; Expected Skew = 0.070</a:t>
            </a:r>
          </a:p>
        </p:txBody>
      </p:sp>
    </p:spTree>
    <p:extLst>
      <p:ext uri="{BB962C8B-B14F-4D97-AF65-F5344CB8AC3E}">
        <p14:creationId xmlns:p14="http://schemas.microsoft.com/office/powerpoint/2010/main" val="393692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6A6A3D-8258-8F88-DCB2-CA782A91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Poisson: No UV,  Month = 2 </a:t>
            </a:r>
          </a:p>
        </p:txBody>
      </p:sp>
      <p:pic>
        <p:nvPicPr>
          <p:cNvPr id="2050" name="Picture 2" descr="Graph">
            <a:extLst>
              <a:ext uri="{FF2B5EF4-FFF2-40B4-BE49-F238E27FC236}">
                <a16:creationId xmlns:a16="http://schemas.microsoft.com/office/drawing/2014/main" id="{C77E2E16-A04D-DAD2-3FF4-3021963FE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81213"/>
            <a:ext cx="7607604" cy="427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83DE65-8BED-A8A5-8BF9-E2D49387A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043968"/>
              </p:ext>
            </p:extLst>
          </p:nvPr>
        </p:nvGraphicFramePr>
        <p:xfrm>
          <a:off x="7105650" y="2219325"/>
          <a:ext cx="4552950" cy="1297702"/>
        </p:xfrm>
        <a:graphic>
          <a:graphicData uri="http://schemas.openxmlformats.org/drawingml/2006/table">
            <a:tbl>
              <a:tblPr/>
              <a:tblGrid>
                <a:gridCol w="1517650">
                  <a:extLst>
                    <a:ext uri="{9D8B030D-6E8A-4147-A177-3AD203B41FA5}">
                      <a16:colId xmlns:a16="http://schemas.microsoft.com/office/drawing/2014/main" val="3486894364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1615035919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3710763492"/>
                    </a:ext>
                  </a:extLst>
                </a:gridCol>
              </a:tblGrid>
              <a:tr h="38330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Kolmogorov-Smirnov Test Statistic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0.055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098040"/>
                  </a:ext>
                </a:extLst>
              </a:tr>
              <a:tr h="38330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p-Value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0.000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390920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70CB813A-DDF7-7A0E-D344-3BF66F063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217" y="2232322"/>
            <a:ext cx="5278783" cy="479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36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418E-E329-C4A8-CFB6-EBEB159B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Poisson: UV,  Month = 6 </a:t>
            </a:r>
          </a:p>
        </p:txBody>
      </p:sp>
      <p:pic>
        <p:nvPicPr>
          <p:cNvPr id="9218" name="Picture 2" descr="Graph">
            <a:extLst>
              <a:ext uri="{FF2B5EF4-FFF2-40B4-BE49-F238E27FC236}">
                <a16:creationId xmlns:a16="http://schemas.microsoft.com/office/drawing/2014/main" id="{616FFB1A-FD92-5BBE-098B-BA3C7EBFD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690688"/>
            <a:ext cx="8229600" cy="462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C9A17B-9E21-DE84-0F4D-778BC0F26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911539"/>
              </p:ext>
            </p:extLst>
          </p:nvPr>
        </p:nvGraphicFramePr>
        <p:xfrm>
          <a:off x="7381875" y="2378234"/>
          <a:ext cx="3971925" cy="1554480"/>
        </p:xfrm>
        <a:graphic>
          <a:graphicData uri="http://schemas.openxmlformats.org/drawingml/2006/table">
            <a:tbl>
              <a:tblPr/>
              <a:tblGrid>
                <a:gridCol w="1323975">
                  <a:extLst>
                    <a:ext uri="{9D8B030D-6E8A-4147-A177-3AD203B41FA5}">
                      <a16:colId xmlns:a16="http://schemas.microsoft.com/office/drawing/2014/main" val="1943908949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1109423096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5311965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Kolmogorov-Smirnov Test Statistic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0.115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200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p-Value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0.000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46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68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444B-FDD3-1ACA-1825-D8665823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Poisson: UV,  Month = 2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ADF4D9-7883-8DDE-7114-5213274CC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362536"/>
              </p:ext>
            </p:extLst>
          </p:nvPr>
        </p:nvGraphicFramePr>
        <p:xfrm>
          <a:off x="1089025" y="1360283"/>
          <a:ext cx="4322083" cy="4686108"/>
        </p:xfrm>
        <a:graphic>
          <a:graphicData uri="http://schemas.openxmlformats.org/drawingml/2006/table">
            <a:tbl>
              <a:tblPr/>
              <a:tblGrid>
                <a:gridCol w="2322273">
                  <a:extLst>
                    <a:ext uri="{9D8B030D-6E8A-4147-A177-3AD203B41FA5}">
                      <a16:colId xmlns:a16="http://schemas.microsoft.com/office/drawing/2014/main" val="2842264338"/>
                    </a:ext>
                  </a:extLst>
                </a:gridCol>
                <a:gridCol w="1999810">
                  <a:extLst>
                    <a:ext uri="{9D8B030D-6E8A-4147-A177-3AD203B41FA5}">
                      <a16:colId xmlns:a16="http://schemas.microsoft.com/office/drawing/2014/main" val="4024516964"/>
                    </a:ext>
                  </a:extLst>
                </a:gridCol>
              </a:tblGrid>
              <a:tr h="55380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INTEGERDIVISION-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S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308323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 of Cases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1,441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391092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Minimum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54150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Maximum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11.000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001823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Median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123946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Arithmetic Mean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3.534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273555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Deviation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2.254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20856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Variance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5.081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664627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Coefficient of Variation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0.638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732971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Skewness (G1)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33CC"/>
                          </a:solidFill>
                          <a:effectLst/>
                        </a:rPr>
                        <a:t>0.651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064845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Error of Skewness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0.064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98031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Kurtosis (G2)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0.130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029883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Error of Kurtosis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0.129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435318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0B9A758D-DEFE-9064-692B-BEB56FE90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25" y="899019"/>
            <a:ext cx="640441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1B25AC-4CCE-906F-B143-D9B9B8B29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786958"/>
              </p:ext>
            </p:extLst>
          </p:nvPr>
        </p:nvGraphicFramePr>
        <p:xfrm>
          <a:off x="5872065" y="1443072"/>
          <a:ext cx="4811576" cy="4351334"/>
        </p:xfrm>
        <a:graphic>
          <a:graphicData uri="http://schemas.openxmlformats.org/drawingml/2006/table">
            <a:tbl>
              <a:tblPr/>
              <a:tblGrid>
                <a:gridCol w="1202894">
                  <a:extLst>
                    <a:ext uri="{9D8B030D-6E8A-4147-A177-3AD203B41FA5}">
                      <a16:colId xmlns:a16="http://schemas.microsoft.com/office/drawing/2014/main" val="2138422401"/>
                    </a:ext>
                  </a:extLst>
                </a:gridCol>
                <a:gridCol w="1202894">
                  <a:extLst>
                    <a:ext uri="{9D8B030D-6E8A-4147-A177-3AD203B41FA5}">
                      <a16:colId xmlns:a16="http://schemas.microsoft.com/office/drawing/2014/main" val="2720919321"/>
                    </a:ext>
                  </a:extLst>
                </a:gridCol>
                <a:gridCol w="1202894">
                  <a:extLst>
                    <a:ext uri="{9D8B030D-6E8A-4147-A177-3AD203B41FA5}">
                      <a16:colId xmlns:a16="http://schemas.microsoft.com/office/drawing/2014/main" val="3722349897"/>
                    </a:ext>
                  </a:extLst>
                </a:gridCol>
                <a:gridCol w="1202894">
                  <a:extLst>
                    <a:ext uri="{9D8B030D-6E8A-4147-A177-3AD203B41FA5}">
                      <a16:colId xmlns:a16="http://schemas.microsoft.com/office/drawing/2014/main" val="589717418"/>
                    </a:ext>
                  </a:extLst>
                </a:gridCol>
              </a:tblGrid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Lower Limit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Upper Limit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Observed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Expected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48562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.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80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42.060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707639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217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148.639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37941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230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262.646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61510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238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309.397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41890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236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273.352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18908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5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5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184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193.205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85645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6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6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114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113.798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29931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7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7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58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57.452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43809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8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8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30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25.379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073140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9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9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34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9.966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324652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10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.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20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5.107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146289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1,441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1,441.000</a:t>
                      </a:r>
                    </a:p>
                  </a:txBody>
                  <a:tcPr marL="83680" marR="83680" marT="41840" marB="4184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524688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8E0FA5D3-ED39-D0F9-B882-3FFBE7DF6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6353" y="1394671"/>
            <a:ext cx="6096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52FE75-53EB-36B8-038D-21DECE705980}"/>
              </a:ext>
            </a:extLst>
          </p:cNvPr>
          <p:cNvSpPr txBox="1"/>
          <p:nvPr/>
        </p:nvSpPr>
        <p:spPr>
          <a:xfrm>
            <a:off x="5728687" y="6123543"/>
            <a:ext cx="484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Kurtosis = 0.283; Expected Skew = 0.080</a:t>
            </a:r>
          </a:p>
        </p:txBody>
      </p:sp>
    </p:spTree>
    <p:extLst>
      <p:ext uri="{BB962C8B-B14F-4D97-AF65-F5344CB8AC3E}">
        <p14:creationId xmlns:p14="http://schemas.microsoft.com/office/powerpoint/2010/main" val="130751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5682-9D51-6FC3-954A-980574F4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Poisson: UV,  Month = 2 </a:t>
            </a:r>
          </a:p>
        </p:txBody>
      </p:sp>
      <p:pic>
        <p:nvPicPr>
          <p:cNvPr id="4098" name="Picture 2" descr="Graph">
            <a:extLst>
              <a:ext uri="{FF2B5EF4-FFF2-40B4-BE49-F238E27FC236}">
                <a16:creationId xmlns:a16="http://schemas.microsoft.com/office/drawing/2014/main" id="{CAD6FEB0-1488-B0D2-D453-4086FC936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061774"/>
            <a:ext cx="7800976" cy="438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C16757-4F3A-E75C-9CD4-206EFEE5A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72572"/>
              </p:ext>
            </p:extLst>
          </p:nvPr>
        </p:nvGraphicFramePr>
        <p:xfrm>
          <a:off x="6191250" y="2263934"/>
          <a:ext cx="5257800" cy="128016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88737617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7191805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830466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Kolmogorov-Smirnov Test Statistic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0.074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630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p-Value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0.000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8737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35B0D16-0F76-0879-B9E3-58262B40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450" y="2263775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90CA-564D-5159-AE4F-B1761F41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Poisson: No UV,  Month = 3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4D9B87-1D5D-4793-1962-71F94827A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242918"/>
              </p:ext>
            </p:extLst>
          </p:nvPr>
        </p:nvGraphicFramePr>
        <p:xfrm>
          <a:off x="1089672" y="1434927"/>
          <a:ext cx="3920866" cy="4686108"/>
        </p:xfrm>
        <a:graphic>
          <a:graphicData uri="http://schemas.openxmlformats.org/drawingml/2006/table">
            <a:tbl>
              <a:tblPr/>
              <a:tblGrid>
                <a:gridCol w="2558597">
                  <a:extLst>
                    <a:ext uri="{9D8B030D-6E8A-4147-A177-3AD203B41FA5}">
                      <a16:colId xmlns:a16="http://schemas.microsoft.com/office/drawing/2014/main" val="632223570"/>
                    </a:ext>
                  </a:extLst>
                </a:gridCol>
                <a:gridCol w="1362269">
                  <a:extLst>
                    <a:ext uri="{9D8B030D-6E8A-4147-A177-3AD203B41FA5}">
                      <a16:colId xmlns:a16="http://schemas.microsoft.com/office/drawing/2014/main" val="4074208925"/>
                    </a:ext>
                  </a:extLst>
                </a:gridCol>
              </a:tblGrid>
              <a:tr h="55380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INTEGERDIVISION-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S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533324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 of Cases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1,182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49654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Minimum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228709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Maximum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12.000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24679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Median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797534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Arithmetic Mean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3.341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458302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Deviation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2.167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777709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Variance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4.694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56709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Coefficient of Variation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0.648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0341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Skewness (G1)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33CC"/>
                          </a:solidFill>
                          <a:effectLst/>
                        </a:rPr>
                        <a:t>0.466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33204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Error of Skewness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0.071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439017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Kurtosis (G2)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-0.433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392725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Error of Kurtosis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0.142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546188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6C6CFE0F-B346-88D3-8379-7624B0DCA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225" y="1225590"/>
            <a:ext cx="525410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CA49C1-4140-D384-6F8A-ECD1572E8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155126"/>
              </p:ext>
            </p:extLst>
          </p:nvPr>
        </p:nvGraphicFramePr>
        <p:xfrm>
          <a:off x="5718563" y="1508219"/>
          <a:ext cx="5589976" cy="4379664"/>
        </p:xfrm>
        <a:graphic>
          <a:graphicData uri="http://schemas.openxmlformats.org/drawingml/2006/table">
            <a:tbl>
              <a:tblPr/>
              <a:tblGrid>
                <a:gridCol w="1397494">
                  <a:extLst>
                    <a:ext uri="{9D8B030D-6E8A-4147-A177-3AD203B41FA5}">
                      <a16:colId xmlns:a16="http://schemas.microsoft.com/office/drawing/2014/main" val="1582618754"/>
                    </a:ext>
                  </a:extLst>
                </a:gridCol>
                <a:gridCol w="1397494">
                  <a:extLst>
                    <a:ext uri="{9D8B030D-6E8A-4147-A177-3AD203B41FA5}">
                      <a16:colId xmlns:a16="http://schemas.microsoft.com/office/drawing/2014/main" val="1036296078"/>
                    </a:ext>
                  </a:extLst>
                </a:gridCol>
                <a:gridCol w="1397494">
                  <a:extLst>
                    <a:ext uri="{9D8B030D-6E8A-4147-A177-3AD203B41FA5}">
                      <a16:colId xmlns:a16="http://schemas.microsoft.com/office/drawing/2014/main" val="3605381345"/>
                    </a:ext>
                  </a:extLst>
                </a:gridCol>
                <a:gridCol w="1397494">
                  <a:extLst>
                    <a:ext uri="{9D8B030D-6E8A-4147-A177-3AD203B41FA5}">
                      <a16:colId xmlns:a16="http://schemas.microsoft.com/office/drawing/2014/main" val="1514882795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Lower Limit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Upper Limit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Observed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Expected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98923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41.845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49355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182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139.803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41813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213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233.541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6616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184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260.086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56845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173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217.237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68934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136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145.158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25188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89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80.829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72924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38.578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50350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16.111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02069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9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8.812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01043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1,182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1,182.000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55433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E5C47C4F-3ED7-30BB-F297-14B34EC93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831" y="1092597"/>
            <a:ext cx="653740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314F7-2D50-70E1-604F-2077E615177B}"/>
              </a:ext>
            </a:extLst>
          </p:cNvPr>
          <p:cNvSpPr txBox="1"/>
          <p:nvPr/>
        </p:nvSpPr>
        <p:spPr>
          <a:xfrm>
            <a:off x="5728687" y="6123543"/>
            <a:ext cx="484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Kurtosis = 0.299; Expected Skew = 0.090</a:t>
            </a:r>
          </a:p>
        </p:txBody>
      </p:sp>
    </p:spTree>
    <p:extLst>
      <p:ext uri="{BB962C8B-B14F-4D97-AF65-F5344CB8AC3E}">
        <p14:creationId xmlns:p14="http://schemas.microsoft.com/office/powerpoint/2010/main" val="386476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7AD4-3505-944E-8A72-21526A6A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Poisson: No UV,  Month = 3 </a:t>
            </a:r>
          </a:p>
        </p:txBody>
      </p:sp>
      <p:pic>
        <p:nvPicPr>
          <p:cNvPr id="6146" name="Picture 2" descr="Graph">
            <a:extLst>
              <a:ext uri="{FF2B5EF4-FFF2-40B4-BE49-F238E27FC236}">
                <a16:creationId xmlns:a16="http://schemas.microsoft.com/office/drawing/2014/main" id="{A88A05F8-BBE9-BD76-2EA7-1F650743C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947863"/>
            <a:ext cx="7539754" cy="423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53E80B-963E-4557-67DC-A56ADD19B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444326"/>
              </p:ext>
            </p:extLst>
          </p:nvPr>
        </p:nvGraphicFramePr>
        <p:xfrm>
          <a:off x="6200775" y="2521109"/>
          <a:ext cx="5257800" cy="128016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16261341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9663095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896588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Kolmogorov-Smirnov Test Statistic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0.074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092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p-Value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0.000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68119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0CD308B-E83F-68E6-0C06-275CC71ED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975" y="2243951"/>
            <a:ext cx="6096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20878-ECD4-D28C-F11C-9ED53187DED9}"/>
              </a:ext>
            </a:extLst>
          </p:cNvPr>
          <p:cNvSpPr txBox="1"/>
          <p:nvPr/>
        </p:nvSpPr>
        <p:spPr>
          <a:xfrm>
            <a:off x="5972370" y="5997059"/>
            <a:ext cx="484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Kurtosis = 0.283; Expected Skew = 0.080</a:t>
            </a:r>
          </a:p>
        </p:txBody>
      </p:sp>
    </p:spTree>
    <p:extLst>
      <p:ext uri="{BB962C8B-B14F-4D97-AF65-F5344CB8AC3E}">
        <p14:creationId xmlns:p14="http://schemas.microsoft.com/office/powerpoint/2010/main" val="273857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4C82-48E1-CF2E-D92D-F2D6D14E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to Poisson: UV,  Month = 3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CB5282-22C3-D934-D6D6-FAC74921F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264650"/>
              </p:ext>
            </p:extLst>
          </p:nvPr>
        </p:nvGraphicFramePr>
        <p:xfrm>
          <a:off x="996367" y="1550728"/>
          <a:ext cx="4816604" cy="4686108"/>
        </p:xfrm>
        <a:graphic>
          <a:graphicData uri="http://schemas.openxmlformats.org/drawingml/2006/table">
            <a:tbl>
              <a:tblPr/>
              <a:tblGrid>
                <a:gridCol w="2408302">
                  <a:extLst>
                    <a:ext uri="{9D8B030D-6E8A-4147-A177-3AD203B41FA5}">
                      <a16:colId xmlns:a16="http://schemas.microsoft.com/office/drawing/2014/main" val="14522479"/>
                    </a:ext>
                  </a:extLst>
                </a:gridCol>
                <a:gridCol w="2408302">
                  <a:extLst>
                    <a:ext uri="{9D8B030D-6E8A-4147-A177-3AD203B41FA5}">
                      <a16:colId xmlns:a16="http://schemas.microsoft.com/office/drawing/2014/main" val="3731856159"/>
                    </a:ext>
                  </a:extLst>
                </a:gridCol>
              </a:tblGrid>
              <a:tr h="55380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INTEGERDIVISION-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S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30076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 of Cases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1,080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069794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Minimum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108917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Maximum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13.000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864927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Median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233089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Arithmetic Mean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3.498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10752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Deviation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2.431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508585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Variance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5.911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551495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Coefficient of Variation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0.695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6503939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Skewness (G1)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33CC"/>
                          </a:solidFill>
                          <a:effectLst/>
                        </a:rPr>
                        <a:t>0.765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818983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Error of Skewness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0.074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597246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Kurtosis (G2)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33CC"/>
                          </a:solidFill>
                          <a:effectLst/>
                        </a:rPr>
                        <a:t>0.611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577850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Error of Kurtosis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0.149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24877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26F7732C-8912-BAEF-AB1B-FAC01692C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718" y="1273157"/>
            <a:ext cx="645442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BAC918-6FFC-45C2-089C-3FCA66EA7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509003"/>
              </p:ext>
            </p:extLst>
          </p:nvPr>
        </p:nvGraphicFramePr>
        <p:xfrm>
          <a:off x="6332990" y="1463200"/>
          <a:ext cx="5178328" cy="4379664"/>
        </p:xfrm>
        <a:graphic>
          <a:graphicData uri="http://schemas.openxmlformats.org/drawingml/2006/table">
            <a:tbl>
              <a:tblPr/>
              <a:tblGrid>
                <a:gridCol w="1294582">
                  <a:extLst>
                    <a:ext uri="{9D8B030D-6E8A-4147-A177-3AD203B41FA5}">
                      <a16:colId xmlns:a16="http://schemas.microsoft.com/office/drawing/2014/main" val="1581633610"/>
                    </a:ext>
                  </a:extLst>
                </a:gridCol>
                <a:gridCol w="1294582">
                  <a:extLst>
                    <a:ext uri="{9D8B030D-6E8A-4147-A177-3AD203B41FA5}">
                      <a16:colId xmlns:a16="http://schemas.microsoft.com/office/drawing/2014/main" val="1878563481"/>
                    </a:ext>
                  </a:extLst>
                </a:gridCol>
                <a:gridCol w="1294582">
                  <a:extLst>
                    <a:ext uri="{9D8B030D-6E8A-4147-A177-3AD203B41FA5}">
                      <a16:colId xmlns:a16="http://schemas.microsoft.com/office/drawing/2014/main" val="2010969733"/>
                    </a:ext>
                  </a:extLst>
                </a:gridCol>
                <a:gridCol w="1294582">
                  <a:extLst>
                    <a:ext uri="{9D8B030D-6E8A-4147-A177-3AD203B41FA5}">
                      <a16:colId xmlns:a16="http://schemas.microsoft.com/office/drawing/2014/main" val="571925655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Lower Limit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Upper Limit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Observed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Expected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93055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93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32.678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7639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160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114.309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9810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167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199.927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28422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173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233.115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50538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145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203.859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72474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125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142.620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28444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97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83.147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67716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41.550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4353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18.168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37069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9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10.627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18937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1,080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1,080.000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290199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5F230171-537F-1A1B-FACE-633D8B1FA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026" y="1047578"/>
            <a:ext cx="605598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1E28D-CDEA-03F6-4684-251A8B77E598}"/>
              </a:ext>
            </a:extLst>
          </p:cNvPr>
          <p:cNvSpPr txBox="1"/>
          <p:nvPr/>
        </p:nvSpPr>
        <p:spPr>
          <a:xfrm>
            <a:off x="5728687" y="6123543"/>
            <a:ext cx="484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Kurtosis = 0.286; Expected Skew = 0.081</a:t>
            </a:r>
          </a:p>
        </p:txBody>
      </p:sp>
    </p:spTree>
    <p:extLst>
      <p:ext uri="{BB962C8B-B14F-4D97-AF65-F5344CB8AC3E}">
        <p14:creationId xmlns:p14="http://schemas.microsoft.com/office/powerpoint/2010/main" val="203975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13B5-ADCB-5509-A0DA-B800AC9A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Poisson: UV,  Month = 3 </a:t>
            </a:r>
          </a:p>
        </p:txBody>
      </p:sp>
      <p:pic>
        <p:nvPicPr>
          <p:cNvPr id="8194" name="Picture 2" descr="Graph">
            <a:extLst>
              <a:ext uri="{FF2B5EF4-FFF2-40B4-BE49-F238E27FC236}">
                <a16:creationId xmlns:a16="http://schemas.microsoft.com/office/drawing/2014/main" id="{5C13D789-D308-3CD5-EA44-5E48B0655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64" y="1833563"/>
            <a:ext cx="8133436" cy="456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78755B-3437-A420-E81F-F6AD7736B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586305"/>
              </p:ext>
            </p:extLst>
          </p:nvPr>
        </p:nvGraphicFramePr>
        <p:xfrm>
          <a:off x="6800850" y="2788602"/>
          <a:ext cx="4552950" cy="1280160"/>
        </p:xfrm>
        <a:graphic>
          <a:graphicData uri="http://schemas.openxmlformats.org/drawingml/2006/table">
            <a:tbl>
              <a:tblPr/>
              <a:tblGrid>
                <a:gridCol w="1517650">
                  <a:extLst>
                    <a:ext uri="{9D8B030D-6E8A-4147-A177-3AD203B41FA5}">
                      <a16:colId xmlns:a16="http://schemas.microsoft.com/office/drawing/2014/main" val="1893869423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546398958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5823923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Kolmogorov-Smirnov Test Statistic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0.098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534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p-Value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0.000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391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50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D050-E1FF-A056-A6BE-91E92A58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Poisson: No UV,  Month = 4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A4D0B7-CDDF-4EF0-08C0-26A62628C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93049"/>
              </p:ext>
            </p:extLst>
          </p:nvPr>
        </p:nvGraphicFramePr>
        <p:xfrm>
          <a:off x="838200" y="1690688"/>
          <a:ext cx="4919240" cy="4442268"/>
        </p:xfrm>
        <a:graphic>
          <a:graphicData uri="http://schemas.openxmlformats.org/drawingml/2006/table">
            <a:tbl>
              <a:tblPr/>
              <a:tblGrid>
                <a:gridCol w="2492829">
                  <a:extLst>
                    <a:ext uri="{9D8B030D-6E8A-4147-A177-3AD203B41FA5}">
                      <a16:colId xmlns:a16="http://schemas.microsoft.com/office/drawing/2014/main" val="159003544"/>
                    </a:ext>
                  </a:extLst>
                </a:gridCol>
                <a:gridCol w="2426411">
                  <a:extLst>
                    <a:ext uri="{9D8B030D-6E8A-4147-A177-3AD203B41FA5}">
                      <a16:colId xmlns:a16="http://schemas.microsoft.com/office/drawing/2014/main" val="2712545191"/>
                    </a:ext>
                  </a:extLst>
                </a:gridCol>
              </a:tblGrid>
              <a:tr h="55380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INTEGERDIVISION-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S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20166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 of Cases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1,101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69979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Minimum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217797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Maximum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10.000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236432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Median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3.000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000700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Arithmetic Mean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3.470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01824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Deviation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2.287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171116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Variance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5.229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333304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Coefficient of Variation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0.659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933796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Skewness (G1)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33CC"/>
                          </a:solidFill>
                          <a:effectLst/>
                        </a:rPr>
                        <a:t>0.513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870123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Error of Skewness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0.074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013146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Kurtosis (G2)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-0.502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379627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Standard Error of Kurtosis</a:t>
                      </a:r>
                    </a:p>
                  </a:txBody>
                  <a:tcPr marL="79115" marR="79115" marT="39558" marB="3955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0.147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976072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712B00F7-D90B-6452-CE24-644634845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52" y="1136118"/>
            <a:ext cx="659196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691632-EB92-C831-DC9B-A62CF2B9D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69766"/>
              </p:ext>
            </p:extLst>
          </p:nvPr>
        </p:nvGraphicFramePr>
        <p:xfrm>
          <a:off x="6096000" y="1478972"/>
          <a:ext cx="4919240" cy="4653984"/>
        </p:xfrm>
        <a:graphic>
          <a:graphicData uri="http://schemas.openxmlformats.org/drawingml/2006/table">
            <a:tbl>
              <a:tblPr/>
              <a:tblGrid>
                <a:gridCol w="1229810">
                  <a:extLst>
                    <a:ext uri="{9D8B030D-6E8A-4147-A177-3AD203B41FA5}">
                      <a16:colId xmlns:a16="http://schemas.microsoft.com/office/drawing/2014/main" val="3709298061"/>
                    </a:ext>
                  </a:extLst>
                </a:gridCol>
                <a:gridCol w="1229810">
                  <a:extLst>
                    <a:ext uri="{9D8B030D-6E8A-4147-A177-3AD203B41FA5}">
                      <a16:colId xmlns:a16="http://schemas.microsoft.com/office/drawing/2014/main" val="2755878298"/>
                    </a:ext>
                  </a:extLst>
                </a:gridCol>
                <a:gridCol w="1229810">
                  <a:extLst>
                    <a:ext uri="{9D8B030D-6E8A-4147-A177-3AD203B41FA5}">
                      <a16:colId xmlns:a16="http://schemas.microsoft.com/office/drawing/2014/main" val="1983298790"/>
                    </a:ext>
                  </a:extLst>
                </a:gridCol>
                <a:gridCol w="1229810">
                  <a:extLst>
                    <a:ext uri="{9D8B030D-6E8A-4147-A177-3AD203B41FA5}">
                      <a16:colId xmlns:a16="http://schemas.microsoft.com/office/drawing/2014/main" val="2400527214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Lower Limit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Upper Limit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Observed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Expected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1428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72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34.260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72350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179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118.882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17525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186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206.260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41027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180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238.574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78495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137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206.963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68268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124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143.632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80443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94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83.067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21732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59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41.178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19616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17.861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096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9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10.324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1778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90653" marR="90653" marT="45326" marB="45326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1,101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1,101.000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541874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041BF9B8-D09D-E7AB-3CEB-4087FDA08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238" y="1136118"/>
            <a:ext cx="575298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3D84E-7180-2F3F-472B-243285014E6C}"/>
              </a:ext>
            </a:extLst>
          </p:cNvPr>
          <p:cNvSpPr txBox="1"/>
          <p:nvPr/>
        </p:nvSpPr>
        <p:spPr>
          <a:xfrm>
            <a:off x="5561823" y="6202333"/>
            <a:ext cx="4963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Kurtosis = 0.288; Expected Skew = 0.083</a:t>
            </a:r>
          </a:p>
        </p:txBody>
      </p:sp>
    </p:spTree>
    <p:extLst>
      <p:ext uri="{BB962C8B-B14F-4D97-AF65-F5344CB8AC3E}">
        <p14:creationId xmlns:p14="http://schemas.microsoft.com/office/powerpoint/2010/main" val="351149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1381</Words>
  <Application>Microsoft Office PowerPoint</Application>
  <PresentationFormat>Widescreen</PresentationFormat>
  <Paragraphs>870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Comparison to Poisson: No UV,  Month = 2 </vt:lpstr>
      <vt:lpstr>Comparison to Poisson: No UV,  Month = 2 </vt:lpstr>
      <vt:lpstr>Comparison to Poisson: UV,  Month = 2 </vt:lpstr>
      <vt:lpstr>Comparison to Poisson: UV,  Month = 2 </vt:lpstr>
      <vt:lpstr>Comparison to Poisson: No UV,  Month = 3 </vt:lpstr>
      <vt:lpstr>Comparison to Poisson: No UV,  Month = 3 </vt:lpstr>
      <vt:lpstr>Comparison to Poisson: UV,  Month = 3 </vt:lpstr>
      <vt:lpstr>Comparison to Poisson: UV,  Month = 3 </vt:lpstr>
      <vt:lpstr>Comparison to Poisson: No UV,  Month = 4 </vt:lpstr>
      <vt:lpstr>Comparison to Poisson: No UV,  Month = 4 </vt:lpstr>
      <vt:lpstr>Comparison to Poisson: UV,  Month = 4 </vt:lpstr>
      <vt:lpstr>Comparison to Poisson: UV,  Month = 4 </vt:lpstr>
      <vt:lpstr>Comparison to Poisson: No UV,  Month = 5 </vt:lpstr>
      <vt:lpstr>Comparison to Poisson: No UV,  Month = 5 </vt:lpstr>
      <vt:lpstr>Comparison to Poisson: UV,  Month = 5 </vt:lpstr>
      <vt:lpstr>Comparison to Poisson: UV,  Month = 5 </vt:lpstr>
      <vt:lpstr>Comparison to Poisson: No UV,  Month = 6 </vt:lpstr>
      <vt:lpstr>Comparison to Poisson: No UV,  Month = 6 </vt:lpstr>
      <vt:lpstr>Comparison to Poisson: UV,  Month = 6 </vt:lpstr>
      <vt:lpstr>Comparison to Poisson: UV,  Month = 6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to Poisson: No UV,  Month = 2</dc:title>
  <dc:creator>Brown, Joel S</dc:creator>
  <cp:lastModifiedBy>Whelan, Christopher J</cp:lastModifiedBy>
  <cp:revision>4</cp:revision>
  <dcterms:created xsi:type="dcterms:W3CDTF">2022-10-19T13:51:04Z</dcterms:created>
  <dcterms:modified xsi:type="dcterms:W3CDTF">2022-10-27T23:51:15Z</dcterms:modified>
</cp:coreProperties>
</file>