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65AF-A76F-5F6C-62D2-B3968EB8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D7C-54EA-A094-2BC0-E315EC8EF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31FE-B540-59AE-0119-1A6CC361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2749-9CA5-B7BD-E1F4-22764FC0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4BF8-34E3-A3B4-23E7-EA1ED9EB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800-FED8-99A1-0A36-B9E95E58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2BB4-6843-F636-9BA4-13ABB8D8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CF52-E2CD-9953-3408-A1702E96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70CF-6EBC-6B51-32DE-FE53145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E220-4B2A-D4BF-4C91-9AADD929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277A4-145D-9610-B5FE-1AB675B2C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96EBE-FC1F-0B8B-0CDB-AF5E378C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98B0-E5B2-09A6-81EF-7A27541E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EAA0-7C41-90DA-2F59-2B9C23A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D6DF-1F65-8334-861C-7EB6C64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3EF5-7E66-67F9-B915-787F8E54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2204-D03A-8B0E-264B-916482F9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EFA3-140E-118B-3D5B-C6FA5627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5B91-2C4C-E762-A322-62844333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59D3-1FB8-8179-4123-5CE98AB7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9EDE-9E8C-2887-E7CE-6D0CF364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929-38DE-61E8-1346-59ABBD78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1D8A-EB4F-266D-8665-B3A9E1AD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7EC-BFC3-F699-7EBC-A018B88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DA8-9248-2A89-1F15-9B83BDE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7A11-9233-66FB-31AB-B434CE6F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4F81-FCEB-6398-40BB-F19BA83F8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AC70-E987-DF2E-305B-8153F7F7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58D5-727A-64B9-126A-EA99440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8442-BF01-C18B-E932-F712EE9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F598-DDAE-6319-5468-9E4014C8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0FA6-6109-6EBF-07E1-FA36A2DD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2B15-AFEC-DAD0-61EC-DC482476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E5001-3499-BF82-7B87-ED109D26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3959-7A10-F255-32F2-46BE4EF58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AF32E-EDF6-A569-F13E-E7F431A12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F9ADF-910B-B13C-D628-E9B468A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47B27-13A5-3853-7868-5A85D3F6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C8F57-3E5C-F647-ECEB-1873B88F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6990-0A81-07E5-2DAE-01E933BA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BFE1-22C5-F2C9-A485-72D7F4B4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5C5DA-3B39-65E0-0C8F-D51E82F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F0D63-07B6-4847-E7F2-B0F1A3FA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4B9A0-8DB7-179A-D3D8-BC9BF967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8C0B0-14E9-FA24-8F67-3D4678D6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48F01-CAAA-F6AB-E123-75BC94E2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7CF8-82B6-0E3F-159A-4D384D0E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9978-BB76-2BA6-61C7-879206EC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3A66-CE27-FD79-D58C-26E1272A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F96C-FA29-D4A5-BD2C-602C9AF1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E1AF-B75C-326C-4057-7CB3DFFB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6B81-8C69-3C17-2860-1CF2150B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067-17ED-D879-0112-9398260A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8BF0-29D7-67F2-68D7-84A26927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FB86-4508-7877-4873-C3078F85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EFAEF-318D-77EA-7131-275955E7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5511-9F0E-DB1B-C2D9-15C91E6F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C93A-46D4-4943-7678-AEF07901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286E-D2A7-FB2C-A4AF-8BABC513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983A-5BE8-440E-DFAE-216E05F1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0554-4E4C-651F-E7F4-74935935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2195-B548-4075-94E0-D0618E03561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D7A1-AFA2-4EBD-B313-9115A5F38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57CA-982A-F8FB-DA9E-14E465D1E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8517-8BBF-437C-B8FF-A7C784B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EF006-076C-1C5C-6755-7E31BEE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5" y="41177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Truncated at volume = 13 (</a:t>
            </a:r>
            <a:r>
              <a:rPr lang="en-US" sz="3200" b="1" dirty="0"/>
              <a:t>n = 7295 </a:t>
            </a:r>
            <a:r>
              <a:rPr lang="en-US" sz="3200" dirty="0"/>
              <a:t>and </a:t>
            </a:r>
            <a:r>
              <a:rPr lang="en-US" sz="3200" b="1" dirty="0"/>
              <a:t>7437</a:t>
            </a:r>
            <a:r>
              <a:rPr lang="en-US" sz="3200" dirty="0"/>
              <a:t> for No-UV and UV), and 16 (</a:t>
            </a:r>
            <a:r>
              <a:rPr lang="en-US" sz="3200" dirty="0">
                <a:solidFill>
                  <a:srgbClr val="0000FF"/>
                </a:solidFill>
              </a:rPr>
              <a:t>median of </a:t>
            </a:r>
            <a:r>
              <a:rPr lang="en-US" sz="3200" b="1" dirty="0">
                <a:solidFill>
                  <a:srgbClr val="0000FF"/>
                </a:solidFill>
              </a:rPr>
              <a:t>15.90</a:t>
            </a:r>
            <a:r>
              <a:rPr lang="en-US" sz="3200" dirty="0">
                <a:solidFill>
                  <a:srgbClr val="0000FF"/>
                </a:solidFill>
              </a:rPr>
              <a:t> and </a:t>
            </a:r>
            <a:r>
              <a:rPr lang="en-US" sz="3200" b="1" dirty="0">
                <a:solidFill>
                  <a:srgbClr val="0000FF"/>
                </a:solidFill>
              </a:rPr>
              <a:t>16.24</a:t>
            </a:r>
            <a:r>
              <a:rPr lang="en-US" sz="3200" dirty="0">
                <a:solidFill>
                  <a:srgbClr val="0000FF"/>
                </a:solidFill>
              </a:rPr>
              <a:t> for No-UV and UV, respectively, and mean of </a:t>
            </a:r>
            <a:r>
              <a:rPr lang="en-US" sz="3200" b="1" dirty="0">
                <a:solidFill>
                  <a:srgbClr val="0000FF"/>
                </a:solidFill>
              </a:rPr>
              <a:t>16.22</a:t>
            </a:r>
            <a:r>
              <a:rPr lang="en-US" sz="3200" dirty="0">
                <a:solidFill>
                  <a:srgbClr val="0000FF"/>
                </a:solidFill>
              </a:rPr>
              <a:t> and </a:t>
            </a:r>
            <a:r>
              <a:rPr lang="en-US" sz="3200" b="1" dirty="0">
                <a:solidFill>
                  <a:srgbClr val="0000FF"/>
                </a:solidFill>
              </a:rPr>
              <a:t>16.53</a:t>
            </a:r>
            <a:r>
              <a:rPr lang="en-US" sz="3200" dirty="0">
                <a:solidFill>
                  <a:srgbClr val="0000FF"/>
                </a:solidFill>
              </a:rPr>
              <a:t>, respectively</a:t>
            </a:r>
            <a:r>
              <a:rPr lang="en-US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A9ACB-9A12-3616-C248-63AE1EB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79" y="2353221"/>
            <a:ext cx="5076122" cy="4108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052E5-8FCA-AD30-0805-1877473B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97" y="2353220"/>
            <a:ext cx="5270944" cy="42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D7AF-7ACD-7BB8-243B-9AF00FC4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sizes for hotspots &gt; 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D416D6-A213-12C8-8884-DB36AE87A0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209079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58733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99211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53401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686415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Least Squares Means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5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LS Mean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Standard Error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23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49.040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2.524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8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44.610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3.945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1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4*0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65.555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5.209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2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63.107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4.176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762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40.379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2.524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3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6*0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43.155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4.176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40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58.630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1.957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7245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41F4B7-F9E0-1B4F-6D80-77963B13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4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AEFA-37B9-ADFB-A406-7A6126E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Hotspots &gt; 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1A69B7-5640-2100-3292-E01C6227C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8902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94415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05337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78059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11594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422286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Least Squares Means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LS Mean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Standard Error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3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50.218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2.651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5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65.842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4.973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0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43.845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3.134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142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6*0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45.890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4.684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8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MONTH*UV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6*1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61.625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2.651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9.000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95293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C164779C-44E8-E472-8F89-0FD593A7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6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CBC4-57F2-B1AF-C53F-BC3A3D2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Hotspots by Volume for No UV and UV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FCEB-71CF-52A3-99A4-0ADCC761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009774"/>
            <a:ext cx="4300537" cy="4312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0876E-0FD6-689F-7639-5DD25497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09774"/>
            <a:ext cx="4300536" cy="4324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2D8C9-772F-2611-E5DC-93BA13EE554C}"/>
              </a:ext>
            </a:extLst>
          </p:cNvPr>
          <p:cNvSpPr txBox="1"/>
          <p:nvPr/>
        </p:nvSpPr>
        <p:spPr>
          <a:xfrm>
            <a:off x="2295330" y="2668555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17,837</a:t>
            </a:r>
          </a:p>
          <a:p>
            <a:endParaRPr lang="en-US" dirty="0"/>
          </a:p>
          <a:p>
            <a:r>
              <a:rPr lang="en-US" dirty="0"/>
              <a:t>&gt;3   N 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7E133-D0DF-5DDF-D648-9B91AE169E67}"/>
              </a:ext>
            </a:extLst>
          </p:cNvPr>
          <p:cNvSpPr txBox="1"/>
          <p:nvPr/>
        </p:nvSpPr>
        <p:spPr>
          <a:xfrm>
            <a:off x="7184571" y="2799184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16,572</a:t>
            </a:r>
          </a:p>
          <a:p>
            <a:endParaRPr lang="en-US" dirty="0"/>
          </a:p>
          <a:p>
            <a:r>
              <a:rPr lang="en-US" dirty="0"/>
              <a:t>&gt;3   N = 80</a:t>
            </a:r>
          </a:p>
        </p:txBody>
      </p:sp>
    </p:spTree>
    <p:extLst>
      <p:ext uri="{BB962C8B-B14F-4D97-AF65-F5344CB8AC3E}">
        <p14:creationId xmlns:p14="http://schemas.microsoft.com/office/powerpoint/2010/main" val="223494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819B-ECBD-FF1B-FB69-4115264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graphs Hotspots versus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72077-FFDE-7B0B-F96F-FAC55EA1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48" y="1690688"/>
            <a:ext cx="5930813" cy="45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42CD-D4A7-3575-C38F-5E4E644F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UV:  Hotpots by Month; &gt;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B7DFB-ED28-9216-94AE-4EE76C22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12" y="2257425"/>
            <a:ext cx="4291013" cy="4374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F4F10-27A9-5500-63A3-599E5DA67A87}"/>
              </a:ext>
            </a:extLst>
          </p:cNvPr>
          <p:cNvSpPr txBox="1"/>
          <p:nvPr/>
        </p:nvSpPr>
        <p:spPr>
          <a:xfrm>
            <a:off x="1695450" y="2486025"/>
            <a:ext cx="18646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  N    Mean</a:t>
            </a:r>
          </a:p>
          <a:p>
            <a:endParaRPr lang="en-US" dirty="0"/>
          </a:p>
          <a:p>
            <a:r>
              <a:rPr lang="en-US" dirty="0"/>
              <a:t>1 -- 13          3.38</a:t>
            </a:r>
          </a:p>
          <a:p>
            <a:r>
              <a:rPr lang="en-US" dirty="0"/>
              <a:t>2 --  31         3.77</a:t>
            </a:r>
          </a:p>
          <a:p>
            <a:r>
              <a:rPr lang="en-US" dirty="0"/>
              <a:t>3 – 14           3.36</a:t>
            </a:r>
          </a:p>
          <a:p>
            <a:r>
              <a:rPr lang="en-US" dirty="0"/>
              <a:t>4 – 42           9.07</a:t>
            </a:r>
          </a:p>
          <a:p>
            <a:r>
              <a:rPr lang="en-US" dirty="0"/>
              <a:t>5 – 16           4.94</a:t>
            </a:r>
          </a:p>
          <a:p>
            <a:r>
              <a:rPr lang="en-US" dirty="0"/>
              <a:t>6 – 20           5.60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7E17-3C7E-3EBA-E9F0-2D498F35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Truncated at 20 (n = </a:t>
            </a:r>
            <a:r>
              <a:rPr lang="en-US" sz="3200" b="1" dirty="0"/>
              <a:t>451</a:t>
            </a:r>
            <a:r>
              <a:rPr lang="en-US" sz="3200" dirty="0"/>
              <a:t> and </a:t>
            </a:r>
            <a:r>
              <a:rPr lang="en-US" sz="3200" b="1" dirty="0"/>
              <a:t>603</a:t>
            </a:r>
            <a:r>
              <a:rPr lang="en-US" sz="3200" dirty="0"/>
              <a:t>) and 23 (n = </a:t>
            </a:r>
            <a:r>
              <a:rPr lang="en-US" sz="3200" b="1" dirty="0"/>
              <a:t>3</a:t>
            </a:r>
            <a:r>
              <a:rPr lang="en-US" sz="3200" dirty="0"/>
              <a:t> and </a:t>
            </a:r>
            <a:r>
              <a:rPr lang="en-US" sz="3200" b="1" dirty="0"/>
              <a:t>151</a:t>
            </a:r>
            <a:r>
              <a:rPr lang="en-US" sz="3200" dirty="0"/>
              <a:t>); </a:t>
            </a:r>
            <a:r>
              <a:rPr lang="en-US" sz="3200" dirty="0">
                <a:solidFill>
                  <a:srgbClr val="0000FF"/>
                </a:solidFill>
              </a:rPr>
              <a:t>at Vol &gt; 25 n = 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 and </a:t>
            </a:r>
            <a:r>
              <a:rPr lang="en-US" sz="3200" b="1" dirty="0">
                <a:solidFill>
                  <a:srgbClr val="0000FF"/>
                </a:solidFill>
              </a:rPr>
              <a:t>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4DCEA-E2C6-6476-7B1C-0FCEF564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799288"/>
            <a:ext cx="4695825" cy="3829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0197E1-A1DD-49B8-294B-93187D23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51" y="1608788"/>
            <a:ext cx="46958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03F4A-9DF4-9344-6A53-22809E5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13 – 16; and 16 - 20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83C35-7DBB-7113-B7AD-73EFE114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913249"/>
            <a:ext cx="5143500" cy="417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5FAB9-4A1E-F37A-C38E-0B3B97EB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13" y="1913249"/>
            <a:ext cx="4891087" cy="3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03F4A-9DF4-9344-6A53-22809E5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20 – 23; and 23 - 24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BC158-689D-7D1C-265E-2249609A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4" y="1859513"/>
            <a:ext cx="5099861" cy="417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D6833-BAC3-5333-F7CB-57A7528B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2" y="1759846"/>
            <a:ext cx="4838256" cy="42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5E3A-8EB1-959D-6ED1-03022755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Hotspots range from 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b="1" dirty="0"/>
              <a:t>11</a:t>
            </a:r>
            <a:r>
              <a:rPr lang="en-US" dirty="0"/>
              <a:t>; </a:t>
            </a:r>
            <a:r>
              <a:rPr lang="en-US" dirty="0">
                <a:solidFill>
                  <a:srgbClr val="0000FF"/>
                </a:solidFill>
              </a:rPr>
              <a:t>for no-UV the range is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to </a:t>
            </a:r>
            <a:r>
              <a:rPr lang="en-US" b="1" dirty="0">
                <a:solidFill>
                  <a:srgbClr val="0000FF"/>
                </a:solidFill>
              </a:rPr>
              <a:t>7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A4B2BC6D-ABC6-E260-466F-00BB60B6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4441"/>
            <a:ext cx="2895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>
            <a:extLst>
              <a:ext uri="{FF2B5EF4-FFF2-40B4-BE49-F238E27FC236}">
                <a16:creationId xmlns:a16="http://schemas.microsoft.com/office/drawing/2014/main" id="{6A0E4F10-35E7-3B98-0127-B17C721C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635219"/>
            <a:ext cx="2895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">
            <a:extLst>
              <a:ext uri="{FF2B5EF4-FFF2-40B4-BE49-F238E27FC236}">
                <a16:creationId xmlns:a16="http://schemas.microsoft.com/office/drawing/2014/main" id="{53AB5AD2-F538-3DCD-8D73-1CD5CBEF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624916"/>
            <a:ext cx="2895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A63CCA-0454-961D-D005-8A116A6D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Hotspots by 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D66E-C87B-E59F-7663-23A402F0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13 – 16:   Range 0 to 1; mean = 0; n = 7161</a:t>
            </a:r>
          </a:p>
          <a:p>
            <a:r>
              <a:rPr lang="en-US" dirty="0"/>
              <a:t>Volume 16 – 20:   Range 0 to 3; mean = 0.072; n = 6517</a:t>
            </a:r>
          </a:p>
          <a:p>
            <a:r>
              <a:rPr lang="en-US" dirty="0">
                <a:solidFill>
                  <a:srgbClr val="0000FF"/>
                </a:solidFill>
              </a:rPr>
              <a:t>Volume 20 -23</a:t>
            </a:r>
            <a:r>
              <a:rPr lang="en-US" dirty="0"/>
              <a:t>:     Range 0 to </a:t>
            </a:r>
            <a:r>
              <a:rPr lang="en-US" b="1" dirty="0"/>
              <a:t>7</a:t>
            </a:r>
            <a:r>
              <a:rPr lang="en-US" dirty="0"/>
              <a:t>; mean = 0.524; n = 900 </a:t>
            </a:r>
          </a:p>
          <a:p>
            <a:r>
              <a:rPr lang="en-US" dirty="0">
                <a:solidFill>
                  <a:srgbClr val="0000FF"/>
                </a:solidFill>
              </a:rPr>
              <a:t>Volume 23 – 24</a:t>
            </a:r>
            <a:r>
              <a:rPr lang="en-US" dirty="0"/>
              <a:t>:   Range 0 to </a:t>
            </a:r>
            <a:r>
              <a:rPr lang="en-US" b="1" dirty="0"/>
              <a:t>7</a:t>
            </a:r>
            <a:r>
              <a:rPr lang="en-US" dirty="0"/>
              <a:t> for UV (n=78) and 0 to 1 for No-UV (n=2); mean = 1.8 for UV.</a:t>
            </a:r>
          </a:p>
          <a:p>
            <a:r>
              <a:rPr lang="en-US" dirty="0">
                <a:solidFill>
                  <a:srgbClr val="0000FF"/>
                </a:solidFill>
              </a:rPr>
              <a:t>Volume &gt; 24</a:t>
            </a:r>
            <a:r>
              <a:rPr lang="en-US" dirty="0"/>
              <a:t>:  Range 0 to </a:t>
            </a:r>
            <a:r>
              <a:rPr lang="en-US" b="1" dirty="0"/>
              <a:t>11</a:t>
            </a:r>
            <a:r>
              <a:rPr lang="en-US" dirty="0"/>
              <a:t> for UV (n=73) and 1 for No-UV (n=1); mean = 2.88 for UV </a:t>
            </a:r>
          </a:p>
          <a:p>
            <a:r>
              <a:rPr lang="en-US" dirty="0">
                <a:solidFill>
                  <a:srgbClr val="0000FF"/>
                </a:solidFill>
              </a:rPr>
              <a:t>Volume &gt; 25:</a:t>
            </a:r>
            <a:r>
              <a:rPr lang="en-US" dirty="0"/>
              <a:t> (only UV occur): Range 1 to </a:t>
            </a:r>
            <a:r>
              <a:rPr lang="en-US" b="1" dirty="0"/>
              <a:t>9</a:t>
            </a:r>
            <a:r>
              <a:rPr lang="en-US" dirty="0"/>
              <a:t> (n=29); mean = 3.24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A34CF-1291-02FC-78CC-6A6E272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density size &gt; 23, by month and by UV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B807E25D-B11E-7B66-1C34-F502E274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57" y="1352549"/>
            <a:ext cx="7307653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A34CF-1291-02FC-78CC-6A6E272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density size &gt; 20, by month and by UV</a:t>
            </a:r>
          </a:p>
        </p:txBody>
      </p:sp>
      <p:pic>
        <p:nvPicPr>
          <p:cNvPr id="2050" name="Picture 2" descr="Graph">
            <a:extLst>
              <a:ext uri="{FF2B5EF4-FFF2-40B4-BE49-F238E27FC236}">
                <a16:creationId xmlns:a16="http://schemas.microsoft.com/office/drawing/2014/main" id="{12B15080-15FD-A0A5-4922-7EE1A0D0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5" y="2023187"/>
            <a:ext cx="3513170" cy="40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">
            <a:extLst>
              <a:ext uri="{FF2B5EF4-FFF2-40B4-BE49-F238E27FC236}">
                <a16:creationId xmlns:a16="http://schemas.microsoft.com/office/drawing/2014/main" id="{0470B8AE-837E-759D-90A0-9F6360AC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23" y="1607586"/>
            <a:ext cx="6394569" cy="43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7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A34CF-1291-02FC-78CC-6A6E272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density size &lt; 20, by month and by UV</a:t>
            </a:r>
          </a:p>
        </p:txBody>
      </p:sp>
      <p:pic>
        <p:nvPicPr>
          <p:cNvPr id="3074" name="Picture 2" descr="Graph">
            <a:extLst>
              <a:ext uri="{FF2B5EF4-FFF2-40B4-BE49-F238E27FC236}">
                <a16:creationId xmlns:a16="http://schemas.microsoft.com/office/drawing/2014/main" id="{80D4BBE3-5D21-AEC8-89B2-DE8019CF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01" y="1570263"/>
            <a:ext cx="6882941" cy="455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">
            <a:extLst>
              <a:ext uri="{FF2B5EF4-FFF2-40B4-BE49-F238E27FC236}">
                <a16:creationId xmlns:a16="http://schemas.microsoft.com/office/drawing/2014/main" id="{B07291B4-81FC-22E3-CEE5-D97055D2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2349759"/>
            <a:ext cx="3208176" cy="37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452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Truncated at volume = 13 (n = 7295 and 7437 for No-UV and UV), and 16 (median of 15.90 and 16.24 for No-UV and UV, respectively, and mean of 16.22 and 16.53, respectively)</vt:lpstr>
      <vt:lpstr>Truncated at 20 (n = 451 and 603) and 23 (n = 3 and 151); at Vol &gt; 25 n = 0 and 29</vt:lpstr>
      <vt:lpstr>Volume 13 – 16; and 16 - 20</vt:lpstr>
      <vt:lpstr>Volume 20 – 23; and 23 - 24</vt:lpstr>
      <vt:lpstr>Hotspots range from 0 to 11; for no-UV the range is 0 to 7</vt:lpstr>
      <vt:lpstr>Hotspots by range</vt:lpstr>
      <vt:lpstr>Average density size &gt; 23, by month and by UV</vt:lpstr>
      <vt:lpstr>Average density size &gt; 20, by month and by UV</vt:lpstr>
      <vt:lpstr>Average density size &lt; 20, by month and by UV</vt:lpstr>
      <vt:lpstr>Sample sizes for hotspots &gt; 3</vt:lpstr>
      <vt:lpstr>Hotspots &gt; 5</vt:lpstr>
      <vt:lpstr>Hotspots by Volume for No UV and UV</vt:lpstr>
      <vt:lpstr>Overlaying graphs Hotspots versus Volume</vt:lpstr>
      <vt:lpstr>For UV:  Hotpots by Month; &gt;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Truncated at volume = 13, and 16 (median of 15.90 and 16.24 for No-UV and UV, respectively, and mean of 16.22 and 16.53, respectively)</dc:title>
  <dc:creator>Brown, Joel S</dc:creator>
  <cp:lastModifiedBy>Whelan, Christopher J</cp:lastModifiedBy>
  <cp:revision>11</cp:revision>
  <dcterms:created xsi:type="dcterms:W3CDTF">2022-09-22T17:23:04Z</dcterms:created>
  <dcterms:modified xsi:type="dcterms:W3CDTF">2022-10-27T21:41:01Z</dcterms:modified>
</cp:coreProperties>
</file>