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80" r:id="rId5"/>
    <p:sldId id="285" r:id="rId6"/>
    <p:sldId id="258" r:id="rId7"/>
    <p:sldId id="259" r:id="rId8"/>
    <p:sldId id="261" r:id="rId9"/>
    <p:sldId id="260" r:id="rId10"/>
    <p:sldId id="279" r:id="rId11"/>
    <p:sldId id="281" r:id="rId12"/>
    <p:sldId id="282" r:id="rId13"/>
    <p:sldId id="283" r:id="rId14"/>
    <p:sldId id="284" r:id="rId15"/>
    <p:sldId id="265" r:id="rId16"/>
    <p:sldId id="266" r:id="rId17"/>
    <p:sldId id="267" r:id="rId18"/>
    <p:sldId id="268" r:id="rId19"/>
    <p:sldId id="28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slab_member" initials="g" lastIdx="1" clrIdx="0">
    <p:extLst>
      <p:ext uri="{19B8F6BF-5375-455C-9EA6-DF929625EA0E}">
        <p15:presenceInfo xmlns:p15="http://schemas.microsoft.com/office/powerpoint/2012/main" userId="gslab_mem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68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8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03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45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8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7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122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4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7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4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0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7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4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61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8723F-56B4-4E0D-8004-7C3A1DEA5456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7D50C3-6C56-40FF-8AD5-D6FD618C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28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wong96/EIP-Final/blob/master/6.Source_Code/RaspberryPi_1/rsp13.py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jwong96/EIP-Final/blob/master/6.Source_Code/RaspberryPi_2/rsp24.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jwong96/EIP-Final/blob/master/6.Source_Code/RaspberryPi_2/rsp24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jwong96/EIP-Final/blob/master/6.Source_Code/RaspberryPi_2/rsp24.p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jwong96/EIP-Final/blob/master/6.Source_Code/RaspberryPi_2/rsp24.py" TargetMode="Externa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jwong96/EIP-Final/blob/master/6.Source_Code/RaspberryPi_5/pyimagesearch/panorama.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jwong96/EIP-Final/blob/master/6.Source_Code/RaspberryPi_5/pyimagesearch/panorama.p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jwong96/EIP-Final/blob/master/6.Source_Code/RaspberryPi_5/pyimagesearch/panorama.p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jwong96/EIP-Final/blob/master/6.Source_Code/RaspberryPi_5/pyimagesearch/panorama.p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jwong96/EIP-Final/blob/master/6.Source_Code/RaspberryPi_5/rsp5.py" TargetMode="Externa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52ED7D6-57A5-48E1-96B1-37E17E885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</a:t>
            </a:r>
            <a:r>
              <a:rPr lang="zh-TW" altLang="en-US" dirty="0" smtClean="0"/>
              <a:t>入</a:t>
            </a:r>
            <a:r>
              <a:rPr lang="zh-TW" altLang="en-US" dirty="0"/>
              <a:t>式影像處理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ABE448B-D76A-4AAB-A7B6-273E37BAB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5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sp13</a:t>
            </a:r>
            <a:endParaRPr lang="zh-TW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2309814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5" name="矩形 4">
            <a:hlinkClick r:id="rId3"/>
          </p:cNvPr>
          <p:cNvSpPr/>
          <p:nvPr/>
        </p:nvSpPr>
        <p:spPr>
          <a:xfrm>
            <a:off x="3942294" y="683263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94" y="1438272"/>
            <a:ext cx="4697627" cy="54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recvall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219450" cy="1524000"/>
          </a:xfrm>
          <a:prstGeom prst="rect">
            <a:avLst/>
          </a:prstGeom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2309814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6" name="矩形 5">
            <a:hlinkClick r:id="rId4"/>
          </p:cNvPr>
          <p:cNvSpPr/>
          <p:nvPr/>
        </p:nvSpPr>
        <p:spPr>
          <a:xfrm>
            <a:off x="3896784" y="680516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60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getres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162550" cy="5133975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2309814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7" name="矩形 6">
            <a:hlinkClick r:id="rId4"/>
          </p:cNvPr>
          <p:cNvSpPr/>
          <p:nvPr/>
        </p:nvSpPr>
        <p:spPr>
          <a:xfrm>
            <a:off x="3896784" y="680516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60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sendres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3193"/>
            <a:ext cx="5953125" cy="5057775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2647566" y="689569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7" name="矩形 6">
            <a:hlinkClick r:id="rId4"/>
          </p:cNvPr>
          <p:cNvSpPr/>
          <p:nvPr/>
        </p:nvSpPr>
        <p:spPr>
          <a:xfrm>
            <a:off x="4160394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44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rsp24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705225" cy="3724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18" y="1930400"/>
            <a:ext cx="3162300" cy="2352675"/>
          </a:xfrm>
          <a:prstGeom prst="rect">
            <a:avLst/>
          </a:prstGeom>
        </p:spPr>
      </p:pic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2529946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返回</a:t>
            </a:r>
            <a:endParaRPr lang="zh-TW" altLang="en-US" b="1" dirty="0"/>
          </a:p>
        </p:txBody>
      </p:sp>
      <p:sp>
        <p:nvSpPr>
          <p:cNvPr id="8" name="矩形 7">
            <a:hlinkClick r:id="rId5"/>
          </p:cNvPr>
          <p:cNvSpPr/>
          <p:nvPr/>
        </p:nvSpPr>
        <p:spPr>
          <a:xfrm>
            <a:off x="3896784" y="680516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7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600" y="2160588"/>
            <a:ext cx="3762837" cy="3881437"/>
          </a:xfrm>
          <a:prstGeom prst="rect">
            <a:avLst/>
          </a:prstGeom>
        </p:spPr>
      </p:pic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1197032" y="2160588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5" name="矩形 4">
            <a:hlinkClick r:id="rId4"/>
          </p:cNvPr>
          <p:cNvSpPr/>
          <p:nvPr/>
        </p:nvSpPr>
        <p:spPr>
          <a:xfrm>
            <a:off x="1197032" y="2906112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6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detectAndDescribe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449" y="2160588"/>
            <a:ext cx="3661139" cy="3881437"/>
          </a:xfrm>
          <a:prstGeom prst="rect">
            <a:avLst/>
          </a:prstGeom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1280159" y="2160588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6" name="矩形 5">
            <a:hlinkClick r:id="rId4"/>
          </p:cNvPr>
          <p:cNvSpPr/>
          <p:nvPr/>
        </p:nvSpPr>
        <p:spPr>
          <a:xfrm>
            <a:off x="1280159" y="2906112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16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matchKeypoints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786" y="2160588"/>
            <a:ext cx="4110465" cy="3881437"/>
          </a:xfrm>
          <a:prstGeom prst="rect">
            <a:avLst/>
          </a:prstGeom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1180406" y="2160588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6" name="矩形 5">
            <a:hlinkClick r:id="rId4"/>
          </p:cNvPr>
          <p:cNvSpPr/>
          <p:nvPr/>
        </p:nvSpPr>
        <p:spPr>
          <a:xfrm>
            <a:off x="1197032" y="2906112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96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Imagewarp</a:t>
            </a:r>
            <a:r>
              <a:rPr lang="en-US" altLang="zh-TW" dirty="0" smtClean="0"/>
              <a:t> &amp; stitch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601" y="2160588"/>
            <a:ext cx="7010400" cy="3867150"/>
          </a:xfrm>
          <a:prstGeom prst="rect">
            <a:avLst/>
          </a:prstGeom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1197032" y="2160588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8" name="矩形 7">
            <a:hlinkClick r:id="rId4"/>
          </p:cNvPr>
          <p:cNvSpPr/>
          <p:nvPr/>
        </p:nvSpPr>
        <p:spPr>
          <a:xfrm>
            <a:off x="1197032" y="2906112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38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rsp5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588" y="2165157"/>
            <a:ext cx="3136862" cy="388143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95" y="741405"/>
            <a:ext cx="3810233" cy="5515232"/>
          </a:xfrm>
          <a:prstGeom prst="rect">
            <a:avLst/>
          </a:prstGeom>
        </p:spPr>
      </p:pic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6305391" y="609601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返回</a:t>
            </a:r>
            <a:endParaRPr lang="zh-TW" altLang="en-US" b="1" dirty="0"/>
          </a:p>
        </p:txBody>
      </p:sp>
      <p:sp>
        <p:nvSpPr>
          <p:cNvPr id="8" name="矩形 7">
            <a:hlinkClick r:id="rId5"/>
          </p:cNvPr>
          <p:cNvSpPr/>
          <p:nvPr/>
        </p:nvSpPr>
        <p:spPr>
          <a:xfrm>
            <a:off x="7672229" y="609600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15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92" y="1633366"/>
            <a:ext cx="8611813" cy="43638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ECFA62-F9FF-4C72-B4AB-D394B306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主要架構</a:t>
            </a:r>
          </a:p>
        </p:txBody>
      </p:sp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2526727" y="3584681"/>
            <a:ext cx="600076" cy="13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detail</a:t>
            </a:r>
            <a:endParaRPr lang="zh-TW" altLang="en-US" sz="1200" dirty="0"/>
          </a:p>
        </p:txBody>
      </p:sp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3923040" y="3584681"/>
            <a:ext cx="600076" cy="13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detail</a:t>
            </a:r>
            <a:endParaRPr lang="zh-TW" altLang="en-US" sz="1200" dirty="0"/>
          </a:p>
        </p:txBody>
      </p:sp>
      <p:sp>
        <p:nvSpPr>
          <p:cNvPr id="8" name="矩形 7">
            <a:hlinkClick r:id="rId5" action="ppaction://hlinksldjump"/>
          </p:cNvPr>
          <p:cNvSpPr/>
          <p:nvPr/>
        </p:nvSpPr>
        <p:spPr>
          <a:xfrm>
            <a:off x="1735894" y="2550372"/>
            <a:ext cx="600076" cy="13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detail</a:t>
            </a:r>
            <a:endParaRPr lang="zh-TW" altLang="en-US" sz="1200" dirty="0"/>
          </a:p>
        </p:txBody>
      </p:sp>
      <p:sp>
        <p:nvSpPr>
          <p:cNvPr id="9" name="矩形 8">
            <a:hlinkClick r:id="rId6" action="ppaction://hlinksldjump"/>
          </p:cNvPr>
          <p:cNvSpPr/>
          <p:nvPr/>
        </p:nvSpPr>
        <p:spPr>
          <a:xfrm>
            <a:off x="6715668" y="4264303"/>
            <a:ext cx="600076" cy="13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detail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32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02152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如何評估效能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速度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畫面結果的好壞如何</a:t>
            </a:r>
            <a:r>
              <a:rPr lang="zh-TW" altLang="en-US" smtClean="0"/>
              <a:t>評估</a:t>
            </a:r>
            <a:r>
              <a:rPr lang="en-US" altLang="zh-TW" smtClean="0"/>
              <a:t>(</a:t>
            </a:r>
            <a:r>
              <a:rPr lang="zh-TW" altLang="en-US" smtClean="0"/>
              <a:t>細縫</a:t>
            </a:r>
            <a:r>
              <a:rPr lang="en-US" altLang="zh-TW" smtClean="0"/>
              <a:t>,</a:t>
            </a:r>
            <a:r>
              <a:rPr lang="zh-TW" altLang="en-US" smtClean="0"/>
              <a:t>亮度</a:t>
            </a:r>
            <a:r>
              <a:rPr lang="en-US" altLang="zh-TW" dirty="0" smtClean="0"/>
              <a:t>,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0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RaspberryPi_1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9964"/>
            <a:ext cx="3019425" cy="1724025"/>
          </a:xfrm>
          <a:ln>
            <a:solidFill>
              <a:schemeClr val="tx1"/>
            </a:solidFill>
          </a:ln>
        </p:spPr>
      </p:pic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1988314" y="1599964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112512" y="1756174"/>
            <a:ext cx="80794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Input: </a:t>
            </a:r>
          </a:p>
          <a:p>
            <a:pPr lvl="1"/>
            <a:r>
              <a:rPr lang="en-US" altLang="zh-TW" dirty="0" smtClean="0"/>
              <a:t>Cap_1: </a:t>
            </a:r>
            <a:r>
              <a:rPr lang="en-US" altLang="zh-TW" dirty="0" err="1" smtClean="0">
                <a:solidFill>
                  <a:srgbClr val="FF0000"/>
                </a:solidFill>
              </a:rPr>
              <a:t>OpenCV</a:t>
            </a:r>
            <a:r>
              <a:rPr lang="en-US" altLang="zh-TW" dirty="0" smtClean="0">
                <a:solidFill>
                  <a:srgbClr val="FF0000"/>
                </a:solidFill>
              </a:rPr>
              <a:t> image type BGRA array of u8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US" altLang="zh-TW" dirty="0" smtClean="0"/>
              <a:t>result: </a:t>
            </a:r>
            <a:r>
              <a:rPr lang="en-US" altLang="zh-TW" dirty="0" err="1" smtClean="0">
                <a:solidFill>
                  <a:srgbClr val="FF0000"/>
                </a:solidFill>
              </a:rPr>
              <a:t>OpenCV</a:t>
            </a:r>
            <a:r>
              <a:rPr lang="en-US" altLang="zh-TW" dirty="0" smtClean="0">
                <a:solidFill>
                  <a:srgbClr val="FF0000"/>
                </a:solidFill>
              </a:rPr>
              <a:t> image type BGRA array(W’*400*4) of u8, W’ =  W*(400/H)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Parameter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IP: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Self_IP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69654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7528801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07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23" y="1902052"/>
            <a:ext cx="5772325" cy="36090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RaspberryPi_2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4009017" y="1902052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946720" y="1930400"/>
            <a:ext cx="716280" cy="312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4931861" y="3523399"/>
            <a:ext cx="719296" cy="228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2" name="矩形 11">
            <a:hlinkClick r:id="rId6" action="ppaction://hlinksldjump"/>
          </p:cNvPr>
          <p:cNvSpPr/>
          <p:nvPr/>
        </p:nvSpPr>
        <p:spPr>
          <a:xfrm>
            <a:off x="6455988" y="5511114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3" name="矩形 12">
            <a:hlinkClick r:id="rId7" action="ppaction://hlinksldjump"/>
          </p:cNvPr>
          <p:cNvSpPr/>
          <p:nvPr/>
        </p:nvSpPr>
        <p:spPr>
          <a:xfrm>
            <a:off x="5561850" y="4270430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4" name="矩形 13">
            <a:hlinkClick r:id="rId8" action="ppaction://hlinksldjump"/>
          </p:cNvPr>
          <p:cNvSpPr/>
          <p:nvPr/>
        </p:nvSpPr>
        <p:spPr>
          <a:xfrm>
            <a:off x="4044599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12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4999" y="581252"/>
            <a:ext cx="3433347" cy="1320800"/>
          </a:xfrm>
        </p:spPr>
        <p:txBody>
          <a:bodyPr/>
          <a:lstStyle/>
          <a:p>
            <a:r>
              <a:rPr lang="en-US" altLang="zh-TW" dirty="0" smtClean="0"/>
              <a:t>RaspberryPi_5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0" y="1987105"/>
            <a:ext cx="3905250" cy="2390775"/>
          </a:xfrm>
          <a:ln>
            <a:solidFill>
              <a:schemeClr val="tx1"/>
            </a:solidFill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4044599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915286" y="1855028"/>
            <a:ext cx="5728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Input: </a:t>
            </a:r>
          </a:p>
          <a:p>
            <a:pPr lvl="1"/>
            <a:r>
              <a:rPr lang="en-US" altLang="zh-TW" dirty="0" smtClean="0"/>
              <a:t>result: </a:t>
            </a:r>
            <a:r>
              <a:rPr lang="en-US" altLang="zh-TW" dirty="0" err="1" smtClean="0">
                <a:solidFill>
                  <a:srgbClr val="FF0000"/>
                </a:solidFill>
              </a:rPr>
              <a:t>OpenCV</a:t>
            </a:r>
            <a:r>
              <a:rPr lang="en-US" altLang="zh-TW" dirty="0" smtClean="0">
                <a:solidFill>
                  <a:srgbClr val="FF0000"/>
                </a:solidFill>
              </a:rPr>
              <a:t> image type BGRA array of u8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US" altLang="zh-TW" dirty="0" smtClean="0"/>
              <a:t>result: </a:t>
            </a:r>
            <a:r>
              <a:rPr lang="en-US" altLang="zh-TW" dirty="0" err="1" smtClean="0">
                <a:solidFill>
                  <a:srgbClr val="FF0000"/>
                </a:solidFill>
              </a:rPr>
              <a:t>OpenCV</a:t>
            </a:r>
            <a:r>
              <a:rPr lang="en-US" altLang="zh-TW" dirty="0" smtClean="0">
                <a:solidFill>
                  <a:srgbClr val="FF0000"/>
                </a:solidFill>
              </a:rPr>
              <a:t> image type BGRA array(W’*400*4) of u8, W’ =  W*(400/H)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Parameter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socket server IP (previous level's </a:t>
            </a:r>
            <a:r>
              <a:rPr lang="en-US" altLang="zh-TW" dirty="0" err="1">
                <a:solidFill>
                  <a:srgbClr val="FF0000"/>
                </a:solidFill>
              </a:rPr>
              <a:t>RaspberryPi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2344974" y="2047452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450653" y="680517"/>
            <a:ext cx="343334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672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D07F94D8-3077-44E8-896C-236F7F9C8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"/>
          <a:stretch/>
        </p:blipFill>
        <p:spPr>
          <a:xfrm>
            <a:off x="415608" y="1148854"/>
            <a:ext cx="10249622" cy="5292586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xmlns="" id="{54BEFAFF-9CD7-444A-9236-E9668253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7" y="376385"/>
            <a:ext cx="8596668" cy="1320800"/>
          </a:xfrm>
        </p:spPr>
        <p:txBody>
          <a:bodyPr/>
          <a:lstStyle/>
          <a:p>
            <a:r>
              <a:rPr lang="zh-TW" altLang="en-US" dirty="0"/>
              <a:t>影像拼貼器架構</a:t>
            </a: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2543695" y="3913102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2054629" y="1201810"/>
            <a:ext cx="716280" cy="312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2770909" y="1201810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2547505" y="5353705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7" name="矩形 16">
            <a:hlinkClick r:id="rId6" action="ppaction://hlinksldjump"/>
          </p:cNvPr>
          <p:cNvSpPr/>
          <p:nvPr/>
        </p:nvSpPr>
        <p:spPr>
          <a:xfrm>
            <a:off x="5300402" y="4813379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20" name="矩形 19">
            <a:hlinkClick r:id="rId7" action="ppaction://hlinksldjump"/>
          </p:cNvPr>
          <p:cNvSpPr/>
          <p:nvPr/>
        </p:nvSpPr>
        <p:spPr>
          <a:xfrm>
            <a:off x="8670174" y="4813304"/>
            <a:ext cx="708660" cy="312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10" name="矩形 9">
            <a:hlinkClick r:id="rId8" action="ppaction://hlinksldjump"/>
          </p:cNvPr>
          <p:cNvSpPr/>
          <p:nvPr/>
        </p:nvSpPr>
        <p:spPr>
          <a:xfrm>
            <a:off x="4293509" y="536388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93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B305F7-5FA0-4C5D-A708-B5DA7BA5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貼圖功能測試</a:t>
            </a:r>
            <a:r>
              <a:rPr lang="en-US" altLang="zh-TW" dirty="0"/>
              <a:t>(PC)</a:t>
            </a:r>
            <a:endParaRPr lang="zh-TW" altLang="en-US" dirty="0"/>
          </a:p>
        </p:txBody>
      </p:sp>
      <p:pic>
        <p:nvPicPr>
          <p:cNvPr id="1028" name="Picture 4" descr="https://scontent.fkhh1-1.fna.fbcdn.net/v/t1.15752-9/s2048x2048/33103039_2063928500514060_1984993627759181824_n.png?_nc_cat=0&amp;_nc_eui2=AeG7FhCzoCBoRTWYl3NUbki8_IDeAivIfbOfVG0CIhCFRHDzv9wrxe2VcEsgs3DA74xZjkIrxmQJki75RvsAnawYW9jy6tnV0M5blZ3wEp5sVQ&amp;oh=3d4ae89a769cdabb0b30d86bb545f25b&amp;oe=5B988FB2">
            <a:extLst>
              <a:ext uri="{FF2B5EF4-FFF2-40B4-BE49-F238E27FC236}">
                <a16:creationId xmlns:a16="http://schemas.microsoft.com/office/drawing/2014/main" xmlns="" id="{46B42F6E-C9A2-49F9-9A98-E4B286130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8" y="1491599"/>
            <a:ext cx="9631680" cy="536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content.fkhh1-1.fna.fbcdn.net/v/t1.15752-9/33105818_2063939360512974_7851198267172847616_n.png?_nc_cat=0&amp;_nc_eui2=AeGPQmrU25CdDg7woROb92Th-TUc6e0dAfFqdxhe7lK_Mi6zV-mA_gleefivZrytbPTG3YnWko8lBFi_VdkJhtgPe9Wr-fX399litA8NglJt6g&amp;oh=9c5287d1d9d2c2c87cccf730c62d05e9&amp;oe=5B85B894">
            <a:extLst>
              <a:ext uri="{FF2B5EF4-FFF2-40B4-BE49-F238E27FC236}">
                <a16:creationId xmlns:a16="http://schemas.microsoft.com/office/drawing/2014/main" xmlns="" id="{FA484660-F8FD-4C21-8B60-7C1D9064A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" t="50101" r="42120" b="15960"/>
          <a:stretch/>
        </p:blipFill>
        <p:spPr bwMode="auto">
          <a:xfrm>
            <a:off x="7355840" y="223520"/>
            <a:ext cx="3532294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6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Internet(TCP)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Input: 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imageA</a:t>
            </a:r>
            <a:r>
              <a:rPr lang="en-US" altLang="zh-TW" dirty="0" smtClean="0">
                <a:solidFill>
                  <a:srgbClr val="FF0000"/>
                </a:solidFill>
              </a:rPr>
              <a:t>: </a:t>
            </a:r>
            <a:r>
              <a:rPr lang="en-US" altLang="zh-TW" dirty="0" err="1">
                <a:solidFill>
                  <a:srgbClr val="FF0000"/>
                </a:solidFill>
              </a:rPr>
              <a:t>OpenCV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image type BGRA array(W’*400*4) of u8, W’ =  W*(400/H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result: </a:t>
            </a:r>
            <a:r>
              <a:rPr lang="en-US" altLang="zh-TW" dirty="0" err="1">
                <a:solidFill>
                  <a:srgbClr val="FF0000"/>
                </a:solidFill>
              </a:rPr>
              <a:t>OpenCV</a:t>
            </a:r>
            <a:r>
              <a:rPr lang="en-US" altLang="zh-TW" dirty="0">
                <a:solidFill>
                  <a:srgbClr val="FF0000"/>
                </a:solidFill>
              </a:rPr>
              <a:t> image type BGRA array(W’*400*4) of u8, W’ =  W*(400/H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Parameter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IP: socket server </a:t>
            </a:r>
            <a:r>
              <a:rPr lang="en-US" altLang="zh-TW" dirty="0">
                <a:solidFill>
                  <a:srgbClr val="FF0000"/>
                </a:solidFill>
              </a:rPr>
              <a:t>IP </a:t>
            </a:r>
            <a:r>
              <a:rPr lang="en-US" altLang="zh-TW" dirty="0" smtClean="0">
                <a:solidFill>
                  <a:srgbClr val="FF0000"/>
                </a:solidFill>
              </a:rPr>
              <a:t>(previous </a:t>
            </a:r>
            <a:r>
              <a:rPr lang="en-US" altLang="zh-TW" dirty="0">
                <a:solidFill>
                  <a:srgbClr val="FF0000"/>
                </a:solidFill>
              </a:rPr>
              <a:t>level's </a:t>
            </a:r>
            <a:r>
              <a:rPr lang="en-US" altLang="zh-TW" dirty="0" err="1">
                <a:solidFill>
                  <a:srgbClr val="FF0000"/>
                </a:solidFill>
              </a:rPr>
              <a:t>RaspberryPi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IP: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Self_IP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Buffer: temporary store the image array.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sz="1600" dirty="0">
                <a:solidFill>
                  <a:srgbClr val="FF0000"/>
                </a:solidFill>
              </a:rPr>
              <a:t>method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1.Recvdall</a:t>
            </a:r>
            <a:r>
              <a:rPr lang="en-US" altLang="zh-TW" dirty="0">
                <a:solidFill>
                  <a:srgbClr val="FF0000"/>
                </a:solidFill>
              </a:rPr>
              <a:t>: receive data from Socket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2.getres: open image from the upper level socket, get image from camera, finish stitching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3.Sendres: send the stitched to the next level.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>
          <a:xfrm>
            <a:off x="3922768" y="680517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687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拼</a:t>
            </a:r>
            <a:r>
              <a:rPr lang="zh-TW" altLang="en-US" dirty="0" smtClean="0"/>
              <a:t>貼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Inputs </a:t>
            </a:r>
            <a:endParaRPr lang="en-US" altLang="zh-TW" dirty="0"/>
          </a:p>
          <a:p>
            <a:pPr lvl="1"/>
            <a:r>
              <a:rPr lang="en-US" altLang="zh-TW" dirty="0" err="1" smtClean="0"/>
              <a:t>imageA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err="1" smtClean="0"/>
              <a:t>imageB</a:t>
            </a:r>
            <a:r>
              <a:rPr lang="en-US" altLang="zh-TW" dirty="0" smtClean="0"/>
              <a:t>: </a:t>
            </a:r>
            <a:r>
              <a:rPr lang="en-US" altLang="zh-TW" dirty="0" err="1" smtClean="0">
                <a:solidFill>
                  <a:srgbClr val="FF0000"/>
                </a:solidFill>
              </a:rPr>
              <a:t>OpenCV</a:t>
            </a:r>
            <a:r>
              <a:rPr lang="en-US" altLang="zh-TW" dirty="0" smtClean="0">
                <a:solidFill>
                  <a:srgbClr val="FF0000"/>
                </a:solidFill>
              </a:rPr>
              <a:t> image type BGRA array(W*H*4) of u8</a:t>
            </a: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outputs</a:t>
            </a:r>
            <a:endParaRPr lang="en-US" altLang="zh-TW" dirty="0"/>
          </a:p>
          <a:p>
            <a:pPr lvl="1"/>
            <a:r>
              <a:rPr lang="en-US" altLang="zh-TW" dirty="0" smtClean="0"/>
              <a:t>result: </a:t>
            </a:r>
            <a:r>
              <a:rPr lang="en-US" altLang="zh-TW" dirty="0" err="1" smtClean="0">
                <a:solidFill>
                  <a:srgbClr val="FF0000"/>
                </a:solidFill>
              </a:rPr>
              <a:t>OpenCV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image type BGRA </a:t>
            </a:r>
            <a:r>
              <a:rPr lang="en-US" altLang="zh-TW" dirty="0" smtClean="0">
                <a:solidFill>
                  <a:srgbClr val="FF0000"/>
                </a:solidFill>
              </a:rPr>
              <a:t>array(W’*400*4</a:t>
            </a:r>
            <a:r>
              <a:rPr lang="en-US" altLang="zh-TW" dirty="0">
                <a:solidFill>
                  <a:srgbClr val="FF0000"/>
                </a:solidFill>
              </a:rPr>
              <a:t>) of </a:t>
            </a:r>
            <a:r>
              <a:rPr lang="en-US" altLang="zh-TW" dirty="0" smtClean="0">
                <a:solidFill>
                  <a:srgbClr val="FF0000"/>
                </a:solidFill>
              </a:rPr>
              <a:t>u8, W’ =  W*(400/H)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Parameters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Match</a:t>
            </a:r>
            <a:r>
              <a:rPr lang="zh-TW" altLang="en-US" dirty="0" smtClean="0">
                <a:solidFill>
                  <a:srgbClr val="FF0000"/>
                </a:solidFill>
              </a:rPr>
              <a:t>配對參數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0.6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SIFT</a:t>
            </a:r>
            <a:r>
              <a:rPr lang="zh-TW" altLang="en-US" dirty="0" smtClean="0">
                <a:solidFill>
                  <a:srgbClr val="FF0000"/>
                </a:solidFill>
              </a:rPr>
              <a:t>特徵相似度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特徵擷取器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detectAndDescribe</a:t>
            </a:r>
            <a:r>
              <a:rPr lang="en-US" altLang="zh-TW" dirty="0" smtClean="0">
                <a:solidFill>
                  <a:srgbClr val="FF0000"/>
                </a:solidFill>
              </a:rPr>
              <a:t>): </a:t>
            </a:r>
            <a:r>
              <a:rPr lang="zh-TW" altLang="en-US" dirty="0" smtClean="0">
                <a:solidFill>
                  <a:srgbClr val="FF0000"/>
                </a:solidFill>
              </a:rPr>
              <a:t>擷取兩張輸入影像的</a:t>
            </a:r>
            <a:r>
              <a:rPr lang="en-US" altLang="zh-TW" dirty="0" smtClean="0">
                <a:solidFill>
                  <a:srgbClr val="FF0000"/>
                </a:solidFill>
              </a:rPr>
              <a:t>SIFT</a:t>
            </a:r>
            <a:r>
              <a:rPr lang="zh-TW" altLang="en-US" dirty="0" smtClean="0">
                <a:solidFill>
                  <a:srgbClr val="FF0000"/>
                </a:solidFill>
              </a:rPr>
              <a:t>特徵。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特徵配對器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matchKeypoints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  <a:r>
              <a:rPr lang="zh-TW" altLang="en-US" dirty="0" smtClean="0">
                <a:solidFill>
                  <a:srgbClr val="FF0000"/>
                </a:solidFill>
              </a:rPr>
              <a:t> 將兩張影像的</a:t>
            </a:r>
            <a:r>
              <a:rPr lang="en-US" altLang="zh-TW" dirty="0" smtClean="0">
                <a:solidFill>
                  <a:srgbClr val="FF0000"/>
                </a:solidFill>
              </a:rPr>
              <a:t>SIFT</a:t>
            </a:r>
            <a:r>
              <a:rPr lang="zh-TW" altLang="en-US" dirty="0" smtClean="0">
                <a:solidFill>
                  <a:srgbClr val="FF0000"/>
                </a:solidFill>
              </a:rPr>
              <a:t>特徵進行配對</a:t>
            </a:r>
            <a:r>
              <a:rPr lang="en-US" altLang="zh-TW" dirty="0" smtClean="0">
                <a:solidFill>
                  <a:srgbClr val="FF0000"/>
                </a:solidFill>
              </a:rPr>
              <a:t>(0.6</a:t>
            </a:r>
            <a:r>
              <a:rPr lang="zh-TW" altLang="en-US" dirty="0" smtClean="0">
                <a:solidFill>
                  <a:srgbClr val="FF0000"/>
                </a:solidFill>
              </a:rPr>
              <a:t>如何用</a:t>
            </a:r>
            <a:r>
              <a:rPr lang="en-US" altLang="zh-TW" dirty="0" smtClean="0">
                <a:solidFill>
                  <a:srgbClr val="FF0000"/>
                </a:solidFill>
              </a:rPr>
              <a:t>?)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影像形變以及貼合器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imageWarp&amp;stitch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找出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homogarphy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後，並用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Transfom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形變，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最後直接對齊矩陣作標與貼合。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2186247" y="1456011"/>
            <a:ext cx="1246910" cy="5894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09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804</TotalTime>
  <Words>390</Words>
  <Application>Microsoft Office PowerPoint</Application>
  <PresentationFormat>寬螢幕</PresentationFormat>
  <Paragraphs>105</Paragraphs>
  <Slides>20</Slides>
  <Notes>0</Notes>
  <HiddenSlides>17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Times New Roman</vt:lpstr>
      <vt:lpstr>Trebuchet MS</vt:lpstr>
      <vt:lpstr>Wingdings 3</vt:lpstr>
      <vt:lpstr>多面向</vt:lpstr>
      <vt:lpstr>嵌入式影像處理</vt:lpstr>
      <vt:lpstr>主要架構</vt:lpstr>
      <vt:lpstr>RaspberryPi_1</vt:lpstr>
      <vt:lpstr>RaspberryPi_2</vt:lpstr>
      <vt:lpstr>RaspberryPi_5</vt:lpstr>
      <vt:lpstr>影像拼貼器架構</vt:lpstr>
      <vt:lpstr>貼圖功能測試(PC)</vt:lpstr>
      <vt:lpstr>Internet(TCP)</vt:lpstr>
      <vt:lpstr>拼貼 </vt:lpstr>
      <vt:lpstr>rsp13</vt:lpstr>
      <vt:lpstr>recvall</vt:lpstr>
      <vt:lpstr>getres</vt:lpstr>
      <vt:lpstr>sendres</vt:lpstr>
      <vt:lpstr>rsp24</vt:lpstr>
      <vt:lpstr>stitch</vt:lpstr>
      <vt:lpstr>detectAndDescribe</vt:lpstr>
      <vt:lpstr>matchKeypoints</vt:lpstr>
      <vt:lpstr>Imagewarp &amp; stitch</vt:lpstr>
      <vt:lpstr>rsp5</vt:lpstr>
      <vt:lpstr>issue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遷入式影像處理</dc:title>
  <dc:creator>popo</dc:creator>
  <cp:lastModifiedBy>Mark</cp:lastModifiedBy>
  <cp:revision>68</cp:revision>
  <dcterms:created xsi:type="dcterms:W3CDTF">2018-05-22T15:38:15Z</dcterms:created>
  <dcterms:modified xsi:type="dcterms:W3CDTF">2018-06-28T17:03:06Z</dcterms:modified>
</cp:coreProperties>
</file>