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B2BF1-2107-4508-9DA5-B28EEDDF169A}" v="253" dt="2021-10-26T19:43:39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295" autoAdjust="0"/>
  </p:normalViewPr>
  <p:slideViewPr>
    <p:cSldViewPr snapToGrid="0">
      <p:cViewPr varScale="1">
        <p:scale>
          <a:sx n="75" d="100"/>
          <a:sy n="75" d="100"/>
        </p:scale>
        <p:origin x="979" y="36"/>
      </p:cViewPr>
      <p:guideLst/>
    </p:cSldViewPr>
  </p:slideViewPr>
  <p:notesTextViewPr>
    <p:cViewPr>
      <p:scale>
        <a:sx n="1" d="1"/>
        <a:sy n="1" d="1"/>
      </p:scale>
      <p:origin x="0" y="-31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iayi" userId="82a58b3a-0caa-428b-9f12-17416a348eca" providerId="ADAL" clId="{31B11C0A-DB2A-F445-B06F-1D35624D3757}"/>
    <pc:docChg chg="modSld">
      <pc:chgData name="Chen, Jiayi" userId="82a58b3a-0caa-428b-9f12-17416a348eca" providerId="ADAL" clId="{31B11C0A-DB2A-F445-B06F-1D35624D3757}" dt="2021-10-26T17:10:19.430" v="4" actId="20577"/>
      <pc:docMkLst>
        <pc:docMk/>
      </pc:docMkLst>
      <pc:sldChg chg="modSp">
        <pc:chgData name="Chen, Jiayi" userId="82a58b3a-0caa-428b-9f12-17416a348eca" providerId="ADAL" clId="{31B11C0A-DB2A-F445-B06F-1D35624D3757}" dt="2021-10-26T17:10:19.430" v="4" actId="20577"/>
        <pc:sldMkLst>
          <pc:docMk/>
          <pc:sldMk cId="865186483" sldId="261"/>
        </pc:sldMkLst>
        <pc:spChg chg="mod">
          <ac:chgData name="Chen, Jiayi" userId="82a58b3a-0caa-428b-9f12-17416a348eca" providerId="ADAL" clId="{31B11C0A-DB2A-F445-B06F-1D35624D3757}" dt="2021-10-26T17:10:19.430" v="4" actId="20577"/>
          <ac:spMkLst>
            <pc:docMk/>
            <pc:sldMk cId="865186483" sldId="261"/>
            <ac:spMk id="2" creationId="{C42386BB-61D8-4202-A65D-748A5C9FFC0E}"/>
          </ac:spMkLst>
        </pc:spChg>
        <pc:spChg chg="mod">
          <ac:chgData name="Chen, Jiayi" userId="82a58b3a-0caa-428b-9f12-17416a348eca" providerId="ADAL" clId="{31B11C0A-DB2A-F445-B06F-1D35624D3757}" dt="2021-10-26T17:10:07.198" v="0" actId="1076"/>
          <ac:spMkLst>
            <pc:docMk/>
            <pc:sldMk cId="865186483" sldId="261"/>
            <ac:spMk id="3" creationId="{926E53FC-2B6E-4AA4-B8E8-562F8ACA3204}"/>
          </ac:spMkLst>
        </pc:spChg>
      </pc:sldChg>
    </pc:docChg>
  </pc:docChgLst>
  <pc:docChgLst>
    <pc:chgData name="Chen, Jiayi" userId="82a58b3a-0caa-428b-9f12-17416a348eca" providerId="ADAL" clId="{B78B2BF1-2107-4508-9DA5-B28EEDDF169A}"/>
    <pc:docChg chg="undo custSel addSld modSld">
      <pc:chgData name="Chen, Jiayi" userId="82a58b3a-0caa-428b-9f12-17416a348eca" providerId="ADAL" clId="{B78B2BF1-2107-4508-9DA5-B28EEDDF169A}" dt="2021-10-26T20:10:04.587" v="584" actId="20577"/>
      <pc:docMkLst>
        <pc:docMk/>
      </pc:docMkLst>
      <pc:sldChg chg="modSp mod">
        <pc:chgData name="Chen, Jiayi" userId="82a58b3a-0caa-428b-9f12-17416a348eca" providerId="ADAL" clId="{B78B2BF1-2107-4508-9DA5-B28EEDDF169A}" dt="2021-10-26T19:03:45.577" v="142" actId="20577"/>
        <pc:sldMkLst>
          <pc:docMk/>
          <pc:sldMk cId="503087410" sldId="258"/>
        </pc:sldMkLst>
        <pc:spChg chg="mod">
          <ac:chgData name="Chen, Jiayi" userId="82a58b3a-0caa-428b-9f12-17416a348eca" providerId="ADAL" clId="{B78B2BF1-2107-4508-9DA5-B28EEDDF169A}" dt="2021-10-26T18:57:36.594" v="113" actId="20577"/>
          <ac:spMkLst>
            <pc:docMk/>
            <pc:sldMk cId="503087410" sldId="258"/>
            <ac:spMk id="3" creationId="{8D015DC6-4898-43AF-97EA-F7D7E7C6ED38}"/>
          </ac:spMkLst>
        </pc:spChg>
        <pc:spChg chg="mod">
          <ac:chgData name="Chen, Jiayi" userId="82a58b3a-0caa-428b-9f12-17416a348eca" providerId="ADAL" clId="{B78B2BF1-2107-4508-9DA5-B28EEDDF169A}" dt="2021-10-26T19:03:45.577" v="142" actId="20577"/>
          <ac:spMkLst>
            <pc:docMk/>
            <pc:sldMk cId="503087410" sldId="258"/>
            <ac:spMk id="31" creationId="{12A48EFB-062B-41ED-8EED-16E05637C35C}"/>
          </ac:spMkLst>
        </pc:spChg>
      </pc:sldChg>
      <pc:sldChg chg="modSp mod modNotesTx">
        <pc:chgData name="Chen, Jiayi" userId="82a58b3a-0caa-428b-9f12-17416a348eca" providerId="ADAL" clId="{B78B2BF1-2107-4508-9DA5-B28EEDDF169A}" dt="2021-10-26T20:10:04.587" v="584" actId="20577"/>
        <pc:sldMkLst>
          <pc:docMk/>
          <pc:sldMk cId="156149323" sldId="259"/>
        </pc:sldMkLst>
        <pc:spChg chg="mod">
          <ac:chgData name="Chen, Jiayi" userId="82a58b3a-0caa-428b-9f12-17416a348eca" providerId="ADAL" clId="{B78B2BF1-2107-4508-9DA5-B28EEDDF169A}" dt="2021-10-26T19:33:09.222" v="270" actId="20577"/>
          <ac:spMkLst>
            <pc:docMk/>
            <pc:sldMk cId="156149323" sldId="259"/>
            <ac:spMk id="3" creationId="{99031AAB-28EC-4843-8207-473785D9D3E7}"/>
          </ac:spMkLst>
        </pc:spChg>
      </pc:sldChg>
      <pc:sldChg chg="addSp delSp modSp mod modAnim modNotesTx">
        <pc:chgData name="Chen, Jiayi" userId="82a58b3a-0caa-428b-9f12-17416a348eca" providerId="ADAL" clId="{B78B2BF1-2107-4508-9DA5-B28EEDDF169A}" dt="2021-10-26T19:53:16.899" v="510" actId="20577"/>
        <pc:sldMkLst>
          <pc:docMk/>
          <pc:sldMk cId="1059377063" sldId="260"/>
        </pc:sldMkLst>
        <pc:spChg chg="mod">
          <ac:chgData name="Chen, Jiayi" userId="82a58b3a-0caa-428b-9f12-17416a348eca" providerId="ADAL" clId="{B78B2BF1-2107-4508-9DA5-B28EEDDF169A}" dt="2021-10-26T19:39:30.909" v="374"/>
          <ac:spMkLst>
            <pc:docMk/>
            <pc:sldMk cId="1059377063" sldId="260"/>
            <ac:spMk id="3" creationId="{99031AAB-28EC-4843-8207-473785D9D3E7}"/>
          </ac:spMkLst>
        </pc:spChg>
        <pc:spChg chg="add del mod">
          <ac:chgData name="Chen, Jiayi" userId="82a58b3a-0caa-428b-9f12-17416a348eca" providerId="ADAL" clId="{B78B2BF1-2107-4508-9DA5-B28EEDDF169A}" dt="2021-10-26T19:39:55.650" v="383"/>
          <ac:spMkLst>
            <pc:docMk/>
            <pc:sldMk cId="1059377063" sldId="260"/>
            <ac:spMk id="4" creationId="{E1C603A6-1D2F-4393-B155-55079A2182E2}"/>
          </ac:spMkLst>
        </pc:spChg>
        <pc:spChg chg="add mod">
          <ac:chgData name="Chen, Jiayi" userId="82a58b3a-0caa-428b-9f12-17416a348eca" providerId="ADAL" clId="{B78B2BF1-2107-4508-9DA5-B28EEDDF169A}" dt="2021-10-26T19:43:39.943" v="507" actId="20577"/>
          <ac:spMkLst>
            <pc:docMk/>
            <pc:sldMk cId="1059377063" sldId="260"/>
            <ac:spMk id="6" creationId="{E5E49A56-3F1C-4073-B49B-0C15A9C64B90}"/>
          </ac:spMkLst>
        </pc:spChg>
        <pc:picChg chg="mod">
          <ac:chgData name="Chen, Jiayi" userId="82a58b3a-0caa-428b-9f12-17416a348eca" providerId="ADAL" clId="{B78B2BF1-2107-4508-9DA5-B28EEDDF169A}" dt="2021-10-26T19:39:48.399" v="379" actId="1076"/>
          <ac:picMkLst>
            <pc:docMk/>
            <pc:sldMk cId="1059377063" sldId="260"/>
            <ac:picMk id="5" creationId="{E29EF53A-6485-4220-AE92-298BB29EC102}"/>
          </ac:picMkLst>
        </pc:picChg>
        <pc:picChg chg="mod">
          <ac:chgData name="Chen, Jiayi" userId="82a58b3a-0caa-428b-9f12-17416a348eca" providerId="ADAL" clId="{B78B2BF1-2107-4508-9DA5-B28EEDDF169A}" dt="2021-10-26T19:39:50.259" v="380" actId="1076"/>
          <ac:picMkLst>
            <pc:docMk/>
            <pc:sldMk cId="1059377063" sldId="260"/>
            <ac:picMk id="13" creationId="{D9BA7E13-1447-4387-9CA6-53800D46D075}"/>
          </ac:picMkLst>
        </pc:picChg>
      </pc:sldChg>
      <pc:sldChg chg="modNotesTx">
        <pc:chgData name="Chen, Jiayi" userId="82a58b3a-0caa-428b-9f12-17416a348eca" providerId="ADAL" clId="{B78B2BF1-2107-4508-9DA5-B28EEDDF169A}" dt="2021-10-26T19:26:07.158" v="238" actId="20577"/>
        <pc:sldMkLst>
          <pc:docMk/>
          <pc:sldMk cId="865186483" sldId="261"/>
        </pc:sldMkLst>
      </pc:sldChg>
      <pc:sldChg chg="addSp delSp modSp new mod setBg modNotesTx">
        <pc:chgData name="Chen, Jiayi" userId="82a58b3a-0caa-428b-9f12-17416a348eca" providerId="ADAL" clId="{B78B2BF1-2107-4508-9DA5-B28EEDDF169A}" dt="2021-10-26T19:27:07.572" v="245" actId="20577"/>
        <pc:sldMkLst>
          <pc:docMk/>
          <pc:sldMk cId="568418422" sldId="262"/>
        </pc:sldMkLst>
        <pc:spChg chg="mod">
          <ac:chgData name="Chen, Jiayi" userId="82a58b3a-0caa-428b-9f12-17416a348eca" providerId="ADAL" clId="{B78B2BF1-2107-4508-9DA5-B28EEDDF169A}" dt="2021-10-26T18:55:14.379" v="30" actId="26606"/>
          <ac:spMkLst>
            <pc:docMk/>
            <pc:sldMk cId="568418422" sldId="262"/>
            <ac:spMk id="2" creationId="{961C953A-2055-4458-88E2-42D262D3E952}"/>
          </ac:spMkLst>
        </pc:spChg>
        <pc:spChg chg="mod">
          <ac:chgData name="Chen, Jiayi" userId="82a58b3a-0caa-428b-9f12-17416a348eca" providerId="ADAL" clId="{B78B2BF1-2107-4508-9DA5-B28EEDDF169A}" dt="2021-10-26T18:55:35.957" v="87" actId="20577"/>
          <ac:spMkLst>
            <pc:docMk/>
            <pc:sldMk cId="568418422" sldId="262"/>
            <ac:spMk id="3" creationId="{D8A6ADB4-107F-4C63-84F1-58F0DDCDD740}"/>
          </ac:spMkLst>
        </pc:spChg>
        <pc:spChg chg="add del">
          <ac:chgData name="Chen, Jiayi" userId="82a58b3a-0caa-428b-9f12-17416a348eca" providerId="ADAL" clId="{B78B2BF1-2107-4508-9DA5-B28EEDDF169A}" dt="2021-10-26T18:55:14.379" v="30" actId="26606"/>
          <ac:spMkLst>
            <pc:docMk/>
            <pc:sldMk cId="568418422" sldId="262"/>
            <ac:spMk id="8" creationId="{7B22176A-41DB-4D9A-9B6F-F2296F1ED173}"/>
          </ac:spMkLst>
        </pc:spChg>
        <pc:spChg chg="add del">
          <ac:chgData name="Chen, Jiayi" userId="82a58b3a-0caa-428b-9f12-17416a348eca" providerId="ADAL" clId="{B78B2BF1-2107-4508-9DA5-B28EEDDF169A}" dt="2021-10-26T18:55:14.379" v="30" actId="26606"/>
          <ac:spMkLst>
            <pc:docMk/>
            <pc:sldMk cId="568418422" sldId="262"/>
            <ac:spMk id="10" creationId="{774A8DF5-445E-49C5-B10A-8DF5FEFBCC46}"/>
          </ac:spMkLst>
        </pc:spChg>
        <pc:spChg chg="add del">
          <ac:chgData name="Chen, Jiayi" userId="82a58b3a-0caa-428b-9f12-17416a348eca" providerId="ADAL" clId="{B78B2BF1-2107-4508-9DA5-B28EEDDF169A}" dt="2021-10-26T18:55:14.379" v="30" actId="26606"/>
          <ac:spMkLst>
            <pc:docMk/>
            <pc:sldMk cId="568418422" sldId="262"/>
            <ac:spMk id="12" creationId="{9A4E38D9-EFB8-40B5-B42B-514FBF180360}"/>
          </ac:spMkLst>
        </pc:spChg>
        <pc:spChg chg="add del">
          <ac:chgData name="Chen, Jiayi" userId="82a58b3a-0caa-428b-9f12-17416a348eca" providerId="ADAL" clId="{B78B2BF1-2107-4508-9DA5-B28EEDDF169A}" dt="2021-10-26T18:55:13.639" v="29" actId="26606"/>
          <ac:spMkLst>
            <pc:docMk/>
            <pc:sldMk cId="568418422" sldId="262"/>
            <ac:spMk id="22" creationId="{7B22176A-41DB-4D9A-9B6F-F2296F1ED173}"/>
          </ac:spMkLst>
        </pc:spChg>
        <pc:spChg chg="add del">
          <ac:chgData name="Chen, Jiayi" userId="82a58b3a-0caa-428b-9f12-17416a348eca" providerId="ADAL" clId="{B78B2BF1-2107-4508-9DA5-B28EEDDF169A}" dt="2021-10-26T18:55:13.639" v="29" actId="26606"/>
          <ac:spMkLst>
            <pc:docMk/>
            <pc:sldMk cId="568418422" sldId="262"/>
            <ac:spMk id="24" creationId="{774A8DF5-445E-49C5-B10A-8DF5FEFBCC46}"/>
          </ac:spMkLst>
        </pc:spChg>
        <pc:spChg chg="add del">
          <ac:chgData name="Chen, Jiayi" userId="82a58b3a-0caa-428b-9f12-17416a348eca" providerId="ADAL" clId="{B78B2BF1-2107-4508-9DA5-B28EEDDF169A}" dt="2021-10-26T18:55:13.639" v="29" actId="26606"/>
          <ac:spMkLst>
            <pc:docMk/>
            <pc:sldMk cId="568418422" sldId="262"/>
            <ac:spMk id="26" creationId="{9A4E38D9-EFB8-40B5-B42B-514FBF180360}"/>
          </ac:spMkLst>
        </pc:spChg>
        <pc:grpChg chg="add del">
          <ac:chgData name="Chen, Jiayi" userId="82a58b3a-0caa-428b-9f12-17416a348eca" providerId="ADAL" clId="{B78B2BF1-2107-4508-9DA5-B28EEDDF169A}" dt="2021-10-26T18:55:14.379" v="30" actId="26606"/>
          <ac:grpSpMkLst>
            <pc:docMk/>
            <pc:sldMk cId="568418422" sldId="262"/>
            <ac:grpSpMk id="14" creationId="{1148C992-36DE-4449-B92D-49AE04B5DE20}"/>
          </ac:grpSpMkLst>
        </pc:grpChg>
        <pc:grpChg chg="add del">
          <ac:chgData name="Chen, Jiayi" userId="82a58b3a-0caa-428b-9f12-17416a348eca" providerId="ADAL" clId="{B78B2BF1-2107-4508-9DA5-B28EEDDF169A}" dt="2021-10-26T18:55:13.639" v="29" actId="26606"/>
          <ac:grpSpMkLst>
            <pc:docMk/>
            <pc:sldMk cId="568418422" sldId="262"/>
            <ac:grpSpMk id="28" creationId="{1148C992-36DE-4449-B92D-49AE04B5DE2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7225-E113-415C-8B0E-A159F38928D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ED63-9DAE-499C-A28E-66BF59BB3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not just doing a regression, draw a tree diagram, etc.</a:t>
            </a:r>
          </a:p>
          <a:p>
            <a:r>
              <a:rPr lang="en-US" dirty="0"/>
              <a:t>Tell subsequent models the information from previously weak learners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ED63-9DAE-499C-A28E-66BF59BB3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SMOTEBoost</a:t>
            </a:r>
            <a:r>
              <a:rPr lang="en-US" dirty="0"/>
              <a:t> magnifies the drawbacks of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ED63-9DAE-499C-A28E-66BF59BB3E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The weak learner attempts to choose a weak hypothesis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dobe Caslon Pro"/>
              </a:rPr>
              <a:t>h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with low weighted error </a:t>
            </a:r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∊; 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minimalize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the weighted error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Predicted label to be −1 or +1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Predicted value or probability?</a:t>
            </a:r>
          </a:p>
          <a:p>
            <a:endParaRPr lang="en-US" dirty="0"/>
          </a:p>
          <a:p>
            <a:r>
              <a:rPr lang="en-US" dirty="0"/>
              <a:t>Say that the </a:t>
            </a:r>
            <a:r>
              <a:rPr lang="en-US" dirty="0" err="1"/>
              <a:t>tth</a:t>
            </a:r>
            <a:r>
              <a:rPr lang="en-US" dirty="0"/>
              <a:t> decision </a:t>
            </a:r>
            <a:r>
              <a:rPr lang="en-US"/>
              <a:t>tree predicts h(x, 1) = 0.7, h(x, 0)= 0.3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ED63-9DAE-499C-A28E-66BF59BB3E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α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&gt; 0 if </a:t>
            </a:r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∊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, and that </a:t>
            </a:r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α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gets larger as </a:t>
            </a:r>
            <a:r>
              <a:rPr lang="en-US" b="0" i="1" dirty="0">
                <a:solidFill>
                  <a:srgbClr val="000000"/>
                </a:solidFill>
                <a:effectLst/>
                <a:latin typeface="Adobe Caslon Pro"/>
              </a:rPr>
              <a:t>∊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 gets smaller. Thus, the more accurate the base classifier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dobe Caslon Pro"/>
              </a:rPr>
              <a:t>h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Adobe Caslon Pr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dobe Caslon Pro"/>
              </a:rPr>
              <a:t>, the more importance we assign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ED63-9DAE-499C-A28E-66BF59BB3E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removes majority class examples (randomly) from the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ED63-9DAE-499C-A28E-66BF59BB3E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77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bstract background of data">
            <a:extLst>
              <a:ext uri="{FF2B5EF4-FFF2-40B4-BE49-F238E27FC236}">
                <a16:creationId xmlns:a16="http://schemas.microsoft.com/office/drawing/2014/main" id="{8C9365A7-122E-49B0-BA50-B7A17ABD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C6D06-D2A4-4D9D-ABDE-B176338A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0A792-E966-4DBD-8FBB-CC2BC40E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/>
          </a:bodyPr>
          <a:lstStyle/>
          <a:p>
            <a:r>
              <a:rPr lang="en-US" dirty="0" err="1"/>
              <a:t>RUSBoost</a:t>
            </a: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83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202C8-B397-428D-AC25-2EF517B51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E7B76-556E-4877-8AE1-D504D5716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14880-6797-4F24-9304-B3F24AD55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CAFAD-6288-4A54-9EE6-9C09F927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51" y="3538538"/>
            <a:ext cx="4978376" cy="1700824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How to remedy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5DC6-4898-43AF-97EA-F7D7E7C6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051" y="1224406"/>
            <a:ext cx="5885675" cy="1795862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is common to have largely skewed training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our case, the fraud firms are unevenly represented.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Model constructed with the goal of detecting a can achieve a correct classification rate of 99% by classifying all firms as being non-fraud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2872" y="100908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283B3-7C72-4859-9EF2-3543A220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2872" y="5849932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9F1BD9-B917-427D-9E9E-300B27969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8A5ECD-E996-4A12-892C-E694B26F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F56FD4-A991-488F-9730-F2CDF9134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6FD3044A-28D7-4AED-B638-C0F074BE149B}"/>
              </a:ext>
            </a:extLst>
          </p:cNvPr>
          <p:cNvSpPr txBox="1">
            <a:spLocks/>
          </p:cNvSpPr>
          <p:nvPr/>
        </p:nvSpPr>
        <p:spPr>
          <a:xfrm>
            <a:off x="641375" y="1281113"/>
            <a:ext cx="4759301" cy="13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Why do need multiple complex algorithms?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2A48EFB-062B-41ED-8EED-16E05637C35C}"/>
              </a:ext>
            </a:extLst>
          </p:cNvPr>
          <p:cNvSpPr txBox="1">
            <a:spLocks/>
          </p:cNvSpPr>
          <p:nvPr/>
        </p:nvSpPr>
        <p:spPr>
          <a:xfrm>
            <a:off x="5877051" y="3416193"/>
            <a:ext cx="5429124" cy="240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Resampling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/>
              <a:t>Oversampling: adding examples to the minority class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 err="1"/>
              <a:t>Undersampling</a:t>
            </a:r>
            <a:r>
              <a:rPr lang="en-US" dirty="0"/>
              <a:t>: removing examples from the majority 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Boosting (ensemble learning)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/>
              <a:t>Adaptive Boosting (</a:t>
            </a:r>
            <a:r>
              <a:rPr lang="en-US" dirty="0" err="1"/>
              <a:t>Adaboosting</a:t>
            </a:r>
            <a:r>
              <a:rPr lang="en-US" dirty="0"/>
              <a:t>)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/>
              <a:t>Initial learners can be weak, but subsequent ones can be tweaked in favor for those wrongly identified observations 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r>
              <a:rPr lang="en-US" dirty="0"/>
              <a:t>Combine the result of multiple “weak learners” based on weight </a:t>
            </a:r>
          </a:p>
          <a:p>
            <a:pPr marL="617220" lvl="1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386BB-61D8-4202-A65D-748A5C9F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RUSBoost: A Hybrid Approach to Alleviate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53FC-2B6E-4AA4-B8E8-562F8ACA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40" y="2642128"/>
            <a:ext cx="8959272" cy="3586161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Combines both data sampling and boosting techniques, providing a simple and efficient method for improving classification performance when training data is imbalanced.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Comparing to its brother </a:t>
            </a:r>
            <a:r>
              <a:rPr lang="en-US" sz="1900" dirty="0" err="1"/>
              <a:t>SMOTEBoost</a:t>
            </a:r>
            <a:r>
              <a:rPr lang="en-US" sz="1900" dirty="0"/>
              <a:t>, or as being a variant of </a:t>
            </a:r>
            <a:r>
              <a:rPr lang="en-US" sz="1900" dirty="0" err="1"/>
              <a:t>SMOTEBoost</a:t>
            </a:r>
            <a:r>
              <a:rPr lang="en-US" sz="1900" dirty="0"/>
              <a:t>, </a:t>
            </a:r>
            <a:r>
              <a:rPr lang="en-US" sz="1900" dirty="0" err="1"/>
              <a:t>RUSBoost</a:t>
            </a:r>
            <a:r>
              <a:rPr lang="en-US" sz="1900" dirty="0"/>
              <a:t> is more cost effective and less time consuming.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err="1"/>
              <a:t>RUSBoost</a:t>
            </a:r>
            <a:r>
              <a:rPr lang="en-US" sz="1900" dirty="0"/>
              <a:t> applies Random </a:t>
            </a:r>
            <a:r>
              <a:rPr lang="en-US" sz="1900" dirty="0" err="1"/>
              <a:t>Undersampling</a:t>
            </a:r>
            <a:endParaRPr lang="en-US" sz="19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err="1"/>
              <a:t>RUSBoost</a:t>
            </a:r>
            <a:r>
              <a:rPr lang="en-US" sz="1900" dirty="0"/>
              <a:t> reconciles </a:t>
            </a:r>
            <a:r>
              <a:rPr lang="en-US" sz="1900" dirty="0" err="1"/>
              <a:t>undersampling’s</a:t>
            </a:r>
            <a:r>
              <a:rPr lang="en-US" sz="1900" dirty="0"/>
              <a:t> problem by using boosting to offset the loss of information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1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59F7-2973-4A7F-901D-02F1BE1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00063"/>
            <a:ext cx="10134600" cy="526489"/>
          </a:xfrm>
        </p:spPr>
        <p:txBody>
          <a:bodyPr>
            <a:normAutofit fontScale="90000"/>
          </a:bodyPr>
          <a:lstStyle/>
          <a:p>
            <a:r>
              <a:rPr lang="en-US"/>
              <a:t>RUSBoost Steps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31AAB-28EC-4843-8207-473785D9D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5850" y="1323702"/>
                <a:ext cx="10134600" cy="45770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Set S of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represents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represents corresponding classification. 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be the weight of each instance (at first, every example is considered equally important) 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Test with T (number of iterations) weak hypotheses. For each </a:t>
                </a:r>
                <a:r>
                  <a:rPr lang="en-US" dirty="0" err="1"/>
                  <a:t>t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iteration:</a:t>
                </a:r>
              </a:p>
              <a:p>
                <a:pPr marL="617220" lvl="1" indent="-342900">
                  <a:buAutoNum type="alphaLcPeriod"/>
                </a:pPr>
                <a:r>
                  <a:rPr lang="en-US" dirty="0"/>
                  <a:t>Create a temporary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using random </a:t>
                </a:r>
                <a:r>
                  <a:rPr lang="en-US" dirty="0" err="1"/>
                  <a:t>undersampling</a:t>
                </a:r>
                <a:r>
                  <a:rPr lang="en-US" dirty="0"/>
                  <a:t> </a:t>
                </a:r>
              </a:p>
              <a:p>
                <a:pPr marL="617220" lvl="1" indent="-342900">
                  <a:buAutoNum type="alphaLcPeriod"/>
                </a:pPr>
                <a:r>
                  <a:rPr lang="en-US" dirty="0"/>
                  <a:t>Use the randomly generated training data to get weak hypothesis</a:t>
                </a:r>
                <a:r>
                  <a:rPr lang="en-US" altLang="zh-CN" dirty="0"/>
                  <a:t> (Weak Learner)</a:t>
                </a:r>
              </a:p>
              <a:p>
                <a:pPr marL="617220" lvl="1" indent="-342900">
                  <a:buAutoNum type="alphaLcPeriod"/>
                </a:pPr>
                <a:r>
                  <a:rPr lang="en-US" dirty="0"/>
                  <a:t>Calculate the pseudo-loss (weighted error?)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-- sum of the weights of the misclassified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31AAB-28EC-4843-8207-473785D9D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850" y="1323702"/>
                <a:ext cx="10134600" cy="4577035"/>
              </a:xfrm>
              <a:blipFill>
                <a:blip r:embed="rId3"/>
                <a:stretch>
                  <a:fillRect l="-601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31F3E-1ADE-4BD3-B31F-8D841B716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4936328"/>
            <a:ext cx="3857977" cy="867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DD2C9-8506-4B14-A008-737DC706E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1" y="5114926"/>
            <a:ext cx="5016999" cy="5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59F7-2973-4A7F-901D-02F1BE1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500063"/>
            <a:ext cx="10134600" cy="5264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RUSBoost</a:t>
            </a:r>
            <a:r>
              <a:rPr lang="en-US" dirty="0"/>
              <a:t> Steps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31AAB-28EC-4843-8207-473785D9D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3475" y="1361803"/>
                <a:ext cx="9829165" cy="3829958"/>
              </a:xfrm>
            </p:spPr>
            <p:txBody>
              <a:bodyPr>
                <a:normAutofit fontScale="77500" lnSpcReduction="20000"/>
              </a:bodyPr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400" dirty="0"/>
                  <a:t>2.  Test with T (number of iterations) weak hypotheses. For each </a:t>
                </a:r>
                <a:r>
                  <a:rPr lang="en-US" sz="2400" dirty="0" err="1"/>
                  <a:t>t</a:t>
                </a:r>
                <a:r>
                  <a:rPr lang="en-US" sz="2400" baseline="30000" dirty="0" err="1"/>
                  <a:t>th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iteration: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d. Calculate the weight update parameter (it measures the importance that is assigned to the hypothesis)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e. Update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 distribution of observations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	f.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(To make the sum of distribution be 1??)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3. Output the final hypothesis by p</a:t>
                </a:r>
                <a:r>
                  <a:rPr lang="en-US" sz="2400" dirty="0"/>
                  <a:t>roducing the weighted vote of all weak hypotheses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31AAB-28EC-4843-8207-473785D9D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3475" y="1361803"/>
                <a:ext cx="9829165" cy="38299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text, schematic&#10;&#10;Description automatically generated with medium confidence">
            <a:extLst>
              <a:ext uri="{FF2B5EF4-FFF2-40B4-BE49-F238E27FC236}">
                <a16:creationId xmlns:a16="http://schemas.microsoft.com/office/drawing/2014/main" id="{E29EF53A-6485-4220-AE92-298BB29EC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30" y="5148986"/>
            <a:ext cx="2701524" cy="49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55D44-B1E5-431E-B0CE-4EE713801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40" y="3429000"/>
            <a:ext cx="3581710" cy="278154"/>
          </a:xfrm>
          <a:prstGeom prst="rect">
            <a:avLst/>
          </a:prstGeom>
        </p:spPr>
      </p:pic>
      <p:pic>
        <p:nvPicPr>
          <p:cNvPr id="9" name="Picture 8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B3A969A-596A-462E-A2F0-F7C61F9D4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97" y="2220799"/>
            <a:ext cx="1192633" cy="403895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04968D7-962D-48E0-BD23-B06A6DE62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80" y="2670140"/>
            <a:ext cx="3795089" cy="1352667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9BA7E13-1447-4387-9CA6-53800D46D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09" y="4989383"/>
            <a:ext cx="2632938" cy="861135"/>
          </a:xfrm>
          <a:prstGeom prst="rect">
            <a:avLst/>
          </a:prstGeom>
        </p:spPr>
      </p:pic>
      <p:pic>
        <p:nvPicPr>
          <p:cNvPr id="15" name="Picture 14" descr="A picture containing text, clock, gauge, watch&#10;&#10;Description automatically generated">
            <a:extLst>
              <a:ext uri="{FF2B5EF4-FFF2-40B4-BE49-F238E27FC236}">
                <a16:creationId xmlns:a16="http://schemas.microsoft.com/office/drawing/2014/main" id="{D2FFCFF5-5E0F-487B-80CB-3C41358FF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6" y="2153030"/>
            <a:ext cx="1802286" cy="52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49A56-3F1C-4073-B49B-0C15A9C64B90}"/>
              </a:ext>
            </a:extLst>
          </p:cNvPr>
          <p:cNvSpPr txBox="1"/>
          <p:nvPr/>
        </p:nvSpPr>
        <p:spPr>
          <a:xfrm>
            <a:off x="1507955" y="5774351"/>
            <a:ext cx="832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(Given a new instance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, the final classifier evaluates all of the weak learners, and uses the weighted majority of the weak learners’ predicted classification to make a prediction)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53A-2055-4458-88E2-42D262D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ADB4-107F-4C63-84F1-58F0DDCD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What is the data under sampling process in </a:t>
            </a:r>
            <a:r>
              <a:rPr lang="en-US" dirty="0" err="1"/>
              <a:t>RUSBoost</a:t>
            </a:r>
            <a:r>
              <a:rPr lang="en-US" dirty="0"/>
              <a:t>?</a:t>
            </a:r>
          </a:p>
          <a:p>
            <a:pPr marL="457200" indent="-457200">
              <a:buAutoNum type="arabicPeriod"/>
            </a:pPr>
            <a:r>
              <a:rPr lang="en-US" dirty="0"/>
              <a:t>Difference between weak hypothesis and weak learner </a:t>
            </a:r>
          </a:p>
          <a:p>
            <a:pPr marL="457200" indent="-457200">
              <a:buAutoNum type="arabicPeriod"/>
            </a:pPr>
            <a:r>
              <a:rPr lang="en-US" dirty="0"/>
              <a:t>Mathematical notations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42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581</Words>
  <Application>Microsoft Office PowerPoint</Application>
  <PresentationFormat>Widescreen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Caslon Pro</vt:lpstr>
      <vt:lpstr>Arial</vt:lpstr>
      <vt:lpstr>Bembo</vt:lpstr>
      <vt:lpstr>Calibri</vt:lpstr>
      <vt:lpstr>Cambria Math</vt:lpstr>
      <vt:lpstr>Wingdings</vt:lpstr>
      <vt:lpstr>AdornVTI</vt:lpstr>
      <vt:lpstr>Machine Learning</vt:lpstr>
      <vt:lpstr>How to remedy it?</vt:lpstr>
      <vt:lpstr>RUSBoost: A Hybrid Approach to Alleviate Class Imbalance</vt:lpstr>
      <vt:lpstr>RUSBoost Steps</vt:lpstr>
      <vt:lpstr>RUSBoost Steps (cont.)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Chen, Jiayi</dc:creator>
  <cp:lastModifiedBy>Chen, Jiayi</cp:lastModifiedBy>
  <cp:revision>2</cp:revision>
  <dcterms:created xsi:type="dcterms:W3CDTF">2021-10-26T01:35:32Z</dcterms:created>
  <dcterms:modified xsi:type="dcterms:W3CDTF">2021-10-26T20:10:20Z</dcterms:modified>
</cp:coreProperties>
</file>