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2" r:id="rId8"/>
    <p:sldId id="267" r:id="rId9"/>
    <p:sldId id="263" r:id="rId10"/>
    <p:sldId id="266" r:id="rId11"/>
    <p:sldId id="264" r:id="rId12"/>
    <p:sldId id="296" r:id="rId13"/>
    <p:sldId id="299" r:id="rId14"/>
    <p:sldId id="300" r:id="rId15"/>
    <p:sldId id="301" r:id="rId16"/>
    <p:sldId id="297" r:id="rId17"/>
    <p:sldId id="298" r:id="rId18"/>
    <p:sldId id="268" r:id="rId19"/>
    <p:sldId id="269" r:id="rId20"/>
    <p:sldId id="270" r:id="rId21"/>
    <p:sldId id="271" r:id="rId22"/>
    <p:sldId id="272" r:id="rId23"/>
    <p:sldId id="273" r:id="rId24"/>
    <p:sldId id="274" r:id="rId25"/>
    <p:sldId id="276" r:id="rId26"/>
    <p:sldId id="289" r:id="rId27"/>
    <p:sldId id="277" r:id="rId28"/>
    <p:sldId id="278" r:id="rId29"/>
    <p:sldId id="275" r:id="rId30"/>
    <p:sldId id="283" r:id="rId31"/>
    <p:sldId id="284" r:id="rId32"/>
    <p:sldId id="285" r:id="rId33"/>
    <p:sldId id="286" r:id="rId34"/>
    <p:sldId id="287" r:id="rId35"/>
    <p:sldId id="288" r:id="rId36"/>
    <p:sldId id="290" r:id="rId37"/>
    <p:sldId id="291" r:id="rId38"/>
    <p:sldId id="292" r:id="rId39"/>
    <p:sldId id="293" r:id="rId40"/>
    <p:sldId id="294" r:id="rId41"/>
    <p:sldId id="295" r:id="rId42"/>
    <p:sldId id="280" r:id="rId43"/>
    <p:sldId id="279" r:id="rId44"/>
    <p:sldId id="281" r:id="rId45"/>
    <p:sldId id="28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42F6-2A8E-4AD9-B625-B5E0850237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8EA712-C26C-4C18-A400-06786721C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E91AC7-C8FE-486C-9DAD-3A82D1D13ED8}"/>
              </a:ext>
            </a:extLst>
          </p:cNvPr>
          <p:cNvSpPr>
            <a:spLocks noGrp="1"/>
          </p:cNvSpPr>
          <p:nvPr>
            <p:ph type="dt" sz="half" idx="10"/>
          </p:nvPr>
        </p:nvSpPr>
        <p:spPr/>
        <p:txBody>
          <a:bodyPr/>
          <a:lstStyle/>
          <a:p>
            <a:fld id="{F7473446-A13D-4B54-BBEB-B4433B5E58D2}" type="datetimeFigureOut">
              <a:rPr lang="en-US" smtClean="0"/>
              <a:t>2/15/2022</a:t>
            </a:fld>
            <a:endParaRPr lang="en-US"/>
          </a:p>
        </p:txBody>
      </p:sp>
      <p:sp>
        <p:nvSpPr>
          <p:cNvPr id="5" name="Footer Placeholder 4">
            <a:extLst>
              <a:ext uri="{FF2B5EF4-FFF2-40B4-BE49-F238E27FC236}">
                <a16:creationId xmlns:a16="http://schemas.microsoft.com/office/drawing/2014/main" id="{6FAF0985-9393-4C97-87D1-846C8A4F1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209C6-EED7-4253-BA65-5EB53D8FB321}"/>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150217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21FA-9DC7-47EA-9C91-2DF7A675B1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D6121-1EAC-44E2-9832-629E9857D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9C366-0C42-4652-96D0-7B5DC22B2CC9}"/>
              </a:ext>
            </a:extLst>
          </p:cNvPr>
          <p:cNvSpPr>
            <a:spLocks noGrp="1"/>
          </p:cNvSpPr>
          <p:nvPr>
            <p:ph type="dt" sz="half" idx="10"/>
          </p:nvPr>
        </p:nvSpPr>
        <p:spPr/>
        <p:txBody>
          <a:bodyPr/>
          <a:lstStyle/>
          <a:p>
            <a:fld id="{F7473446-A13D-4B54-BBEB-B4433B5E58D2}" type="datetimeFigureOut">
              <a:rPr lang="en-US" smtClean="0"/>
              <a:t>2/15/2022</a:t>
            </a:fld>
            <a:endParaRPr lang="en-US"/>
          </a:p>
        </p:txBody>
      </p:sp>
      <p:sp>
        <p:nvSpPr>
          <p:cNvPr id="5" name="Footer Placeholder 4">
            <a:extLst>
              <a:ext uri="{FF2B5EF4-FFF2-40B4-BE49-F238E27FC236}">
                <a16:creationId xmlns:a16="http://schemas.microsoft.com/office/drawing/2014/main" id="{E13C38C5-9126-4D1E-BB87-43E0F4A18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FDCB3-2D1E-4F7C-A432-DF203A24BBFB}"/>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22571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F835A-F908-48BD-A017-A1CEB6D472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E20F9A-9D52-4405-8073-2AD19AE40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97342-5CA4-41F5-B038-3BFD12C9DF76}"/>
              </a:ext>
            </a:extLst>
          </p:cNvPr>
          <p:cNvSpPr>
            <a:spLocks noGrp="1"/>
          </p:cNvSpPr>
          <p:nvPr>
            <p:ph type="dt" sz="half" idx="10"/>
          </p:nvPr>
        </p:nvSpPr>
        <p:spPr/>
        <p:txBody>
          <a:bodyPr/>
          <a:lstStyle/>
          <a:p>
            <a:fld id="{F7473446-A13D-4B54-BBEB-B4433B5E58D2}" type="datetimeFigureOut">
              <a:rPr lang="en-US" smtClean="0"/>
              <a:t>2/15/2022</a:t>
            </a:fld>
            <a:endParaRPr lang="en-US"/>
          </a:p>
        </p:txBody>
      </p:sp>
      <p:sp>
        <p:nvSpPr>
          <p:cNvPr id="5" name="Footer Placeholder 4">
            <a:extLst>
              <a:ext uri="{FF2B5EF4-FFF2-40B4-BE49-F238E27FC236}">
                <a16:creationId xmlns:a16="http://schemas.microsoft.com/office/drawing/2014/main" id="{9E462C32-1A97-4936-A19D-18FC7D4DA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B9A3-C958-408F-960B-AB56426E8BE8}"/>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251416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D41B-9FB5-44D1-9FF9-B6F1946C2C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023C9-5C89-456A-A577-87E9B32013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EE169-A694-4BEC-B7AD-9578C50BEBEB}"/>
              </a:ext>
            </a:extLst>
          </p:cNvPr>
          <p:cNvSpPr>
            <a:spLocks noGrp="1"/>
          </p:cNvSpPr>
          <p:nvPr>
            <p:ph type="dt" sz="half" idx="10"/>
          </p:nvPr>
        </p:nvSpPr>
        <p:spPr/>
        <p:txBody>
          <a:bodyPr/>
          <a:lstStyle/>
          <a:p>
            <a:fld id="{F7473446-A13D-4B54-BBEB-B4433B5E58D2}" type="datetimeFigureOut">
              <a:rPr lang="en-US" smtClean="0"/>
              <a:t>2/15/2022</a:t>
            </a:fld>
            <a:endParaRPr lang="en-US"/>
          </a:p>
        </p:txBody>
      </p:sp>
      <p:sp>
        <p:nvSpPr>
          <p:cNvPr id="5" name="Footer Placeholder 4">
            <a:extLst>
              <a:ext uri="{FF2B5EF4-FFF2-40B4-BE49-F238E27FC236}">
                <a16:creationId xmlns:a16="http://schemas.microsoft.com/office/drawing/2014/main" id="{0115D7DC-B6D5-4659-A7B5-81096A23F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B3D8C-5421-467E-A58C-70F892BEEEED}"/>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4222032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5C92-0328-4089-B563-2391A7A2ED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A0D3BB-D1E3-47BB-9C0B-6EDCDFC17C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4471D7-85D7-401E-B60D-523391D28DC3}"/>
              </a:ext>
            </a:extLst>
          </p:cNvPr>
          <p:cNvSpPr>
            <a:spLocks noGrp="1"/>
          </p:cNvSpPr>
          <p:nvPr>
            <p:ph type="dt" sz="half" idx="10"/>
          </p:nvPr>
        </p:nvSpPr>
        <p:spPr/>
        <p:txBody>
          <a:bodyPr/>
          <a:lstStyle/>
          <a:p>
            <a:fld id="{F7473446-A13D-4B54-BBEB-B4433B5E58D2}" type="datetimeFigureOut">
              <a:rPr lang="en-US" smtClean="0"/>
              <a:t>2/15/2022</a:t>
            </a:fld>
            <a:endParaRPr lang="en-US"/>
          </a:p>
        </p:txBody>
      </p:sp>
      <p:sp>
        <p:nvSpPr>
          <p:cNvPr id="5" name="Footer Placeholder 4">
            <a:extLst>
              <a:ext uri="{FF2B5EF4-FFF2-40B4-BE49-F238E27FC236}">
                <a16:creationId xmlns:a16="http://schemas.microsoft.com/office/drawing/2014/main" id="{ECC1C717-ED34-49C0-AEBB-712B7B90F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53D13-9CED-4D55-81BD-19A20885463B}"/>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3691938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906F-CE9F-42DC-A4C1-42EC86632D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FC2B5-B134-44F1-B3CF-849C1A40C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61643-A617-4AD2-9EB9-D76DC3C54D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929113-985F-41B7-94AB-609D2DC37FCD}"/>
              </a:ext>
            </a:extLst>
          </p:cNvPr>
          <p:cNvSpPr>
            <a:spLocks noGrp="1"/>
          </p:cNvSpPr>
          <p:nvPr>
            <p:ph type="dt" sz="half" idx="10"/>
          </p:nvPr>
        </p:nvSpPr>
        <p:spPr/>
        <p:txBody>
          <a:bodyPr/>
          <a:lstStyle/>
          <a:p>
            <a:fld id="{F7473446-A13D-4B54-BBEB-B4433B5E58D2}" type="datetimeFigureOut">
              <a:rPr lang="en-US" smtClean="0"/>
              <a:t>2/15/2022</a:t>
            </a:fld>
            <a:endParaRPr lang="en-US"/>
          </a:p>
        </p:txBody>
      </p:sp>
      <p:sp>
        <p:nvSpPr>
          <p:cNvPr id="6" name="Footer Placeholder 5">
            <a:extLst>
              <a:ext uri="{FF2B5EF4-FFF2-40B4-BE49-F238E27FC236}">
                <a16:creationId xmlns:a16="http://schemas.microsoft.com/office/drawing/2014/main" id="{DEDAFA01-569F-4A3A-9502-934DCA9BF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97D6B-C6F4-4E98-9D01-36810B9ED07D}"/>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292652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8DE1-5798-4F85-B97E-5D8786A8A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45C4E0-EFDE-4DE4-9400-9D641AA9B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E34662-B46B-4BC7-85EF-E29C8E3196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4B2F0-EE9F-4388-A014-650E295E34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666A18-89FB-4AF4-8B63-BF6F0AAC6F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2AAE8-422C-4958-BD2F-B20BA0CFE589}"/>
              </a:ext>
            </a:extLst>
          </p:cNvPr>
          <p:cNvSpPr>
            <a:spLocks noGrp="1"/>
          </p:cNvSpPr>
          <p:nvPr>
            <p:ph type="dt" sz="half" idx="10"/>
          </p:nvPr>
        </p:nvSpPr>
        <p:spPr/>
        <p:txBody>
          <a:bodyPr/>
          <a:lstStyle/>
          <a:p>
            <a:fld id="{F7473446-A13D-4B54-BBEB-B4433B5E58D2}" type="datetimeFigureOut">
              <a:rPr lang="en-US" smtClean="0"/>
              <a:t>2/15/2022</a:t>
            </a:fld>
            <a:endParaRPr lang="en-US"/>
          </a:p>
        </p:txBody>
      </p:sp>
      <p:sp>
        <p:nvSpPr>
          <p:cNvPr id="8" name="Footer Placeholder 7">
            <a:extLst>
              <a:ext uri="{FF2B5EF4-FFF2-40B4-BE49-F238E27FC236}">
                <a16:creationId xmlns:a16="http://schemas.microsoft.com/office/drawing/2014/main" id="{FABBD05E-8516-4587-910E-B546839C4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F14023-E3AE-40AF-B1BE-26A41C08A167}"/>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269876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25DD-2D5A-40DE-9FE1-1BC089A45B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0C0917-EDC0-40F1-AC65-A12D3B4782A2}"/>
              </a:ext>
            </a:extLst>
          </p:cNvPr>
          <p:cNvSpPr>
            <a:spLocks noGrp="1"/>
          </p:cNvSpPr>
          <p:nvPr>
            <p:ph type="dt" sz="half" idx="10"/>
          </p:nvPr>
        </p:nvSpPr>
        <p:spPr/>
        <p:txBody>
          <a:bodyPr/>
          <a:lstStyle/>
          <a:p>
            <a:fld id="{F7473446-A13D-4B54-BBEB-B4433B5E58D2}" type="datetimeFigureOut">
              <a:rPr lang="en-US" smtClean="0"/>
              <a:t>2/15/2022</a:t>
            </a:fld>
            <a:endParaRPr lang="en-US"/>
          </a:p>
        </p:txBody>
      </p:sp>
      <p:sp>
        <p:nvSpPr>
          <p:cNvPr id="4" name="Footer Placeholder 3">
            <a:extLst>
              <a:ext uri="{FF2B5EF4-FFF2-40B4-BE49-F238E27FC236}">
                <a16:creationId xmlns:a16="http://schemas.microsoft.com/office/drawing/2014/main" id="{F8E3D4FC-A403-454B-B194-23196FD63F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C930DF-6310-4579-B85B-F2D3032F1A81}"/>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3939836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6874DB-7C93-480F-8877-16F2BE12EF4E}"/>
              </a:ext>
            </a:extLst>
          </p:cNvPr>
          <p:cNvSpPr>
            <a:spLocks noGrp="1"/>
          </p:cNvSpPr>
          <p:nvPr>
            <p:ph type="dt" sz="half" idx="10"/>
          </p:nvPr>
        </p:nvSpPr>
        <p:spPr/>
        <p:txBody>
          <a:bodyPr/>
          <a:lstStyle/>
          <a:p>
            <a:fld id="{F7473446-A13D-4B54-BBEB-B4433B5E58D2}" type="datetimeFigureOut">
              <a:rPr lang="en-US" smtClean="0"/>
              <a:t>2/15/2022</a:t>
            </a:fld>
            <a:endParaRPr lang="en-US"/>
          </a:p>
        </p:txBody>
      </p:sp>
      <p:sp>
        <p:nvSpPr>
          <p:cNvPr id="3" name="Footer Placeholder 2">
            <a:extLst>
              <a:ext uri="{FF2B5EF4-FFF2-40B4-BE49-F238E27FC236}">
                <a16:creationId xmlns:a16="http://schemas.microsoft.com/office/drawing/2014/main" id="{9048AFE6-B1AE-4D15-83DE-B50FF8B0D4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AB0156-7F3C-4B80-9BD4-325F2115FBE2}"/>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991024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E9EA-B02D-48A1-9362-D87E09B39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B182B4-73C7-4B90-A58E-97FE68C66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DF798F-F481-4B4E-A58B-C80579722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4119D-BB18-466B-B758-2DB2535CA9A8}"/>
              </a:ext>
            </a:extLst>
          </p:cNvPr>
          <p:cNvSpPr>
            <a:spLocks noGrp="1"/>
          </p:cNvSpPr>
          <p:nvPr>
            <p:ph type="dt" sz="half" idx="10"/>
          </p:nvPr>
        </p:nvSpPr>
        <p:spPr/>
        <p:txBody>
          <a:bodyPr/>
          <a:lstStyle/>
          <a:p>
            <a:fld id="{F7473446-A13D-4B54-BBEB-B4433B5E58D2}" type="datetimeFigureOut">
              <a:rPr lang="en-US" smtClean="0"/>
              <a:t>2/15/2022</a:t>
            </a:fld>
            <a:endParaRPr lang="en-US"/>
          </a:p>
        </p:txBody>
      </p:sp>
      <p:sp>
        <p:nvSpPr>
          <p:cNvPr id="6" name="Footer Placeholder 5">
            <a:extLst>
              <a:ext uri="{FF2B5EF4-FFF2-40B4-BE49-F238E27FC236}">
                <a16:creationId xmlns:a16="http://schemas.microsoft.com/office/drawing/2014/main" id="{067970BB-F3BC-46FB-B5FB-4F86D342C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7088A-93DB-4AF8-8B62-695288C5E5EA}"/>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94562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4A0B-A741-4A6D-A7D1-2466E7E2E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729932-CAE5-4F64-8CFE-0E2934914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2E30A-CF86-40BB-89FC-BBED34B35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23F879-9B33-4D48-A768-9A25485BA107}"/>
              </a:ext>
            </a:extLst>
          </p:cNvPr>
          <p:cNvSpPr>
            <a:spLocks noGrp="1"/>
          </p:cNvSpPr>
          <p:nvPr>
            <p:ph type="dt" sz="half" idx="10"/>
          </p:nvPr>
        </p:nvSpPr>
        <p:spPr/>
        <p:txBody>
          <a:bodyPr/>
          <a:lstStyle/>
          <a:p>
            <a:fld id="{F7473446-A13D-4B54-BBEB-B4433B5E58D2}" type="datetimeFigureOut">
              <a:rPr lang="en-US" smtClean="0"/>
              <a:t>2/15/2022</a:t>
            </a:fld>
            <a:endParaRPr lang="en-US"/>
          </a:p>
        </p:txBody>
      </p:sp>
      <p:sp>
        <p:nvSpPr>
          <p:cNvPr id="6" name="Footer Placeholder 5">
            <a:extLst>
              <a:ext uri="{FF2B5EF4-FFF2-40B4-BE49-F238E27FC236}">
                <a16:creationId xmlns:a16="http://schemas.microsoft.com/office/drawing/2014/main" id="{BDF884E9-4D41-493D-86FE-9606DADCB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E8D69-B10C-489D-BFCE-42429E7CA1AF}"/>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133176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FF7762-9EF6-42D8-8F21-94C56AA36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4C403A-8F7F-444C-A0CC-42E298B6A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41785-36CE-43DF-A6B4-CC15E6B0DB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73446-A13D-4B54-BBEB-B4433B5E58D2}" type="datetimeFigureOut">
              <a:rPr lang="en-US" smtClean="0"/>
              <a:t>2/15/2022</a:t>
            </a:fld>
            <a:endParaRPr lang="en-US"/>
          </a:p>
        </p:txBody>
      </p:sp>
      <p:sp>
        <p:nvSpPr>
          <p:cNvPr id="5" name="Footer Placeholder 4">
            <a:extLst>
              <a:ext uri="{FF2B5EF4-FFF2-40B4-BE49-F238E27FC236}">
                <a16:creationId xmlns:a16="http://schemas.microsoft.com/office/drawing/2014/main" id="{B71B779E-0D97-40D2-91BA-E2CF02402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D78E26-9C46-4A43-B815-D48B7F520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D45F9-648B-4DB3-A2B9-3CECCB465757}" type="slidenum">
              <a:rPr lang="en-US" smtClean="0"/>
              <a:t>‹#›</a:t>
            </a:fld>
            <a:endParaRPr lang="en-US"/>
          </a:p>
        </p:txBody>
      </p:sp>
    </p:spTree>
    <p:extLst>
      <p:ext uri="{BB962C8B-B14F-4D97-AF65-F5344CB8AC3E}">
        <p14:creationId xmlns:p14="http://schemas.microsoft.com/office/powerpoint/2010/main" val="1928801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medium.com/@muhammadhassaanrafique/deploying-rasa-powered-chatbot-to-google-cloud-platform-f4ee2eee5be4" TargetMode="External"/><Relationship Id="rId2" Type="http://schemas.openxmlformats.org/officeDocument/2006/relationships/hyperlink" Target="https://github.com/hassaanseeker/Rasa-GCP" TargetMode="External"/><Relationship Id="rId1" Type="http://schemas.openxmlformats.org/officeDocument/2006/relationships/slideLayout" Target="../slideLayouts/slideLayout2.xml"/><Relationship Id="rId4" Type="http://schemas.openxmlformats.org/officeDocument/2006/relationships/hyperlink" Target="https://forum.rasa.com/t/slots-set-by-clicking-buttons/27629/24"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8063-87B1-4DEA-BB5A-B13CA20FB727}"/>
              </a:ext>
            </a:extLst>
          </p:cNvPr>
          <p:cNvSpPr>
            <a:spLocks noGrp="1"/>
          </p:cNvSpPr>
          <p:nvPr>
            <p:ph type="ctrTitle"/>
          </p:nvPr>
        </p:nvSpPr>
        <p:spPr/>
        <p:txBody>
          <a:bodyPr>
            <a:normAutofit fontScale="90000"/>
          </a:bodyPr>
          <a:lstStyle/>
          <a:p>
            <a:r>
              <a:rPr lang="en-US" dirty="0"/>
              <a:t>IMDB Movie Recommendations Chatbot Assistant</a:t>
            </a:r>
          </a:p>
        </p:txBody>
      </p:sp>
      <p:sp>
        <p:nvSpPr>
          <p:cNvPr id="3" name="Subtitle 2">
            <a:extLst>
              <a:ext uri="{FF2B5EF4-FFF2-40B4-BE49-F238E27FC236}">
                <a16:creationId xmlns:a16="http://schemas.microsoft.com/office/drawing/2014/main" id="{8E3A6986-DB9C-4005-9611-B58ADAE84F1E}"/>
              </a:ext>
            </a:extLst>
          </p:cNvPr>
          <p:cNvSpPr>
            <a:spLocks noGrp="1"/>
          </p:cNvSpPr>
          <p:nvPr>
            <p:ph type="subTitle" idx="1"/>
          </p:nvPr>
        </p:nvSpPr>
        <p:spPr/>
        <p:txBody>
          <a:bodyPr/>
          <a:lstStyle/>
          <a:p>
            <a:r>
              <a:rPr lang="en-US" dirty="0"/>
              <a:t>Chan Jia Yi (P7337992)</a:t>
            </a:r>
          </a:p>
          <a:p>
            <a:r>
              <a:rPr lang="en-US" dirty="0"/>
              <a:t>14 Feb 2022</a:t>
            </a:r>
          </a:p>
        </p:txBody>
      </p:sp>
    </p:spTree>
    <p:extLst>
      <p:ext uri="{BB962C8B-B14F-4D97-AF65-F5344CB8AC3E}">
        <p14:creationId xmlns:p14="http://schemas.microsoft.com/office/powerpoint/2010/main" val="115800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28F63C8-F4A9-44B3-836D-314FB34568BD}"/>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Dataset 3</a:t>
            </a:r>
          </a:p>
        </p:txBody>
      </p:sp>
      <p:sp>
        <p:nvSpPr>
          <p:cNvPr id="9" name="Text Placeholder 8">
            <a:extLst>
              <a:ext uri="{FF2B5EF4-FFF2-40B4-BE49-F238E27FC236}">
                <a16:creationId xmlns:a16="http://schemas.microsoft.com/office/drawing/2014/main" id="{2D7E553A-BC84-4E0B-8AA0-F2080E62D68F}"/>
              </a:ext>
            </a:extLst>
          </p:cNvPr>
          <p:cNvSpPr>
            <a:spLocks noGrp="1"/>
          </p:cNvSpPr>
          <p:nvPr>
            <p:ph type="body" sz="half" idx="2"/>
          </p:nvPr>
        </p:nvSpPr>
        <p:spPr>
          <a:xfrm>
            <a:off x="643469" y="1782981"/>
            <a:ext cx="4008384" cy="4393982"/>
          </a:xfrm>
        </p:spPr>
        <p:txBody>
          <a:bodyPr vert="horz" lIns="91440" tIns="45720" rIns="91440" bIns="45720" rtlCol="0">
            <a:normAutofit/>
          </a:bodyPr>
          <a:lstStyle/>
          <a:p>
            <a:pPr indent="-228600">
              <a:buFont typeface="Arial" panose="020B0604020202020204" pitchFamily="34" charset="0"/>
              <a:buChar char="•"/>
            </a:pPr>
            <a:r>
              <a:rPr lang="en-US" sz="2000" dirty="0"/>
              <a:t>This data is used when I type the movie title </a:t>
            </a:r>
          </a:p>
          <a:p>
            <a:pPr indent="-228600">
              <a:buFont typeface="Arial" panose="020B0604020202020204" pitchFamily="34" charset="0"/>
              <a:buChar char="•"/>
            </a:pPr>
            <a:r>
              <a:rPr lang="en-US" sz="2000" dirty="0"/>
              <a:t>If movie title appear in cluster 0, then the output will be very big.</a:t>
            </a:r>
          </a:p>
          <a:p>
            <a:pPr indent="-228600">
              <a:buFont typeface="Arial" panose="020B0604020202020204" pitchFamily="34" charset="0"/>
              <a:buChar char="•"/>
            </a:pPr>
            <a:r>
              <a:rPr lang="en-US" sz="2000" dirty="0"/>
              <a:t>Bad news is Facebook character limit is 640, so I had to truncate when pass to FB messenger.</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00D3D76A-619E-4EFF-AC3A-6C4DD5BAD540}"/>
              </a:ext>
            </a:extLst>
          </p:cNvPr>
          <p:cNvPicPr>
            <a:picLocks noChangeAspect="1"/>
          </p:cNvPicPr>
          <p:nvPr/>
        </p:nvPicPr>
        <p:blipFill>
          <a:blip r:embed="rId2"/>
          <a:stretch>
            <a:fillRect/>
          </a:stretch>
        </p:blipFill>
        <p:spPr>
          <a:xfrm>
            <a:off x="5295320" y="402984"/>
            <a:ext cx="6216642" cy="5672685"/>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8585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7E06C4-F20B-4A30-B9C6-E9A88C4F2B99}"/>
              </a:ext>
            </a:extLst>
          </p:cNvPr>
          <p:cNvSpPr>
            <a:spLocks noGrp="1"/>
          </p:cNvSpPr>
          <p:nvPr>
            <p:ph type="title"/>
          </p:nvPr>
        </p:nvSpPr>
        <p:spPr>
          <a:xfrm>
            <a:off x="643467" y="321734"/>
            <a:ext cx="10905066" cy="1135737"/>
          </a:xfrm>
        </p:spPr>
        <p:txBody>
          <a:bodyPr>
            <a:normAutofit/>
          </a:bodyPr>
          <a:lstStyle/>
          <a:p>
            <a:r>
              <a:rPr lang="en-US" sz="3600"/>
              <a:t>Model 2: K-Means clustering</a:t>
            </a:r>
          </a:p>
        </p:txBody>
      </p:sp>
      <p:sp>
        <p:nvSpPr>
          <p:cNvPr id="3" name="Content Placeholder 2">
            <a:extLst>
              <a:ext uri="{FF2B5EF4-FFF2-40B4-BE49-F238E27FC236}">
                <a16:creationId xmlns:a16="http://schemas.microsoft.com/office/drawing/2014/main" id="{FAFC53F4-8736-425D-8DA8-AC6F25DE0D3F}"/>
              </a:ext>
            </a:extLst>
          </p:cNvPr>
          <p:cNvSpPr>
            <a:spLocks noGrp="1"/>
          </p:cNvSpPr>
          <p:nvPr>
            <p:ph idx="1"/>
          </p:nvPr>
        </p:nvSpPr>
        <p:spPr>
          <a:xfrm>
            <a:off x="643469" y="1782981"/>
            <a:ext cx="4008384" cy="4393982"/>
          </a:xfrm>
        </p:spPr>
        <p:txBody>
          <a:bodyPr>
            <a:normAutofit/>
          </a:bodyPr>
          <a:lstStyle/>
          <a:p>
            <a:r>
              <a:rPr lang="en-US" sz="2000" dirty="0"/>
              <a:t>Feature engineering</a:t>
            </a:r>
          </a:p>
          <a:p>
            <a:r>
              <a:rPr lang="en-US" sz="2000" dirty="0"/>
              <a:t>Principal Component Analysis for dimension reduction</a:t>
            </a:r>
          </a:p>
          <a:p>
            <a:r>
              <a:rPr lang="en-US" sz="2000" dirty="0"/>
              <a:t>Train reduced features with K-Means model before passing to RASA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D59DD96-87D0-4CA9-B135-77A813991EE7}"/>
              </a:ext>
            </a:extLst>
          </p:cNvPr>
          <p:cNvPicPr>
            <a:picLocks noChangeAspect="1"/>
          </p:cNvPicPr>
          <p:nvPr/>
        </p:nvPicPr>
        <p:blipFill>
          <a:blip r:embed="rId2"/>
          <a:stretch>
            <a:fillRect/>
          </a:stretch>
        </p:blipFill>
        <p:spPr>
          <a:xfrm>
            <a:off x="4423413" y="3913903"/>
            <a:ext cx="7336660" cy="201758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829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DE58-C156-44D5-BE9B-4231F3B40689}"/>
              </a:ext>
            </a:extLst>
          </p:cNvPr>
          <p:cNvSpPr>
            <a:spLocks noGrp="1"/>
          </p:cNvSpPr>
          <p:nvPr>
            <p:ph type="title"/>
          </p:nvPr>
        </p:nvSpPr>
        <p:spPr/>
        <p:txBody>
          <a:bodyPr/>
          <a:lstStyle/>
          <a:p>
            <a:r>
              <a:rPr lang="en-US" dirty="0"/>
              <a:t>Intents</a:t>
            </a:r>
          </a:p>
        </p:txBody>
      </p:sp>
      <p:sp>
        <p:nvSpPr>
          <p:cNvPr id="5" name="TextBox 4">
            <a:extLst>
              <a:ext uri="{FF2B5EF4-FFF2-40B4-BE49-F238E27FC236}">
                <a16:creationId xmlns:a16="http://schemas.microsoft.com/office/drawing/2014/main" id="{A2966CF3-F8FC-4355-A841-33976B039D51}"/>
              </a:ext>
            </a:extLst>
          </p:cNvPr>
          <p:cNvSpPr txBox="1"/>
          <p:nvPr/>
        </p:nvSpPr>
        <p:spPr>
          <a:xfrm>
            <a:off x="640534" y="1383691"/>
            <a:ext cx="3243403" cy="3185487"/>
          </a:xfrm>
          <a:prstGeom prst="rect">
            <a:avLst/>
          </a:prstGeom>
          <a:noFill/>
        </p:spPr>
        <p:txBody>
          <a:bodyPr wrap="square">
            <a:spAutoFit/>
          </a:bodyPr>
          <a:lstStyle/>
          <a:p>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48C27"/>
                </a:solidFill>
                <a:effectLst/>
                <a:latin typeface="Consolas" panose="020B0609020204030204" pitchFamily="49" charset="0"/>
              </a:rPr>
              <a:t>greet</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hey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hello</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hi</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hello there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 morning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 evening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t>
            </a:r>
            <a:r>
              <a:rPr lang="en-US" sz="1100" b="0" dirty="0" err="1">
                <a:solidFill>
                  <a:srgbClr val="448C27"/>
                </a:solidFill>
                <a:effectLst/>
                <a:latin typeface="Consolas" panose="020B0609020204030204" pitchFamily="49" charset="0"/>
              </a:rPr>
              <a:t>moin</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hey there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let's go</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hey dude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t>
            </a:r>
            <a:r>
              <a:rPr lang="en-US" sz="1100" b="0" dirty="0" err="1">
                <a:solidFill>
                  <a:srgbClr val="448C27"/>
                </a:solidFill>
                <a:effectLst/>
                <a:latin typeface="Consolas" panose="020B0609020204030204" pitchFamily="49" charset="0"/>
              </a:rPr>
              <a:t>goodmorning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t>
            </a:r>
            <a:r>
              <a:rPr lang="en-US" sz="1100" b="0" dirty="0" err="1">
                <a:solidFill>
                  <a:srgbClr val="448C27"/>
                </a:solidFill>
                <a:effectLst/>
                <a:latin typeface="Consolas" panose="020B0609020204030204" pitchFamily="49" charset="0"/>
              </a:rPr>
              <a:t>goodevening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 afternoon</a:t>
            </a:r>
            <a:endParaRPr lang="en-US" sz="1100" b="0" dirty="0">
              <a:solidFill>
                <a:srgbClr val="333333"/>
              </a:solidFill>
              <a:effectLst/>
              <a:latin typeface="Consolas" panose="020B0609020204030204" pitchFamily="49" charset="0"/>
            </a:endParaRPr>
          </a:p>
          <a:p>
            <a:br>
              <a:rPr lang="en-US" b="0" dirty="0">
                <a:solidFill>
                  <a:srgbClr val="333333"/>
                </a:solidFill>
                <a:effectLst/>
                <a:latin typeface="Consolas" panose="020B0609020204030204" pitchFamily="49" charset="0"/>
              </a:rPr>
            </a:b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F283875B-43D2-41F2-8840-49D811E0EFFC}"/>
              </a:ext>
            </a:extLst>
          </p:cNvPr>
          <p:cNvSpPr txBox="1"/>
          <p:nvPr/>
        </p:nvSpPr>
        <p:spPr>
          <a:xfrm>
            <a:off x="2070981" y="1304868"/>
            <a:ext cx="6097508" cy="1215717"/>
          </a:xfrm>
          <a:prstGeom prst="rect">
            <a:avLst/>
          </a:prstGeom>
          <a:noFill/>
        </p:spPr>
        <p:txBody>
          <a:bodyPr wrap="square">
            <a:spAutoFit/>
          </a:bodyPr>
          <a:lstStyle/>
          <a:p>
            <a:r>
              <a:rPr lang="en-US"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ask_name</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what is your name?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may </a:t>
            </a:r>
            <a:r>
              <a:rPr lang="en-US" sz="1100" b="0" dirty="0" err="1">
                <a:solidFill>
                  <a:srgbClr val="448C27"/>
                </a:solidFill>
                <a:effectLst/>
                <a:latin typeface="Consolas" panose="020B0609020204030204" pitchFamily="49" charset="0"/>
              </a:rPr>
              <a:t>i</a:t>
            </a:r>
            <a:r>
              <a:rPr lang="en-US" sz="1100" b="0" dirty="0">
                <a:solidFill>
                  <a:srgbClr val="448C27"/>
                </a:solidFill>
                <a:effectLst/>
                <a:latin typeface="Consolas" panose="020B0609020204030204" pitchFamily="49" charset="0"/>
              </a:rPr>
              <a:t> know your name?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who are you?</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your name?</a:t>
            </a:r>
            <a:endParaRPr lang="en-US" sz="1100" b="0" dirty="0">
              <a:solidFill>
                <a:srgbClr val="333333"/>
              </a:solidFill>
              <a:effectLst/>
              <a:latin typeface="Consolas" panose="020B0609020204030204" pitchFamily="49" charset="0"/>
            </a:endParaRPr>
          </a:p>
        </p:txBody>
      </p:sp>
      <p:sp>
        <p:nvSpPr>
          <p:cNvPr id="9" name="TextBox 8">
            <a:extLst>
              <a:ext uri="{FF2B5EF4-FFF2-40B4-BE49-F238E27FC236}">
                <a16:creationId xmlns:a16="http://schemas.microsoft.com/office/drawing/2014/main" id="{170A3B28-592B-4040-936C-3A1F65A66831}"/>
              </a:ext>
            </a:extLst>
          </p:cNvPr>
          <p:cNvSpPr txBox="1"/>
          <p:nvPr/>
        </p:nvSpPr>
        <p:spPr>
          <a:xfrm>
            <a:off x="4120460" y="1289478"/>
            <a:ext cx="6097508" cy="2462213"/>
          </a:xfrm>
          <a:prstGeom prst="rect">
            <a:avLst/>
          </a:prstGeom>
          <a:noFill/>
        </p:spPr>
        <p:txBody>
          <a:bodyPr wrap="square">
            <a:spAutoFit/>
          </a:bodyPr>
          <a:lstStyle/>
          <a:p>
            <a:r>
              <a:rPr lang="en-US" sz="1100"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48C27"/>
                </a:solidFill>
                <a:effectLst/>
                <a:latin typeface="Consolas" panose="020B0609020204030204" pitchFamily="49" charset="0"/>
              </a:rPr>
              <a:t>goodbye</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cu</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 by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cee you later</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 night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bye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goodbye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have a nice day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see you around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bye </a:t>
            </a:r>
            <a:r>
              <a:rPr lang="en-US" sz="1100" b="0" dirty="0" err="1">
                <a:solidFill>
                  <a:srgbClr val="448C27"/>
                </a:solidFill>
                <a:effectLst/>
                <a:latin typeface="Consolas" panose="020B0609020204030204" pitchFamily="49" charset="0"/>
              </a:rPr>
              <a:t>bye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see you later</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thank you</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thank you for your help!</a:t>
            </a:r>
            <a:endParaRPr lang="en-US" sz="1100" b="0" dirty="0">
              <a:solidFill>
                <a:srgbClr val="333333"/>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AE16BEEA-BCF6-4DB5-AF16-A98FDED88757}"/>
              </a:ext>
            </a:extLst>
          </p:cNvPr>
          <p:cNvSpPr txBox="1"/>
          <p:nvPr/>
        </p:nvSpPr>
        <p:spPr>
          <a:xfrm>
            <a:off x="6169938" y="1239674"/>
            <a:ext cx="6097508" cy="1446550"/>
          </a:xfrm>
          <a:prstGeom prst="rect">
            <a:avLst/>
          </a:prstGeom>
          <a:noFill/>
        </p:spPr>
        <p:txBody>
          <a:bodyPr wrap="square">
            <a:spAutoFit/>
          </a:bodyPr>
          <a:lstStyle/>
          <a:p>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48C27"/>
                </a:solidFill>
                <a:effectLst/>
                <a:latin typeface="Consolas" panose="020B0609020204030204" pitchFamily="49" charset="0"/>
              </a:rPr>
              <a:t>affirm</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yes</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indeed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of course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that sounds good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correct</a:t>
            </a:r>
            <a:endParaRPr lang="en-US" sz="1100" b="0" dirty="0">
              <a:solidFill>
                <a:srgbClr val="333333"/>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9571CCED-E542-4BFB-8AD5-1D14D6AFDF97}"/>
              </a:ext>
            </a:extLst>
          </p:cNvPr>
          <p:cNvSpPr txBox="1"/>
          <p:nvPr/>
        </p:nvSpPr>
        <p:spPr>
          <a:xfrm>
            <a:off x="7719023" y="1229970"/>
            <a:ext cx="6133722" cy="2292935"/>
          </a:xfrm>
          <a:prstGeom prst="rect">
            <a:avLst/>
          </a:prstGeom>
          <a:noFill/>
        </p:spPr>
        <p:txBody>
          <a:bodyPr wrap="square">
            <a:spAutoFit/>
          </a:bodyPr>
          <a:lstStyle/>
          <a:p>
            <a:r>
              <a:rPr lang="en-US" sz="1100"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48C27"/>
                </a:solidFill>
                <a:effectLst/>
                <a:latin typeface="Consolas" panose="020B0609020204030204" pitchFamily="49" charset="0"/>
              </a:rPr>
              <a:t>deny</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no</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never</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don't think so</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don't like that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no way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not really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refuse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reject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no need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do not</a:t>
            </a:r>
            <a:endParaRPr lang="en-US" sz="1100" b="0" dirty="0">
              <a:solidFill>
                <a:srgbClr val="333333"/>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FEB96A08-2A41-4D88-AD28-B55903643E23}"/>
              </a:ext>
            </a:extLst>
          </p:cNvPr>
          <p:cNvSpPr txBox="1"/>
          <p:nvPr/>
        </p:nvSpPr>
        <p:spPr>
          <a:xfrm>
            <a:off x="9401270" y="1136550"/>
            <a:ext cx="6925900" cy="3247043"/>
          </a:xfrm>
          <a:prstGeom prst="rect">
            <a:avLst/>
          </a:prstGeom>
          <a:noFill/>
        </p:spPr>
        <p:txBody>
          <a:bodyPr wrap="square">
            <a:spAutoFit/>
          </a:bodyPr>
          <a:lstStyle/>
          <a:p>
            <a:r>
              <a:rPr lang="en-US"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mood_great</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perfect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great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amazing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feeling like a king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wonderful</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feeling very good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great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amazing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going to save the world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super stoked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extremely good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so </a:t>
            </a:r>
            <a:r>
              <a:rPr lang="en-US" sz="1100" b="0" dirty="0" err="1">
                <a:solidFill>
                  <a:srgbClr val="448C27"/>
                </a:solidFill>
                <a:effectLst/>
                <a:latin typeface="Consolas" panose="020B0609020204030204" pitchFamily="49" charset="0"/>
              </a:rPr>
              <a:t>so</a:t>
            </a:r>
            <a:r>
              <a:rPr lang="en-US" sz="1100" b="0" dirty="0">
                <a:solidFill>
                  <a:srgbClr val="448C27"/>
                </a:solidFill>
                <a:effectLst/>
                <a:latin typeface="Consolas" panose="020B0609020204030204" pitchFamily="49" charset="0"/>
              </a:rPr>
              <a:t> perfect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so good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so perfect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fine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a:t>
            </a:r>
            <a:endParaRPr lang="en-US" sz="1100" b="0" dirty="0">
              <a:solidFill>
                <a:srgbClr val="333333"/>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E24D3622-B0DA-4407-840E-C451045EA6AA}"/>
              </a:ext>
            </a:extLst>
          </p:cNvPr>
          <p:cNvSpPr txBox="1"/>
          <p:nvPr/>
        </p:nvSpPr>
        <p:spPr>
          <a:xfrm>
            <a:off x="3088433" y="727788"/>
            <a:ext cx="1513556" cy="369332"/>
          </a:xfrm>
          <a:prstGeom prst="rect">
            <a:avLst/>
          </a:prstGeom>
          <a:noFill/>
        </p:spPr>
        <p:txBody>
          <a:bodyPr wrap="none" rtlCol="0">
            <a:spAutoFit/>
          </a:bodyPr>
          <a:lstStyle/>
          <a:p>
            <a:r>
              <a:rPr lang="en-US" dirty="0"/>
              <a:t>* Same as lab </a:t>
            </a:r>
          </a:p>
        </p:txBody>
      </p:sp>
    </p:spTree>
    <p:extLst>
      <p:ext uri="{BB962C8B-B14F-4D97-AF65-F5344CB8AC3E}">
        <p14:creationId xmlns:p14="http://schemas.microsoft.com/office/powerpoint/2010/main" val="211834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4A75-08EB-4F70-92A9-47070160646D}"/>
              </a:ext>
            </a:extLst>
          </p:cNvPr>
          <p:cNvSpPr>
            <a:spLocks noGrp="1"/>
          </p:cNvSpPr>
          <p:nvPr>
            <p:ph type="title"/>
          </p:nvPr>
        </p:nvSpPr>
        <p:spPr/>
        <p:txBody>
          <a:bodyPr/>
          <a:lstStyle/>
          <a:p>
            <a:r>
              <a:rPr lang="en-US" dirty="0"/>
              <a:t>Intents</a:t>
            </a:r>
          </a:p>
        </p:txBody>
      </p:sp>
      <p:sp>
        <p:nvSpPr>
          <p:cNvPr id="5" name="TextBox 4">
            <a:extLst>
              <a:ext uri="{FF2B5EF4-FFF2-40B4-BE49-F238E27FC236}">
                <a16:creationId xmlns:a16="http://schemas.microsoft.com/office/drawing/2014/main" id="{EA0AE510-CD2B-4C7F-9CE8-840F4757E3E9}"/>
              </a:ext>
            </a:extLst>
          </p:cNvPr>
          <p:cNvSpPr txBox="1"/>
          <p:nvPr/>
        </p:nvSpPr>
        <p:spPr>
          <a:xfrm>
            <a:off x="966458" y="1382286"/>
            <a:ext cx="6097508" cy="4093428"/>
          </a:xfrm>
          <a:prstGeom prst="rect">
            <a:avLst/>
          </a:prstGeom>
          <a:noFill/>
        </p:spPr>
        <p:txBody>
          <a:bodyPr wrap="square">
            <a:spAutoFit/>
          </a:bodyPr>
          <a:lstStyle/>
          <a:p>
            <a:r>
              <a:rPr lang="en-US"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mood_unhappy</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my day was horrible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sad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don't feel very well</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disappointed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super sad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I'm so sad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very sad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unhappy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not good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not very good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t>
            </a:r>
            <a:r>
              <a:rPr lang="en-US" sz="1100" b="0" dirty="0" err="1">
                <a:solidFill>
                  <a:srgbClr val="448C27"/>
                </a:solidFill>
                <a:effectLst/>
                <a:latin typeface="Consolas" panose="020B0609020204030204" pitchFamily="49" charset="0"/>
              </a:rPr>
              <a:t>extremly</a:t>
            </a:r>
            <a:r>
              <a:rPr lang="en-US" sz="1100" b="0" dirty="0">
                <a:solidFill>
                  <a:srgbClr val="448C27"/>
                </a:solidFill>
                <a:effectLst/>
                <a:latin typeface="Consolas" panose="020B0609020204030204" pitchFamily="49" charset="0"/>
              </a:rPr>
              <a:t> sad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so </a:t>
            </a:r>
            <a:r>
              <a:rPr lang="en-US" sz="1100" b="0" dirty="0" err="1">
                <a:solidFill>
                  <a:srgbClr val="448C27"/>
                </a:solidFill>
                <a:effectLst/>
                <a:latin typeface="Consolas" panose="020B0609020204030204" pitchFamily="49" charset="0"/>
              </a:rPr>
              <a:t>saad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so sad</a:t>
            </a:r>
            <a:endParaRPr lang="en-US" sz="1100" b="0" dirty="0">
              <a:solidFill>
                <a:srgbClr val="333333"/>
              </a:solidFill>
              <a:effectLst/>
              <a:latin typeface="Consolas" panose="020B0609020204030204" pitchFamily="49" charset="0"/>
            </a:endParaRPr>
          </a:p>
          <a:p>
            <a:br>
              <a:rPr lang="en-US" sz="1100" b="0" dirty="0">
                <a:solidFill>
                  <a:srgbClr val="333333"/>
                </a:solidFill>
                <a:effectLst/>
                <a:latin typeface="Consolas" panose="020B0609020204030204" pitchFamily="49" charset="0"/>
              </a:rPr>
            </a:br>
            <a:r>
              <a:rPr lang="en-US" sz="1100"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bot_challenge</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are you a bot?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are you a human?</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am I talking to a bot?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am I talking to a human?</a:t>
            </a:r>
            <a:endParaRPr lang="en-US" sz="1100"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01CE7AF-F427-4DCB-91C9-330961080391}"/>
              </a:ext>
            </a:extLst>
          </p:cNvPr>
          <p:cNvSpPr txBox="1"/>
          <p:nvPr/>
        </p:nvSpPr>
        <p:spPr>
          <a:xfrm>
            <a:off x="3501428" y="1500796"/>
            <a:ext cx="6097508" cy="3139321"/>
          </a:xfrm>
          <a:prstGeom prst="rect">
            <a:avLst/>
          </a:prstGeom>
          <a:noFill/>
        </p:spPr>
        <p:txBody>
          <a:bodyPr wrap="square">
            <a:spAutoFit/>
          </a:bodyPr>
          <a:lstStyle/>
          <a:p>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my_name</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my name is [Jia Yi]{"</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value":"Jia</a:t>
            </a:r>
            <a:r>
              <a:rPr lang="en-US" sz="1100" b="0" dirty="0">
                <a:solidFill>
                  <a:srgbClr val="448C27"/>
                </a:solidFill>
                <a:effectLst/>
                <a:latin typeface="Consolas" panose="020B0609020204030204" pitchFamily="49" charset="0"/>
              </a:rPr>
              <a:t> Yi"}</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my name is [Wilson]{"</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value":"Wilson</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my name is [Kate]{"</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value":"Kate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my name is [Jack]{"</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value":"Jack</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[Jia Yi]{"</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value":"Jia</a:t>
            </a:r>
            <a:r>
              <a:rPr lang="en-US" sz="1100" b="0" dirty="0">
                <a:solidFill>
                  <a:srgbClr val="448C27"/>
                </a:solidFill>
                <a:effectLst/>
                <a:latin typeface="Consolas" panose="020B0609020204030204" pitchFamily="49" charset="0"/>
              </a:rPr>
              <a:t> Yi"} is my name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people call me [Jia Yi]{"</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value":"Jia</a:t>
            </a:r>
            <a:r>
              <a:rPr lang="en-US" sz="1100" b="0" dirty="0">
                <a:solidFill>
                  <a:srgbClr val="448C27"/>
                </a:solidFill>
                <a:effectLst/>
                <a:latin typeface="Consolas" panose="020B0609020204030204" pitchFamily="49" charset="0"/>
              </a:rPr>
              <a:t> Yi"}</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[Jia Yi]{"</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value":"Jia</a:t>
            </a:r>
            <a:r>
              <a:rPr lang="en-US" sz="1100" b="0" dirty="0">
                <a:solidFill>
                  <a:srgbClr val="448C27"/>
                </a:solidFill>
                <a:effectLst/>
                <a:latin typeface="Consolas" panose="020B0609020204030204" pitchFamily="49" charset="0"/>
              </a:rPr>
              <a:t> Yi"}</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[Wilson]{"</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value":"Wilson</a:t>
            </a:r>
            <a:r>
              <a:rPr lang="en-US" sz="1100" b="0" dirty="0">
                <a:solidFill>
                  <a:srgbClr val="448C27"/>
                </a:solidFill>
                <a:effectLst/>
                <a:latin typeface="Consolas" panose="020B0609020204030204" pitchFamily="49" charset="0"/>
              </a:rPr>
              <a:t>"} is my name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people call me [Wilson]{"</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value":"Wilson</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[Wilson]{"</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value":"Wilson</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[Kate]{"</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value":"Kate</a:t>
            </a:r>
            <a:r>
              <a:rPr lang="en-US" sz="1100" b="0" dirty="0">
                <a:solidFill>
                  <a:srgbClr val="448C27"/>
                </a:solidFill>
                <a:effectLst/>
                <a:latin typeface="Consolas" panose="020B0609020204030204" pitchFamily="49" charset="0"/>
              </a:rPr>
              <a:t>"} is my name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people call me [Kate]{"</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value":"Kate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[Kate]{"</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value":"Kate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[Jack]{"</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value":"Jack</a:t>
            </a:r>
            <a:r>
              <a:rPr lang="en-US" sz="1100" b="0" dirty="0">
                <a:solidFill>
                  <a:srgbClr val="448C27"/>
                </a:solidFill>
                <a:effectLst/>
                <a:latin typeface="Consolas" panose="020B0609020204030204" pitchFamily="49" charset="0"/>
              </a:rPr>
              <a:t>"} is my name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people call me [Jack]{"</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value":"Jack</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[Jack]{"</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value":"Jack</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p:txBody>
      </p:sp>
      <p:sp>
        <p:nvSpPr>
          <p:cNvPr id="8" name="TextBox 7">
            <a:extLst>
              <a:ext uri="{FF2B5EF4-FFF2-40B4-BE49-F238E27FC236}">
                <a16:creationId xmlns:a16="http://schemas.microsoft.com/office/drawing/2014/main" id="{20D195EB-E372-4BE0-BE19-77AF27884847}"/>
              </a:ext>
            </a:extLst>
          </p:cNvPr>
          <p:cNvSpPr txBox="1"/>
          <p:nvPr/>
        </p:nvSpPr>
        <p:spPr>
          <a:xfrm>
            <a:off x="3258434" y="843240"/>
            <a:ext cx="1513556" cy="369332"/>
          </a:xfrm>
          <a:prstGeom prst="rect">
            <a:avLst/>
          </a:prstGeom>
          <a:noFill/>
        </p:spPr>
        <p:txBody>
          <a:bodyPr wrap="none" rtlCol="0">
            <a:spAutoFit/>
          </a:bodyPr>
          <a:lstStyle/>
          <a:p>
            <a:r>
              <a:rPr lang="en-US" dirty="0"/>
              <a:t>* Same as lab </a:t>
            </a:r>
          </a:p>
        </p:txBody>
      </p:sp>
    </p:spTree>
    <p:extLst>
      <p:ext uri="{BB962C8B-B14F-4D97-AF65-F5344CB8AC3E}">
        <p14:creationId xmlns:p14="http://schemas.microsoft.com/office/powerpoint/2010/main" val="897805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A9BF-52CD-479B-9E9E-0000762768EE}"/>
              </a:ext>
            </a:extLst>
          </p:cNvPr>
          <p:cNvSpPr>
            <a:spLocks noGrp="1"/>
          </p:cNvSpPr>
          <p:nvPr>
            <p:ph type="title"/>
          </p:nvPr>
        </p:nvSpPr>
        <p:spPr/>
        <p:txBody>
          <a:bodyPr/>
          <a:lstStyle/>
          <a:p>
            <a:r>
              <a:rPr lang="en-US" dirty="0"/>
              <a:t>Intents</a:t>
            </a:r>
          </a:p>
        </p:txBody>
      </p:sp>
      <p:sp>
        <p:nvSpPr>
          <p:cNvPr id="4" name="TextBox 3">
            <a:extLst>
              <a:ext uri="{FF2B5EF4-FFF2-40B4-BE49-F238E27FC236}">
                <a16:creationId xmlns:a16="http://schemas.microsoft.com/office/drawing/2014/main" id="{BB36FAB9-FEAC-4043-90BB-96D744F84FCA}"/>
              </a:ext>
            </a:extLst>
          </p:cNvPr>
          <p:cNvSpPr txBox="1"/>
          <p:nvPr/>
        </p:nvSpPr>
        <p:spPr>
          <a:xfrm>
            <a:off x="3974471" y="681037"/>
            <a:ext cx="1505669" cy="369332"/>
          </a:xfrm>
          <a:prstGeom prst="rect">
            <a:avLst/>
          </a:prstGeom>
          <a:noFill/>
        </p:spPr>
        <p:txBody>
          <a:bodyPr wrap="none" rtlCol="0">
            <a:spAutoFit/>
          </a:bodyPr>
          <a:lstStyle/>
          <a:p>
            <a:r>
              <a:rPr lang="en-US" dirty="0"/>
              <a:t>*New intents!</a:t>
            </a:r>
          </a:p>
        </p:txBody>
      </p:sp>
      <p:sp>
        <p:nvSpPr>
          <p:cNvPr id="6" name="TextBox 5">
            <a:extLst>
              <a:ext uri="{FF2B5EF4-FFF2-40B4-BE49-F238E27FC236}">
                <a16:creationId xmlns:a16="http://schemas.microsoft.com/office/drawing/2014/main" id="{AE3B475E-2C39-4416-B994-EBF35B5739F2}"/>
              </a:ext>
            </a:extLst>
          </p:cNvPr>
          <p:cNvSpPr txBox="1"/>
          <p:nvPr/>
        </p:nvSpPr>
        <p:spPr>
          <a:xfrm>
            <a:off x="119960" y="1356435"/>
            <a:ext cx="6097508" cy="5478423"/>
          </a:xfrm>
          <a:prstGeom prst="rect">
            <a:avLst/>
          </a:prstGeom>
          <a:noFill/>
        </p:spPr>
        <p:txBody>
          <a:bodyPr wrap="square">
            <a:spAutoFit/>
          </a:bodyPr>
          <a:lstStyle/>
          <a:p>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intent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movie_plot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examples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A blonde bride goes to Japan in search of her former boss and kills many people. She is dress in yellow and uses a katana. bike</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Jedi knight lightsaber starship</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Infiltrate in minds and extract information through a shared dream world. Different levels of dreams. Build a team to </a:t>
            </a:r>
            <a:r>
              <a:rPr lang="en-US" sz="1000" b="0" dirty="0" err="1">
                <a:solidFill>
                  <a:srgbClr val="448C27"/>
                </a:solidFill>
                <a:effectLst/>
                <a:latin typeface="Consolas" panose="020B0609020204030204" pitchFamily="49" charset="0"/>
              </a:rPr>
              <a:t>inplant</a:t>
            </a:r>
            <a:r>
              <a:rPr lang="en-US" sz="1000" b="0" dirty="0">
                <a:solidFill>
                  <a:srgbClr val="448C27"/>
                </a:solidFill>
                <a:effectLst/>
                <a:latin typeface="Consolas" panose="020B0609020204030204" pitchFamily="49" charset="0"/>
              </a:rPr>
              <a:t> idea for a very powerful Japanese industrialist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Two imprisoned men bond over a number of years, finding solace and eventual redemption through acts of common decency.</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When a beautiful stranger leads computer hacker Neo to a forbidding underworld, he discovers the shocking truth--the life he knows is the elaborate deception of an evil cyber-intelligence.</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lives of guards on Death Row are affected by one of their charges: a black man accused of child murder and rape, yet who has a mysterious gift.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intent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movie_title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examples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Fate/stay night: Heaven's Feel Series</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G-Force</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a:t>
            </a:r>
            <a:r>
              <a:rPr lang="en-US" sz="1000" b="0" dirty="0" err="1">
                <a:solidFill>
                  <a:srgbClr val="448C27"/>
                </a:solidFill>
                <a:effectLst/>
                <a:latin typeface="Consolas" panose="020B0609020204030204" pitchFamily="49" charset="0"/>
              </a:rPr>
              <a:t>Aalroopangal</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Just Another Margin</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Yu-Gi-Oh! The Movie: Pyramid of Light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Titanic</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Parasite</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Inside Out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Finding Nemo</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a:t>
            </a:r>
            <a:r>
              <a:rPr lang="en-US" sz="1000" b="0" dirty="0" err="1">
                <a:solidFill>
                  <a:srgbClr val="448C27"/>
                </a:solidFill>
                <a:effectLst/>
                <a:latin typeface="Consolas" panose="020B0609020204030204" pitchFamily="49" charset="0"/>
              </a:rPr>
              <a:t>Intouchables</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Coco</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- 3 Idiots</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Toy Story 3</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Up</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Green Book</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Grand Budapest Hotel</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Mary and Max</a:t>
            </a:r>
            <a:endParaRPr lang="en-US" sz="1000" b="0" dirty="0">
              <a:solidFill>
                <a:srgbClr val="333333"/>
              </a:solidFill>
              <a:effectLst/>
              <a:latin typeface="Consolas" panose="020B0609020204030204" pitchFamily="49" charset="0"/>
            </a:endParaRPr>
          </a:p>
        </p:txBody>
      </p:sp>
      <p:sp>
        <p:nvSpPr>
          <p:cNvPr id="8" name="TextBox 7">
            <a:extLst>
              <a:ext uri="{FF2B5EF4-FFF2-40B4-BE49-F238E27FC236}">
                <a16:creationId xmlns:a16="http://schemas.microsoft.com/office/drawing/2014/main" id="{9C1DC2A3-D3CF-4531-BEF2-5B782598F75F}"/>
              </a:ext>
            </a:extLst>
          </p:cNvPr>
          <p:cNvSpPr txBox="1"/>
          <p:nvPr/>
        </p:nvSpPr>
        <p:spPr>
          <a:xfrm>
            <a:off x="6217468" y="1356435"/>
            <a:ext cx="6097508" cy="3785652"/>
          </a:xfrm>
          <a:prstGeom prst="rect">
            <a:avLst/>
          </a:prstGeom>
          <a:noFill/>
        </p:spPr>
        <p:txBody>
          <a:bodyPr wrap="square">
            <a:spAutoFit/>
          </a:bodyPr>
          <a:lstStyle/>
          <a:p>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intent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movie_title_clustering</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examples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a:t>
            </a:r>
            <a:r>
              <a:rPr lang="en-US" sz="1000" b="0" dirty="0" err="1">
                <a:solidFill>
                  <a:srgbClr val="448C27"/>
                </a:solidFill>
                <a:effectLst/>
                <a:latin typeface="Consolas" panose="020B0609020204030204" pitchFamily="49" charset="0"/>
              </a:rPr>
              <a:t>Oldboy</a:t>
            </a:r>
            <a:r>
              <a:rPr lang="en-US" sz="1000" b="0" dirty="0">
                <a:solidFill>
                  <a:srgbClr val="448C2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"value":"</a:t>
            </a:r>
            <a:r>
              <a:rPr lang="en-US" sz="1000" b="0" dirty="0" err="1">
                <a:solidFill>
                  <a:srgbClr val="448C27"/>
                </a:solidFill>
                <a:effectLst/>
                <a:latin typeface="Consolas" panose="020B0609020204030204" pitchFamily="49" charset="0"/>
              </a:rPr>
              <a:t>Oldboy</a:t>
            </a:r>
            <a:r>
              <a:rPr lang="en-US" sz="1000" b="0" dirty="0">
                <a:solidFill>
                  <a:srgbClr val="448C2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"[Django Unchained]"{"</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value":"Django</a:t>
            </a:r>
            <a:r>
              <a:rPr lang="en-US" sz="1000" b="0" dirty="0">
                <a:solidFill>
                  <a:srgbClr val="448C27"/>
                </a:solidFill>
                <a:effectLst/>
                <a:latin typeface="Consolas" panose="020B0609020204030204" pitchFamily="49" charset="0"/>
              </a:rPr>
              <a:t> Unchained"}</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"[Das Boot]"{"</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value":"Das</a:t>
            </a:r>
            <a:r>
              <a:rPr lang="en-US" sz="1000" b="0" dirty="0">
                <a:solidFill>
                  <a:srgbClr val="448C27"/>
                </a:solidFill>
                <a:effectLst/>
                <a:latin typeface="Consolas" panose="020B0609020204030204" pitchFamily="49" charset="0"/>
              </a:rPr>
              <a:t> Boot"}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"[Just Another Margin]"{"</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value":"Just</a:t>
            </a:r>
            <a:r>
              <a:rPr lang="en-US" sz="1000" b="0" dirty="0">
                <a:solidFill>
                  <a:srgbClr val="448C27"/>
                </a:solidFill>
                <a:effectLst/>
                <a:latin typeface="Consolas" panose="020B0609020204030204" pitchFamily="49" charset="0"/>
              </a:rPr>
              <a:t> Another Margin"}</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"[The Kid]"{"</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value":"The</a:t>
            </a:r>
            <a:r>
              <a:rPr lang="en-US" sz="1000" b="0" dirty="0">
                <a:solidFill>
                  <a:srgbClr val="448C27"/>
                </a:solidFill>
                <a:effectLst/>
                <a:latin typeface="Consolas" panose="020B0609020204030204" pitchFamily="49" charset="0"/>
              </a:rPr>
              <a:t> Kid"}</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"[L.A. Confidential]"{"</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value":"L.A</a:t>
            </a:r>
            <a:r>
              <a:rPr lang="en-US" sz="1000" b="0" dirty="0">
                <a:solidFill>
                  <a:srgbClr val="448C27"/>
                </a:solidFill>
                <a:effectLst/>
                <a:latin typeface="Consolas" panose="020B0609020204030204" pitchFamily="49" charset="0"/>
              </a:rPr>
              <a:t>. Confidential"}</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"[Spotlight]"{"</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value":"Spotlight</a:t>
            </a:r>
            <a:r>
              <a:rPr lang="en-US" sz="1000" b="0" dirty="0">
                <a:solidFill>
                  <a:srgbClr val="448C2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"[Inside Out]"{"</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value":"Inside</a:t>
            </a:r>
            <a:r>
              <a:rPr lang="en-US" sz="1000" b="0" dirty="0">
                <a:solidFill>
                  <a:srgbClr val="448C27"/>
                </a:solidFill>
                <a:effectLst/>
                <a:latin typeface="Consolas" panose="020B0609020204030204" pitchFamily="49" charset="0"/>
              </a:rPr>
              <a:t> Out"}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"[Toy Story 3]"{"</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value":"Toy</a:t>
            </a:r>
            <a:r>
              <a:rPr lang="en-US" sz="1000" b="0" dirty="0">
                <a:solidFill>
                  <a:srgbClr val="448C27"/>
                </a:solidFill>
                <a:effectLst/>
                <a:latin typeface="Consolas" panose="020B0609020204030204" pitchFamily="49" charset="0"/>
              </a:rPr>
              <a:t> Story 3"}</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"[Toy Story 3]"{"</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value":"Toy</a:t>
            </a:r>
            <a:r>
              <a:rPr lang="en-US" sz="1000" b="0" dirty="0">
                <a:solidFill>
                  <a:srgbClr val="448C27"/>
                </a:solidFill>
                <a:effectLst/>
                <a:latin typeface="Consolas" panose="020B0609020204030204" pitchFamily="49" charset="0"/>
              </a:rPr>
              <a:t> Story 3"}</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intent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give_movie_details</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examples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Give movie details</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give more details</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give me details</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Can </a:t>
            </a:r>
            <a:r>
              <a:rPr lang="en-US" sz="1000" b="0" dirty="0" err="1">
                <a:solidFill>
                  <a:srgbClr val="448C27"/>
                </a:solidFill>
                <a:effectLst/>
                <a:latin typeface="Consolas" panose="020B0609020204030204" pitchFamily="49" charset="0"/>
              </a:rPr>
              <a:t>i</a:t>
            </a:r>
            <a:r>
              <a:rPr lang="en-US" sz="1000" b="0" dirty="0">
                <a:solidFill>
                  <a:srgbClr val="448C27"/>
                </a:solidFill>
                <a:effectLst/>
                <a:latin typeface="Consolas" panose="020B0609020204030204" pitchFamily="49" charset="0"/>
              </a:rPr>
              <a:t> have the movie poster</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May </a:t>
            </a:r>
            <a:r>
              <a:rPr lang="en-US" sz="1000" b="0" dirty="0" err="1">
                <a:solidFill>
                  <a:srgbClr val="448C27"/>
                </a:solidFill>
                <a:effectLst/>
                <a:latin typeface="Consolas" panose="020B0609020204030204" pitchFamily="49" charset="0"/>
              </a:rPr>
              <a:t>i</a:t>
            </a:r>
            <a:r>
              <a:rPr lang="en-US" sz="1000" b="0" dirty="0">
                <a:solidFill>
                  <a:srgbClr val="448C27"/>
                </a:solidFill>
                <a:effectLst/>
                <a:latin typeface="Consolas" panose="020B0609020204030204" pitchFamily="49" charset="0"/>
              </a:rPr>
              <a:t> have the movie </a:t>
            </a:r>
            <a:r>
              <a:rPr lang="en-US" sz="1000" b="0" dirty="0" err="1">
                <a:solidFill>
                  <a:srgbClr val="448C27"/>
                </a:solidFill>
                <a:effectLst/>
                <a:latin typeface="Consolas" panose="020B0609020204030204" pitchFamily="49" charset="0"/>
              </a:rPr>
              <a:t>imdb</a:t>
            </a:r>
            <a:r>
              <a:rPr lang="en-US" sz="1000" b="0" dirty="0">
                <a:solidFill>
                  <a:srgbClr val="448C27"/>
                </a:solidFill>
                <a:effectLst/>
                <a:latin typeface="Consolas" panose="020B0609020204030204" pitchFamily="49" charset="0"/>
              </a:rPr>
              <a:t> link</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could you show me the website link</a:t>
            </a:r>
            <a:endParaRPr lang="en-US" sz="1000" b="0" dirty="0">
              <a:solidFill>
                <a:srgbClr val="333333"/>
              </a:solidFill>
              <a:effectLst/>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A7AE9B7F-950F-4A23-B4FF-C3735EE4C7C1}"/>
              </a:ext>
            </a:extLst>
          </p:cNvPr>
          <p:cNvCxnSpPr/>
          <p:nvPr/>
        </p:nvCxnSpPr>
        <p:spPr>
          <a:xfrm flipH="1">
            <a:off x="7496269" y="681037"/>
            <a:ext cx="660903" cy="52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D8FBB99-B1A4-4B94-8D09-FB722BFA0A98}"/>
              </a:ext>
            </a:extLst>
          </p:cNvPr>
          <p:cNvSpPr txBox="1"/>
          <p:nvPr/>
        </p:nvSpPr>
        <p:spPr>
          <a:xfrm>
            <a:off x="7233718" y="199916"/>
            <a:ext cx="4395755" cy="646331"/>
          </a:xfrm>
          <a:prstGeom prst="rect">
            <a:avLst/>
          </a:prstGeom>
          <a:noFill/>
        </p:spPr>
        <p:txBody>
          <a:bodyPr wrap="none" rtlCol="0">
            <a:spAutoFit/>
          </a:bodyPr>
          <a:lstStyle/>
          <a:p>
            <a:r>
              <a:rPr lang="en-US" dirty="0"/>
              <a:t>Similar purpose to “</a:t>
            </a:r>
            <a:r>
              <a:rPr lang="en-US" dirty="0" err="1"/>
              <a:t>movie_title</a:t>
            </a:r>
            <a:r>
              <a:rPr lang="en-US" dirty="0"/>
              <a:t>” but phrased</a:t>
            </a:r>
          </a:p>
          <a:p>
            <a:r>
              <a:rPr lang="en-US" dirty="0"/>
              <a:t>differently</a:t>
            </a:r>
          </a:p>
        </p:txBody>
      </p:sp>
    </p:spTree>
    <p:extLst>
      <p:ext uri="{BB962C8B-B14F-4D97-AF65-F5344CB8AC3E}">
        <p14:creationId xmlns:p14="http://schemas.microsoft.com/office/powerpoint/2010/main" val="100298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EDCE-251B-4E61-878F-A42B3D2397CC}"/>
              </a:ext>
            </a:extLst>
          </p:cNvPr>
          <p:cNvSpPr>
            <a:spLocks noGrp="1"/>
          </p:cNvSpPr>
          <p:nvPr>
            <p:ph type="title"/>
          </p:nvPr>
        </p:nvSpPr>
        <p:spPr/>
        <p:txBody>
          <a:bodyPr/>
          <a:lstStyle/>
          <a:p>
            <a:r>
              <a:rPr lang="en-US" dirty="0"/>
              <a:t>Intents</a:t>
            </a:r>
          </a:p>
        </p:txBody>
      </p:sp>
      <p:sp>
        <p:nvSpPr>
          <p:cNvPr id="4" name="TextBox 3">
            <a:extLst>
              <a:ext uri="{FF2B5EF4-FFF2-40B4-BE49-F238E27FC236}">
                <a16:creationId xmlns:a16="http://schemas.microsoft.com/office/drawing/2014/main" id="{DFF0EE27-09F9-41A0-91B7-33A29591AB8A}"/>
              </a:ext>
            </a:extLst>
          </p:cNvPr>
          <p:cNvSpPr txBox="1"/>
          <p:nvPr/>
        </p:nvSpPr>
        <p:spPr>
          <a:xfrm>
            <a:off x="3974471" y="681037"/>
            <a:ext cx="1505669" cy="369332"/>
          </a:xfrm>
          <a:prstGeom prst="rect">
            <a:avLst/>
          </a:prstGeom>
          <a:noFill/>
        </p:spPr>
        <p:txBody>
          <a:bodyPr wrap="none" rtlCol="0">
            <a:spAutoFit/>
          </a:bodyPr>
          <a:lstStyle/>
          <a:p>
            <a:r>
              <a:rPr lang="en-US" dirty="0"/>
              <a:t>*New intents!</a:t>
            </a:r>
          </a:p>
        </p:txBody>
      </p:sp>
      <p:sp>
        <p:nvSpPr>
          <p:cNvPr id="6" name="TextBox 5">
            <a:extLst>
              <a:ext uri="{FF2B5EF4-FFF2-40B4-BE49-F238E27FC236}">
                <a16:creationId xmlns:a16="http://schemas.microsoft.com/office/drawing/2014/main" id="{9C999A24-E224-46AC-B3FA-6986164429D1}"/>
              </a:ext>
            </a:extLst>
          </p:cNvPr>
          <p:cNvSpPr txBox="1"/>
          <p:nvPr/>
        </p:nvSpPr>
        <p:spPr>
          <a:xfrm>
            <a:off x="694854" y="1366281"/>
            <a:ext cx="6097508" cy="4493538"/>
          </a:xfrm>
          <a:prstGeom prst="rect">
            <a:avLst/>
          </a:prstGeom>
          <a:noFill/>
        </p:spPr>
        <p:txBody>
          <a:bodyPr wrap="square">
            <a:spAutoFit/>
          </a:bodyPr>
          <a:lstStyle/>
          <a:p>
            <a:r>
              <a:rPr lang="en-US" sz="1100"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my_genre</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the genre </a:t>
            </a:r>
            <a:r>
              <a:rPr lang="en-US" sz="1100" b="0" dirty="0" err="1">
                <a:solidFill>
                  <a:srgbClr val="448C27"/>
                </a:solidFill>
                <a:effectLst/>
                <a:latin typeface="Consolas" panose="020B0609020204030204" pitchFamily="49" charset="0"/>
              </a:rPr>
              <a:t>i</a:t>
            </a:r>
            <a:r>
              <a:rPr lang="en-US" sz="1100" b="0" dirty="0">
                <a:solidFill>
                  <a:srgbClr val="448C27"/>
                </a:solidFill>
                <a:effectLst/>
                <a:latin typeface="Consolas" panose="020B0609020204030204" pitchFamily="49" charset="0"/>
              </a:rPr>
              <a:t> am looking for is [Comedy]{"</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[Action]{"</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[Adventure]{"</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[Drama]{"</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[Horror]{"</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[Romance]{"</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[Sci-Fi]{"</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[War]{"</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br>
              <a:rPr lang="en-US" sz="1100" b="0" dirty="0">
                <a:solidFill>
                  <a:srgbClr val="333333"/>
                </a:solidFill>
                <a:effectLst/>
                <a:latin typeface="Consolas" panose="020B0609020204030204" pitchFamily="49" charset="0"/>
              </a:rPr>
            </a:br>
            <a:r>
              <a:rPr lang="en-US" sz="1100"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my_year</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the movies falling after year [1992]{"</a:t>
            </a:r>
            <a:r>
              <a:rPr lang="en-US" sz="1100" b="0" dirty="0" err="1">
                <a:solidFill>
                  <a:srgbClr val="448C27"/>
                </a:solidFill>
                <a:effectLst/>
                <a:latin typeface="Consolas" panose="020B0609020204030204" pitchFamily="49" charset="0"/>
              </a:rPr>
              <a:t>entity":"year</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[2000]{"</a:t>
            </a:r>
            <a:r>
              <a:rPr lang="en-US" sz="1100" b="0" dirty="0" err="1">
                <a:solidFill>
                  <a:srgbClr val="448C27"/>
                </a:solidFill>
                <a:effectLst/>
                <a:latin typeface="Consolas" panose="020B0609020204030204" pitchFamily="49" charset="0"/>
              </a:rPr>
              <a:t>entity":"year</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[2001]{"</a:t>
            </a:r>
            <a:r>
              <a:rPr lang="en-US" sz="1100" b="0" dirty="0" err="1">
                <a:solidFill>
                  <a:srgbClr val="448C27"/>
                </a:solidFill>
                <a:effectLst/>
                <a:latin typeface="Consolas" panose="020B0609020204030204" pitchFamily="49" charset="0"/>
              </a:rPr>
              <a:t>entity":"year</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[2010]{"</a:t>
            </a:r>
            <a:r>
              <a:rPr lang="en-US" sz="1100" b="0" dirty="0" err="1">
                <a:solidFill>
                  <a:srgbClr val="448C27"/>
                </a:solidFill>
                <a:effectLst/>
                <a:latin typeface="Consolas" panose="020B0609020204030204" pitchFamily="49" charset="0"/>
              </a:rPr>
              <a:t>entity":"year</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[1999]{"</a:t>
            </a:r>
            <a:r>
              <a:rPr lang="en-US" sz="1100" b="0" dirty="0" err="1">
                <a:solidFill>
                  <a:srgbClr val="448C27"/>
                </a:solidFill>
                <a:effectLst/>
                <a:latin typeface="Consolas" panose="020B0609020204030204" pitchFamily="49" charset="0"/>
              </a:rPr>
              <a:t>entity":"year</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br>
              <a:rPr lang="en-US" sz="1100" b="0" dirty="0">
                <a:solidFill>
                  <a:srgbClr val="333333"/>
                </a:solidFill>
                <a:effectLst/>
                <a:latin typeface="Consolas" panose="020B0609020204030204" pitchFamily="49" charset="0"/>
              </a:rPr>
            </a:br>
            <a:r>
              <a:rPr lang="en-US" sz="1100"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my_language</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the language is [English]{"</a:t>
            </a:r>
            <a:r>
              <a:rPr lang="en-US" sz="1100" b="0" dirty="0" err="1">
                <a:solidFill>
                  <a:srgbClr val="448C27"/>
                </a:solidFill>
                <a:effectLst/>
                <a:latin typeface="Consolas" panose="020B0609020204030204" pitchFamily="49" charset="0"/>
              </a:rPr>
              <a:t>entity":"language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[Chinese]{"</a:t>
            </a:r>
            <a:r>
              <a:rPr lang="en-US" sz="1100" b="0" dirty="0" err="1">
                <a:solidFill>
                  <a:srgbClr val="448C27"/>
                </a:solidFill>
                <a:effectLst/>
                <a:latin typeface="Consolas" panose="020B0609020204030204" pitchFamily="49" charset="0"/>
              </a:rPr>
              <a:t>entity":"language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[Malay]{"</a:t>
            </a:r>
            <a:r>
              <a:rPr lang="en-US" sz="1100" b="0" dirty="0" err="1">
                <a:solidFill>
                  <a:srgbClr val="448C27"/>
                </a:solidFill>
                <a:effectLst/>
                <a:latin typeface="Consolas" panose="020B0609020204030204" pitchFamily="49" charset="0"/>
              </a:rPr>
              <a:t>entity":"language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[Spanish]{"</a:t>
            </a:r>
            <a:r>
              <a:rPr lang="en-US" sz="1100" b="0" dirty="0" err="1">
                <a:solidFill>
                  <a:srgbClr val="448C27"/>
                </a:solidFill>
                <a:effectLst/>
                <a:latin typeface="Consolas" panose="020B0609020204030204" pitchFamily="49" charset="0"/>
              </a:rPr>
              <a:t>entity":"language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[French]{"</a:t>
            </a:r>
            <a:r>
              <a:rPr lang="en-US" sz="1100" b="0" dirty="0" err="1">
                <a:solidFill>
                  <a:srgbClr val="448C27"/>
                </a:solidFill>
                <a:effectLst/>
                <a:latin typeface="Consolas" panose="020B0609020204030204" pitchFamily="49" charset="0"/>
              </a:rPr>
              <a:t>entity":"language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060749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4890-BD88-4F2B-BB51-095473848CA6}"/>
              </a:ext>
            </a:extLst>
          </p:cNvPr>
          <p:cNvSpPr>
            <a:spLocks noGrp="1"/>
          </p:cNvSpPr>
          <p:nvPr>
            <p:ph type="title"/>
          </p:nvPr>
        </p:nvSpPr>
        <p:spPr/>
        <p:txBody>
          <a:bodyPr/>
          <a:lstStyle/>
          <a:p>
            <a:r>
              <a:rPr lang="en-US" dirty="0"/>
              <a:t>Entities</a:t>
            </a:r>
          </a:p>
        </p:txBody>
      </p:sp>
      <p:sp>
        <p:nvSpPr>
          <p:cNvPr id="5" name="TextBox 4">
            <a:extLst>
              <a:ext uri="{FF2B5EF4-FFF2-40B4-BE49-F238E27FC236}">
                <a16:creationId xmlns:a16="http://schemas.microsoft.com/office/drawing/2014/main" id="{995A940B-41AC-4502-9DCD-81B0D42B1BC2}"/>
              </a:ext>
            </a:extLst>
          </p:cNvPr>
          <p:cNvSpPr txBox="1"/>
          <p:nvPr/>
        </p:nvSpPr>
        <p:spPr>
          <a:xfrm>
            <a:off x="912137" y="1690688"/>
            <a:ext cx="6097508" cy="2031325"/>
          </a:xfrm>
          <a:prstGeom prst="rect">
            <a:avLst/>
          </a:prstGeom>
          <a:noFill/>
        </p:spPr>
        <p:txBody>
          <a:bodyPr wrap="square">
            <a:spAutoFit/>
          </a:bodyPr>
          <a:lstStyle/>
          <a:p>
            <a:r>
              <a:rPr lang="en-US" b="0" dirty="0">
                <a:solidFill>
                  <a:srgbClr val="4B69C6"/>
                </a:solidFill>
                <a:effectLst/>
                <a:latin typeface="Consolas" panose="020B0609020204030204" pitchFamily="49" charset="0"/>
              </a:rPr>
              <a:t>entities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name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number</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genre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year</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language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movie</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862615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4BB5-5441-45EE-A490-FCE38A4918C8}"/>
              </a:ext>
            </a:extLst>
          </p:cNvPr>
          <p:cNvSpPr>
            <a:spLocks noGrp="1"/>
          </p:cNvSpPr>
          <p:nvPr>
            <p:ph type="title"/>
          </p:nvPr>
        </p:nvSpPr>
        <p:spPr/>
        <p:txBody>
          <a:bodyPr/>
          <a:lstStyle/>
          <a:p>
            <a:r>
              <a:rPr lang="en-US" dirty="0"/>
              <a:t>Forms</a:t>
            </a:r>
          </a:p>
        </p:txBody>
      </p:sp>
      <p:sp>
        <p:nvSpPr>
          <p:cNvPr id="5" name="TextBox 4">
            <a:extLst>
              <a:ext uri="{FF2B5EF4-FFF2-40B4-BE49-F238E27FC236}">
                <a16:creationId xmlns:a16="http://schemas.microsoft.com/office/drawing/2014/main" id="{1CCF1E15-0A0C-4E53-B053-AA316B27AA2F}"/>
              </a:ext>
            </a:extLst>
          </p:cNvPr>
          <p:cNvSpPr txBox="1"/>
          <p:nvPr/>
        </p:nvSpPr>
        <p:spPr>
          <a:xfrm>
            <a:off x="966458" y="1690688"/>
            <a:ext cx="6097508" cy="1754326"/>
          </a:xfrm>
          <a:prstGeom prst="rect">
            <a:avLst/>
          </a:prstGeom>
          <a:noFill/>
        </p:spPr>
        <p:txBody>
          <a:bodyPr wrap="square">
            <a:spAutoFit/>
          </a:bodyPr>
          <a:lstStyle/>
          <a:p>
            <a:r>
              <a:rPr lang="en-US" b="0" dirty="0">
                <a:solidFill>
                  <a:srgbClr val="4B69C6"/>
                </a:solidFill>
                <a:effectLst/>
                <a:latin typeface="Consolas" panose="020B0609020204030204" pitchFamily="49" charset="0"/>
              </a:rPr>
              <a:t>forms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user_movie_form</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required_slots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genre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year</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language</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71857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516C-48DD-4EA4-A4C6-FB9D8B5A2EAF}"/>
              </a:ext>
            </a:extLst>
          </p:cNvPr>
          <p:cNvSpPr>
            <a:spLocks noGrp="1"/>
          </p:cNvSpPr>
          <p:nvPr>
            <p:ph type="title"/>
          </p:nvPr>
        </p:nvSpPr>
        <p:spPr/>
        <p:txBody>
          <a:bodyPr/>
          <a:lstStyle/>
          <a:p>
            <a:r>
              <a:rPr lang="en-US" dirty="0"/>
              <a:t>12 story lines</a:t>
            </a:r>
          </a:p>
        </p:txBody>
      </p:sp>
      <p:sp>
        <p:nvSpPr>
          <p:cNvPr id="5" name="TextBox 4">
            <a:extLst>
              <a:ext uri="{FF2B5EF4-FFF2-40B4-BE49-F238E27FC236}">
                <a16:creationId xmlns:a16="http://schemas.microsoft.com/office/drawing/2014/main" id="{76D0B6DC-95C1-4CD9-8AB8-4CC2E4CBD9B5}"/>
              </a:ext>
            </a:extLst>
          </p:cNvPr>
          <p:cNvSpPr txBox="1"/>
          <p:nvPr/>
        </p:nvSpPr>
        <p:spPr>
          <a:xfrm>
            <a:off x="643380" y="1577454"/>
            <a:ext cx="5088117" cy="4247317"/>
          </a:xfrm>
          <a:prstGeom prst="rect">
            <a:avLst/>
          </a:prstGeom>
          <a:noFill/>
        </p:spPr>
        <p:txBody>
          <a:bodyPr wrap="square">
            <a:spAutoFit/>
          </a:bodyPr>
          <a:lstStyle/>
          <a:p>
            <a:pPr marL="285750" indent="-285750">
              <a:buFontTx/>
              <a:buChar char="-"/>
            </a:pPr>
            <a:r>
              <a:rPr lang="en-US" b="0" dirty="0">
                <a:solidFill>
                  <a:srgbClr val="4B69C6"/>
                </a:solidFill>
                <a:effectLst/>
                <a:latin typeface="Consolas" panose="020B0609020204030204" pitchFamily="49" charset="0"/>
              </a:rPr>
              <a:t>story</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highlight>
                  <a:srgbClr val="FFFF00"/>
                </a:highlight>
                <a:latin typeface="Consolas" panose="020B0609020204030204" pitchFamily="49" charset="0"/>
              </a:rPr>
              <a:t>happy path + plot movie</a:t>
            </a:r>
            <a:r>
              <a:rPr lang="en-US" b="0" dirty="0">
                <a:solidFill>
                  <a:srgbClr val="333333"/>
                </a:solidFill>
                <a:effectLst/>
                <a:highlight>
                  <a:srgbClr val="FFFF00"/>
                </a:highlight>
                <a:latin typeface="Consolas" panose="020B0609020204030204" pitchFamily="49" charset="0"/>
              </a:rPr>
              <a:t>     </a:t>
            </a:r>
          </a:p>
          <a:p>
            <a:r>
              <a:rPr lang="en-US" b="0" dirty="0">
                <a:solidFill>
                  <a:srgbClr val="4B69C6"/>
                </a:solidFill>
                <a:effectLst/>
                <a:latin typeface="Consolas" panose="020B0609020204030204" pitchFamily="49" charset="0"/>
              </a:rPr>
              <a:t>   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mood_great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utter_happy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utter_by_plot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movie_plot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action_movie_search</a:t>
            </a:r>
            <a:r>
              <a:rPr lang="en-US" b="0" dirty="0">
                <a:solidFill>
                  <a:srgbClr val="333333"/>
                </a:solidFill>
                <a:effectLst/>
                <a:latin typeface="Consolas" panose="020B0609020204030204" pitchFamily="49" charset="0"/>
              </a:rPr>
              <a:t>  </a:t>
            </a:r>
          </a:p>
          <a:p>
            <a:r>
              <a:rPr lang="en-US" dirty="0">
                <a:solidFill>
                  <a:srgbClr val="333333"/>
                </a:solidFill>
                <a:latin typeface="Consolas" panose="020B0609020204030204" pitchFamily="49" charset="0"/>
              </a:rPr>
              <a:t>  </a:t>
            </a:r>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goodbye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CD91549A-F8FB-49F3-896C-913DE6CD0D6E}"/>
              </a:ext>
            </a:extLst>
          </p:cNvPr>
          <p:cNvSpPr txBox="1"/>
          <p:nvPr/>
        </p:nvSpPr>
        <p:spPr>
          <a:xfrm>
            <a:off x="5381920" y="1634071"/>
            <a:ext cx="6094428" cy="4247317"/>
          </a:xfrm>
          <a:prstGeom prst="rect">
            <a:avLst/>
          </a:prstGeom>
          <a:noFill/>
        </p:spPr>
        <p:txBody>
          <a:bodyPr wrap="square">
            <a:spAutoFit/>
          </a:bodyPr>
          <a:lstStyle/>
          <a:p>
            <a:pPr marL="285750" indent="-285750">
              <a:buFontTx/>
              <a:buChar char="-"/>
            </a:pPr>
            <a:r>
              <a:rPr lang="en-US" b="0" dirty="0">
                <a:solidFill>
                  <a:srgbClr val="4B69C6"/>
                </a:solidFill>
                <a:effectLst/>
                <a:latin typeface="Consolas" panose="020B0609020204030204" pitchFamily="49" charset="0"/>
              </a:rPr>
              <a:t>story</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highlight>
                  <a:srgbClr val="FFFF00"/>
                </a:highlight>
                <a:latin typeface="Consolas" panose="020B0609020204030204" pitchFamily="49" charset="0"/>
              </a:rPr>
              <a:t>happy path + form filling</a:t>
            </a:r>
            <a:r>
              <a:rPr lang="en-US" b="0" dirty="0">
                <a:solidFill>
                  <a:srgbClr val="333333"/>
                </a:solidFill>
                <a:effectLst/>
                <a:highlight>
                  <a:srgbClr val="FFFF00"/>
                </a:highlight>
                <a:latin typeface="Consolas" panose="020B0609020204030204" pitchFamily="49" charset="0"/>
              </a:rPr>
              <a:t> </a:t>
            </a: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mood_great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utter_happy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deny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utter_accept_filter</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user_movie_form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active_loop</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user_movie_form</a:t>
            </a:r>
            <a:r>
              <a:rPr lang="en-US" b="0" dirty="0">
                <a:solidFill>
                  <a:srgbClr val="333333"/>
                </a:solidFill>
                <a:effectLst/>
                <a:latin typeface="Consolas" panose="020B0609020204030204" pitchFamily="49" charset="0"/>
              </a:rPr>
              <a:t> </a:t>
            </a:r>
            <a:r>
              <a:rPr lang="en-US" b="0" i="1" dirty="0">
                <a:solidFill>
                  <a:srgbClr val="AAAAAA"/>
                </a:solidFill>
                <a:effectLst/>
                <a:latin typeface="Consolas" panose="020B0609020204030204" pitchFamily="49" charset="0"/>
              </a:rPr>
              <a:t>#trigger this loop</a:t>
            </a:r>
            <a:endParaRPr lang="en-US" b="0" dirty="0">
              <a:solidFill>
                <a:srgbClr val="333333"/>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ACCFD7D-C0D5-4682-B8DF-64273EB6FD95}"/>
              </a:ext>
            </a:extLst>
          </p:cNvPr>
          <p:cNvSpPr txBox="1"/>
          <p:nvPr/>
        </p:nvSpPr>
        <p:spPr>
          <a:xfrm>
            <a:off x="5910606" y="254524"/>
            <a:ext cx="3953005" cy="369332"/>
          </a:xfrm>
          <a:prstGeom prst="rect">
            <a:avLst/>
          </a:prstGeom>
          <a:noFill/>
        </p:spPr>
        <p:txBody>
          <a:bodyPr wrap="none" rtlCol="0">
            <a:spAutoFit/>
          </a:bodyPr>
          <a:lstStyle/>
          <a:p>
            <a:r>
              <a:rPr lang="en-US" dirty="0"/>
              <a:t>* Only demo those highlighted in yellow</a:t>
            </a:r>
          </a:p>
        </p:txBody>
      </p:sp>
    </p:spTree>
    <p:extLst>
      <p:ext uri="{BB962C8B-B14F-4D97-AF65-F5344CB8AC3E}">
        <p14:creationId xmlns:p14="http://schemas.microsoft.com/office/powerpoint/2010/main" val="1109385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1F4D-BA97-4DAF-9086-5B0E4606468D}"/>
              </a:ext>
            </a:extLst>
          </p:cNvPr>
          <p:cNvSpPr>
            <a:spLocks noGrp="1"/>
          </p:cNvSpPr>
          <p:nvPr>
            <p:ph type="title"/>
          </p:nvPr>
        </p:nvSpPr>
        <p:spPr/>
        <p:txBody>
          <a:bodyPr/>
          <a:lstStyle/>
          <a:p>
            <a:r>
              <a:rPr lang="en-US" dirty="0"/>
              <a:t>12 story lines</a:t>
            </a:r>
          </a:p>
        </p:txBody>
      </p:sp>
      <p:sp>
        <p:nvSpPr>
          <p:cNvPr id="5" name="TextBox 4">
            <a:extLst>
              <a:ext uri="{FF2B5EF4-FFF2-40B4-BE49-F238E27FC236}">
                <a16:creationId xmlns:a16="http://schemas.microsoft.com/office/drawing/2014/main" id="{23FB32A5-F88B-43DE-8C91-3A58B29DBA8A}"/>
              </a:ext>
            </a:extLst>
          </p:cNvPr>
          <p:cNvSpPr txBox="1"/>
          <p:nvPr/>
        </p:nvSpPr>
        <p:spPr>
          <a:xfrm>
            <a:off x="699940" y="1343967"/>
            <a:ext cx="6094428" cy="5262979"/>
          </a:xfrm>
          <a:prstGeom prst="rect">
            <a:avLst/>
          </a:prstGeom>
          <a:noFill/>
        </p:spPr>
        <p:txBody>
          <a:bodyPr wrap="square">
            <a:spAutoFit/>
          </a:bodyPr>
          <a:lstStyle/>
          <a:p>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story</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highlight>
                  <a:srgbClr val="FFFF00"/>
                </a:highlight>
                <a:latin typeface="Consolas" panose="020B0609020204030204" pitchFamily="49" charset="0"/>
              </a:rPr>
              <a:t>happy path + clustering + give details</a:t>
            </a:r>
            <a:r>
              <a:rPr lang="en-US" sz="1600" b="0" dirty="0">
                <a:solidFill>
                  <a:srgbClr val="333333"/>
                </a:solidFill>
                <a:effectLst/>
                <a:highlight>
                  <a:srgbClr val="FFFF00"/>
                </a:highlight>
                <a:latin typeface="Consolas" panose="020B0609020204030204" pitchFamily="49" charset="0"/>
              </a:rPr>
              <a:t> </a:t>
            </a:r>
            <a:r>
              <a:rPr lang="en-US" sz="1600" b="0" i="1" dirty="0">
                <a:solidFill>
                  <a:srgbClr val="AAAAAA"/>
                </a:solidFill>
                <a:effectLst/>
                <a:latin typeface="Consolas" panose="020B0609020204030204" pitchFamily="49" charset="0"/>
              </a:rPr>
              <a:t># Rasa trains and </a:t>
            </a:r>
            <a:r>
              <a:rPr lang="en-US" sz="1600" b="0" i="1" dirty="0" err="1">
                <a:solidFill>
                  <a:srgbClr val="AAAAAA"/>
                </a:solidFill>
                <a:effectLst/>
                <a:latin typeface="Consolas" panose="020B0609020204030204" pitchFamily="49" charset="0"/>
              </a:rPr>
              <a:t>generalise</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steps</a:t>
            </a:r>
            <a:r>
              <a:rPr lang="en-US" sz="1600" b="0" dirty="0">
                <a:solidFill>
                  <a:srgbClr val="777777"/>
                </a:solidFill>
                <a:effectLst/>
                <a:latin typeface="Consolas" panose="020B0609020204030204" pitchFamily="49" charset="0"/>
              </a:rPr>
              <a: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greet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utter_greet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mood_great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utter_happy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utter_movie</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affirm</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utter_accept_plot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deny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utter_accept_filter</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deny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utter_accept_cluster</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affirm</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utter_accept_clustering</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movie_title_clustering</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action_movie_cluster</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utter_movie_detail</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give_movie_details</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utter_affirm_movie</a:t>
            </a:r>
            <a:endParaRPr lang="en-US" sz="1600"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B4488B6-87A6-408C-93E7-28B63E34290D}"/>
              </a:ext>
            </a:extLst>
          </p:cNvPr>
          <p:cNvSpPr txBox="1"/>
          <p:nvPr/>
        </p:nvSpPr>
        <p:spPr>
          <a:xfrm>
            <a:off x="5960097" y="1124892"/>
            <a:ext cx="6094428" cy="5786199"/>
          </a:xfrm>
          <a:prstGeom prst="rect">
            <a:avLst/>
          </a:prstGeom>
          <a:noFill/>
        </p:spPr>
        <p:txBody>
          <a:bodyPr wrap="square">
            <a:spAutoFit/>
          </a:bodyPr>
          <a:lstStyle/>
          <a:p>
            <a:r>
              <a:rPr lang="en-US"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story</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highlight>
                  <a:srgbClr val="FFFF00"/>
                </a:highlight>
                <a:latin typeface="Consolas" panose="020B0609020204030204" pitchFamily="49" charset="0"/>
              </a:rPr>
              <a:t>happy path + clustering + no give details</a:t>
            </a:r>
            <a:r>
              <a:rPr lang="en-US" sz="1600" b="0" dirty="0">
                <a:solidFill>
                  <a:srgbClr val="333333"/>
                </a:solidFill>
                <a:effectLst/>
                <a:highlight>
                  <a:srgbClr val="FFFF00"/>
                </a:highlight>
                <a:latin typeface="Consolas" panose="020B0609020204030204" pitchFamily="49" charset="0"/>
              </a:rPr>
              <a:t> </a:t>
            </a:r>
            <a:r>
              <a:rPr lang="en-US" sz="1600" b="0" i="1" dirty="0">
                <a:solidFill>
                  <a:srgbClr val="AAAAAA"/>
                </a:solidFill>
                <a:effectLst/>
                <a:latin typeface="Consolas" panose="020B0609020204030204" pitchFamily="49" charset="0"/>
              </a:rPr>
              <a:t># Rasa trains and </a:t>
            </a:r>
            <a:r>
              <a:rPr lang="en-US" sz="1600" b="0" i="1" dirty="0" err="1">
                <a:solidFill>
                  <a:srgbClr val="AAAAAA"/>
                </a:solidFill>
                <a:effectLst/>
                <a:latin typeface="Consolas" panose="020B0609020204030204" pitchFamily="49" charset="0"/>
              </a:rPr>
              <a:t>generalise</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steps</a:t>
            </a:r>
            <a:r>
              <a:rPr lang="en-US" sz="1600" b="0" dirty="0">
                <a:solidFill>
                  <a:srgbClr val="777777"/>
                </a:solidFill>
                <a:effectLst/>
                <a:latin typeface="Consolas" panose="020B0609020204030204" pitchFamily="49" charset="0"/>
              </a:rPr>
              <a: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greet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utter_greet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mood_great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utter_happy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utter_movie</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affirm</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utter_accept_plot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deny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utter_accept_filter</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deny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utter_accept_cluster</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affirm</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utter_accept_clustering</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movie_title_clustering</a:t>
            </a:r>
            <a:endParaRPr lang="en-US" sz="1600" b="0" dirty="0">
              <a:solidFill>
                <a:srgbClr val="333333"/>
              </a:solidFill>
              <a:effectLst/>
              <a:latin typeface="Consolas" panose="020B0609020204030204" pitchFamily="49" charset="0"/>
            </a:endParaRPr>
          </a:p>
          <a:p>
            <a:r>
              <a:rPr lang="en-US" sz="1600" b="0" dirty="0">
                <a:solidFill>
                  <a:srgbClr val="777777"/>
                </a:solidFill>
                <a:effectLst/>
                <a:latin typeface="Consolas" panose="020B0609020204030204" pitchFamily="49" charset="0"/>
              </a:rPr>
              <a:t>        </a:t>
            </a:r>
            <a:r>
              <a:rPr lang="en-US" sz="1600" b="0" i="1" dirty="0">
                <a:solidFill>
                  <a:srgbClr val="AAAAAA"/>
                </a:solidFill>
                <a:effectLst/>
                <a:latin typeface="Consolas" panose="020B0609020204030204" pitchFamily="49" charset="0"/>
              </a:rPr>
              <a:t># entities:</a:t>
            </a:r>
            <a:endParaRPr lang="en-US" sz="1600" b="0" dirty="0">
              <a:solidFill>
                <a:srgbClr val="333333"/>
              </a:solidFill>
              <a:effectLst/>
              <a:latin typeface="Consolas" panose="020B0609020204030204" pitchFamily="49" charset="0"/>
            </a:endParaRPr>
          </a:p>
          <a:p>
            <a:r>
              <a:rPr lang="en-US" sz="1600" b="0" dirty="0">
                <a:solidFill>
                  <a:srgbClr val="777777"/>
                </a:solidFill>
                <a:effectLst/>
                <a:latin typeface="Consolas" panose="020B0609020204030204" pitchFamily="49" charset="0"/>
              </a:rPr>
              <a:t>        </a:t>
            </a:r>
            <a:r>
              <a:rPr lang="en-US" sz="1600" b="0" i="1" dirty="0">
                <a:solidFill>
                  <a:srgbClr val="AAAAAA"/>
                </a:solidFill>
                <a:effectLst/>
                <a:latin typeface="Consolas" panose="020B0609020204030204" pitchFamily="49" charset="0"/>
              </a:rPr>
              <a:t>#   - movie: "</a:t>
            </a:r>
            <a:r>
              <a:rPr lang="en-US" sz="1600" b="0" i="1" dirty="0" err="1">
                <a:solidFill>
                  <a:srgbClr val="AAAAAA"/>
                </a:solidFill>
                <a:effectLst/>
                <a:latin typeface="Consolas" panose="020B0609020204030204" pitchFamily="49" charset="0"/>
              </a:rPr>
              <a:t>Oldboy</a:t>
            </a:r>
            <a:r>
              <a:rPr lang="en-US" sz="1600" b="0" i="1" dirty="0">
                <a:solidFill>
                  <a:srgbClr val="AAAAAA"/>
                </a:solidFill>
                <a:effectLst/>
                <a:latin typeface="Consolas" panose="020B0609020204030204" pitchFamily="49" charset="0"/>
              </a:rPr>
              <a: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action_movie_cluster</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utter_movie_detail</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deny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utter_goodbye</a:t>
            </a:r>
            <a:endParaRPr lang="en-US" sz="16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47966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49E5-B884-4F9D-8D94-E20311C2E93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4A63D3E-93F0-4AA6-95DD-945AFAAF666F}"/>
              </a:ext>
            </a:extLst>
          </p:cNvPr>
          <p:cNvSpPr>
            <a:spLocks noGrp="1"/>
          </p:cNvSpPr>
          <p:nvPr>
            <p:ph idx="1"/>
          </p:nvPr>
        </p:nvSpPr>
        <p:spPr>
          <a:xfrm>
            <a:off x="838200" y="1368424"/>
            <a:ext cx="10515600" cy="4624161"/>
          </a:xfrm>
        </p:spPr>
        <p:txBody>
          <a:bodyPr>
            <a:normAutofit lnSpcReduction="10000"/>
          </a:bodyPr>
          <a:lstStyle/>
          <a:p>
            <a:r>
              <a:rPr lang="en-US" dirty="0"/>
              <a:t>Basic technical requirements : “hello”, “good morning”, “who are you” and “thank you”. </a:t>
            </a:r>
          </a:p>
          <a:p>
            <a:r>
              <a:rPr lang="en-US" dirty="0"/>
              <a:t>Others:</a:t>
            </a:r>
          </a:p>
          <a:p>
            <a:pPr marL="514350" indent="-514350">
              <a:buAutoNum type="arabicParenR"/>
            </a:pPr>
            <a:r>
              <a:rPr lang="en-US" dirty="0"/>
              <a:t>Recommend Movie titles based on a plot we write</a:t>
            </a:r>
          </a:p>
          <a:p>
            <a:pPr marL="514350" indent="-514350">
              <a:buAutoNum type="arabicParenR"/>
            </a:pPr>
            <a:r>
              <a:rPr lang="en-US" dirty="0"/>
              <a:t>Find all the top 250 movies in IMDB</a:t>
            </a:r>
          </a:p>
          <a:p>
            <a:pPr marL="514350" indent="-514350">
              <a:buAutoNum type="arabicParenR"/>
            </a:pPr>
            <a:r>
              <a:rPr lang="en-US" dirty="0"/>
              <a:t>Given a movie title, recommend other similar movies from the top 250 movies</a:t>
            </a:r>
          </a:p>
          <a:p>
            <a:pPr marL="514350" indent="-514350">
              <a:buAutoNum type="arabicParenR"/>
            </a:pPr>
            <a:r>
              <a:rPr lang="en-US" dirty="0"/>
              <a:t>Given a movie title, show the IMDB website and display the poster image</a:t>
            </a:r>
          </a:p>
          <a:p>
            <a:pPr marL="514350" indent="-514350">
              <a:buAutoNum type="arabicParenR"/>
            </a:pPr>
            <a:r>
              <a:rPr lang="en-US" dirty="0"/>
              <a:t>Slot to allow for choosing movies based on “</a:t>
            </a:r>
            <a:r>
              <a:rPr lang="en-US" dirty="0" err="1"/>
              <a:t>Language”,“Genre</a:t>
            </a:r>
            <a:r>
              <a:rPr lang="en-US" dirty="0"/>
              <a:t>” and “Date” for date after.</a:t>
            </a:r>
          </a:p>
        </p:txBody>
      </p:sp>
    </p:spTree>
    <p:extLst>
      <p:ext uri="{BB962C8B-B14F-4D97-AF65-F5344CB8AC3E}">
        <p14:creationId xmlns:p14="http://schemas.microsoft.com/office/powerpoint/2010/main" val="2902958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79C6-7B42-4A3B-BAF2-3EBE6C5D7579}"/>
              </a:ext>
            </a:extLst>
          </p:cNvPr>
          <p:cNvSpPr>
            <a:spLocks noGrp="1"/>
          </p:cNvSpPr>
          <p:nvPr>
            <p:ph type="title"/>
          </p:nvPr>
        </p:nvSpPr>
        <p:spPr/>
        <p:txBody>
          <a:bodyPr/>
          <a:lstStyle/>
          <a:p>
            <a:r>
              <a:rPr lang="en-US" dirty="0"/>
              <a:t>12 story lines</a:t>
            </a:r>
          </a:p>
        </p:txBody>
      </p:sp>
      <p:sp>
        <p:nvSpPr>
          <p:cNvPr id="5" name="TextBox 4">
            <a:extLst>
              <a:ext uri="{FF2B5EF4-FFF2-40B4-BE49-F238E27FC236}">
                <a16:creationId xmlns:a16="http://schemas.microsoft.com/office/drawing/2014/main" id="{2C225289-DC47-419F-B292-12CF72C7F0BC}"/>
              </a:ext>
            </a:extLst>
          </p:cNvPr>
          <p:cNvSpPr txBox="1"/>
          <p:nvPr/>
        </p:nvSpPr>
        <p:spPr>
          <a:xfrm>
            <a:off x="945038" y="1452003"/>
            <a:ext cx="6094428" cy="4247317"/>
          </a:xfrm>
          <a:prstGeom prst="rect">
            <a:avLst/>
          </a:prstGeom>
          <a:noFill/>
        </p:spPr>
        <p:txBody>
          <a:bodyPr wrap="square">
            <a:spAutoFit/>
          </a:bodyPr>
          <a:lstStyle/>
          <a:p>
            <a:pPr marL="285750" indent="-285750">
              <a:buFontTx/>
              <a:buChar char="-"/>
            </a:pPr>
            <a:r>
              <a:rPr lang="en-US" b="0" dirty="0">
                <a:solidFill>
                  <a:srgbClr val="4B69C6"/>
                </a:solidFill>
                <a:effectLst/>
                <a:latin typeface="Consolas" panose="020B0609020204030204" pitchFamily="49" charset="0"/>
              </a:rPr>
              <a:t>story</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happy path + No need help</a:t>
            </a:r>
            <a:r>
              <a:rPr lang="en-US" b="0" dirty="0">
                <a:solidFill>
                  <a:srgbClr val="333333"/>
                </a:solidFill>
                <a:effectLst/>
                <a:latin typeface="Consolas" panose="020B0609020204030204" pitchFamily="49" charset="0"/>
              </a:rPr>
              <a:t> </a:t>
            </a: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mood_great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utter_happy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deny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utter_accept_filter</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deny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utter_accept_cluster</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deny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459F130-806F-4D5F-B119-71CECD661694}"/>
              </a:ext>
            </a:extLst>
          </p:cNvPr>
          <p:cNvSpPr txBox="1"/>
          <p:nvPr/>
        </p:nvSpPr>
        <p:spPr>
          <a:xfrm>
            <a:off x="6026086" y="1452003"/>
            <a:ext cx="6094428" cy="2585323"/>
          </a:xfrm>
          <a:prstGeom prst="rect">
            <a:avLst/>
          </a:prstGeom>
          <a:noFill/>
        </p:spPr>
        <p:txBody>
          <a:bodyPr wrap="square">
            <a:spAutoFit/>
          </a:bodyPr>
          <a:lstStyle/>
          <a:p>
            <a:pPr marL="285750" indent="-285750">
              <a:buFontTx/>
              <a:buChar char="-"/>
            </a:pPr>
            <a:r>
              <a:rPr lang="en-US" b="0" dirty="0">
                <a:solidFill>
                  <a:srgbClr val="4B69C6"/>
                </a:solidFill>
                <a:effectLst/>
                <a:latin typeface="Consolas" panose="020B0609020204030204" pitchFamily="49" charset="0"/>
              </a:rPr>
              <a:t>story</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happy path + no need movie</a:t>
            </a:r>
            <a:r>
              <a:rPr lang="en-US" b="0" dirty="0">
                <a:solidFill>
                  <a:srgbClr val="333333"/>
                </a:solidFill>
                <a:effectLst/>
                <a:latin typeface="Consolas" panose="020B0609020204030204" pitchFamily="49" charset="0"/>
              </a:rPr>
              <a:t>     </a:t>
            </a: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mood_great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utter_happy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deny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764263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BEC9-57B6-4B81-B51A-A163981CBE36}"/>
              </a:ext>
            </a:extLst>
          </p:cNvPr>
          <p:cNvSpPr>
            <a:spLocks noGrp="1"/>
          </p:cNvSpPr>
          <p:nvPr>
            <p:ph type="title"/>
          </p:nvPr>
        </p:nvSpPr>
        <p:spPr/>
        <p:txBody>
          <a:bodyPr/>
          <a:lstStyle/>
          <a:p>
            <a:r>
              <a:rPr lang="en-US" dirty="0"/>
              <a:t>12 story lines</a:t>
            </a:r>
          </a:p>
        </p:txBody>
      </p:sp>
      <p:sp>
        <p:nvSpPr>
          <p:cNvPr id="5" name="TextBox 4">
            <a:extLst>
              <a:ext uri="{FF2B5EF4-FFF2-40B4-BE49-F238E27FC236}">
                <a16:creationId xmlns:a16="http://schemas.microsoft.com/office/drawing/2014/main" id="{B17D5EFF-BBE9-4CCA-8D68-5B48A9431552}"/>
              </a:ext>
            </a:extLst>
          </p:cNvPr>
          <p:cNvSpPr txBox="1"/>
          <p:nvPr/>
        </p:nvSpPr>
        <p:spPr>
          <a:xfrm>
            <a:off x="186966" y="1859339"/>
            <a:ext cx="6094428" cy="2862322"/>
          </a:xfrm>
          <a:prstGeom prst="rect">
            <a:avLst/>
          </a:prstGeom>
          <a:noFill/>
        </p:spPr>
        <p:txBody>
          <a:bodyPr wrap="square">
            <a:spAutoFit/>
          </a:bodyPr>
          <a:lstStyle/>
          <a:p>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story</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 path + are you a bot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cannot start with actions.</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greet_back</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utter_greetback</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ask_name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utter_iamabot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ECDDCD27-6ABA-4D46-8AD7-C271FD16C61A}"/>
              </a:ext>
            </a:extLst>
          </p:cNvPr>
          <p:cNvSpPr txBox="1"/>
          <p:nvPr/>
        </p:nvSpPr>
        <p:spPr>
          <a:xfrm>
            <a:off x="5630159" y="751344"/>
            <a:ext cx="6094428" cy="5078313"/>
          </a:xfrm>
          <a:prstGeom prst="rect">
            <a:avLst/>
          </a:prstGeom>
          <a:noFill/>
        </p:spPr>
        <p:txBody>
          <a:bodyPr wrap="square">
            <a:spAutoFit/>
          </a:bodyPr>
          <a:lstStyle/>
          <a:p>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story</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sad path 1 + plot movie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mood_unhappy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utter_cheer_up</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utter_did_that_help</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utter_happy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utter_by_plot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movie_plot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action_movie_search</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goodbye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597595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9DF0-CA38-4730-9E31-96A93F23AAC7}"/>
              </a:ext>
            </a:extLst>
          </p:cNvPr>
          <p:cNvSpPr>
            <a:spLocks noGrp="1"/>
          </p:cNvSpPr>
          <p:nvPr>
            <p:ph type="title"/>
          </p:nvPr>
        </p:nvSpPr>
        <p:spPr/>
        <p:txBody>
          <a:bodyPr/>
          <a:lstStyle/>
          <a:p>
            <a:r>
              <a:rPr lang="en-US" dirty="0"/>
              <a:t>12 story lines</a:t>
            </a:r>
          </a:p>
        </p:txBody>
      </p:sp>
      <p:sp>
        <p:nvSpPr>
          <p:cNvPr id="3" name="Content Placeholder 2">
            <a:extLst>
              <a:ext uri="{FF2B5EF4-FFF2-40B4-BE49-F238E27FC236}">
                <a16:creationId xmlns:a16="http://schemas.microsoft.com/office/drawing/2014/main" id="{470FADC5-4F78-4825-A717-FC5E20374149}"/>
              </a:ext>
            </a:extLst>
          </p:cNvPr>
          <p:cNvSpPr>
            <a:spLocks noGrp="1"/>
          </p:cNvSpPr>
          <p:nvPr>
            <p:ph idx="1"/>
          </p:nvPr>
        </p:nvSpPr>
        <p:spPr/>
        <p:txBody>
          <a:bodyPr/>
          <a:lstStyle/>
          <a:p>
            <a:r>
              <a:rPr lang="en-US" dirty="0"/>
              <a:t>4 other story lines are the unhappy version of the happy story lines, no need to show in this presentation</a:t>
            </a:r>
          </a:p>
        </p:txBody>
      </p:sp>
    </p:spTree>
    <p:extLst>
      <p:ext uri="{BB962C8B-B14F-4D97-AF65-F5344CB8AC3E}">
        <p14:creationId xmlns:p14="http://schemas.microsoft.com/office/powerpoint/2010/main" val="2357616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1E2B-AA47-4E66-AC0B-8440BB5EB060}"/>
              </a:ext>
            </a:extLst>
          </p:cNvPr>
          <p:cNvSpPr>
            <a:spLocks noGrp="1"/>
          </p:cNvSpPr>
          <p:nvPr>
            <p:ph type="title"/>
          </p:nvPr>
        </p:nvSpPr>
        <p:spPr/>
        <p:txBody>
          <a:bodyPr/>
          <a:lstStyle/>
          <a:p>
            <a:r>
              <a:rPr lang="en-US" dirty="0"/>
              <a:t>Rules</a:t>
            </a:r>
          </a:p>
        </p:txBody>
      </p:sp>
      <p:sp>
        <p:nvSpPr>
          <p:cNvPr id="5" name="TextBox 4">
            <a:extLst>
              <a:ext uri="{FF2B5EF4-FFF2-40B4-BE49-F238E27FC236}">
                <a16:creationId xmlns:a16="http://schemas.microsoft.com/office/drawing/2014/main" id="{0CCA3EA8-4CB6-45EE-9953-F9A43C6B5B59}"/>
              </a:ext>
            </a:extLst>
          </p:cNvPr>
          <p:cNvSpPr txBox="1"/>
          <p:nvPr/>
        </p:nvSpPr>
        <p:spPr>
          <a:xfrm>
            <a:off x="379429" y="1690688"/>
            <a:ext cx="6094428" cy="4801314"/>
          </a:xfrm>
          <a:prstGeom prst="rect">
            <a:avLst/>
          </a:prstGeom>
          <a:noFill/>
        </p:spPr>
        <p:txBody>
          <a:bodyPr wrap="square">
            <a:spAutoFit/>
          </a:bodyPr>
          <a:lstStyle/>
          <a:p>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rule</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highlight>
                  <a:srgbClr val="FFFF00"/>
                </a:highlight>
                <a:latin typeface="Consolas" panose="020B0609020204030204" pitchFamily="49" charset="0"/>
              </a:rPr>
              <a:t>Submit movie form</a:t>
            </a:r>
            <a:endParaRPr lang="en-US" b="0" dirty="0">
              <a:solidFill>
                <a:srgbClr val="333333"/>
              </a:solidFill>
              <a:effectLst/>
              <a:highlight>
                <a:srgbClr val="FFFF00"/>
              </a:highligh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condition</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condition that form is active.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active_loop</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user_movie_form</a:t>
            </a:r>
            <a:r>
              <a:rPr lang="en-US" b="0" dirty="0">
                <a:solidFill>
                  <a:srgbClr val="333333"/>
                </a:solidFill>
                <a:effectLst/>
                <a:latin typeface="Consolas" panose="020B0609020204030204" pitchFamily="49" charset="0"/>
              </a:rPr>
              <a:t> </a:t>
            </a:r>
            <a:r>
              <a:rPr lang="en-US" b="0" i="1" dirty="0">
                <a:solidFill>
                  <a:srgbClr val="AAAAAA"/>
                </a:solidFill>
                <a:effectLst/>
                <a:latin typeface="Consolas" panose="020B0609020204030204" pitchFamily="49" charset="0"/>
              </a:rPr>
              <a:t># only works if this loop active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Form is deactivated</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user_movie_form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active_loop</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9C5D27"/>
                </a:solidFill>
                <a:effectLst/>
                <a:latin typeface="Consolas" panose="020B0609020204030204" pitchFamily="49" charset="0"/>
              </a:rPr>
              <a:t>null</a:t>
            </a:r>
            <a:r>
              <a:rPr lang="en-US" b="0" dirty="0">
                <a:solidFill>
                  <a:srgbClr val="333333"/>
                </a:solidFill>
                <a:effectLst/>
                <a:latin typeface="Consolas" panose="020B0609020204030204" pitchFamily="49" charset="0"/>
              </a:rPr>
              <a:t> </a:t>
            </a:r>
            <a:r>
              <a:rPr lang="en-US" b="0" i="1" dirty="0">
                <a:solidFill>
                  <a:srgbClr val="AAAAAA"/>
                </a:solidFill>
                <a:effectLst/>
                <a:latin typeface="Consolas" panose="020B0609020204030204" pitchFamily="49" charset="0"/>
              </a:rPr>
              <a:t># end of </a:t>
            </a:r>
            <a:r>
              <a:rPr lang="en-US" b="0" i="1" dirty="0" err="1">
                <a:solidFill>
                  <a:srgbClr val="AAAAAA"/>
                </a:solidFill>
                <a:effectLst/>
                <a:latin typeface="Consolas" panose="020B0609020204030204" pitchFamily="49" charset="0"/>
              </a:rPr>
              <a:t>active_loop</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slot_was_set</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requested_slot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9C5D27"/>
                </a:solidFill>
                <a:effectLst/>
                <a:latin typeface="Consolas" panose="020B0609020204030204" pitchFamily="49" charset="0"/>
              </a:rPr>
              <a:t>null</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The actions we want to run when the form is submitted</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action_filter_submit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utter_movie_detail</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give_movie_details</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utter_affirm_movie</a:t>
            </a: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2C67F54-20E8-4740-8629-59005832B776}"/>
              </a:ext>
            </a:extLst>
          </p:cNvPr>
          <p:cNvSpPr txBox="1"/>
          <p:nvPr/>
        </p:nvSpPr>
        <p:spPr>
          <a:xfrm>
            <a:off x="5988378" y="1586881"/>
            <a:ext cx="6094428" cy="4801314"/>
          </a:xfrm>
          <a:prstGeom prst="rect">
            <a:avLst/>
          </a:prstGeom>
          <a:noFill/>
        </p:spPr>
        <p:txBody>
          <a:bodyPr wrap="square">
            <a:spAutoFit/>
          </a:bodyPr>
          <a:lstStyle/>
          <a:p>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rule</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Submit movie form no give details</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condition</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condition that form is active.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active_loop</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user_movie_form</a:t>
            </a:r>
            <a:r>
              <a:rPr lang="en-US" b="0" dirty="0">
                <a:solidFill>
                  <a:srgbClr val="333333"/>
                </a:solidFill>
                <a:effectLst/>
                <a:latin typeface="Consolas" panose="020B0609020204030204" pitchFamily="49" charset="0"/>
              </a:rPr>
              <a:t> </a:t>
            </a:r>
            <a:r>
              <a:rPr lang="en-US" b="0" i="1" dirty="0">
                <a:solidFill>
                  <a:srgbClr val="AAAAAA"/>
                </a:solidFill>
                <a:effectLst/>
                <a:latin typeface="Consolas" panose="020B0609020204030204" pitchFamily="49" charset="0"/>
              </a:rPr>
              <a:t># only works if this loop active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Form is deactivated</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user_movie_form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active_loop</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9C5D27"/>
                </a:solidFill>
                <a:effectLst/>
                <a:latin typeface="Consolas" panose="020B0609020204030204" pitchFamily="49" charset="0"/>
              </a:rPr>
              <a:t>null</a:t>
            </a:r>
            <a:r>
              <a:rPr lang="en-US" b="0" dirty="0">
                <a:solidFill>
                  <a:srgbClr val="333333"/>
                </a:solidFill>
                <a:effectLst/>
                <a:latin typeface="Consolas" panose="020B0609020204030204" pitchFamily="49" charset="0"/>
              </a:rPr>
              <a:t> </a:t>
            </a:r>
            <a:r>
              <a:rPr lang="en-US" b="0" i="1" dirty="0">
                <a:solidFill>
                  <a:srgbClr val="AAAAAA"/>
                </a:solidFill>
                <a:effectLst/>
                <a:latin typeface="Consolas" panose="020B0609020204030204" pitchFamily="49" charset="0"/>
              </a:rPr>
              <a:t># end of </a:t>
            </a:r>
            <a:r>
              <a:rPr lang="en-US" b="0" i="1" dirty="0" err="1">
                <a:solidFill>
                  <a:srgbClr val="AAAAAA"/>
                </a:solidFill>
                <a:effectLst/>
                <a:latin typeface="Consolas" panose="020B0609020204030204" pitchFamily="49" charset="0"/>
              </a:rPr>
              <a:t>active_loop</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slot_was_set</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requested_slot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9C5D27"/>
                </a:solidFill>
                <a:effectLst/>
                <a:latin typeface="Consolas" panose="020B0609020204030204" pitchFamily="49" charset="0"/>
              </a:rPr>
              <a:t>null</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The actions we want to run when the form is submitted</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action_filter_submit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utter_movie_detail</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deny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772114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AD1D-AE71-46EC-9EB9-87AB1BA80684}"/>
              </a:ext>
            </a:extLst>
          </p:cNvPr>
          <p:cNvSpPr>
            <a:spLocks noGrp="1"/>
          </p:cNvSpPr>
          <p:nvPr>
            <p:ph type="title"/>
          </p:nvPr>
        </p:nvSpPr>
        <p:spPr/>
        <p:txBody>
          <a:bodyPr/>
          <a:lstStyle/>
          <a:p>
            <a:r>
              <a:rPr lang="en-US" dirty="0"/>
              <a:t>Rules</a:t>
            </a:r>
          </a:p>
        </p:txBody>
      </p:sp>
      <p:sp>
        <p:nvSpPr>
          <p:cNvPr id="5" name="TextBox 4">
            <a:extLst>
              <a:ext uri="{FF2B5EF4-FFF2-40B4-BE49-F238E27FC236}">
                <a16:creationId xmlns:a16="http://schemas.microsoft.com/office/drawing/2014/main" id="{EF6B4545-55D7-4674-9F0B-6C5CA7F81D0D}"/>
              </a:ext>
            </a:extLst>
          </p:cNvPr>
          <p:cNvSpPr txBox="1"/>
          <p:nvPr/>
        </p:nvSpPr>
        <p:spPr>
          <a:xfrm>
            <a:off x="483124" y="1690688"/>
            <a:ext cx="6094428" cy="1754326"/>
          </a:xfrm>
          <a:prstGeom prst="rect">
            <a:avLst/>
          </a:prstGeom>
          <a:noFill/>
        </p:spPr>
        <p:txBody>
          <a:bodyPr wrap="square">
            <a:spAutoFit/>
          </a:bodyPr>
          <a:lstStyle/>
          <a:p>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rule</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highlight>
                  <a:srgbClr val="FFFF00"/>
                </a:highlight>
                <a:latin typeface="Consolas" panose="020B0609020204030204" pitchFamily="49" charset="0"/>
              </a:rPr>
              <a:t>movie Link and image</a:t>
            </a:r>
            <a:endParaRPr lang="en-US" b="0" dirty="0">
              <a:solidFill>
                <a:srgbClr val="333333"/>
              </a:solidFill>
              <a:effectLst/>
              <a:highlight>
                <a:srgbClr val="FFFF00"/>
              </a:highligh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come in after "</a:t>
            </a:r>
            <a:r>
              <a:rPr lang="en-US" b="0" i="1" dirty="0" err="1">
                <a:solidFill>
                  <a:srgbClr val="AAAAAA"/>
                </a:solidFill>
                <a:effectLst/>
                <a:latin typeface="Consolas" panose="020B0609020204030204" pitchFamily="49" charset="0"/>
              </a:rPr>
              <a:t>utter_affirm_movie</a:t>
            </a:r>
            <a:r>
              <a:rPr lang="en-US" b="0" i="1" dirty="0">
                <a:solidFill>
                  <a:srgbClr val="AAAAAA"/>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movie_title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action_movie_title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040D9C5-6572-4EEF-9928-334B0AADC3A4}"/>
              </a:ext>
            </a:extLst>
          </p:cNvPr>
          <p:cNvSpPr txBox="1"/>
          <p:nvPr/>
        </p:nvSpPr>
        <p:spPr>
          <a:xfrm>
            <a:off x="5918462" y="1596281"/>
            <a:ext cx="6094428" cy="1200329"/>
          </a:xfrm>
          <a:prstGeom prst="rect">
            <a:avLst/>
          </a:prstGeom>
          <a:noFill/>
        </p:spPr>
        <p:txBody>
          <a:bodyPr wrap="square">
            <a:spAutoFit/>
          </a:bodyPr>
          <a:lstStyle/>
          <a:p>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rule</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out-of-scope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nlu_fallback</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utter_out_of_scope</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581612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D2F5-DFE8-4D95-93B7-F4F83D0CA9BB}"/>
              </a:ext>
            </a:extLst>
          </p:cNvPr>
          <p:cNvSpPr>
            <a:spLocks noGrp="1"/>
          </p:cNvSpPr>
          <p:nvPr>
            <p:ph type="title"/>
          </p:nvPr>
        </p:nvSpPr>
        <p:spPr/>
        <p:txBody>
          <a:bodyPr/>
          <a:lstStyle/>
          <a:p>
            <a:r>
              <a:rPr lang="en-US" dirty="0"/>
              <a:t>5 Actions </a:t>
            </a:r>
          </a:p>
        </p:txBody>
      </p:sp>
      <p:sp>
        <p:nvSpPr>
          <p:cNvPr id="5" name="TextBox 4">
            <a:extLst>
              <a:ext uri="{FF2B5EF4-FFF2-40B4-BE49-F238E27FC236}">
                <a16:creationId xmlns:a16="http://schemas.microsoft.com/office/drawing/2014/main" id="{834EE9B2-1904-4478-B5E3-A075403D7A77}"/>
              </a:ext>
            </a:extLst>
          </p:cNvPr>
          <p:cNvSpPr txBox="1"/>
          <p:nvPr/>
        </p:nvSpPr>
        <p:spPr>
          <a:xfrm>
            <a:off x="3048786" y="1027906"/>
            <a:ext cx="6094428" cy="4708981"/>
          </a:xfrm>
          <a:prstGeom prst="rect">
            <a:avLst/>
          </a:prstGeom>
          <a:noFill/>
        </p:spPr>
        <p:txBody>
          <a:bodyPr wrap="square">
            <a:spAutoFit/>
          </a:bodyPr>
          <a:lstStyle/>
          <a:p>
            <a:r>
              <a:rPr lang="en-US" sz="1200" b="0" dirty="0">
                <a:solidFill>
                  <a:srgbClr val="7A3E9D"/>
                </a:solidFill>
                <a:effectLst/>
                <a:latin typeface="Consolas" panose="020B0609020204030204" pitchFamily="49" charset="0"/>
              </a:rPr>
              <a:t>class</a:t>
            </a:r>
            <a:r>
              <a:rPr lang="en-US" sz="1200" b="0" dirty="0">
                <a:solidFill>
                  <a:srgbClr val="333333"/>
                </a:solidFill>
                <a:effectLst/>
                <a:latin typeface="Consolas" panose="020B0609020204030204" pitchFamily="49" charset="0"/>
              </a:rPr>
              <a:t> </a:t>
            </a:r>
            <a:r>
              <a:rPr lang="en-US" sz="1200" b="1" dirty="0" err="1">
                <a:solidFill>
                  <a:srgbClr val="7A3E9D"/>
                </a:solidFill>
                <a:effectLst/>
                <a:latin typeface="Consolas" panose="020B0609020204030204" pitchFamily="49" charset="0"/>
              </a:rPr>
              <a:t>ActionMovieSearch</a:t>
            </a:r>
            <a:r>
              <a:rPr lang="en-US" sz="1200" b="0"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Action</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def</a:t>
            </a:r>
            <a:r>
              <a:rPr lang="en-US" sz="1200" b="0" dirty="0">
                <a:solidFill>
                  <a:srgbClr val="333333"/>
                </a:solidFill>
                <a:effectLst/>
                <a:latin typeface="Consolas" panose="020B0609020204030204" pitchFamily="49" charset="0"/>
              </a:rPr>
              <a:t> </a:t>
            </a:r>
            <a:r>
              <a:rPr lang="en-US" sz="1200" b="1" dirty="0">
                <a:solidFill>
                  <a:srgbClr val="AA3731"/>
                </a:solidFill>
                <a:effectLst/>
                <a:latin typeface="Consolas" panose="020B0609020204030204" pitchFamily="49" charset="0"/>
              </a:rPr>
              <a:t>name</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self</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-&gt;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Text</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return</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err="1">
                <a:solidFill>
                  <a:srgbClr val="448C27"/>
                </a:solidFill>
                <a:effectLst/>
                <a:latin typeface="Consolas" panose="020B0609020204030204" pitchFamily="49" charset="0"/>
              </a:rPr>
              <a:t>action_movie_search</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br>
              <a:rPr lang="en-US" sz="1200" b="0" dirty="0">
                <a:solidFill>
                  <a:srgbClr val="333333"/>
                </a:solidFill>
                <a:effectLst/>
                <a:latin typeface="Consolas" panose="020B0609020204030204" pitchFamily="49" charset="0"/>
              </a:rPr>
            </a:b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def</a:t>
            </a:r>
            <a:r>
              <a:rPr lang="en-US" sz="1200" b="0" dirty="0">
                <a:solidFill>
                  <a:srgbClr val="333333"/>
                </a:solidFill>
                <a:effectLst/>
                <a:latin typeface="Consolas" panose="020B0609020204030204" pitchFamily="49" charset="0"/>
              </a:rPr>
              <a:t> </a:t>
            </a:r>
            <a:r>
              <a:rPr lang="en-US" sz="1200" b="1" dirty="0">
                <a:solidFill>
                  <a:srgbClr val="AA3731"/>
                </a:solidFill>
                <a:effectLst/>
                <a:latin typeface="Consolas" panose="020B0609020204030204" pitchFamily="49" charset="0"/>
              </a:rPr>
              <a:t>run</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self</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dispatcher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1" dirty="0" err="1">
                <a:solidFill>
                  <a:srgbClr val="7A3E9D"/>
                </a:solidFill>
                <a:effectLst/>
                <a:latin typeface="Consolas" panose="020B0609020204030204" pitchFamily="49" charset="0"/>
              </a:rPr>
              <a:t>CollectingDispatcher</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tracker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Tracker</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domain</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Dict</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Text</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Any</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-&gt;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List</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Dict</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Text</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Any</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br>
              <a:rPr lang="en-US" sz="1200" b="0" dirty="0">
                <a:solidFill>
                  <a:srgbClr val="333333"/>
                </a:solidFill>
                <a:effectLst/>
                <a:latin typeface="Consolas" panose="020B0609020204030204" pitchFamily="49" charset="0"/>
              </a:rPr>
            </a:b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userMessage</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tracker</a:t>
            </a:r>
            <a:r>
              <a:rPr lang="en-US" sz="1200" b="0" dirty="0" err="1">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latest_message</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text</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i="1" dirty="0">
                <a:solidFill>
                  <a:srgbClr val="AAAAAA"/>
                </a:solidFill>
                <a:effectLst/>
                <a:latin typeface="Consolas" panose="020B0609020204030204" pitchFamily="49" charset="0"/>
              </a:rPr>
              <a:t># use model to find the movie</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new_doc</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1" dirty="0" err="1">
                <a:solidFill>
                  <a:srgbClr val="AA3731"/>
                </a:solidFill>
                <a:effectLst/>
                <a:latin typeface="Consolas" panose="020B0609020204030204" pitchFamily="49" charset="0"/>
              </a:rPr>
              <a:t>preprocess_string</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userMessage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test_doc_vector</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model</a:t>
            </a:r>
            <a:r>
              <a:rPr lang="en-US" sz="1200" b="0" dirty="0" err="1">
                <a:solidFill>
                  <a:srgbClr val="777777"/>
                </a:solidFill>
                <a:effectLst/>
                <a:latin typeface="Consolas" panose="020B0609020204030204" pitchFamily="49" charset="0"/>
              </a:rPr>
              <a:t>.</a:t>
            </a:r>
            <a:r>
              <a:rPr lang="en-US" sz="1200" b="0" dirty="0" err="1">
                <a:solidFill>
                  <a:srgbClr val="333333"/>
                </a:solidFill>
                <a:effectLst/>
                <a:latin typeface="Consolas" panose="020B0609020204030204" pitchFamily="49" charset="0"/>
              </a:rPr>
              <a:t>infer_vector</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new_doc</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sims</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model</a:t>
            </a:r>
            <a:r>
              <a:rPr lang="en-US" sz="1200" b="0" dirty="0" err="1">
                <a:solidFill>
                  <a:srgbClr val="777777"/>
                </a:solidFill>
                <a:effectLst/>
                <a:latin typeface="Consolas" panose="020B0609020204030204" pitchFamily="49" charset="0"/>
              </a:rPr>
              <a:t>.</a:t>
            </a:r>
            <a:r>
              <a:rPr lang="en-US" sz="1200" b="0" dirty="0" err="1">
                <a:solidFill>
                  <a:srgbClr val="333333"/>
                </a:solidFill>
                <a:effectLst/>
                <a:latin typeface="Consolas" panose="020B0609020204030204" pitchFamily="49" charset="0"/>
              </a:rPr>
              <a:t>dv</a:t>
            </a:r>
            <a:r>
              <a:rPr lang="en-US" sz="1200" b="0" dirty="0" err="1">
                <a:solidFill>
                  <a:srgbClr val="777777"/>
                </a:solidFill>
                <a:effectLst/>
                <a:latin typeface="Consolas" panose="020B0609020204030204" pitchFamily="49" charset="0"/>
              </a:rPr>
              <a:t>.</a:t>
            </a:r>
            <a:r>
              <a:rPr lang="en-US" sz="1200" b="0" dirty="0" err="1">
                <a:solidFill>
                  <a:srgbClr val="333333"/>
                </a:solidFill>
                <a:effectLst/>
                <a:latin typeface="Consolas" panose="020B0609020204030204" pitchFamily="49" charset="0"/>
              </a:rPr>
              <a:t>most_similar</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positive</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test_doc_vector</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i="1" dirty="0">
                <a:solidFill>
                  <a:srgbClr val="AAAAAA"/>
                </a:solidFill>
                <a:effectLst/>
                <a:latin typeface="Consolas" panose="020B0609020204030204" pitchFamily="49" charset="0"/>
              </a:rPr>
              <a:t># Get first 5 matches</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movies</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df</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Title</a:t>
            </a:r>
            <a:r>
              <a:rPr lang="en-US" sz="1200" b="0" dirty="0">
                <a:solidFill>
                  <a:srgbClr val="777777"/>
                </a:solidFill>
                <a:effectLst/>
                <a:latin typeface="Consolas" panose="020B0609020204030204" pitchFamily="49" charset="0"/>
              </a:rPr>
              <a:t>"].</a:t>
            </a:r>
            <a:r>
              <a:rPr lang="en-US" sz="1200" b="0" dirty="0" err="1">
                <a:solidFill>
                  <a:srgbClr val="333333"/>
                </a:solidFill>
                <a:effectLst/>
                <a:latin typeface="Consolas" panose="020B0609020204030204" pitchFamily="49" charset="0"/>
              </a:rPr>
              <a:t>iloc</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s</a:t>
            </a:r>
            <a:r>
              <a:rPr lang="en-US" sz="1200" b="0" dirty="0">
                <a:solidFill>
                  <a:srgbClr val="777777"/>
                </a:solidFill>
                <a:effectLst/>
                <a:latin typeface="Consolas" panose="020B0609020204030204" pitchFamily="49" charset="0"/>
              </a:rPr>
              <a:t>[</a:t>
            </a:r>
            <a:r>
              <a:rPr lang="en-US" sz="1200" b="0" dirty="0">
                <a:solidFill>
                  <a:srgbClr val="9C5D27"/>
                </a:solidFill>
                <a:effectLst/>
                <a:latin typeface="Consolas" panose="020B0609020204030204" pitchFamily="49" charset="0"/>
              </a:rPr>
              <a:t>0</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for</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s</a:t>
            </a:r>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in</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sims</a:t>
            </a:r>
            <a:r>
              <a:rPr lang="en-US" sz="1200" b="0" dirty="0">
                <a:solidFill>
                  <a:srgbClr val="777777"/>
                </a:solidFill>
                <a:effectLst/>
                <a:latin typeface="Consolas" panose="020B0609020204030204" pitchFamily="49" charset="0"/>
              </a:rPr>
              <a:t>[:</a:t>
            </a:r>
            <a:r>
              <a:rPr lang="en-US" sz="1200" b="0" dirty="0">
                <a:solidFill>
                  <a:srgbClr val="9C5D27"/>
                </a:solidFill>
                <a:effectLst/>
                <a:latin typeface="Consolas" panose="020B0609020204030204" pitchFamily="49" charset="0"/>
              </a:rPr>
              <a:t>5</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br>
              <a:rPr lang="en-US" sz="1200" b="0" dirty="0">
                <a:solidFill>
                  <a:srgbClr val="333333"/>
                </a:solidFill>
                <a:effectLst/>
                <a:latin typeface="Consolas" panose="020B0609020204030204" pitchFamily="49" charset="0"/>
              </a:rPr>
            </a:b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botResponse</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f</a:t>
            </a:r>
            <a:r>
              <a:rPr lang="en-US" sz="1200" b="0" dirty="0" err="1">
                <a:solidFill>
                  <a:srgbClr val="448C27"/>
                </a:solidFill>
                <a:effectLst/>
                <a:latin typeface="Consolas" panose="020B0609020204030204" pitchFamily="49" charset="0"/>
              </a:rPr>
              <a:t>"I</a:t>
            </a:r>
            <a:r>
              <a:rPr lang="en-US" sz="1200" b="0" dirty="0">
                <a:solidFill>
                  <a:srgbClr val="448C27"/>
                </a:solidFill>
                <a:effectLst/>
                <a:latin typeface="Consolas" panose="020B0609020204030204" pitchFamily="49" charset="0"/>
              </a:rPr>
              <a:t> found the following movies: </a:t>
            </a:r>
            <a:r>
              <a:rPr lang="en-US" sz="1200" b="0" dirty="0">
                <a:solidFill>
                  <a:srgbClr val="9C5D27"/>
                </a:solidFill>
                <a:effectLst/>
                <a:latin typeface="Consolas" panose="020B0609020204030204" pitchFamily="49" charset="0"/>
              </a:rPr>
              <a:t>{</a:t>
            </a:r>
            <a:r>
              <a:rPr lang="en-US" sz="1200" b="0" dirty="0">
                <a:solidFill>
                  <a:srgbClr val="7A3E9D"/>
                </a:solidFill>
                <a:effectLst/>
                <a:latin typeface="Consolas" panose="020B0609020204030204" pitchFamily="49" charset="0"/>
              </a:rPr>
              <a:t>movies</a:t>
            </a:r>
            <a:r>
              <a:rPr lang="en-US" sz="1200" b="0" dirty="0">
                <a:solidFill>
                  <a:srgbClr val="9C5D27"/>
                </a:solidFill>
                <a:effectLst/>
                <a:latin typeface="Consolas" panose="020B0609020204030204" pitchFamily="49" charset="0"/>
              </a:rPr>
              <a:t>}</a:t>
            </a:r>
            <a:r>
              <a:rPr lang="en-US" sz="1200" b="0" dirty="0">
                <a:solidFill>
                  <a:srgbClr val="448C27"/>
                </a:solidFill>
                <a:effectLst/>
                <a:latin typeface="Consolas" panose="020B0609020204030204" pitchFamily="49" charset="0"/>
              </a:rPr>
              <a:t>."</a:t>
            </a:r>
            <a:r>
              <a:rPr lang="en-US" sz="1200" b="0"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replace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replace</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dispatcher</a:t>
            </a:r>
            <a:r>
              <a:rPr lang="en-US" sz="1200" b="0" dirty="0" err="1">
                <a:solidFill>
                  <a:srgbClr val="777777"/>
                </a:solidFill>
                <a:effectLst/>
                <a:latin typeface="Consolas" panose="020B0609020204030204" pitchFamily="49" charset="0"/>
              </a:rPr>
              <a:t>.</a:t>
            </a:r>
            <a:r>
              <a:rPr lang="en-US" sz="1200" b="1" dirty="0" err="1">
                <a:solidFill>
                  <a:srgbClr val="AA3731"/>
                </a:solidFill>
                <a:effectLst/>
                <a:latin typeface="Consolas" panose="020B0609020204030204" pitchFamily="49" charset="0"/>
              </a:rPr>
              <a:t>utter_message</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text</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botResponse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return</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7798358-30B7-4834-B7BA-03BF5E94790F}"/>
              </a:ext>
            </a:extLst>
          </p:cNvPr>
          <p:cNvSpPr txBox="1"/>
          <p:nvPr/>
        </p:nvSpPr>
        <p:spPr>
          <a:xfrm>
            <a:off x="8135332" y="1159496"/>
            <a:ext cx="2780907" cy="1200329"/>
          </a:xfrm>
          <a:prstGeom prst="rect">
            <a:avLst/>
          </a:prstGeom>
          <a:noFill/>
        </p:spPr>
        <p:txBody>
          <a:bodyPr wrap="square" rtlCol="0">
            <a:spAutoFit/>
          </a:bodyPr>
          <a:lstStyle/>
          <a:p>
            <a:r>
              <a:rPr lang="en-US" dirty="0"/>
              <a:t>Given a general movie plot, outputs 5 titles that are most similar in plot content to input words</a:t>
            </a:r>
          </a:p>
        </p:txBody>
      </p:sp>
    </p:spTree>
    <p:extLst>
      <p:ext uri="{BB962C8B-B14F-4D97-AF65-F5344CB8AC3E}">
        <p14:creationId xmlns:p14="http://schemas.microsoft.com/office/powerpoint/2010/main" val="539496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DDCB-38C8-4EC4-9F19-8DF2EBBDE185}"/>
              </a:ext>
            </a:extLst>
          </p:cNvPr>
          <p:cNvSpPr>
            <a:spLocks noGrp="1"/>
          </p:cNvSpPr>
          <p:nvPr>
            <p:ph type="title"/>
          </p:nvPr>
        </p:nvSpPr>
        <p:spPr/>
        <p:txBody>
          <a:bodyPr/>
          <a:lstStyle/>
          <a:p>
            <a:r>
              <a:rPr lang="en-US" dirty="0"/>
              <a:t>5 Actions</a:t>
            </a:r>
          </a:p>
        </p:txBody>
      </p:sp>
      <p:sp>
        <p:nvSpPr>
          <p:cNvPr id="5" name="TextBox 4">
            <a:extLst>
              <a:ext uri="{FF2B5EF4-FFF2-40B4-BE49-F238E27FC236}">
                <a16:creationId xmlns:a16="http://schemas.microsoft.com/office/drawing/2014/main" id="{D1C0D2B1-9606-4809-A4F4-5BD76E964BDB}"/>
              </a:ext>
            </a:extLst>
          </p:cNvPr>
          <p:cNvSpPr txBox="1"/>
          <p:nvPr/>
        </p:nvSpPr>
        <p:spPr>
          <a:xfrm>
            <a:off x="1878292" y="1903051"/>
            <a:ext cx="6094428" cy="3416320"/>
          </a:xfrm>
          <a:prstGeom prst="rect">
            <a:avLst/>
          </a:prstGeom>
          <a:noFill/>
        </p:spPr>
        <p:txBody>
          <a:bodyPr wrap="square">
            <a:spAutoFit/>
          </a:bodyPr>
          <a:lstStyle/>
          <a:p>
            <a:r>
              <a:rPr lang="en-US" sz="1200" b="0" dirty="0">
                <a:solidFill>
                  <a:srgbClr val="7A3E9D"/>
                </a:solidFill>
                <a:effectLst/>
                <a:latin typeface="Consolas" panose="020B0609020204030204" pitchFamily="49" charset="0"/>
              </a:rPr>
              <a:t>class</a:t>
            </a:r>
            <a:r>
              <a:rPr lang="en-US" sz="1200" b="0" dirty="0">
                <a:solidFill>
                  <a:srgbClr val="333333"/>
                </a:solidFill>
                <a:effectLst/>
                <a:latin typeface="Consolas" panose="020B0609020204030204" pitchFamily="49" charset="0"/>
              </a:rPr>
              <a:t> </a:t>
            </a:r>
            <a:r>
              <a:rPr lang="en-US" sz="1200" b="1" dirty="0" err="1">
                <a:solidFill>
                  <a:srgbClr val="7A3E9D"/>
                </a:solidFill>
                <a:effectLst/>
                <a:latin typeface="Consolas" panose="020B0609020204030204" pitchFamily="49" charset="0"/>
              </a:rPr>
              <a:t>ValidateMovieForm</a:t>
            </a:r>
            <a:r>
              <a:rPr lang="en-US" sz="1200" b="0"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Action</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def</a:t>
            </a:r>
            <a:r>
              <a:rPr lang="en-US" sz="1200" b="0" dirty="0">
                <a:solidFill>
                  <a:srgbClr val="333333"/>
                </a:solidFill>
                <a:effectLst/>
                <a:latin typeface="Consolas" panose="020B0609020204030204" pitchFamily="49" charset="0"/>
              </a:rPr>
              <a:t> </a:t>
            </a:r>
            <a:r>
              <a:rPr lang="en-US" sz="1200" b="1" dirty="0">
                <a:solidFill>
                  <a:srgbClr val="AA3731"/>
                </a:solidFill>
                <a:effectLst/>
                <a:latin typeface="Consolas" panose="020B0609020204030204" pitchFamily="49" charset="0"/>
              </a:rPr>
              <a:t>name</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self</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-&gt;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Text</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return</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err="1">
                <a:solidFill>
                  <a:srgbClr val="448C27"/>
                </a:solidFill>
                <a:effectLst/>
                <a:latin typeface="Consolas" panose="020B0609020204030204" pitchFamily="49" charset="0"/>
              </a:rPr>
              <a:t>user_movie_form</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br>
              <a:rPr lang="en-US" sz="1200" b="0" dirty="0">
                <a:solidFill>
                  <a:srgbClr val="333333"/>
                </a:solidFill>
                <a:effectLst/>
                <a:latin typeface="Consolas" panose="020B0609020204030204" pitchFamily="49" charset="0"/>
              </a:rPr>
            </a:b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def</a:t>
            </a:r>
            <a:r>
              <a:rPr lang="en-US" sz="1200" b="0" dirty="0">
                <a:solidFill>
                  <a:srgbClr val="333333"/>
                </a:solidFill>
                <a:effectLst/>
                <a:latin typeface="Consolas" panose="020B0609020204030204" pitchFamily="49" charset="0"/>
              </a:rPr>
              <a:t> </a:t>
            </a:r>
            <a:r>
              <a:rPr lang="en-US" sz="1200" b="1" dirty="0">
                <a:solidFill>
                  <a:srgbClr val="AA3731"/>
                </a:solidFill>
                <a:effectLst/>
                <a:latin typeface="Consolas" panose="020B0609020204030204" pitchFamily="49" charset="0"/>
              </a:rPr>
              <a:t>run</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self</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dispatcher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1" dirty="0" err="1">
                <a:solidFill>
                  <a:srgbClr val="7A3E9D"/>
                </a:solidFill>
                <a:effectLst/>
                <a:latin typeface="Consolas" panose="020B0609020204030204" pitchFamily="49" charset="0"/>
              </a:rPr>
              <a:t>CollectingDispatcher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tracker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Tracker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domain</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Dict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-&gt;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List</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EventType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required_slots</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genre</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year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language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br>
              <a:rPr lang="en-US" sz="1200" b="0" dirty="0">
                <a:solidFill>
                  <a:srgbClr val="333333"/>
                </a:solidFill>
                <a:effectLst/>
                <a:latin typeface="Consolas" panose="020B0609020204030204" pitchFamily="49" charset="0"/>
              </a:rPr>
            </a:br>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for</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slot_name</a:t>
            </a:r>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in</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required_slots</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if</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tracker</a:t>
            </a:r>
            <a:r>
              <a:rPr lang="en-US" sz="1200" b="0" dirty="0" err="1">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slots</a:t>
            </a:r>
            <a:r>
              <a:rPr lang="en-US" sz="1200" b="0" dirty="0" err="1">
                <a:solidFill>
                  <a:srgbClr val="777777"/>
                </a:solidFill>
                <a:effectLst/>
                <a:latin typeface="Consolas" panose="020B0609020204030204" pitchFamily="49" charset="0"/>
              </a:rPr>
              <a:t>.</a:t>
            </a:r>
            <a:r>
              <a:rPr lang="en-US" sz="1200" b="1" dirty="0" err="1">
                <a:solidFill>
                  <a:srgbClr val="AA3731"/>
                </a:solidFill>
                <a:effectLst/>
                <a:latin typeface="Consolas" panose="020B0609020204030204" pitchFamily="49" charset="0"/>
              </a:rPr>
              <a:t>get</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slot_name</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is</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None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i="1" dirty="0">
                <a:solidFill>
                  <a:srgbClr val="AAAAAA"/>
                </a:solidFill>
                <a:effectLst/>
                <a:latin typeface="Consolas" panose="020B0609020204030204" pitchFamily="49" charset="0"/>
              </a:rPr>
              <a:t># the slot is not filled yet. Request the user to fill this slot next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return</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1" dirty="0" err="1">
                <a:solidFill>
                  <a:srgbClr val="AA3731"/>
                </a:solidFill>
                <a:effectLst/>
                <a:latin typeface="Consolas" panose="020B0609020204030204" pitchFamily="49" charset="0"/>
              </a:rPr>
              <a:t>SlotSet</a:t>
            </a:r>
            <a:r>
              <a:rPr lang="en-US" sz="1200" b="0" dirty="0">
                <a:solidFill>
                  <a:srgbClr val="777777"/>
                </a:solidFill>
                <a:effectLst/>
                <a:latin typeface="Consolas" panose="020B0609020204030204" pitchFamily="49" charset="0"/>
              </a:rPr>
              <a:t>("</a:t>
            </a:r>
            <a:r>
              <a:rPr lang="en-US" sz="1200" b="0" dirty="0" err="1">
                <a:solidFill>
                  <a:srgbClr val="448C27"/>
                </a:solidFill>
                <a:effectLst/>
                <a:latin typeface="Consolas" panose="020B0609020204030204" pitchFamily="49" charset="0"/>
              </a:rPr>
              <a:t>requested_slot</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slot_name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br>
              <a:rPr lang="en-US" sz="1200" b="0" dirty="0">
                <a:solidFill>
                  <a:srgbClr val="333333"/>
                </a:solidFill>
                <a:effectLst/>
                <a:latin typeface="Consolas" panose="020B0609020204030204" pitchFamily="49" charset="0"/>
              </a:rPr>
            </a:br>
            <a:r>
              <a:rPr lang="en-US" sz="1200" b="0" dirty="0">
                <a:solidFill>
                  <a:srgbClr val="333333"/>
                </a:solidFill>
                <a:effectLst/>
                <a:latin typeface="Consolas" panose="020B0609020204030204" pitchFamily="49" charset="0"/>
              </a:rPr>
              <a:t>        </a:t>
            </a:r>
            <a:r>
              <a:rPr lang="en-US" sz="1200" b="0" i="1" dirty="0">
                <a:solidFill>
                  <a:srgbClr val="AAAAAA"/>
                </a:solidFill>
                <a:effectLst/>
                <a:latin typeface="Consolas" panose="020B0609020204030204" pitchFamily="49" charset="0"/>
              </a:rPr>
              <a:t># All slots are filled.</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return</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1" dirty="0" err="1">
                <a:solidFill>
                  <a:srgbClr val="AA3731"/>
                </a:solidFill>
                <a:effectLst/>
                <a:latin typeface="Consolas" panose="020B0609020204030204" pitchFamily="49" charset="0"/>
              </a:rPr>
              <a:t>SlotSet</a:t>
            </a:r>
            <a:r>
              <a:rPr lang="en-US" sz="1200" b="0" dirty="0">
                <a:solidFill>
                  <a:srgbClr val="777777"/>
                </a:solidFill>
                <a:effectLst/>
                <a:latin typeface="Consolas" panose="020B0609020204030204" pitchFamily="49" charset="0"/>
              </a:rPr>
              <a:t>("</a:t>
            </a:r>
            <a:r>
              <a:rPr lang="en-US" sz="1200" b="0" dirty="0" err="1">
                <a:solidFill>
                  <a:srgbClr val="448C27"/>
                </a:solidFill>
                <a:effectLst/>
                <a:latin typeface="Consolas" panose="020B0609020204030204" pitchFamily="49" charset="0"/>
              </a:rPr>
              <a:t>requested_slot</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None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A00A055-EFFB-4E6E-81EC-801A1FCD4A0C}"/>
              </a:ext>
            </a:extLst>
          </p:cNvPr>
          <p:cNvSpPr txBox="1"/>
          <p:nvPr/>
        </p:nvSpPr>
        <p:spPr>
          <a:xfrm>
            <a:off x="8097625" y="1423447"/>
            <a:ext cx="3256175" cy="1200329"/>
          </a:xfrm>
          <a:prstGeom prst="rect">
            <a:avLst/>
          </a:prstGeom>
          <a:noFill/>
        </p:spPr>
        <p:txBody>
          <a:bodyPr wrap="square" rtlCol="0">
            <a:spAutoFit/>
          </a:bodyPr>
          <a:lstStyle/>
          <a:p>
            <a:r>
              <a:rPr lang="en-US" dirty="0"/>
              <a:t>This is a form which takes in 3 slots namely: 1) genre 2)year 3)language</a:t>
            </a:r>
          </a:p>
          <a:p>
            <a:endParaRPr lang="en-US" dirty="0"/>
          </a:p>
        </p:txBody>
      </p:sp>
    </p:spTree>
    <p:extLst>
      <p:ext uri="{BB962C8B-B14F-4D97-AF65-F5344CB8AC3E}">
        <p14:creationId xmlns:p14="http://schemas.microsoft.com/office/powerpoint/2010/main" val="2844076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A4CB-B80D-4115-82A9-6F78CABDE1F3}"/>
              </a:ext>
            </a:extLst>
          </p:cNvPr>
          <p:cNvSpPr>
            <a:spLocks noGrp="1"/>
          </p:cNvSpPr>
          <p:nvPr>
            <p:ph type="title"/>
          </p:nvPr>
        </p:nvSpPr>
        <p:spPr/>
        <p:txBody>
          <a:bodyPr/>
          <a:lstStyle/>
          <a:p>
            <a:r>
              <a:rPr lang="en-US" dirty="0"/>
              <a:t>5 Actions </a:t>
            </a:r>
          </a:p>
        </p:txBody>
      </p:sp>
      <p:sp>
        <p:nvSpPr>
          <p:cNvPr id="5" name="TextBox 4">
            <a:extLst>
              <a:ext uri="{FF2B5EF4-FFF2-40B4-BE49-F238E27FC236}">
                <a16:creationId xmlns:a16="http://schemas.microsoft.com/office/drawing/2014/main" id="{EBDE4D1F-FFE9-4451-82A0-36B304CCACA5}"/>
              </a:ext>
            </a:extLst>
          </p:cNvPr>
          <p:cNvSpPr txBox="1"/>
          <p:nvPr/>
        </p:nvSpPr>
        <p:spPr>
          <a:xfrm>
            <a:off x="3048786" y="151179"/>
            <a:ext cx="6094428" cy="6555641"/>
          </a:xfrm>
          <a:prstGeom prst="rect">
            <a:avLst/>
          </a:prstGeom>
          <a:noFill/>
        </p:spPr>
        <p:txBody>
          <a:bodyPr wrap="square">
            <a:spAutoFit/>
          </a:bodyPr>
          <a:lstStyle/>
          <a:p>
            <a:r>
              <a:rPr lang="en-US" sz="1000" b="0" dirty="0">
                <a:solidFill>
                  <a:srgbClr val="7A3E9D"/>
                </a:solidFill>
                <a:effectLst/>
                <a:latin typeface="Consolas" panose="020B0609020204030204" pitchFamily="49" charset="0"/>
              </a:rPr>
              <a:t>class</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ActionFilterSubmit</a:t>
            </a:r>
            <a:r>
              <a:rPr lang="en-US" sz="1000" b="0" dirty="0">
                <a:solidFill>
                  <a:srgbClr val="777777"/>
                </a:solidFill>
                <a:effectLst/>
                <a:latin typeface="Consolas" panose="020B0609020204030204" pitchFamily="49" charset="0"/>
              </a:rPr>
              <a:t>(</a:t>
            </a:r>
            <a:r>
              <a:rPr lang="en-US" sz="1000" b="1" dirty="0">
                <a:solidFill>
                  <a:srgbClr val="7A3E9D"/>
                </a:solidFill>
                <a:effectLst/>
                <a:latin typeface="Consolas" panose="020B0609020204030204" pitchFamily="49" charset="0"/>
              </a:rPr>
              <a:t>Action</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def</a:t>
            </a: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name</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self</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return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action_filter_submit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def</a:t>
            </a: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run</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self</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dispatcher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tracker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Tracker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domain</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DomainDict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List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Dict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Any</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genre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get_slot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year_after</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get_slot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year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language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get_slot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Load </a:t>
            </a:r>
            <a:r>
              <a:rPr lang="en-US" sz="1000" b="0" i="1" dirty="0" err="1">
                <a:solidFill>
                  <a:srgbClr val="AAAAAA"/>
                </a:solidFill>
                <a:effectLst/>
                <a:latin typeface="Consolas" panose="020B0609020204030204" pitchFamily="49" charset="0"/>
              </a:rPr>
              <a:t>dataframe</a:t>
            </a:r>
            <a:r>
              <a:rPr lang="en-US" sz="1000" b="0" i="1" dirty="0">
                <a:solidFill>
                  <a:srgbClr val="AAAAAA"/>
                </a:solidFill>
                <a:effectLst/>
                <a:latin typeface="Consolas" panose="020B0609020204030204" pitchFamily="49" charset="0"/>
              </a:rPr>
              <a:t> top250</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pd</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read_csv</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top250.csv</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sep</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use model to find the movie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contains</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Year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Year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apply</a:t>
            </a:r>
            <a:r>
              <a:rPr lang="en-US" sz="1000" b="0" dirty="0">
                <a:solidFill>
                  <a:srgbClr val="777777"/>
                </a:solidFill>
                <a:effectLst/>
                <a:latin typeface="Consolas" panose="020B0609020204030204" pitchFamily="49" charset="0"/>
              </a:rPr>
              <a:t>(</a:t>
            </a:r>
            <a:r>
              <a:rPr lang="en-US" sz="1000" b="1" dirty="0" err="1">
                <a:solidFill>
                  <a:srgbClr val="7A3E9D"/>
                </a:solidFill>
                <a:effectLst/>
                <a:latin typeface="Consolas" panose="020B0609020204030204" pitchFamily="49" charset="0"/>
              </a:rPr>
              <a:t>pd</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to_numeric</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Year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float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year_after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contains</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filtered out titles</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join</a:t>
            </a:r>
            <a:r>
              <a:rPr lang="en-US" sz="1000" b="0" dirty="0">
                <a:solidFill>
                  <a:srgbClr val="777777"/>
                </a:solidFill>
                <a:effectLst/>
                <a:latin typeface="Consolas" panose="020B0609020204030204" pitchFamily="49" charset="0"/>
              </a:rPr>
              <a:t>([</a:t>
            </a:r>
            <a:r>
              <a:rPr lang="en-US" sz="1000" b="1" dirty="0">
                <a:solidFill>
                  <a:srgbClr val="7A3E9D"/>
                </a:solidFill>
                <a:effectLst/>
                <a:latin typeface="Consolas" panose="020B0609020204030204" pitchFamily="49" charset="0"/>
              </a:rPr>
              <a:t>str</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elem</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elem</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Title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a:t>
            </a:r>
            <a:r>
              <a:rPr lang="en-US" sz="1000" b="0" i="1" dirty="0" err="1">
                <a:solidFill>
                  <a:srgbClr val="AAAAAA"/>
                </a:solidFill>
                <a:effectLst/>
                <a:latin typeface="Consolas" panose="020B0609020204030204" pitchFamily="49" charset="0"/>
              </a:rPr>
              <a:t>facebook</a:t>
            </a:r>
            <a:r>
              <a:rPr lang="en-US" sz="1000" b="0" i="1" dirty="0">
                <a:solidFill>
                  <a:srgbClr val="AAAAAA"/>
                </a:solidFill>
                <a:effectLst/>
                <a:latin typeface="Consolas" panose="020B0609020204030204" pitchFamily="49" charset="0"/>
              </a:rPr>
              <a:t> messenger character limit per message is 640</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if</a:t>
            </a:r>
            <a:r>
              <a:rPr lang="en-US" sz="1000" b="0" dirty="0">
                <a:solidFill>
                  <a:srgbClr val="333333"/>
                </a:solidFill>
                <a:effectLst/>
                <a:latin typeface="Consolas" panose="020B0609020204030204" pitchFamily="49" charset="0"/>
              </a:rPr>
              <a:t> </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9C5D27"/>
                </a:solidFill>
                <a:effectLst/>
                <a:latin typeface="Consolas" panose="020B0609020204030204" pitchFamily="49" charset="0"/>
              </a:rPr>
              <a:t>500</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9C5D27"/>
                </a:solidFill>
                <a:effectLst/>
                <a:latin typeface="Consolas" panose="020B0609020204030204" pitchFamily="49" charset="0"/>
              </a:rPr>
              <a:t>0</a:t>
            </a:r>
            <a:r>
              <a:rPr lang="en-US" sz="1000" b="0" dirty="0">
                <a:solidFill>
                  <a:srgbClr val="777777"/>
                </a:solidFill>
                <a:effectLst/>
                <a:latin typeface="Consolas" panose="020B0609020204030204" pitchFamily="49" charset="0"/>
              </a:rPr>
              <a:t>:</a:t>
            </a:r>
            <a:r>
              <a:rPr lang="en-US" sz="1000" b="0" dirty="0">
                <a:solidFill>
                  <a:srgbClr val="9C5D27"/>
                </a:solidFill>
                <a:effectLst/>
                <a:latin typeface="Consolas" panose="020B0609020204030204" pitchFamily="49" charset="0"/>
              </a:rPr>
              <a:t>500</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safe because we have other message component like Genre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else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dispatcher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utter_message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template</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utter_filter_thanks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get_slot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Year_after</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get_slot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year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get_slot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return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p:txBody>
      </p:sp>
      <p:sp>
        <p:nvSpPr>
          <p:cNvPr id="8" name="TextBox 7">
            <a:extLst>
              <a:ext uri="{FF2B5EF4-FFF2-40B4-BE49-F238E27FC236}">
                <a16:creationId xmlns:a16="http://schemas.microsoft.com/office/drawing/2014/main" id="{4369B3F7-A4DA-4BA8-AA60-5C74653126E4}"/>
              </a:ext>
            </a:extLst>
          </p:cNvPr>
          <p:cNvSpPr txBox="1"/>
          <p:nvPr/>
        </p:nvSpPr>
        <p:spPr>
          <a:xfrm>
            <a:off x="8406746" y="1433542"/>
            <a:ext cx="3683523" cy="2585323"/>
          </a:xfrm>
          <a:prstGeom prst="rect">
            <a:avLst/>
          </a:prstGeom>
          <a:noFill/>
        </p:spPr>
        <p:txBody>
          <a:bodyPr wrap="square">
            <a:spAutoFit/>
          </a:bodyPr>
          <a:lstStyle/>
          <a:p>
            <a:r>
              <a:rPr lang="en-US" dirty="0"/>
              <a:t>Year is referring to “</a:t>
            </a:r>
            <a:r>
              <a:rPr lang="en-US" dirty="0" err="1"/>
              <a:t>year_after</a:t>
            </a:r>
            <a:r>
              <a:rPr lang="en-US" dirty="0"/>
              <a:t>”.</a:t>
            </a:r>
          </a:p>
          <a:p>
            <a:r>
              <a:rPr lang="en-US" dirty="0"/>
              <a:t>Outputs movies filtered by the 3 inputs from the form.</a:t>
            </a:r>
          </a:p>
          <a:p>
            <a:endParaRPr lang="en-US" dirty="0"/>
          </a:p>
          <a:p>
            <a:r>
              <a:rPr lang="en-US" dirty="0"/>
              <a:t>Limit to 500 characters because FB messenger has threshold of 640 char. I leave 140 extra characters for the extra words from the output of  `</a:t>
            </a:r>
            <a:r>
              <a:rPr lang="en-US" dirty="0" err="1"/>
              <a:t>tracker.get_slot</a:t>
            </a:r>
            <a:r>
              <a:rPr lang="en-US" dirty="0"/>
              <a:t>` methods</a:t>
            </a:r>
          </a:p>
        </p:txBody>
      </p:sp>
    </p:spTree>
    <p:extLst>
      <p:ext uri="{BB962C8B-B14F-4D97-AF65-F5344CB8AC3E}">
        <p14:creationId xmlns:p14="http://schemas.microsoft.com/office/powerpoint/2010/main" val="2829814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6320-446E-41C1-809E-669A86439C37}"/>
              </a:ext>
            </a:extLst>
          </p:cNvPr>
          <p:cNvSpPr>
            <a:spLocks noGrp="1"/>
          </p:cNvSpPr>
          <p:nvPr>
            <p:ph type="title"/>
          </p:nvPr>
        </p:nvSpPr>
        <p:spPr/>
        <p:txBody>
          <a:bodyPr/>
          <a:lstStyle/>
          <a:p>
            <a:r>
              <a:rPr lang="en-US" dirty="0"/>
              <a:t>5 Actions </a:t>
            </a:r>
          </a:p>
        </p:txBody>
      </p:sp>
      <p:sp>
        <p:nvSpPr>
          <p:cNvPr id="5" name="TextBox 4">
            <a:extLst>
              <a:ext uri="{FF2B5EF4-FFF2-40B4-BE49-F238E27FC236}">
                <a16:creationId xmlns:a16="http://schemas.microsoft.com/office/drawing/2014/main" id="{6614E831-8B15-4ED6-BE4A-3E11E4971902}"/>
              </a:ext>
            </a:extLst>
          </p:cNvPr>
          <p:cNvSpPr txBox="1"/>
          <p:nvPr/>
        </p:nvSpPr>
        <p:spPr>
          <a:xfrm>
            <a:off x="491766" y="1204802"/>
            <a:ext cx="6094428" cy="6032421"/>
          </a:xfrm>
          <a:prstGeom prst="rect">
            <a:avLst/>
          </a:prstGeom>
          <a:noFill/>
        </p:spPr>
        <p:txBody>
          <a:bodyPr wrap="square">
            <a:spAutoFit/>
          </a:bodyPr>
          <a:lstStyle/>
          <a:p>
            <a:r>
              <a:rPr lang="en-US" sz="1000" b="0" dirty="0">
                <a:solidFill>
                  <a:srgbClr val="7A3E9D"/>
                </a:solidFill>
                <a:effectLst/>
                <a:latin typeface="Consolas" panose="020B0609020204030204" pitchFamily="49" charset="0"/>
              </a:rPr>
              <a:t>class</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ActionMovieCluster</a:t>
            </a:r>
            <a:r>
              <a:rPr lang="en-US" sz="1000" b="0" dirty="0">
                <a:solidFill>
                  <a:srgbClr val="777777"/>
                </a:solidFill>
                <a:effectLst/>
                <a:latin typeface="Consolas" panose="020B0609020204030204" pitchFamily="49" charset="0"/>
              </a:rPr>
              <a:t>(</a:t>
            </a:r>
            <a:r>
              <a:rPr lang="en-US" sz="1000" b="1" dirty="0">
                <a:solidFill>
                  <a:srgbClr val="7A3E9D"/>
                </a:solidFill>
                <a:effectLst/>
                <a:latin typeface="Consolas" panose="020B0609020204030204" pitchFamily="49" charset="0"/>
              </a:rPr>
              <a:t>Action</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def</a:t>
            </a: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name</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self</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return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action_movie_cluster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def</a:t>
            </a: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run</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self</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dispatcher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CollectingDispatcher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tracker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Tracker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domain</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Dict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Any</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List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Dict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Any</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df_cluster</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pd</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read_csv</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cluster_top250.csv</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sep</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a:t>
            </a:r>
            <a:r>
              <a:rPr lang="en-US" sz="1000" b="0" i="1" dirty="0" err="1">
                <a:solidFill>
                  <a:srgbClr val="AAAAAA"/>
                </a:solidFill>
                <a:effectLst/>
                <a:latin typeface="Consolas" panose="020B0609020204030204" pitchFamily="49" charset="0"/>
              </a:rPr>
              <a:t>userMessage</a:t>
            </a:r>
            <a:r>
              <a:rPr lang="en-US" sz="1000" b="0" i="1" dirty="0">
                <a:solidFill>
                  <a:srgbClr val="AAAAAA"/>
                </a:solidFill>
                <a:effectLst/>
                <a:latin typeface="Consolas" panose="020B0609020204030204" pitchFamily="49" charset="0"/>
              </a:rPr>
              <a:t> = next(</a:t>
            </a:r>
            <a:r>
              <a:rPr lang="en-US" sz="1000" b="0" i="1" dirty="0" err="1">
                <a:solidFill>
                  <a:srgbClr val="AAAAAA"/>
                </a:solidFill>
                <a:effectLst/>
                <a:latin typeface="Consolas" panose="020B0609020204030204" pitchFamily="49" charset="0"/>
              </a:rPr>
              <a:t>tracker.get_latest_entity_values</a:t>
            </a:r>
            <a:r>
              <a:rPr lang="en-US" sz="1000" b="0" i="1" dirty="0">
                <a:solidFill>
                  <a:srgbClr val="AAAAAA"/>
                </a:solidFill>
                <a:effectLst/>
                <a:latin typeface="Consolas" panose="020B0609020204030204" pitchFamily="49" charset="0"/>
              </a:rPr>
              <a:t>("movie"), None)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a:t>
            </a:r>
            <a:r>
              <a:rPr lang="en-US" sz="1000" b="0" i="1" dirty="0" err="1">
                <a:solidFill>
                  <a:srgbClr val="AAAAAA"/>
                </a:solidFill>
                <a:effectLst/>
                <a:latin typeface="Consolas" panose="020B0609020204030204" pitchFamily="49" charset="0"/>
              </a:rPr>
              <a:t>userMessage</a:t>
            </a:r>
            <a:r>
              <a:rPr lang="en-US" sz="1000" b="0" i="1" dirty="0">
                <a:solidFill>
                  <a:srgbClr val="AAAAAA"/>
                </a:solidFill>
                <a:effectLst/>
                <a:latin typeface="Consolas" panose="020B0609020204030204" pitchFamily="49" charset="0"/>
              </a:rPr>
              <a:t> = </a:t>
            </a:r>
            <a:r>
              <a:rPr lang="en-US" sz="1000" b="0" i="1" dirty="0" err="1">
                <a:solidFill>
                  <a:srgbClr val="AAAAAA"/>
                </a:solidFill>
                <a:effectLst/>
                <a:latin typeface="Consolas" panose="020B0609020204030204" pitchFamily="49" charset="0"/>
              </a:rPr>
              <a:t>tracker.get_latest_entity_values</a:t>
            </a:r>
            <a:r>
              <a:rPr lang="en-US" sz="1000" b="0" i="1" dirty="0">
                <a:solidFill>
                  <a:srgbClr val="AAAAAA"/>
                </a:solidFill>
                <a:effectLst/>
                <a:latin typeface="Consolas" panose="020B0609020204030204" pitchFamily="49" charset="0"/>
              </a:rPr>
              <a:t>("movie")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userMessage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latest_message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convert string representation of list to real list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list_titles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range</a:t>
            </a:r>
            <a:r>
              <a:rPr lang="en-US" sz="1000" b="0" dirty="0">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list_titles</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append</a:t>
            </a:r>
            <a:r>
              <a:rPr lang="en-US" sz="1000" b="0" dirty="0">
                <a:solidFill>
                  <a:srgbClr val="777777"/>
                </a:solidFill>
                <a:effectLst/>
                <a:latin typeface="Consolas" panose="020B0609020204030204" pitchFamily="49" charset="0"/>
              </a:rPr>
              <a:t>(</a:t>
            </a:r>
            <a:r>
              <a:rPr lang="en-US" sz="1000" b="1" dirty="0" err="1">
                <a:solidFill>
                  <a:srgbClr val="7A3E9D"/>
                </a:solidFill>
                <a:effectLst/>
                <a:latin typeface="Consolas" panose="020B0609020204030204" pitchFamily="49" charset="0"/>
              </a:rPr>
              <a:t>ast</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literal_eval</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i</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make the column of "titles" lower case and save it as "</a:t>
            </a:r>
            <a:r>
              <a:rPr lang="en-US" sz="1000" b="0" i="1" dirty="0" err="1">
                <a:solidFill>
                  <a:srgbClr val="AAAAAA"/>
                </a:solidFill>
                <a:effectLst/>
                <a:latin typeface="Consolas" panose="020B0609020204030204" pitchFamily="49" charset="0"/>
              </a:rPr>
              <a:t>titles_list</a:t>
            </a:r>
            <a:r>
              <a:rPr lang="en-US" sz="1000" b="0" i="1" dirty="0">
                <a:solidFill>
                  <a:srgbClr val="AAAAAA"/>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also strip away any spaces </a:t>
            </a:r>
            <a:r>
              <a:rPr lang="en-US" sz="1000" b="0" i="1" dirty="0" err="1">
                <a:solidFill>
                  <a:srgbClr val="AAAAAA"/>
                </a:solidFill>
                <a:effectLst/>
                <a:latin typeface="Consolas" panose="020B0609020204030204" pitchFamily="49" charset="0"/>
              </a:rPr>
              <a:t>infront</a:t>
            </a:r>
            <a:r>
              <a:rPr lang="en-US" sz="1000" b="0" i="1" dirty="0">
                <a:solidFill>
                  <a:srgbClr val="AAAAAA"/>
                </a:solidFill>
                <a:effectLst/>
                <a:latin typeface="Consolas" panose="020B0609020204030204" pitchFamily="49" charset="0"/>
              </a:rPr>
              <a:t> of each movie title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list_lower_titles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range</a:t>
            </a:r>
            <a:r>
              <a:rPr lang="en-US" sz="1000" b="0" dirty="0">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list_lower_titles</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append</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x</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strip</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x</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list_titles</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i</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put it to a new column in the </a:t>
            </a:r>
            <a:r>
              <a:rPr lang="en-US" sz="1000" b="0" i="1" dirty="0" err="1">
                <a:solidFill>
                  <a:srgbClr val="AAAAAA"/>
                </a:solidFill>
                <a:effectLst/>
                <a:latin typeface="Consolas" panose="020B0609020204030204" pitchFamily="49" charset="0"/>
              </a:rPr>
              <a:t>dataframe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titles_list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list_lower_titles</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split the inputs if there are more than one movie given</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inputs = </a:t>
            </a:r>
            <a:r>
              <a:rPr lang="en-US" sz="1000" b="0" i="1" dirty="0" err="1">
                <a:solidFill>
                  <a:srgbClr val="AAAAAA"/>
                </a:solidFill>
                <a:effectLst/>
                <a:latin typeface="Consolas" panose="020B0609020204030204" pitchFamily="49" charset="0"/>
              </a:rPr>
              <a:t>userMessage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userMessage</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inputs</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split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print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r>
              <a:rPr lang="en-US" sz="1000" b="0" dirty="0">
                <a:solidFill>
                  <a:srgbClr val="9C5D27"/>
                </a:solidFill>
                <a:effectLst/>
                <a:latin typeface="Consolas" panose="020B0609020204030204" pitchFamily="49" charset="0"/>
              </a:rPr>
              <a:t>1</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inputs = </a:t>
            </a:r>
            <a:r>
              <a:rPr lang="en-US" sz="1000" b="0" i="1" dirty="0" err="1">
                <a:solidFill>
                  <a:srgbClr val="AAAAAA"/>
                </a:solidFill>
                <a:effectLst/>
                <a:latin typeface="Consolas" panose="020B0609020204030204" pitchFamily="49" charset="0"/>
              </a:rPr>
              <a:t>inputs.split</a:t>
            </a:r>
            <a:r>
              <a:rPr lang="en-US" sz="1000" b="0" i="1" dirty="0">
                <a:solidFill>
                  <a:srgbClr val="AAAAAA"/>
                </a:solidFill>
                <a:effectLst/>
                <a:latin typeface="Consolas" panose="020B0609020204030204" pitchFamily="49" charset="0"/>
              </a:rPr>
              <a:t>('"')[0]</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inputs</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split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b="0" dirty="0">
                <a:solidFill>
                  <a:srgbClr val="333333"/>
                </a:solidFill>
                <a:effectLst/>
                <a:latin typeface="Consolas" panose="020B0609020204030204" pitchFamily="49" charset="0"/>
              </a:rPr>
            </a:b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95B427CF-479D-4998-A205-FBAC8224C582}"/>
              </a:ext>
            </a:extLst>
          </p:cNvPr>
          <p:cNvSpPr txBox="1"/>
          <p:nvPr/>
        </p:nvSpPr>
        <p:spPr>
          <a:xfrm>
            <a:off x="6097572" y="1316806"/>
            <a:ext cx="6094428" cy="4708981"/>
          </a:xfrm>
          <a:prstGeom prst="rect">
            <a:avLst/>
          </a:prstGeom>
          <a:noFill/>
        </p:spPr>
        <p:txBody>
          <a:bodyPr wrap="square">
            <a:spAutoFit/>
          </a:bodyPr>
          <a:lstStyle/>
          <a:p>
            <a:r>
              <a:rPr lang="en-US" sz="1000" b="0" i="1" dirty="0">
                <a:solidFill>
                  <a:srgbClr val="AAAAAA"/>
                </a:solidFill>
                <a:effectLst/>
                <a:latin typeface="Consolas" panose="020B0609020204030204" pitchFamily="49" charset="0"/>
              </a:rPr>
              <a:t># remove any empty spaces in the front of each titles</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x</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strip</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x</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i</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print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inputs new</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print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row_index</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index</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range</a:t>
            </a:r>
            <a:r>
              <a:rPr lang="en-US" sz="1000" b="0" dirty="0">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set</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intersection</a:t>
            </a:r>
            <a:r>
              <a:rPr lang="en-US" sz="1000" b="0" dirty="0">
                <a:solidFill>
                  <a:srgbClr val="777777"/>
                </a:solidFill>
                <a:effectLst/>
                <a:latin typeface="Consolas" panose="020B0609020204030204" pitchFamily="49" charset="0"/>
              </a:rPr>
              <a:t>(</a:t>
            </a:r>
            <a:r>
              <a:rPr lang="en-US" sz="1000" b="1" dirty="0">
                <a:solidFill>
                  <a:srgbClr val="7A3E9D"/>
                </a:solidFill>
                <a:effectLst/>
                <a:latin typeface="Consolas" panose="020B0609020204030204" pitchFamily="49" charset="0"/>
              </a:rPr>
              <a:t>set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set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titles_list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index</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if</a:t>
            </a:r>
            <a:r>
              <a:rPr lang="en-US" sz="1000" b="0" dirty="0">
                <a:solidFill>
                  <a:srgbClr val="333333"/>
                </a:solidFill>
                <a:effectLst/>
                <a:latin typeface="Consolas" panose="020B0609020204030204" pitchFamily="49" charset="0"/>
              </a:rPr>
              <a:t> </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i</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9C5D27"/>
                </a:solidFill>
                <a:effectLst/>
                <a:latin typeface="Consolas" panose="020B0609020204030204" pitchFamily="49" charset="0"/>
              </a:rPr>
              <a:t>0</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row_index</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append</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index</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find the indexes of the columns with the movie names given by input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filtered</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df_cluster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loc</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row_index</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join</a:t>
            </a:r>
            <a:r>
              <a:rPr lang="en-US" sz="1000" b="0" dirty="0">
                <a:solidFill>
                  <a:srgbClr val="777777"/>
                </a:solidFill>
                <a:effectLst/>
                <a:latin typeface="Consolas" panose="020B0609020204030204" pitchFamily="49" charset="0"/>
              </a:rPr>
              <a:t>([</a:t>
            </a:r>
            <a:r>
              <a:rPr lang="en-US" sz="1000" b="1" dirty="0">
                <a:solidFill>
                  <a:srgbClr val="7A3E9D"/>
                </a:solidFill>
                <a:effectLst/>
                <a:latin typeface="Consolas" panose="020B0609020204030204" pitchFamily="49" charset="0"/>
              </a:rPr>
              <a:t>str</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elem</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elem</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filtered</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a:t>
            </a:r>
            <a:r>
              <a:rPr lang="en-US" sz="1000" b="0" i="1" dirty="0" err="1">
                <a:solidFill>
                  <a:srgbClr val="AAAAAA"/>
                </a:solidFill>
                <a:effectLst/>
                <a:latin typeface="Consolas" panose="020B0609020204030204" pitchFamily="49" charset="0"/>
              </a:rPr>
              <a:t>facebook</a:t>
            </a:r>
            <a:r>
              <a:rPr lang="en-US" sz="1000" b="0" i="1" dirty="0">
                <a:solidFill>
                  <a:srgbClr val="AAAAAA"/>
                </a:solidFill>
                <a:effectLst/>
                <a:latin typeface="Consolas" panose="020B0609020204030204" pitchFamily="49" charset="0"/>
              </a:rPr>
              <a:t> messenger can only take max 640 characters. So I put 600 as safe figure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if</a:t>
            </a:r>
            <a:r>
              <a:rPr lang="en-US" sz="1000" b="0" dirty="0">
                <a:solidFill>
                  <a:srgbClr val="333333"/>
                </a:solidFill>
                <a:effectLst/>
                <a:latin typeface="Consolas" panose="020B0609020204030204" pitchFamily="49" charset="0"/>
              </a:rPr>
              <a:t> </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9C5D27"/>
                </a:solidFill>
                <a:effectLst/>
                <a:latin typeface="Consolas" panose="020B0609020204030204" pitchFamily="49" charset="0"/>
              </a:rPr>
              <a:t>600</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r>
              <a:rPr lang="en-US" sz="1000" b="0" dirty="0">
                <a:solidFill>
                  <a:srgbClr val="9C5D27"/>
                </a:solidFill>
                <a:effectLst/>
                <a:latin typeface="Consolas" panose="020B0609020204030204" pitchFamily="49" charset="0"/>
              </a:rPr>
              <a:t>0</a:t>
            </a:r>
            <a:r>
              <a:rPr lang="en-US" sz="1000" b="0" dirty="0">
                <a:solidFill>
                  <a:srgbClr val="777777"/>
                </a:solidFill>
                <a:effectLst/>
                <a:latin typeface="Consolas" panose="020B0609020204030204" pitchFamily="49" charset="0"/>
              </a:rPr>
              <a:t>:</a:t>
            </a:r>
            <a:r>
              <a:rPr lang="en-US" sz="1000" b="0" dirty="0">
                <a:solidFill>
                  <a:srgbClr val="9C5D27"/>
                </a:solidFill>
                <a:effectLst/>
                <a:latin typeface="Consolas" panose="020B0609020204030204" pitchFamily="49" charset="0"/>
              </a:rPr>
              <a:t>600</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else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botResponse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f</a:t>
            </a:r>
            <a:r>
              <a:rPr lang="en-US" sz="1000" b="0" dirty="0" err="1">
                <a:solidFill>
                  <a:srgbClr val="448C27"/>
                </a:solidFill>
                <a:effectLst/>
                <a:latin typeface="Consolas" panose="020B0609020204030204" pitchFamily="49" charset="0"/>
              </a:rPr>
              <a:t>"I</a:t>
            </a:r>
            <a:r>
              <a:rPr lang="en-US" sz="1000" b="0" dirty="0">
                <a:solidFill>
                  <a:srgbClr val="448C27"/>
                </a:solidFill>
                <a:effectLst/>
                <a:latin typeface="Consolas" panose="020B0609020204030204" pitchFamily="49" charset="0"/>
              </a:rPr>
              <a:t> found the following movies: </a:t>
            </a:r>
            <a:r>
              <a:rPr lang="en-US" sz="1000" b="0" dirty="0">
                <a:solidFill>
                  <a:srgbClr val="9C5D27"/>
                </a:solidFill>
                <a:effectLst/>
                <a:latin typeface="Consolas" panose="020B0609020204030204" pitchFamily="49" charset="0"/>
              </a:rPr>
              <a:t>{</a:t>
            </a:r>
            <a:r>
              <a:rPr lang="en-US" sz="1000" b="0" dirty="0">
                <a:solidFill>
                  <a:srgbClr val="7A3E9D"/>
                </a:solidFill>
                <a:effectLst/>
                <a:latin typeface="Consolas" panose="020B0609020204030204" pitchFamily="49" charset="0"/>
              </a:rPr>
              <a:t>titles</a:t>
            </a:r>
            <a:r>
              <a:rPr lang="en-US" sz="1000" b="0" dirty="0">
                <a:solidFill>
                  <a:srgbClr val="9C5D2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dispatcher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utter_message</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botResponse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return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p:txBody>
      </p:sp>
      <p:sp>
        <p:nvSpPr>
          <p:cNvPr id="8" name="TextBox 7">
            <a:extLst>
              <a:ext uri="{FF2B5EF4-FFF2-40B4-BE49-F238E27FC236}">
                <a16:creationId xmlns:a16="http://schemas.microsoft.com/office/drawing/2014/main" id="{28C0D09C-4281-4841-AEFA-9EE728E3F639}"/>
              </a:ext>
            </a:extLst>
          </p:cNvPr>
          <p:cNvSpPr txBox="1"/>
          <p:nvPr/>
        </p:nvSpPr>
        <p:spPr>
          <a:xfrm>
            <a:off x="4374037" y="207390"/>
            <a:ext cx="7959167" cy="1200329"/>
          </a:xfrm>
          <a:prstGeom prst="rect">
            <a:avLst/>
          </a:prstGeom>
          <a:noFill/>
        </p:spPr>
        <p:txBody>
          <a:bodyPr wrap="none" rtlCol="0">
            <a:spAutoFit/>
          </a:bodyPr>
          <a:lstStyle/>
          <a:p>
            <a:pPr marL="342900" indent="-342900">
              <a:buAutoNum type="arabicPeriod"/>
            </a:pPr>
            <a:r>
              <a:rPr lang="en-US" dirty="0"/>
              <a:t>Format input. Allow input to put more than one movie</a:t>
            </a:r>
          </a:p>
          <a:p>
            <a:pPr marL="342900" indent="-342900">
              <a:buAutoNum type="arabicPeriod"/>
            </a:pPr>
            <a:r>
              <a:rPr lang="en-US" dirty="0"/>
              <a:t>Clean input</a:t>
            </a:r>
          </a:p>
          <a:p>
            <a:pPr marL="342900" indent="-342900">
              <a:buAutoNum type="arabicPeriod"/>
            </a:pPr>
            <a:r>
              <a:rPr lang="en-US" dirty="0"/>
              <a:t>Check against which cluster the input movie is in. Print out all the movies in the</a:t>
            </a:r>
          </a:p>
          <a:p>
            <a:r>
              <a:rPr lang="en-US" dirty="0"/>
              <a:t>Cluster. Show top 600 characters</a:t>
            </a:r>
          </a:p>
        </p:txBody>
      </p:sp>
    </p:spTree>
    <p:extLst>
      <p:ext uri="{BB962C8B-B14F-4D97-AF65-F5344CB8AC3E}">
        <p14:creationId xmlns:p14="http://schemas.microsoft.com/office/powerpoint/2010/main" val="2076543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114FC7-C7CC-4909-A94D-6B8778BFECD7}"/>
              </a:ext>
            </a:extLst>
          </p:cNvPr>
          <p:cNvSpPr txBox="1"/>
          <p:nvPr/>
        </p:nvSpPr>
        <p:spPr>
          <a:xfrm>
            <a:off x="2773838" y="834253"/>
            <a:ext cx="6094428" cy="5940088"/>
          </a:xfrm>
          <a:prstGeom prst="rect">
            <a:avLst/>
          </a:prstGeom>
          <a:noFill/>
        </p:spPr>
        <p:txBody>
          <a:bodyPr wrap="square">
            <a:spAutoFit/>
          </a:bodyPr>
          <a:lstStyle/>
          <a:p>
            <a:r>
              <a:rPr lang="en-US" sz="1000" b="0" dirty="0">
                <a:solidFill>
                  <a:srgbClr val="7A3E9D"/>
                </a:solidFill>
                <a:effectLst/>
                <a:latin typeface="Consolas" panose="020B0609020204030204" pitchFamily="49" charset="0"/>
              </a:rPr>
              <a:t>class</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ActionMovieTitle</a:t>
            </a:r>
            <a:r>
              <a:rPr lang="en-US" sz="1000" b="0" dirty="0">
                <a:solidFill>
                  <a:srgbClr val="777777"/>
                </a:solidFill>
                <a:effectLst/>
                <a:latin typeface="Consolas" panose="020B0609020204030204" pitchFamily="49" charset="0"/>
              </a:rPr>
              <a:t>(</a:t>
            </a:r>
            <a:r>
              <a:rPr lang="en-US" sz="1000" b="1" dirty="0">
                <a:solidFill>
                  <a:srgbClr val="7A3E9D"/>
                </a:solidFill>
                <a:effectLst/>
                <a:latin typeface="Consolas" panose="020B0609020204030204" pitchFamily="49" charset="0"/>
              </a:rPr>
              <a:t>Action</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def</a:t>
            </a: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name</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self</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return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action_movie_title</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def</a:t>
            </a: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run</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self</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dispatcher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CollectingDispatcher</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tracker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Tracker</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domain</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Dict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Any</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List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Dict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Any</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Load </a:t>
            </a:r>
            <a:r>
              <a:rPr lang="en-US" sz="1000" b="0" i="1" dirty="0" err="1">
                <a:solidFill>
                  <a:srgbClr val="AAAAAA"/>
                </a:solidFill>
                <a:effectLst/>
                <a:latin typeface="Consolas" panose="020B0609020204030204" pitchFamily="49" charset="0"/>
              </a:rPr>
              <a:t>dataframe</a:t>
            </a:r>
            <a:r>
              <a:rPr lang="en-US" sz="1000" b="0" i="1" dirty="0">
                <a:solidFill>
                  <a:srgbClr val="AAAAAA"/>
                </a:solidFill>
                <a:effectLst/>
                <a:latin typeface="Consolas" panose="020B0609020204030204" pitchFamily="49" charset="0"/>
              </a:rPr>
              <a:t> top250</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pd</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read_csv</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top250.csv</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sep</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do not truncate hyperlinks</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pd</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set_option</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display.max_colwidth</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9C5D27"/>
                </a:solidFill>
                <a:effectLst/>
                <a:latin typeface="Consolas" panose="020B0609020204030204" pitchFamily="49" charset="0"/>
              </a:rPr>
              <a:t>None</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take in the typed message</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userMessage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latest_message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use model to find the movie</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index</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index</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use model to find the movie</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condition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index</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Title</a:t>
            </a:r>
            <a:r>
              <a:rPr lang="en-US" sz="1000" b="0" dirty="0">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userMessage</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index_list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condition</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tolist</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image_poster</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Poster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loc</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index_list</a:t>
            </a:r>
            <a:r>
              <a:rPr lang="en-US" sz="1000" b="0" dirty="0">
                <a:solidFill>
                  <a:srgbClr val="777777"/>
                </a:solidFill>
                <a:effectLst/>
                <a:latin typeface="Consolas" panose="020B0609020204030204" pitchFamily="49" charset="0"/>
              </a:rPr>
              <a:t>[</a:t>
            </a:r>
            <a:r>
              <a:rPr lang="en-US" sz="1000" b="0" dirty="0">
                <a:solidFill>
                  <a:srgbClr val="9C5D27"/>
                </a:solidFill>
                <a:effectLst/>
                <a:latin typeface="Consolas" panose="020B0609020204030204" pitchFamily="49" charset="0"/>
              </a:rPr>
              <a:t>0</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print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image poster: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image_poster</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link</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Title</a:t>
            </a:r>
            <a:r>
              <a:rPr lang="en-US" sz="1000" b="0" dirty="0">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userMessage</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imdb_link</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if</a:t>
            </a:r>
            <a:r>
              <a:rPr lang="en-US" sz="1000" b="0" dirty="0">
                <a:solidFill>
                  <a:srgbClr val="333333"/>
                </a:solidFill>
                <a:effectLst/>
                <a:latin typeface="Consolas" panose="020B0609020204030204" pitchFamily="49" charset="0"/>
              </a:rPr>
              <a:t> </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link</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9C5D27"/>
                </a:solidFill>
                <a:effectLst/>
                <a:latin typeface="Consolas" panose="020B0609020204030204" pitchFamily="49" charset="0"/>
              </a:rPr>
              <a:t>0</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botResponse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f</a:t>
            </a:r>
            <a:r>
              <a:rPr lang="en-US" sz="1000" b="0" dirty="0" err="1">
                <a:solidFill>
                  <a:srgbClr val="448C27"/>
                </a:solidFill>
                <a:effectLst/>
                <a:latin typeface="Consolas" panose="020B0609020204030204" pitchFamily="49" charset="0"/>
              </a:rPr>
              <a:t>"I</a:t>
            </a:r>
            <a:r>
              <a:rPr lang="en-US" sz="1000" b="0" dirty="0">
                <a:solidFill>
                  <a:srgbClr val="448C27"/>
                </a:solidFill>
                <a:effectLst/>
                <a:latin typeface="Consolas" panose="020B0609020204030204" pitchFamily="49" charset="0"/>
              </a:rPr>
              <a:t> found the following link and poster : </a:t>
            </a:r>
            <a:r>
              <a:rPr lang="en-US" sz="1000" b="0" dirty="0">
                <a:solidFill>
                  <a:srgbClr val="9C5D27"/>
                </a:solidFill>
                <a:effectLst/>
                <a:latin typeface="Consolas" panose="020B0609020204030204" pitchFamily="49" charset="0"/>
              </a:rPr>
              <a:t>{</a:t>
            </a:r>
            <a:r>
              <a:rPr lang="en-US" sz="1000" b="0" dirty="0">
                <a:solidFill>
                  <a:srgbClr val="7A3E9D"/>
                </a:solidFill>
                <a:effectLst/>
                <a:latin typeface="Consolas" panose="020B0609020204030204" pitchFamily="49" charset="0"/>
              </a:rPr>
              <a:t>link</a:t>
            </a:r>
            <a:r>
              <a:rPr lang="en-US" sz="1000" b="0" dirty="0">
                <a:solidFill>
                  <a:srgbClr val="9C5D2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else</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botResponse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f</a:t>
            </a:r>
            <a:r>
              <a:rPr lang="en-US" sz="1000" b="0" dirty="0" err="1">
                <a:solidFill>
                  <a:srgbClr val="448C27"/>
                </a:solidFill>
                <a:effectLst/>
                <a:latin typeface="Consolas" panose="020B0609020204030204" pitchFamily="49" charset="0"/>
              </a:rPr>
              <a:t>"Movie</a:t>
            </a:r>
            <a:r>
              <a:rPr lang="en-US" sz="1000" b="0" dirty="0">
                <a:solidFill>
                  <a:srgbClr val="448C27"/>
                </a:solidFill>
                <a:effectLst/>
                <a:latin typeface="Consolas" panose="020B0609020204030204" pitchFamily="49" charset="0"/>
              </a:rPr>
              <a:t> title is not in list, please find another title"</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dispatcher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utter_message</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botResponse</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dispatcher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utter_message</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image</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image_poster</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return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dirty="0"/>
          </a:p>
        </p:txBody>
      </p:sp>
      <p:sp>
        <p:nvSpPr>
          <p:cNvPr id="6" name="Title 1">
            <a:extLst>
              <a:ext uri="{FF2B5EF4-FFF2-40B4-BE49-F238E27FC236}">
                <a16:creationId xmlns:a16="http://schemas.microsoft.com/office/drawing/2014/main" id="{11696B38-3F1F-4DC3-AA54-A7D99528F3E8}"/>
              </a:ext>
            </a:extLst>
          </p:cNvPr>
          <p:cNvSpPr>
            <a:spLocks noGrp="1"/>
          </p:cNvSpPr>
          <p:nvPr>
            <p:ph type="title"/>
          </p:nvPr>
        </p:nvSpPr>
        <p:spPr>
          <a:xfrm>
            <a:off x="838200" y="83659"/>
            <a:ext cx="10515600" cy="1325563"/>
          </a:xfrm>
        </p:spPr>
        <p:txBody>
          <a:bodyPr/>
          <a:lstStyle/>
          <a:p>
            <a:r>
              <a:rPr lang="en-US" dirty="0"/>
              <a:t>5 Actions </a:t>
            </a:r>
          </a:p>
        </p:txBody>
      </p:sp>
      <p:sp>
        <p:nvSpPr>
          <p:cNvPr id="7" name="TextBox 6">
            <a:extLst>
              <a:ext uri="{FF2B5EF4-FFF2-40B4-BE49-F238E27FC236}">
                <a16:creationId xmlns:a16="http://schemas.microsoft.com/office/drawing/2014/main" id="{D60B020A-5A09-4C32-844F-57AED3849273}"/>
              </a:ext>
            </a:extLst>
          </p:cNvPr>
          <p:cNvSpPr txBox="1"/>
          <p:nvPr/>
        </p:nvSpPr>
        <p:spPr>
          <a:xfrm>
            <a:off x="8785781" y="1574275"/>
            <a:ext cx="3170277" cy="1477328"/>
          </a:xfrm>
          <a:prstGeom prst="rect">
            <a:avLst/>
          </a:prstGeom>
          <a:noFill/>
        </p:spPr>
        <p:txBody>
          <a:bodyPr wrap="square" rtlCol="0">
            <a:spAutoFit/>
          </a:bodyPr>
          <a:lstStyle/>
          <a:p>
            <a:r>
              <a:rPr lang="en-US" dirty="0"/>
              <a:t>Action: </a:t>
            </a:r>
          </a:p>
          <a:p>
            <a:r>
              <a:rPr lang="en-US" dirty="0"/>
              <a:t>Is to retrieve the image and hyperlink based on the movie title given</a:t>
            </a:r>
          </a:p>
          <a:p>
            <a:endParaRPr lang="en-US" dirty="0"/>
          </a:p>
        </p:txBody>
      </p:sp>
    </p:spTree>
    <p:extLst>
      <p:ext uri="{BB962C8B-B14F-4D97-AF65-F5344CB8AC3E}">
        <p14:creationId xmlns:p14="http://schemas.microsoft.com/office/powerpoint/2010/main" val="269355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6E92-E063-45C7-A344-E3EC8E76F562}"/>
              </a:ext>
            </a:extLst>
          </p:cNvPr>
          <p:cNvSpPr>
            <a:spLocks noGrp="1"/>
          </p:cNvSpPr>
          <p:nvPr>
            <p:ph type="title"/>
          </p:nvPr>
        </p:nvSpPr>
        <p:spPr/>
        <p:txBody>
          <a:bodyPr/>
          <a:lstStyle/>
          <a:p>
            <a:r>
              <a:rPr lang="en-US" dirty="0"/>
              <a:t>Dataset 1</a:t>
            </a:r>
          </a:p>
        </p:txBody>
      </p:sp>
      <p:pic>
        <p:nvPicPr>
          <p:cNvPr id="5" name="Content Placeholder 4">
            <a:extLst>
              <a:ext uri="{FF2B5EF4-FFF2-40B4-BE49-F238E27FC236}">
                <a16:creationId xmlns:a16="http://schemas.microsoft.com/office/drawing/2014/main" id="{F89385AF-215D-426C-846C-9609972A4138}"/>
              </a:ext>
            </a:extLst>
          </p:cNvPr>
          <p:cNvPicPr>
            <a:picLocks noGrp="1" noChangeAspect="1"/>
          </p:cNvPicPr>
          <p:nvPr>
            <p:ph idx="1"/>
          </p:nvPr>
        </p:nvPicPr>
        <p:blipFill>
          <a:blip r:embed="rId2"/>
          <a:stretch>
            <a:fillRect/>
          </a:stretch>
        </p:blipFill>
        <p:spPr>
          <a:xfrm>
            <a:off x="1917541" y="1515382"/>
            <a:ext cx="8356917" cy="4351338"/>
          </a:xfrm>
        </p:spPr>
      </p:pic>
    </p:spTree>
    <p:extLst>
      <p:ext uri="{BB962C8B-B14F-4D97-AF65-F5344CB8AC3E}">
        <p14:creationId xmlns:p14="http://schemas.microsoft.com/office/powerpoint/2010/main" val="4180786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FECB-AA2B-4087-A823-3F87DB8AE313}"/>
              </a:ext>
            </a:extLst>
          </p:cNvPr>
          <p:cNvSpPr>
            <a:spLocks noGrp="1"/>
          </p:cNvSpPr>
          <p:nvPr>
            <p:ph type="title"/>
          </p:nvPr>
        </p:nvSpPr>
        <p:spPr/>
        <p:txBody>
          <a:bodyPr/>
          <a:lstStyle/>
          <a:p>
            <a:r>
              <a:rPr lang="en-US" dirty="0"/>
              <a:t>Demo1 : happy path + plot movie</a:t>
            </a:r>
          </a:p>
        </p:txBody>
      </p:sp>
      <p:sp>
        <p:nvSpPr>
          <p:cNvPr id="3" name="Content Placeholder 2">
            <a:extLst>
              <a:ext uri="{FF2B5EF4-FFF2-40B4-BE49-F238E27FC236}">
                <a16:creationId xmlns:a16="http://schemas.microsoft.com/office/drawing/2014/main" id="{8E47FE29-5433-4252-BC10-5FA4F9019D11}"/>
              </a:ext>
            </a:extLst>
          </p:cNvPr>
          <p:cNvSpPr>
            <a:spLocks noGrp="1"/>
          </p:cNvSpPr>
          <p:nvPr>
            <p:ph idx="1"/>
          </p:nvPr>
        </p:nvSpPr>
        <p:spPr/>
        <p:txBody>
          <a:bodyPr/>
          <a:lstStyle/>
          <a:p>
            <a:r>
              <a:rPr lang="en-US" dirty="0"/>
              <a:t>This one uses Dataset1. </a:t>
            </a:r>
          </a:p>
          <a:p>
            <a:r>
              <a:rPr lang="en-US" dirty="0"/>
              <a:t>Give the general plot of a movie which you want to find the name but only know some details of the movie.</a:t>
            </a:r>
          </a:p>
          <a:p>
            <a:r>
              <a:rPr lang="en-US" dirty="0"/>
              <a:t>Outputs top 5 movie names based on cosine similarity of the input words with the Plot in IMDB</a:t>
            </a:r>
          </a:p>
        </p:txBody>
      </p:sp>
      <p:sp>
        <p:nvSpPr>
          <p:cNvPr id="4" name="TextBox 3">
            <a:extLst>
              <a:ext uri="{FF2B5EF4-FFF2-40B4-BE49-F238E27FC236}">
                <a16:creationId xmlns:a16="http://schemas.microsoft.com/office/drawing/2014/main" id="{5EBF33AA-2211-4C87-A450-58E4EE0F22D1}"/>
              </a:ext>
            </a:extLst>
          </p:cNvPr>
          <p:cNvSpPr txBox="1"/>
          <p:nvPr/>
        </p:nvSpPr>
        <p:spPr>
          <a:xfrm>
            <a:off x="4732256" y="365125"/>
            <a:ext cx="5008038" cy="369332"/>
          </a:xfrm>
          <a:prstGeom prst="rect">
            <a:avLst/>
          </a:prstGeom>
          <a:noFill/>
        </p:spPr>
        <p:txBody>
          <a:bodyPr wrap="none" rtlCol="0">
            <a:spAutoFit/>
          </a:bodyPr>
          <a:lstStyle/>
          <a:p>
            <a:r>
              <a:rPr lang="en-US" dirty="0"/>
              <a:t>Disclaimer: Only picked 4 scenario to demo in class.</a:t>
            </a:r>
          </a:p>
        </p:txBody>
      </p:sp>
    </p:spTree>
    <p:extLst>
      <p:ext uri="{BB962C8B-B14F-4D97-AF65-F5344CB8AC3E}">
        <p14:creationId xmlns:p14="http://schemas.microsoft.com/office/powerpoint/2010/main" val="431975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E520-7DB1-4940-877A-D448C2D18AC7}"/>
              </a:ext>
            </a:extLst>
          </p:cNvPr>
          <p:cNvSpPr>
            <a:spLocks noGrp="1"/>
          </p:cNvSpPr>
          <p:nvPr>
            <p:ph type="title"/>
          </p:nvPr>
        </p:nvSpPr>
        <p:spPr/>
        <p:txBody>
          <a:bodyPr/>
          <a:lstStyle/>
          <a:p>
            <a:r>
              <a:rPr lang="en-US" dirty="0"/>
              <a:t>Demo1 : happy path + plot movie</a:t>
            </a:r>
          </a:p>
        </p:txBody>
      </p:sp>
      <p:pic>
        <p:nvPicPr>
          <p:cNvPr id="5" name="Content Placeholder 4">
            <a:extLst>
              <a:ext uri="{FF2B5EF4-FFF2-40B4-BE49-F238E27FC236}">
                <a16:creationId xmlns:a16="http://schemas.microsoft.com/office/drawing/2014/main" id="{DA74C2C1-8957-4AE0-9BD4-EB8C9C37A2B6}"/>
              </a:ext>
            </a:extLst>
          </p:cNvPr>
          <p:cNvPicPr>
            <a:picLocks noGrp="1" noChangeAspect="1"/>
          </p:cNvPicPr>
          <p:nvPr>
            <p:ph idx="1"/>
          </p:nvPr>
        </p:nvPicPr>
        <p:blipFill>
          <a:blip r:embed="rId2"/>
          <a:stretch>
            <a:fillRect/>
          </a:stretch>
        </p:blipFill>
        <p:spPr>
          <a:xfrm>
            <a:off x="1834689" y="1825625"/>
            <a:ext cx="8522621" cy="4351338"/>
          </a:xfrm>
        </p:spPr>
      </p:pic>
    </p:spTree>
    <p:extLst>
      <p:ext uri="{BB962C8B-B14F-4D97-AF65-F5344CB8AC3E}">
        <p14:creationId xmlns:p14="http://schemas.microsoft.com/office/powerpoint/2010/main" val="217205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FC15-41F9-4B7D-8726-399C8BC58AEE}"/>
              </a:ext>
            </a:extLst>
          </p:cNvPr>
          <p:cNvSpPr>
            <a:spLocks noGrp="1"/>
          </p:cNvSpPr>
          <p:nvPr>
            <p:ph type="title"/>
          </p:nvPr>
        </p:nvSpPr>
        <p:spPr/>
        <p:txBody>
          <a:bodyPr/>
          <a:lstStyle/>
          <a:p>
            <a:r>
              <a:rPr lang="en-US" dirty="0"/>
              <a:t>Demo1 : happy path + plot movie</a:t>
            </a:r>
          </a:p>
        </p:txBody>
      </p:sp>
      <p:pic>
        <p:nvPicPr>
          <p:cNvPr id="5" name="Content Placeholder 4">
            <a:extLst>
              <a:ext uri="{FF2B5EF4-FFF2-40B4-BE49-F238E27FC236}">
                <a16:creationId xmlns:a16="http://schemas.microsoft.com/office/drawing/2014/main" id="{8FA62DF6-632C-4F90-9A88-7EA49181972A}"/>
              </a:ext>
            </a:extLst>
          </p:cNvPr>
          <p:cNvPicPr>
            <a:picLocks noGrp="1" noChangeAspect="1"/>
          </p:cNvPicPr>
          <p:nvPr>
            <p:ph idx="1"/>
          </p:nvPr>
        </p:nvPicPr>
        <p:blipFill>
          <a:blip r:embed="rId2"/>
          <a:stretch>
            <a:fillRect/>
          </a:stretch>
        </p:blipFill>
        <p:spPr>
          <a:xfrm>
            <a:off x="629856" y="1690688"/>
            <a:ext cx="10515600" cy="2346986"/>
          </a:xfrm>
        </p:spPr>
      </p:pic>
      <p:sp>
        <p:nvSpPr>
          <p:cNvPr id="6" name="TextBox 5">
            <a:extLst>
              <a:ext uri="{FF2B5EF4-FFF2-40B4-BE49-F238E27FC236}">
                <a16:creationId xmlns:a16="http://schemas.microsoft.com/office/drawing/2014/main" id="{E1907D76-B1EE-42D6-8C95-E607607F149D}"/>
              </a:ext>
            </a:extLst>
          </p:cNvPr>
          <p:cNvSpPr txBox="1"/>
          <p:nvPr/>
        </p:nvSpPr>
        <p:spPr>
          <a:xfrm>
            <a:off x="1942459" y="4622638"/>
            <a:ext cx="8307082" cy="646331"/>
          </a:xfrm>
          <a:prstGeom prst="rect">
            <a:avLst/>
          </a:prstGeom>
          <a:noFill/>
        </p:spPr>
        <p:txBody>
          <a:bodyPr wrap="none" rtlCol="0">
            <a:spAutoFit/>
          </a:bodyPr>
          <a:lstStyle/>
          <a:p>
            <a:r>
              <a:rPr lang="en-US" dirty="0"/>
              <a:t>Note I didn’t link this to the Action: </a:t>
            </a:r>
            <a:r>
              <a:rPr lang="en-US" dirty="0" err="1"/>
              <a:t>action_movie_title</a:t>
            </a:r>
            <a:r>
              <a:rPr lang="en-US" dirty="0"/>
              <a:t> because the base of</a:t>
            </a:r>
          </a:p>
          <a:p>
            <a:r>
              <a:rPr lang="en-US" dirty="0"/>
              <a:t>the dataset is not the same, so some movies are not in the list of top 250 IMDB movies</a:t>
            </a:r>
          </a:p>
        </p:txBody>
      </p:sp>
    </p:spTree>
    <p:extLst>
      <p:ext uri="{BB962C8B-B14F-4D97-AF65-F5344CB8AC3E}">
        <p14:creationId xmlns:p14="http://schemas.microsoft.com/office/powerpoint/2010/main" val="61104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2D78-E7F9-4A2D-94E6-D849A62E0D3B}"/>
              </a:ext>
            </a:extLst>
          </p:cNvPr>
          <p:cNvSpPr>
            <a:spLocks noGrp="1"/>
          </p:cNvSpPr>
          <p:nvPr>
            <p:ph type="title"/>
          </p:nvPr>
        </p:nvSpPr>
        <p:spPr>
          <a:xfrm>
            <a:off x="838200" y="500062"/>
            <a:ext cx="10515600" cy="1325563"/>
          </a:xfrm>
        </p:spPr>
        <p:txBody>
          <a:bodyPr>
            <a:normAutofit fontScale="90000"/>
          </a:bodyPr>
          <a:lstStyle/>
          <a:p>
            <a:r>
              <a:rPr lang="en-US" dirty="0"/>
              <a:t>Demo2: happy path + form filling + movie Link and image </a:t>
            </a:r>
            <a:br>
              <a:rPr lang="en-US" b="0" dirty="0">
                <a:solidFill>
                  <a:srgbClr val="333333"/>
                </a:solidFill>
                <a:effectLst/>
                <a:highlight>
                  <a:srgbClr val="FFFF00"/>
                </a:highligh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EDAD3539-B7AC-495E-8709-B330F09C02ED}"/>
              </a:ext>
            </a:extLst>
          </p:cNvPr>
          <p:cNvSpPr>
            <a:spLocks noGrp="1"/>
          </p:cNvSpPr>
          <p:nvPr>
            <p:ph idx="1"/>
          </p:nvPr>
        </p:nvSpPr>
        <p:spPr/>
        <p:txBody>
          <a:bodyPr/>
          <a:lstStyle/>
          <a:p>
            <a:r>
              <a:rPr lang="en-US" dirty="0"/>
              <a:t>Asks for input to 3 slots put into forms namely 1)genre 2)year (</a:t>
            </a:r>
            <a:r>
              <a:rPr lang="en-US" dirty="0" err="1"/>
              <a:t>year_after</a:t>
            </a:r>
            <a:r>
              <a:rPr lang="en-US" dirty="0"/>
              <a:t>) 3) language</a:t>
            </a:r>
          </a:p>
          <a:p>
            <a:r>
              <a:rPr lang="en-US" dirty="0"/>
              <a:t>Filters on Dataset 2 which is the top 250 IMDB movies</a:t>
            </a:r>
          </a:p>
          <a:p>
            <a:r>
              <a:rPr lang="en-US" dirty="0"/>
              <a:t>Displays name, movie link and image </a:t>
            </a:r>
          </a:p>
          <a:p>
            <a:r>
              <a:rPr lang="en-US" dirty="0"/>
              <a:t>If you don’t want to know the movie link and image, we can also deny it when asked  “Give movie details”</a:t>
            </a:r>
          </a:p>
        </p:txBody>
      </p:sp>
    </p:spTree>
    <p:extLst>
      <p:ext uri="{BB962C8B-B14F-4D97-AF65-F5344CB8AC3E}">
        <p14:creationId xmlns:p14="http://schemas.microsoft.com/office/powerpoint/2010/main" val="426887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DDAB-7D07-47AC-9979-EB56D3801D3F}"/>
              </a:ext>
            </a:extLst>
          </p:cNvPr>
          <p:cNvSpPr>
            <a:spLocks noGrp="1"/>
          </p:cNvSpPr>
          <p:nvPr>
            <p:ph type="title"/>
          </p:nvPr>
        </p:nvSpPr>
        <p:spPr/>
        <p:txBody>
          <a:bodyPr/>
          <a:lstStyle/>
          <a:p>
            <a:r>
              <a:rPr lang="en-US" dirty="0"/>
              <a:t>Demo2: happy path + form filling + movie Link and image</a:t>
            </a:r>
          </a:p>
        </p:txBody>
      </p:sp>
      <p:pic>
        <p:nvPicPr>
          <p:cNvPr id="5" name="Picture 4">
            <a:extLst>
              <a:ext uri="{FF2B5EF4-FFF2-40B4-BE49-F238E27FC236}">
                <a16:creationId xmlns:a16="http://schemas.microsoft.com/office/drawing/2014/main" id="{8C5798B9-AE60-475B-85CF-1A5B9BA2D807}"/>
              </a:ext>
            </a:extLst>
          </p:cNvPr>
          <p:cNvPicPr>
            <a:picLocks noChangeAspect="1"/>
          </p:cNvPicPr>
          <p:nvPr/>
        </p:nvPicPr>
        <p:blipFill>
          <a:blip r:embed="rId2"/>
          <a:stretch>
            <a:fillRect/>
          </a:stretch>
        </p:blipFill>
        <p:spPr>
          <a:xfrm>
            <a:off x="1798258" y="1690688"/>
            <a:ext cx="7996192" cy="4917518"/>
          </a:xfrm>
          <a:prstGeom prst="rect">
            <a:avLst/>
          </a:prstGeom>
        </p:spPr>
      </p:pic>
    </p:spTree>
    <p:extLst>
      <p:ext uri="{BB962C8B-B14F-4D97-AF65-F5344CB8AC3E}">
        <p14:creationId xmlns:p14="http://schemas.microsoft.com/office/powerpoint/2010/main" val="3051406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4AC7-12A2-4ECC-9C46-36AA0DCB408D}"/>
              </a:ext>
            </a:extLst>
          </p:cNvPr>
          <p:cNvSpPr>
            <a:spLocks noGrp="1"/>
          </p:cNvSpPr>
          <p:nvPr>
            <p:ph type="title"/>
          </p:nvPr>
        </p:nvSpPr>
        <p:spPr/>
        <p:txBody>
          <a:bodyPr/>
          <a:lstStyle/>
          <a:p>
            <a:r>
              <a:rPr lang="en-US" dirty="0"/>
              <a:t>Demo2: happy path + form filling + movie Link and image</a:t>
            </a:r>
          </a:p>
        </p:txBody>
      </p:sp>
      <p:pic>
        <p:nvPicPr>
          <p:cNvPr id="5" name="Content Placeholder 4">
            <a:extLst>
              <a:ext uri="{FF2B5EF4-FFF2-40B4-BE49-F238E27FC236}">
                <a16:creationId xmlns:a16="http://schemas.microsoft.com/office/drawing/2014/main" id="{4BFA6F19-F8B5-467D-A9F2-EC82BE5C978F}"/>
              </a:ext>
            </a:extLst>
          </p:cNvPr>
          <p:cNvPicPr>
            <a:picLocks noGrp="1" noChangeAspect="1"/>
          </p:cNvPicPr>
          <p:nvPr>
            <p:ph idx="1"/>
          </p:nvPr>
        </p:nvPicPr>
        <p:blipFill>
          <a:blip r:embed="rId2"/>
          <a:stretch>
            <a:fillRect/>
          </a:stretch>
        </p:blipFill>
        <p:spPr>
          <a:xfrm>
            <a:off x="1702229" y="1825625"/>
            <a:ext cx="8787541" cy="4351338"/>
          </a:xfrm>
        </p:spPr>
      </p:pic>
    </p:spTree>
    <p:extLst>
      <p:ext uri="{BB962C8B-B14F-4D97-AF65-F5344CB8AC3E}">
        <p14:creationId xmlns:p14="http://schemas.microsoft.com/office/powerpoint/2010/main" val="2927961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81DA-F8D7-46F1-850B-C86B5EE2D861}"/>
              </a:ext>
            </a:extLst>
          </p:cNvPr>
          <p:cNvSpPr>
            <a:spLocks noGrp="1"/>
          </p:cNvSpPr>
          <p:nvPr>
            <p:ph type="title"/>
          </p:nvPr>
        </p:nvSpPr>
        <p:spPr/>
        <p:txBody>
          <a:bodyPr/>
          <a:lstStyle/>
          <a:p>
            <a:r>
              <a:rPr lang="en-US" dirty="0"/>
              <a:t>Demo2: happy path + form filling + movie Link and image</a:t>
            </a:r>
          </a:p>
        </p:txBody>
      </p:sp>
      <p:pic>
        <p:nvPicPr>
          <p:cNvPr id="5" name="Content Placeholder 4">
            <a:extLst>
              <a:ext uri="{FF2B5EF4-FFF2-40B4-BE49-F238E27FC236}">
                <a16:creationId xmlns:a16="http://schemas.microsoft.com/office/drawing/2014/main" id="{4DB8E947-490D-439E-B05D-D20A3917C14D}"/>
              </a:ext>
            </a:extLst>
          </p:cNvPr>
          <p:cNvPicPr>
            <a:picLocks noGrp="1" noChangeAspect="1"/>
          </p:cNvPicPr>
          <p:nvPr>
            <p:ph idx="1"/>
          </p:nvPr>
        </p:nvPicPr>
        <p:blipFill>
          <a:blip r:embed="rId2"/>
          <a:stretch>
            <a:fillRect/>
          </a:stretch>
        </p:blipFill>
        <p:spPr>
          <a:xfrm>
            <a:off x="1293349" y="1825625"/>
            <a:ext cx="9605301" cy="4351338"/>
          </a:xfrm>
        </p:spPr>
      </p:pic>
    </p:spTree>
    <p:extLst>
      <p:ext uri="{BB962C8B-B14F-4D97-AF65-F5344CB8AC3E}">
        <p14:creationId xmlns:p14="http://schemas.microsoft.com/office/powerpoint/2010/main" val="2327288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6819-2B6D-4FC4-8BFB-8E602327B56E}"/>
              </a:ext>
            </a:extLst>
          </p:cNvPr>
          <p:cNvSpPr>
            <a:spLocks noGrp="1"/>
          </p:cNvSpPr>
          <p:nvPr>
            <p:ph type="title"/>
          </p:nvPr>
        </p:nvSpPr>
        <p:spPr/>
        <p:txBody>
          <a:bodyPr/>
          <a:lstStyle/>
          <a:p>
            <a:r>
              <a:rPr lang="en-US" dirty="0"/>
              <a:t>Demo2: happy path + form filling + movie Link and image</a:t>
            </a:r>
          </a:p>
        </p:txBody>
      </p:sp>
      <p:pic>
        <p:nvPicPr>
          <p:cNvPr id="5" name="Content Placeholder 4">
            <a:extLst>
              <a:ext uri="{FF2B5EF4-FFF2-40B4-BE49-F238E27FC236}">
                <a16:creationId xmlns:a16="http://schemas.microsoft.com/office/drawing/2014/main" id="{F014E8CA-D482-458B-B878-15160186FD16}"/>
              </a:ext>
            </a:extLst>
          </p:cNvPr>
          <p:cNvPicPr>
            <a:picLocks noGrp="1" noChangeAspect="1"/>
          </p:cNvPicPr>
          <p:nvPr>
            <p:ph idx="1"/>
          </p:nvPr>
        </p:nvPicPr>
        <p:blipFill>
          <a:blip r:embed="rId2"/>
          <a:stretch>
            <a:fillRect/>
          </a:stretch>
        </p:blipFill>
        <p:spPr>
          <a:xfrm>
            <a:off x="838200" y="2559861"/>
            <a:ext cx="10515600" cy="2882866"/>
          </a:xfrm>
        </p:spPr>
      </p:pic>
    </p:spTree>
    <p:extLst>
      <p:ext uri="{BB962C8B-B14F-4D97-AF65-F5344CB8AC3E}">
        <p14:creationId xmlns:p14="http://schemas.microsoft.com/office/powerpoint/2010/main" val="4149024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F9BFD-CAB6-41B6-AB07-C049651EADCD}"/>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000" kern="1200" dirty="0">
                <a:solidFill>
                  <a:schemeClr val="tx1"/>
                </a:solidFill>
                <a:latin typeface="+mj-lt"/>
                <a:ea typeface="+mj-ea"/>
                <a:cs typeface="+mj-cs"/>
              </a:rPr>
              <a:t>Demo3: happy path + clustering + give details</a:t>
            </a:r>
          </a:p>
        </p:txBody>
      </p:sp>
      <p:pic>
        <p:nvPicPr>
          <p:cNvPr id="5" name="Picture 4">
            <a:extLst>
              <a:ext uri="{FF2B5EF4-FFF2-40B4-BE49-F238E27FC236}">
                <a16:creationId xmlns:a16="http://schemas.microsoft.com/office/drawing/2014/main" id="{48098AC4-9490-4A28-AC13-D980268B660F}"/>
              </a:ext>
            </a:extLst>
          </p:cNvPr>
          <p:cNvPicPr>
            <a:picLocks noChangeAspect="1"/>
          </p:cNvPicPr>
          <p:nvPr/>
        </p:nvPicPr>
        <p:blipFill>
          <a:blip r:embed="rId2"/>
          <a:stretch>
            <a:fillRect/>
          </a:stretch>
        </p:blipFill>
        <p:spPr>
          <a:xfrm>
            <a:off x="2399536" y="1585732"/>
            <a:ext cx="7003712" cy="4709997"/>
          </a:xfrm>
          <a:prstGeom prst="rect">
            <a:avLst/>
          </a:prstGeom>
        </p:spPr>
      </p:pic>
    </p:spTree>
    <p:extLst>
      <p:ext uri="{BB962C8B-B14F-4D97-AF65-F5344CB8AC3E}">
        <p14:creationId xmlns:p14="http://schemas.microsoft.com/office/powerpoint/2010/main" val="709269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C1BA-0A87-473B-B9E9-AEE092DEE80F}"/>
              </a:ext>
            </a:extLst>
          </p:cNvPr>
          <p:cNvSpPr>
            <a:spLocks noGrp="1"/>
          </p:cNvSpPr>
          <p:nvPr>
            <p:ph type="title"/>
          </p:nvPr>
        </p:nvSpPr>
        <p:spPr/>
        <p:txBody>
          <a:bodyPr/>
          <a:lstStyle/>
          <a:p>
            <a:r>
              <a:rPr lang="en-US" sz="4400" kern="1200" dirty="0">
                <a:solidFill>
                  <a:schemeClr val="tx1"/>
                </a:solidFill>
                <a:latin typeface="+mj-lt"/>
                <a:ea typeface="+mj-ea"/>
                <a:cs typeface="+mj-cs"/>
              </a:rPr>
              <a:t>Demo3: happy path + clustering + give details</a:t>
            </a:r>
            <a:endParaRPr lang="en-US" dirty="0"/>
          </a:p>
        </p:txBody>
      </p:sp>
      <p:pic>
        <p:nvPicPr>
          <p:cNvPr id="5" name="Content Placeholder 4">
            <a:extLst>
              <a:ext uri="{FF2B5EF4-FFF2-40B4-BE49-F238E27FC236}">
                <a16:creationId xmlns:a16="http://schemas.microsoft.com/office/drawing/2014/main" id="{E8C84E6F-356F-4D15-A49A-B695795B6412}"/>
              </a:ext>
            </a:extLst>
          </p:cNvPr>
          <p:cNvPicPr>
            <a:picLocks noGrp="1" noChangeAspect="1"/>
          </p:cNvPicPr>
          <p:nvPr>
            <p:ph idx="1"/>
          </p:nvPr>
        </p:nvPicPr>
        <p:blipFill>
          <a:blip r:embed="rId2"/>
          <a:stretch>
            <a:fillRect/>
          </a:stretch>
        </p:blipFill>
        <p:spPr>
          <a:xfrm>
            <a:off x="2540335" y="1825625"/>
            <a:ext cx="7111329" cy="4351338"/>
          </a:xfrm>
        </p:spPr>
      </p:pic>
    </p:spTree>
    <p:extLst>
      <p:ext uri="{BB962C8B-B14F-4D97-AF65-F5344CB8AC3E}">
        <p14:creationId xmlns:p14="http://schemas.microsoft.com/office/powerpoint/2010/main" val="31337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0FF0E-AAD3-4427-9F8E-3F84AAC7D4CA}"/>
              </a:ext>
            </a:extLst>
          </p:cNvPr>
          <p:cNvSpPr>
            <a:spLocks noGrp="1"/>
          </p:cNvSpPr>
          <p:nvPr>
            <p:ph type="title"/>
          </p:nvPr>
        </p:nvSpPr>
        <p:spPr/>
        <p:txBody>
          <a:bodyPr/>
          <a:lstStyle/>
          <a:p>
            <a:r>
              <a:rPr lang="en-US" dirty="0"/>
              <a:t>Dataset 1</a:t>
            </a:r>
          </a:p>
        </p:txBody>
      </p:sp>
      <p:sp>
        <p:nvSpPr>
          <p:cNvPr id="3" name="Content Placeholder 2">
            <a:extLst>
              <a:ext uri="{FF2B5EF4-FFF2-40B4-BE49-F238E27FC236}">
                <a16:creationId xmlns:a16="http://schemas.microsoft.com/office/drawing/2014/main" id="{3E039539-1037-4933-BEAD-E59E970F3ACF}"/>
              </a:ext>
            </a:extLst>
          </p:cNvPr>
          <p:cNvSpPr>
            <a:spLocks noGrp="1"/>
          </p:cNvSpPr>
          <p:nvPr>
            <p:ph idx="1"/>
          </p:nvPr>
        </p:nvSpPr>
        <p:spPr/>
        <p:txBody>
          <a:bodyPr>
            <a:normAutofit fontScale="55000" lnSpcReduction="20000"/>
          </a:bodyPr>
          <a:lstStyle/>
          <a:p>
            <a:pPr marL="0" indent="0">
              <a:buNone/>
            </a:pPr>
            <a:r>
              <a:rPr lang="en-US" b="1" dirty="0"/>
              <a:t>Context</a:t>
            </a:r>
          </a:p>
          <a:p>
            <a:pPr marL="0" indent="0">
              <a:buNone/>
            </a:pPr>
            <a:r>
              <a:rPr lang="en-US" dirty="0"/>
              <a:t>Plot summary descriptions scraped from Wikipedia</a:t>
            </a:r>
          </a:p>
          <a:p>
            <a:pPr marL="0" indent="0">
              <a:buNone/>
            </a:pPr>
            <a:endParaRPr lang="en-US" dirty="0"/>
          </a:p>
          <a:p>
            <a:pPr marL="0" indent="0">
              <a:buNone/>
            </a:pPr>
            <a:r>
              <a:rPr lang="en-US" b="1" dirty="0"/>
              <a:t>Content</a:t>
            </a:r>
          </a:p>
          <a:p>
            <a:pPr marL="0" indent="0">
              <a:buNone/>
            </a:pPr>
            <a:r>
              <a:rPr lang="en-US" dirty="0"/>
              <a:t>The dataset contains descriptions of 34,886 movies from around the world. Column descriptions are listed below:</a:t>
            </a:r>
          </a:p>
          <a:p>
            <a:endParaRPr lang="en-US" dirty="0"/>
          </a:p>
          <a:p>
            <a:r>
              <a:rPr lang="en-US" dirty="0"/>
              <a:t>Release Year - Year in which the movie was released</a:t>
            </a:r>
          </a:p>
          <a:p>
            <a:r>
              <a:rPr lang="en-US" dirty="0"/>
              <a:t>Title - Movie title</a:t>
            </a:r>
          </a:p>
          <a:p>
            <a:r>
              <a:rPr lang="en-US" dirty="0"/>
              <a:t>Origin/Ethnicity - Origin of movie (i.e. American, Bollywood, Tamil, etc.)</a:t>
            </a:r>
          </a:p>
          <a:p>
            <a:r>
              <a:rPr lang="en-US" dirty="0"/>
              <a:t>Director - Director(s)</a:t>
            </a:r>
          </a:p>
          <a:p>
            <a:r>
              <a:rPr lang="en-US" dirty="0"/>
              <a:t>Plot - Main actor and actresses</a:t>
            </a:r>
          </a:p>
          <a:p>
            <a:r>
              <a:rPr lang="en-US" dirty="0"/>
              <a:t>Genre - Movie Genre(s)</a:t>
            </a:r>
          </a:p>
          <a:p>
            <a:r>
              <a:rPr lang="en-US" dirty="0"/>
              <a:t>Wiki Page - URL of the Wikipedia page from which the plot description was scraped</a:t>
            </a:r>
          </a:p>
          <a:p>
            <a:r>
              <a:rPr lang="en-US" dirty="0"/>
              <a:t>Plot - Long form description of movie plot (WARNING: May contain spoilers!!!)</a:t>
            </a:r>
          </a:p>
        </p:txBody>
      </p:sp>
    </p:spTree>
    <p:extLst>
      <p:ext uri="{BB962C8B-B14F-4D97-AF65-F5344CB8AC3E}">
        <p14:creationId xmlns:p14="http://schemas.microsoft.com/office/powerpoint/2010/main" val="134781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6E66-73AF-4FAD-8646-A817911DA468}"/>
              </a:ext>
            </a:extLst>
          </p:cNvPr>
          <p:cNvSpPr>
            <a:spLocks noGrp="1"/>
          </p:cNvSpPr>
          <p:nvPr>
            <p:ph type="title"/>
          </p:nvPr>
        </p:nvSpPr>
        <p:spPr/>
        <p:txBody>
          <a:bodyPr/>
          <a:lstStyle/>
          <a:p>
            <a:r>
              <a:rPr lang="en-US" sz="4400" kern="1200" dirty="0">
                <a:solidFill>
                  <a:schemeClr val="tx1"/>
                </a:solidFill>
                <a:latin typeface="+mj-lt"/>
                <a:ea typeface="+mj-ea"/>
                <a:cs typeface="+mj-cs"/>
              </a:rPr>
              <a:t>Demo3: happy path + clustering + give details</a:t>
            </a:r>
            <a:endParaRPr lang="en-US" dirty="0"/>
          </a:p>
        </p:txBody>
      </p:sp>
      <p:pic>
        <p:nvPicPr>
          <p:cNvPr id="5" name="Content Placeholder 4">
            <a:extLst>
              <a:ext uri="{FF2B5EF4-FFF2-40B4-BE49-F238E27FC236}">
                <a16:creationId xmlns:a16="http://schemas.microsoft.com/office/drawing/2014/main" id="{75B02FD7-7F17-4147-B3B7-434A9C197D7B}"/>
              </a:ext>
            </a:extLst>
          </p:cNvPr>
          <p:cNvPicPr>
            <a:picLocks noGrp="1" noChangeAspect="1"/>
          </p:cNvPicPr>
          <p:nvPr>
            <p:ph idx="1"/>
          </p:nvPr>
        </p:nvPicPr>
        <p:blipFill>
          <a:blip r:embed="rId2"/>
          <a:stretch>
            <a:fillRect/>
          </a:stretch>
        </p:blipFill>
        <p:spPr>
          <a:xfrm>
            <a:off x="838200" y="2162677"/>
            <a:ext cx="10515600" cy="3677234"/>
          </a:xfrm>
        </p:spPr>
      </p:pic>
    </p:spTree>
    <p:extLst>
      <p:ext uri="{BB962C8B-B14F-4D97-AF65-F5344CB8AC3E}">
        <p14:creationId xmlns:p14="http://schemas.microsoft.com/office/powerpoint/2010/main" val="2853755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87FB2-BCA9-4DA5-8B23-B84C68EC9565}"/>
              </a:ext>
            </a:extLst>
          </p:cNvPr>
          <p:cNvSpPr>
            <a:spLocks noGrp="1"/>
          </p:cNvSpPr>
          <p:nvPr>
            <p:ph type="title"/>
          </p:nvPr>
        </p:nvSpPr>
        <p:spPr>
          <a:xfrm>
            <a:off x="1008184" y="174032"/>
            <a:ext cx="10175631" cy="1111843"/>
          </a:xfrm>
        </p:spPr>
        <p:txBody>
          <a:bodyPr anchor="ctr">
            <a:normAutofit/>
          </a:bodyPr>
          <a:lstStyle/>
          <a:p>
            <a:pPr algn="ctr"/>
            <a:r>
              <a:rPr lang="en-US" sz="4000" dirty="0"/>
              <a:t>Demo4: happy path + clustering + no give details </a:t>
            </a:r>
            <a:endParaRPr lang="en-US" sz="4000"/>
          </a:p>
        </p:txBody>
      </p:sp>
      <p:sp>
        <p:nvSpPr>
          <p:cNvPr id="3" name="Content Placeholder 2">
            <a:extLst>
              <a:ext uri="{FF2B5EF4-FFF2-40B4-BE49-F238E27FC236}">
                <a16:creationId xmlns:a16="http://schemas.microsoft.com/office/drawing/2014/main" id="{0FE1C8E5-7451-485F-8CDE-8805E5EFD080}"/>
              </a:ext>
            </a:extLst>
          </p:cNvPr>
          <p:cNvSpPr>
            <a:spLocks noGrp="1"/>
          </p:cNvSpPr>
          <p:nvPr>
            <p:ph idx="1"/>
          </p:nvPr>
        </p:nvSpPr>
        <p:spPr>
          <a:xfrm>
            <a:off x="1008184" y="1459907"/>
            <a:ext cx="10175630" cy="767904"/>
          </a:xfrm>
        </p:spPr>
        <p:txBody>
          <a:bodyPr anchor="ctr">
            <a:normAutofit/>
          </a:bodyPr>
          <a:lstStyle/>
          <a:p>
            <a:pPr algn="ctr"/>
            <a:r>
              <a:rPr lang="en-US" sz="2000"/>
              <a:t>Above is similar to Demo 3, screenshot the last part:</a:t>
            </a:r>
          </a:p>
          <a:p>
            <a:pPr algn="ctr"/>
            <a:endParaRPr lang="en-US" sz="2000"/>
          </a:p>
        </p:txBody>
      </p:sp>
      <p:pic>
        <p:nvPicPr>
          <p:cNvPr id="5" name="Picture 4">
            <a:extLst>
              <a:ext uri="{FF2B5EF4-FFF2-40B4-BE49-F238E27FC236}">
                <a16:creationId xmlns:a16="http://schemas.microsoft.com/office/drawing/2014/main" id="{0A39A708-FBF1-47B3-BB5F-9D654D46A1E8}"/>
              </a:ext>
            </a:extLst>
          </p:cNvPr>
          <p:cNvPicPr>
            <a:picLocks noChangeAspect="1"/>
          </p:cNvPicPr>
          <p:nvPr/>
        </p:nvPicPr>
        <p:blipFill>
          <a:blip r:embed="rId2"/>
          <a:stretch>
            <a:fillRect/>
          </a:stretch>
        </p:blipFill>
        <p:spPr>
          <a:xfrm>
            <a:off x="2731405" y="2405149"/>
            <a:ext cx="6723093" cy="3899393"/>
          </a:xfrm>
          <a:prstGeom prst="rect">
            <a:avLst/>
          </a:prstGeom>
        </p:spPr>
      </p:pic>
    </p:spTree>
    <p:extLst>
      <p:ext uri="{BB962C8B-B14F-4D97-AF65-F5344CB8AC3E}">
        <p14:creationId xmlns:p14="http://schemas.microsoft.com/office/powerpoint/2010/main" val="4042070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C006-DE90-41BD-8C6F-4773E7F0C5A8}"/>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83C0345A-D4DB-4CEB-92BD-CA31A2A3F920}"/>
              </a:ext>
            </a:extLst>
          </p:cNvPr>
          <p:cNvSpPr>
            <a:spLocks noGrp="1"/>
          </p:cNvSpPr>
          <p:nvPr>
            <p:ph idx="1"/>
          </p:nvPr>
        </p:nvSpPr>
        <p:spPr/>
        <p:txBody>
          <a:bodyPr/>
          <a:lstStyle/>
          <a:p>
            <a:r>
              <a:rPr lang="en-US" dirty="0"/>
              <a:t>Deployed on Facebook Messenger with </a:t>
            </a:r>
            <a:r>
              <a:rPr lang="en-US" dirty="0" err="1"/>
              <a:t>Ngrok</a:t>
            </a:r>
            <a:r>
              <a:rPr lang="en-US" dirty="0"/>
              <a:t> connector</a:t>
            </a:r>
          </a:p>
          <a:p>
            <a:r>
              <a:rPr lang="en-US" dirty="0"/>
              <a:t>Deploy on Google Cloud Platform linked to Facebook Messenger</a:t>
            </a:r>
          </a:p>
          <a:p>
            <a:pPr marL="0" indent="0">
              <a:buNone/>
            </a:pPr>
            <a:endParaRPr lang="en-US" dirty="0"/>
          </a:p>
        </p:txBody>
      </p:sp>
    </p:spTree>
    <p:extLst>
      <p:ext uri="{BB962C8B-B14F-4D97-AF65-F5344CB8AC3E}">
        <p14:creationId xmlns:p14="http://schemas.microsoft.com/office/powerpoint/2010/main" val="1726561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6A74-75F3-4432-9C48-11930D4D2CA1}"/>
              </a:ext>
            </a:extLst>
          </p:cNvPr>
          <p:cNvSpPr>
            <a:spLocks noGrp="1"/>
          </p:cNvSpPr>
          <p:nvPr>
            <p:ph type="title"/>
          </p:nvPr>
        </p:nvSpPr>
        <p:spPr/>
        <p:txBody>
          <a:bodyPr/>
          <a:lstStyle/>
          <a:p>
            <a:r>
              <a:rPr lang="en-US" dirty="0"/>
              <a:t>Challenges and Solutions</a:t>
            </a:r>
          </a:p>
        </p:txBody>
      </p:sp>
      <p:sp>
        <p:nvSpPr>
          <p:cNvPr id="3" name="Content Placeholder 2">
            <a:extLst>
              <a:ext uri="{FF2B5EF4-FFF2-40B4-BE49-F238E27FC236}">
                <a16:creationId xmlns:a16="http://schemas.microsoft.com/office/drawing/2014/main" id="{99B15B4C-6432-4F76-B85D-7DF6CA7E18D1}"/>
              </a:ext>
            </a:extLst>
          </p:cNvPr>
          <p:cNvSpPr>
            <a:spLocks noGrp="1"/>
          </p:cNvSpPr>
          <p:nvPr>
            <p:ph idx="1"/>
          </p:nvPr>
        </p:nvSpPr>
        <p:spPr>
          <a:xfrm>
            <a:off x="838200" y="1557840"/>
            <a:ext cx="10515600" cy="4351338"/>
          </a:xfrm>
        </p:spPr>
        <p:txBody>
          <a:bodyPr/>
          <a:lstStyle/>
          <a:p>
            <a:r>
              <a:rPr lang="en-US" sz="2000" dirty="0"/>
              <a:t>Difficult to reuse intents if it is used both in rules and stories, as rules will dominate the next action</a:t>
            </a:r>
          </a:p>
          <a:p>
            <a:r>
              <a:rPr lang="en-US" sz="2000" dirty="0"/>
              <a:t>Need to use ways to “disguise” similar intents which are used in stories and rules.</a:t>
            </a:r>
          </a:p>
          <a:p>
            <a:r>
              <a:rPr lang="en-US" sz="2000" dirty="0"/>
              <a:t>Rules only allow one intent each, but the path will always terminate in rules and not able to continue back in stories. Hence, need to break rules into multiple smaller rules</a:t>
            </a:r>
          </a:p>
          <a:p>
            <a:r>
              <a:rPr lang="en-US" sz="2000" dirty="0"/>
              <a:t>Building NLP outputs and scrapping data</a:t>
            </a:r>
          </a:p>
          <a:p>
            <a:r>
              <a:rPr lang="en-US" sz="2000" dirty="0"/>
              <a:t>A lot of trial and errors to get features working on RASA!</a:t>
            </a:r>
          </a:p>
          <a:p>
            <a:r>
              <a:rPr lang="en-US" sz="2000" dirty="0"/>
              <a:t>The forms are not able to use with buttons, it will not register the input:</a:t>
            </a:r>
          </a:p>
          <a:p>
            <a:endParaRPr lang="en-US" dirty="0"/>
          </a:p>
        </p:txBody>
      </p:sp>
      <p:pic>
        <p:nvPicPr>
          <p:cNvPr id="5" name="Picture 4">
            <a:extLst>
              <a:ext uri="{FF2B5EF4-FFF2-40B4-BE49-F238E27FC236}">
                <a16:creationId xmlns:a16="http://schemas.microsoft.com/office/drawing/2014/main" id="{5137A5E1-7C2E-443C-9D68-98A9C26B41F9}"/>
              </a:ext>
            </a:extLst>
          </p:cNvPr>
          <p:cNvPicPr>
            <a:picLocks noChangeAspect="1"/>
          </p:cNvPicPr>
          <p:nvPr/>
        </p:nvPicPr>
        <p:blipFill>
          <a:blip r:embed="rId2"/>
          <a:stretch>
            <a:fillRect/>
          </a:stretch>
        </p:blipFill>
        <p:spPr>
          <a:xfrm>
            <a:off x="1139770" y="4623482"/>
            <a:ext cx="9912460" cy="1597910"/>
          </a:xfrm>
          <a:prstGeom prst="rect">
            <a:avLst/>
          </a:prstGeom>
        </p:spPr>
      </p:pic>
    </p:spTree>
    <p:extLst>
      <p:ext uri="{BB962C8B-B14F-4D97-AF65-F5344CB8AC3E}">
        <p14:creationId xmlns:p14="http://schemas.microsoft.com/office/powerpoint/2010/main" val="2202423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DF52-F361-4C63-B005-B9A898E3061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CF64CE3-FD3D-4B0B-977F-51366814C530}"/>
              </a:ext>
            </a:extLst>
          </p:cNvPr>
          <p:cNvSpPr>
            <a:spLocks noGrp="1"/>
          </p:cNvSpPr>
          <p:nvPr>
            <p:ph idx="1"/>
          </p:nvPr>
        </p:nvSpPr>
        <p:spPr/>
        <p:txBody>
          <a:bodyPr/>
          <a:lstStyle/>
          <a:p>
            <a:r>
              <a:rPr lang="en-US" dirty="0">
                <a:hlinkClick r:id="rId2"/>
              </a:rPr>
              <a:t>https://github.com/hassaanseeker/Rasa-GCP</a:t>
            </a:r>
            <a:endParaRPr lang="en-US" dirty="0"/>
          </a:p>
          <a:p>
            <a:r>
              <a:rPr lang="en-US" dirty="0">
                <a:hlinkClick r:id="rId3"/>
              </a:rPr>
              <a:t>https://medium.com/@muhammadhassaanrafique/deploying-rasa-powered-chatbot-to-google-cloud-platform-f4ee2eee5be4</a:t>
            </a:r>
            <a:endParaRPr lang="en-US" dirty="0"/>
          </a:p>
          <a:p>
            <a:r>
              <a:rPr lang="en-US" dirty="0">
                <a:hlinkClick r:id="rId4"/>
              </a:rPr>
              <a:t>https://forum.rasa.com/t/slots-set-by-clicking-buttons/27629/24</a:t>
            </a:r>
            <a:endParaRPr lang="en-US" dirty="0"/>
          </a:p>
          <a:p>
            <a:endParaRPr lang="en-US" dirty="0"/>
          </a:p>
        </p:txBody>
      </p:sp>
    </p:spTree>
    <p:extLst>
      <p:ext uri="{BB962C8B-B14F-4D97-AF65-F5344CB8AC3E}">
        <p14:creationId xmlns:p14="http://schemas.microsoft.com/office/powerpoint/2010/main" val="3867371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og biting Thank You mail paper">
            <a:extLst>
              <a:ext uri="{FF2B5EF4-FFF2-40B4-BE49-F238E27FC236}">
                <a16:creationId xmlns:a16="http://schemas.microsoft.com/office/drawing/2014/main" id="{9A2B187C-E68F-4BE2-BC06-D601C37F46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06850" y="643466"/>
            <a:ext cx="4178300"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78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30F-9E4F-434F-BC9B-DDD636790FF2}"/>
              </a:ext>
            </a:extLst>
          </p:cNvPr>
          <p:cNvSpPr>
            <a:spLocks noGrp="1"/>
          </p:cNvSpPr>
          <p:nvPr>
            <p:ph type="title"/>
          </p:nvPr>
        </p:nvSpPr>
        <p:spPr/>
        <p:txBody>
          <a:bodyPr/>
          <a:lstStyle/>
          <a:p>
            <a:r>
              <a:rPr lang="en-US" dirty="0"/>
              <a:t>Dataset 1</a:t>
            </a:r>
          </a:p>
        </p:txBody>
      </p:sp>
      <p:pic>
        <p:nvPicPr>
          <p:cNvPr id="5" name="Content Placeholder 4">
            <a:extLst>
              <a:ext uri="{FF2B5EF4-FFF2-40B4-BE49-F238E27FC236}">
                <a16:creationId xmlns:a16="http://schemas.microsoft.com/office/drawing/2014/main" id="{9A7B4EF3-8C90-4188-BAEE-2C5C6041545A}"/>
              </a:ext>
            </a:extLst>
          </p:cNvPr>
          <p:cNvPicPr>
            <a:picLocks noGrp="1" noChangeAspect="1"/>
          </p:cNvPicPr>
          <p:nvPr>
            <p:ph idx="1"/>
          </p:nvPr>
        </p:nvPicPr>
        <p:blipFill>
          <a:blip r:embed="rId2"/>
          <a:stretch>
            <a:fillRect/>
          </a:stretch>
        </p:blipFill>
        <p:spPr>
          <a:xfrm>
            <a:off x="2524571" y="1825625"/>
            <a:ext cx="7142857" cy="4351338"/>
          </a:xfrm>
        </p:spPr>
      </p:pic>
    </p:spTree>
    <p:extLst>
      <p:ext uri="{BB962C8B-B14F-4D97-AF65-F5344CB8AC3E}">
        <p14:creationId xmlns:p14="http://schemas.microsoft.com/office/powerpoint/2010/main" val="1173776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0832-A46E-44F3-BE06-4EFC0047AC1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3800" kern="1200">
                <a:solidFill>
                  <a:schemeClr val="tx1"/>
                </a:solidFill>
                <a:latin typeface="+mj-lt"/>
                <a:ea typeface="+mj-ea"/>
                <a:cs typeface="+mj-cs"/>
              </a:rPr>
              <a:t>Model1 : gensim.models.Word2Vec.most_similar</a:t>
            </a:r>
          </a:p>
        </p:txBody>
      </p:sp>
      <p:pic>
        <p:nvPicPr>
          <p:cNvPr id="5" name="Picture 4">
            <a:extLst>
              <a:ext uri="{FF2B5EF4-FFF2-40B4-BE49-F238E27FC236}">
                <a16:creationId xmlns:a16="http://schemas.microsoft.com/office/drawing/2014/main" id="{B4C06AF4-0AA7-4C24-857A-F2BF78D00309}"/>
              </a:ext>
            </a:extLst>
          </p:cNvPr>
          <p:cNvPicPr>
            <a:picLocks noChangeAspect="1"/>
          </p:cNvPicPr>
          <p:nvPr/>
        </p:nvPicPr>
        <p:blipFill>
          <a:blip r:embed="rId2"/>
          <a:stretch>
            <a:fillRect/>
          </a:stretch>
        </p:blipFill>
        <p:spPr>
          <a:xfrm>
            <a:off x="2348534" y="1863801"/>
            <a:ext cx="7494930" cy="4440746"/>
          </a:xfrm>
          <a:prstGeom prst="rect">
            <a:avLst/>
          </a:prstGeom>
        </p:spPr>
      </p:pic>
      <p:sp>
        <p:nvSpPr>
          <p:cNvPr id="3" name="TextBox 2">
            <a:extLst>
              <a:ext uri="{FF2B5EF4-FFF2-40B4-BE49-F238E27FC236}">
                <a16:creationId xmlns:a16="http://schemas.microsoft.com/office/drawing/2014/main" id="{5A1AA9CF-B34F-44ED-9857-EEF3DFE53BF9}"/>
              </a:ext>
            </a:extLst>
          </p:cNvPr>
          <p:cNvSpPr txBox="1"/>
          <p:nvPr/>
        </p:nvSpPr>
        <p:spPr>
          <a:xfrm>
            <a:off x="3967843" y="6482443"/>
            <a:ext cx="4103688" cy="369332"/>
          </a:xfrm>
          <a:prstGeom prst="rect">
            <a:avLst/>
          </a:prstGeom>
          <a:noFill/>
        </p:spPr>
        <p:txBody>
          <a:bodyPr wrap="none" rtlCol="0">
            <a:spAutoFit/>
          </a:bodyPr>
          <a:lstStyle/>
          <a:p>
            <a:r>
              <a:rPr lang="en-US" dirty="0"/>
              <a:t>Model is pretrained before passing to app</a:t>
            </a:r>
          </a:p>
        </p:txBody>
      </p:sp>
    </p:spTree>
    <p:extLst>
      <p:ext uri="{BB962C8B-B14F-4D97-AF65-F5344CB8AC3E}">
        <p14:creationId xmlns:p14="http://schemas.microsoft.com/office/powerpoint/2010/main" val="374428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9FB035-1A7C-4E97-A6D9-F6B9C237C408}"/>
              </a:ext>
            </a:extLst>
          </p:cNvPr>
          <p:cNvSpPr>
            <a:spLocks noGrp="1"/>
          </p:cNvSpPr>
          <p:nvPr>
            <p:ph type="title"/>
          </p:nvPr>
        </p:nvSpPr>
        <p:spPr>
          <a:xfrm>
            <a:off x="643467" y="321734"/>
            <a:ext cx="10905066" cy="1135737"/>
          </a:xfrm>
        </p:spPr>
        <p:txBody>
          <a:bodyPr>
            <a:normAutofit/>
          </a:bodyPr>
          <a:lstStyle/>
          <a:p>
            <a:r>
              <a:rPr lang="en-US" sz="3600"/>
              <a:t>How the model works</a:t>
            </a:r>
          </a:p>
        </p:txBody>
      </p:sp>
      <p:sp>
        <p:nvSpPr>
          <p:cNvPr id="9" name="Content Placeholder 8">
            <a:extLst>
              <a:ext uri="{FF2B5EF4-FFF2-40B4-BE49-F238E27FC236}">
                <a16:creationId xmlns:a16="http://schemas.microsoft.com/office/drawing/2014/main" id="{281C4544-EE20-40E2-975A-1D984B857257}"/>
              </a:ext>
            </a:extLst>
          </p:cNvPr>
          <p:cNvSpPr>
            <a:spLocks noGrp="1"/>
          </p:cNvSpPr>
          <p:nvPr>
            <p:ph idx="1"/>
          </p:nvPr>
        </p:nvSpPr>
        <p:spPr>
          <a:xfrm>
            <a:off x="643469" y="1782981"/>
            <a:ext cx="4008384" cy="4393982"/>
          </a:xfrm>
        </p:spPr>
        <p:txBody>
          <a:bodyPr>
            <a:normAutofit/>
          </a:bodyPr>
          <a:lstStyle/>
          <a:p>
            <a:r>
              <a:rPr lang="en-US" sz="2000" dirty="0"/>
              <a:t>You type the </a:t>
            </a:r>
            <a:r>
              <a:rPr lang="en-US" sz="2000" b="1" dirty="0"/>
              <a:t>Plot Summary </a:t>
            </a:r>
            <a:r>
              <a:rPr lang="en-US" sz="2000" dirty="0"/>
              <a:t> as you can see in the chatbot.</a:t>
            </a:r>
          </a:p>
          <a:p>
            <a:r>
              <a:rPr lang="en-US" sz="2000" dirty="0"/>
              <a:t>The model infer the </a:t>
            </a:r>
            <a:r>
              <a:rPr lang="en-US" sz="2000" dirty="0" err="1"/>
              <a:t>most_similar</a:t>
            </a:r>
            <a:r>
              <a:rPr lang="en-US" sz="2000" dirty="0"/>
              <a:t> scores (cosine similarity) and output the top 10 most popular movie titles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8354D0E0-7151-48F7-B2E5-E3A943F71DD7}"/>
              </a:ext>
            </a:extLst>
          </p:cNvPr>
          <p:cNvPicPr>
            <a:picLocks noChangeAspect="1"/>
          </p:cNvPicPr>
          <p:nvPr/>
        </p:nvPicPr>
        <p:blipFill>
          <a:blip r:embed="rId2"/>
          <a:stretch>
            <a:fillRect/>
          </a:stretch>
        </p:blipFill>
        <p:spPr>
          <a:xfrm>
            <a:off x="5295320" y="1916000"/>
            <a:ext cx="6253212" cy="4095853"/>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99153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C19A-ECE1-4E7A-A8E1-D5E218504095}"/>
              </a:ext>
            </a:extLst>
          </p:cNvPr>
          <p:cNvSpPr>
            <a:spLocks noGrp="1"/>
          </p:cNvSpPr>
          <p:nvPr>
            <p:ph type="title"/>
          </p:nvPr>
        </p:nvSpPr>
        <p:spPr/>
        <p:txBody>
          <a:bodyPr/>
          <a:lstStyle/>
          <a:p>
            <a:r>
              <a:rPr lang="en-US" dirty="0"/>
              <a:t>Dataset 2 : Top 250 IMDB movie, refined data</a:t>
            </a:r>
          </a:p>
        </p:txBody>
      </p:sp>
      <p:sp>
        <p:nvSpPr>
          <p:cNvPr id="3" name="Content Placeholder 2">
            <a:extLst>
              <a:ext uri="{FF2B5EF4-FFF2-40B4-BE49-F238E27FC236}">
                <a16:creationId xmlns:a16="http://schemas.microsoft.com/office/drawing/2014/main" id="{59E65966-BC98-41FC-8556-5C4379F0D406}"/>
              </a:ext>
            </a:extLst>
          </p:cNvPr>
          <p:cNvSpPr>
            <a:spLocks noGrp="1"/>
          </p:cNvSpPr>
          <p:nvPr>
            <p:ph idx="1"/>
          </p:nvPr>
        </p:nvSpPr>
        <p:spPr/>
        <p:txBody>
          <a:bodyPr>
            <a:normAutofit lnSpcReduction="10000"/>
          </a:bodyPr>
          <a:lstStyle/>
          <a:p>
            <a:r>
              <a:rPr lang="en-US" dirty="0"/>
              <a:t>This data is required when used for Slots</a:t>
            </a:r>
          </a:p>
          <a:p>
            <a:r>
              <a:rPr lang="en-US" b="0" i="0" dirty="0">
                <a:solidFill>
                  <a:srgbClr val="24292F"/>
                </a:solidFill>
                <a:effectLst/>
                <a:latin typeface="-apple-system"/>
              </a:rPr>
              <a:t>Scrape movie feature details from OMBD's API – </a:t>
            </a:r>
          </a:p>
          <a:p>
            <a:pPr marL="0" indent="0">
              <a:buNone/>
            </a:pPr>
            <a:r>
              <a:rPr lang="en-US" sz="2800" dirty="0"/>
              <a:t>Columns includes: 'Title', 'Year', 'Rated', 'Released', 'Runtime', 'Genre', 'Director', 'Writer', 'Actors', 'Plot', 'Language', 'Country', 'Awards', 'Poster', 'Ratings', '</a:t>
            </a:r>
            <a:r>
              <a:rPr lang="en-US" sz="2800" dirty="0" err="1"/>
              <a:t>Metascore</a:t>
            </a:r>
            <a:r>
              <a:rPr lang="en-US" sz="2800" dirty="0"/>
              <a:t>', '</a:t>
            </a:r>
            <a:r>
              <a:rPr lang="en-US" sz="2800" dirty="0" err="1"/>
              <a:t>imdbRating</a:t>
            </a:r>
            <a:r>
              <a:rPr lang="en-US" sz="2800" dirty="0"/>
              <a:t>', '</a:t>
            </a:r>
            <a:r>
              <a:rPr lang="en-US" sz="2800" dirty="0" err="1"/>
              <a:t>imdbVotes</a:t>
            </a:r>
            <a:r>
              <a:rPr lang="en-US" sz="2800" dirty="0"/>
              <a:t>', '</a:t>
            </a:r>
            <a:r>
              <a:rPr lang="en-US" sz="2800" dirty="0" err="1"/>
              <a:t>imdbID</a:t>
            </a:r>
            <a:r>
              <a:rPr lang="en-US" sz="2800" dirty="0"/>
              <a:t>', 'Type', 'DVD', '</a:t>
            </a:r>
            <a:r>
              <a:rPr lang="en-US" sz="2800" dirty="0" err="1"/>
              <a:t>BoxOffice</a:t>
            </a:r>
            <a:r>
              <a:rPr lang="en-US" sz="2800" dirty="0"/>
              <a:t>', 'Production', 'Website', 'Response’</a:t>
            </a:r>
          </a:p>
          <a:p>
            <a:r>
              <a:rPr lang="en-US" dirty="0"/>
              <a:t>Further scrape IMDB website for movie Plot with BeatifulSoup4 (Python)</a:t>
            </a:r>
          </a:p>
          <a:p>
            <a:r>
              <a:rPr lang="en-US" dirty="0"/>
              <a:t>Scrape IMDB weblink with its ‘</a:t>
            </a:r>
            <a:r>
              <a:rPr lang="en-US" dirty="0" err="1"/>
              <a:t>movie_Id</a:t>
            </a:r>
            <a:r>
              <a:rPr lang="en-US" dirty="0"/>
              <a:t>’ (Movie link pattern consistent)</a:t>
            </a:r>
          </a:p>
          <a:p>
            <a:endParaRPr lang="en-US" dirty="0"/>
          </a:p>
        </p:txBody>
      </p:sp>
    </p:spTree>
    <p:extLst>
      <p:ext uri="{BB962C8B-B14F-4D97-AF65-F5344CB8AC3E}">
        <p14:creationId xmlns:p14="http://schemas.microsoft.com/office/powerpoint/2010/main" val="3768065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58E0-CED3-4AF8-B731-429DB30CF975}"/>
              </a:ext>
            </a:extLst>
          </p:cNvPr>
          <p:cNvSpPr>
            <a:spLocks noGrp="1"/>
          </p:cNvSpPr>
          <p:nvPr>
            <p:ph type="title"/>
          </p:nvPr>
        </p:nvSpPr>
        <p:spPr/>
        <p:txBody>
          <a:bodyPr/>
          <a:lstStyle/>
          <a:p>
            <a:r>
              <a:rPr lang="en-US" dirty="0"/>
              <a:t>Dataset3: Clustered Top 250 IMDB movie list</a:t>
            </a:r>
          </a:p>
        </p:txBody>
      </p:sp>
      <p:sp>
        <p:nvSpPr>
          <p:cNvPr id="3" name="Content Placeholder 2">
            <a:extLst>
              <a:ext uri="{FF2B5EF4-FFF2-40B4-BE49-F238E27FC236}">
                <a16:creationId xmlns:a16="http://schemas.microsoft.com/office/drawing/2014/main" id="{905FA173-6E45-49B2-AD0B-97526D63F987}"/>
              </a:ext>
            </a:extLst>
          </p:cNvPr>
          <p:cNvSpPr>
            <a:spLocks noGrp="1"/>
          </p:cNvSpPr>
          <p:nvPr>
            <p:ph idx="1"/>
          </p:nvPr>
        </p:nvSpPr>
        <p:spPr/>
        <p:txBody>
          <a:bodyPr/>
          <a:lstStyle/>
          <a:p>
            <a:r>
              <a:rPr lang="en-US" b="0" i="0" dirty="0">
                <a:solidFill>
                  <a:srgbClr val="24292F"/>
                </a:solidFill>
                <a:effectLst/>
                <a:latin typeface="-apple-system"/>
              </a:rPr>
              <a:t>Same as dataset 2, but added the steps below</a:t>
            </a:r>
            <a:endParaRPr lang="en-US" dirty="0"/>
          </a:p>
          <a:p>
            <a:r>
              <a:rPr lang="en-US" dirty="0"/>
              <a:t>PCA to reduce dimensions (since there were 250 rows with 99 features)</a:t>
            </a:r>
          </a:p>
          <a:p>
            <a:r>
              <a:rPr lang="en-US" dirty="0"/>
              <a:t>K-Means to get titles in clusters (Based on algo, k=5)</a:t>
            </a:r>
          </a:p>
          <a:p>
            <a:endParaRPr lang="en-US" dirty="0"/>
          </a:p>
        </p:txBody>
      </p:sp>
      <p:pic>
        <p:nvPicPr>
          <p:cNvPr id="5" name="Picture 4">
            <a:extLst>
              <a:ext uri="{FF2B5EF4-FFF2-40B4-BE49-F238E27FC236}">
                <a16:creationId xmlns:a16="http://schemas.microsoft.com/office/drawing/2014/main" id="{E88AD977-0FF6-4509-B8C1-C9F55A44B573}"/>
              </a:ext>
            </a:extLst>
          </p:cNvPr>
          <p:cNvPicPr>
            <a:picLocks noChangeAspect="1"/>
          </p:cNvPicPr>
          <p:nvPr/>
        </p:nvPicPr>
        <p:blipFill>
          <a:blip r:embed="rId2"/>
          <a:stretch>
            <a:fillRect/>
          </a:stretch>
        </p:blipFill>
        <p:spPr>
          <a:xfrm>
            <a:off x="96000" y="4204344"/>
            <a:ext cx="12000000" cy="1390476"/>
          </a:xfrm>
          <a:prstGeom prst="rect">
            <a:avLst/>
          </a:prstGeom>
        </p:spPr>
      </p:pic>
    </p:spTree>
    <p:extLst>
      <p:ext uri="{BB962C8B-B14F-4D97-AF65-F5344CB8AC3E}">
        <p14:creationId xmlns:p14="http://schemas.microsoft.com/office/powerpoint/2010/main" val="3148146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TotalTime>
  <Words>5554</Words>
  <Application>Microsoft Office PowerPoint</Application>
  <PresentationFormat>Widescreen</PresentationFormat>
  <Paragraphs>619</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-apple-system</vt:lpstr>
      <vt:lpstr>Arial</vt:lpstr>
      <vt:lpstr>Calibri</vt:lpstr>
      <vt:lpstr>Calibri Light</vt:lpstr>
      <vt:lpstr>Consolas</vt:lpstr>
      <vt:lpstr>Office Theme</vt:lpstr>
      <vt:lpstr>IMDB Movie Recommendations Chatbot Assistant</vt:lpstr>
      <vt:lpstr>Motivation</vt:lpstr>
      <vt:lpstr>Dataset 1</vt:lpstr>
      <vt:lpstr>Dataset 1</vt:lpstr>
      <vt:lpstr>Dataset 1</vt:lpstr>
      <vt:lpstr>Model1 : gensim.models.Word2Vec.most_similar</vt:lpstr>
      <vt:lpstr>How the model works</vt:lpstr>
      <vt:lpstr>Dataset 2 : Top 250 IMDB movie, refined data</vt:lpstr>
      <vt:lpstr>Dataset3: Clustered Top 250 IMDB movie list</vt:lpstr>
      <vt:lpstr>Dataset 3</vt:lpstr>
      <vt:lpstr>Model 2: K-Means clustering</vt:lpstr>
      <vt:lpstr>Intents</vt:lpstr>
      <vt:lpstr>Intents</vt:lpstr>
      <vt:lpstr>Intents</vt:lpstr>
      <vt:lpstr>Intents</vt:lpstr>
      <vt:lpstr>Entities</vt:lpstr>
      <vt:lpstr>Forms</vt:lpstr>
      <vt:lpstr>12 story lines</vt:lpstr>
      <vt:lpstr>12 story lines</vt:lpstr>
      <vt:lpstr>12 story lines</vt:lpstr>
      <vt:lpstr>12 story lines</vt:lpstr>
      <vt:lpstr>12 story lines</vt:lpstr>
      <vt:lpstr>Rules</vt:lpstr>
      <vt:lpstr>Rules</vt:lpstr>
      <vt:lpstr>5 Actions </vt:lpstr>
      <vt:lpstr>5 Actions</vt:lpstr>
      <vt:lpstr>5 Actions </vt:lpstr>
      <vt:lpstr>5 Actions </vt:lpstr>
      <vt:lpstr>5 Actions </vt:lpstr>
      <vt:lpstr>Demo1 : happy path + plot movie</vt:lpstr>
      <vt:lpstr>Demo1 : happy path + plot movie</vt:lpstr>
      <vt:lpstr>Demo1 : happy path + plot movie</vt:lpstr>
      <vt:lpstr>Demo2: happy path + form filling + movie Link and image  </vt:lpstr>
      <vt:lpstr>Demo2: happy path + form filling + movie Link and image</vt:lpstr>
      <vt:lpstr>Demo2: happy path + form filling + movie Link and image</vt:lpstr>
      <vt:lpstr>Demo2: happy path + form filling + movie Link and image</vt:lpstr>
      <vt:lpstr>Demo2: happy path + form filling + movie Link and image</vt:lpstr>
      <vt:lpstr>Demo3: happy path + clustering + give details</vt:lpstr>
      <vt:lpstr>Demo3: happy path + clustering + give details</vt:lpstr>
      <vt:lpstr>Demo3: happy path + clustering + give details</vt:lpstr>
      <vt:lpstr>Demo4: happy path + clustering + no give details </vt:lpstr>
      <vt:lpstr>Deployment</vt:lpstr>
      <vt:lpstr>Challenges and Solutions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Recommendations Chatbot Assistant</dc:title>
  <dc:creator>CHAN Jia Yi</dc:creator>
  <cp:lastModifiedBy>CHAN Jia Yi</cp:lastModifiedBy>
  <cp:revision>54</cp:revision>
  <dcterms:created xsi:type="dcterms:W3CDTF">2022-02-10T16:27:15Z</dcterms:created>
  <dcterms:modified xsi:type="dcterms:W3CDTF">2022-02-15T15:57:31Z</dcterms:modified>
</cp:coreProperties>
</file>