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61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70" r:id="rId13"/>
    <p:sldId id="268" r:id="rId14"/>
    <p:sldId id="269" r:id="rId15"/>
    <p:sldId id="271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57" y="-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75008-986F-4D0B-905A-C41FDDF1A76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CA825-DAE0-4EAF-BD71-91052AF8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CA825-DAE0-4EAF-BD71-91052AF880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A825-DAE0-4EAF-BD71-91052AF880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6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CA825-DAE0-4EAF-BD71-91052AF880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2565" y="3939902"/>
            <a:ext cx="48600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組員：</a:t>
            </a:r>
            <a:r>
              <a:rPr kumimoji="0"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108356039</a:t>
            </a:r>
            <a:r>
              <a:rPr kumimoji="0" lang="zh-TW" altLang="en-US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 蔡名憲</a:t>
            </a:r>
            <a:endParaRPr kumimoji="0" lang="en-US" altLang="zh-TW" sz="1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400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108356018 </a:t>
            </a: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楊程鈞</a:t>
            </a:r>
            <a:endParaRPr lang="en-US" altLang="zh-TW" sz="1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en-US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指導教授：蔡瑞煌　教授</a:t>
            </a:r>
            <a:endParaRPr kumimoji="0" lang="en-US" altLang="ko-KR" sz="1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39952" y="3147814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以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診斷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SPECT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心臟圖</a:t>
            </a:r>
            <a:endParaRPr lang="en-US" altLang="ko-KR" sz="32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10198699-5F40-4A10-9709-C247926D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31590"/>
            <a:ext cx="8712968" cy="2808312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透過上述論文中對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心臟圖做的前處理後，推論出該圖特徵是否正常，進而得出可用的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Data Set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，再由演算法進行機器學習，最終評斷出該病例（圖）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是否具備心臟類疾病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，還能藉此結果與真實數據算出準確率，並與該論文演算法進行比較。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演算法亦解決了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ndesired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ttractor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598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執行實驗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10198699-5F40-4A10-9709-C247926D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672408"/>
          </a:xfrm>
        </p:spPr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IDE: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Spyder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、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Jupyter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Language: Tensorflow1.14</a:t>
            </a:r>
          </a:p>
          <a:p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22</a:t>
            </a: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Type: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inary input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/ 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binary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output</a:t>
            </a:r>
          </a:p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Train_Data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60 (35 + 25)</a:t>
            </a:r>
          </a:p>
          <a:p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Test_Data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 174 (167 + 7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實驗結果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Accuracy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 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74%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實驗結果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10198699-5F40-4A10-9709-C247926D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harmo\Desktop\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18"/>
          <a:stretch/>
        </p:blipFill>
        <p:spPr bwMode="auto">
          <a:xfrm>
            <a:off x="539552" y="936104"/>
            <a:ext cx="1752600" cy="41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rmo\Desktop\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2"/>
          <a:stretch/>
        </p:blipFill>
        <p:spPr bwMode="auto">
          <a:xfrm>
            <a:off x="2483768" y="936104"/>
            <a:ext cx="1771650" cy="415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rmo\Desktop\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09" y="944573"/>
            <a:ext cx="18192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實驗結果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10198699-5F40-4A10-9709-C247926D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harmo\Desktop\0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64"/>
          <a:stretch/>
        </p:blipFill>
        <p:spPr bwMode="auto">
          <a:xfrm>
            <a:off x="244227" y="1003523"/>
            <a:ext cx="2646589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armo\Desktop\0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88"/>
          <a:stretch/>
        </p:blipFill>
        <p:spPr bwMode="auto">
          <a:xfrm>
            <a:off x="2911819" y="1003523"/>
            <a:ext cx="2644289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armo\Desktop\0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17" y="1003523"/>
            <a:ext cx="26574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8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結論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與討論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10198699-5F40-4A10-9709-C247926D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09634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Accuracy: 74</a:t>
            </a:r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%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本實驗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VS 84%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latin typeface="微軟正黑體" pitchFamily="34" charset="-120"/>
                <a:ea typeface="微軟正黑體" pitchFamily="34" charset="-120"/>
              </a:rPr>
              <a:t>Relu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的缺失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新增的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weight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一起變動</a:t>
            </a:r>
            <a:r>
              <a:rPr 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b="1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29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5880" y="1050189"/>
            <a:ext cx="8496944" cy="1665577"/>
          </a:xfrm>
        </p:spPr>
        <p:txBody>
          <a:bodyPr/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單光子電腦斷層掃描：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Single-photon Emission Computed Tomography 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）即是以攝影機繞著病人作 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360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度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旋轉的技術。可多角度偵測目標器官，再經影像的重組後，更能發現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病灶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的相關位置。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何謂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17A6D29A-64BB-4F22-864C-6CDBFC4D24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1984" y="2673962"/>
            <a:ext cx="4860032" cy="24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文獻回顧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904894"/>
            <a:ext cx="7416824" cy="299573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"Knowledge Discovery Approach to Automated Cardiac SPECT Diagnosis"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Kurgan, L.A., </a:t>
            </a:r>
            <a:r>
              <a:rPr lang="en-US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Cios</a:t>
            </a:r>
            <a:r>
              <a:rPr 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K.J., </a:t>
            </a:r>
            <a:r>
              <a:rPr lang="en-US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Tadeusiewicz</a:t>
            </a:r>
            <a:r>
              <a:rPr 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R., </a:t>
            </a:r>
            <a:r>
              <a:rPr lang="en-US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Ogiela</a:t>
            </a:r>
            <a:r>
              <a:rPr 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M. &amp; </a:t>
            </a:r>
            <a:r>
              <a:rPr lang="en-US" sz="12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Goodenday</a:t>
            </a:r>
            <a:r>
              <a:rPr 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L.S.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Artificial Intelligence in Medicine, vol. 23:2, pp 149-169, Oct 2001</a:t>
            </a:r>
          </a:p>
          <a:p>
            <a:pPr algn="ctr"/>
            <a:endParaRPr 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獲取俄亥俄州醫學院（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MCO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）的臨床紀錄及圖像記錄，將帶有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圖像的資料取出，其中包含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267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位患者的患者圖像，每位患者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張圖像。</a:t>
            </a:r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再建立具有臨床患者記錄的模組，包括加密的患者醫院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、性別、年齡、體重、身高、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研究的加密日期和完整診斷（共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個局部診斷和</a:t>
            </a:r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個整體診斷）。</a:t>
            </a:r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solidFill>
                <a:schemeClr val="tx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論文目的是計算出系統診斷“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心臟圖異常與否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〞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的準確性。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375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文獻回顧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47664" y="904894"/>
            <a:ext cx="7416824" cy="2995737"/>
          </a:xfrm>
        </p:spPr>
        <p:txBody>
          <a:bodyPr/>
          <a:lstStyle/>
          <a:p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系統將圖像分析與機器學習工具結合使用，藉以模仿真實心臟病專家的診斷過程。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系統以分析圖像的人為方法進行建模，從圖像中提取一組特徵，每個功能都由一個數字來描述。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最終使用兩種方法：機器學習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CLIP3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啟發式方法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啟發式診斷算法非常類似於心臟病專家的診斷過程，然後使用部分診斷作為輸入，再應用</a:t>
            </a:r>
            <a:r>
              <a:rPr lang="en-US" altLang="zh-TW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CLIP3</a:t>
            </a:r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演算法生成總體診斷規則。</a:t>
            </a:r>
            <a:endParaRPr lang="en-US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文獻回顧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F6681788-5E75-4B85-8D79-E47D452FD9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8173" y="1233834"/>
            <a:ext cx="5267325" cy="2457450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E31DDCE3-6694-41F3-B427-DE09362EA0C6}"/>
              </a:ext>
            </a:extLst>
          </p:cNvPr>
          <p:cNvSpPr txBox="1">
            <a:spLocks/>
          </p:cNvSpPr>
          <p:nvPr/>
        </p:nvSpPr>
        <p:spPr>
          <a:xfrm>
            <a:off x="3581635" y="3785214"/>
            <a:ext cx="3600400" cy="37071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圖像分析與處理過程示意圖。</a:t>
            </a:r>
            <a:endParaRPr lang="en-US" altLang="zh-TW" sz="18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8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文獻回顧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3DF3BF6B-DBC6-40DF-9CC9-DF298698E5DE}"/>
              </a:ext>
            </a:extLst>
          </p:cNvPr>
          <p:cNvSpPr/>
          <p:nvPr/>
        </p:nvSpPr>
        <p:spPr>
          <a:xfrm>
            <a:off x="1979712" y="987574"/>
            <a:ext cx="66967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論文中啟發式方法：尋找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正常、異常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兩類局部診斷。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利用心臟病專家診斷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圖的知識，生成了這種推理方式的系統。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首先對所有閾值進行試探性估算，然後在過程中更改參數，以實現最佳的診斷準確性。診斷規則中用於診斷的閾值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一次調整一個參數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，方法近似於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的演算法。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01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文獻回顧</a:t>
            </a:r>
            <a:endParaRPr lang="ko-KR" altLang="en-US" dirty="0">
              <a:latin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4AB7DAF-D543-4492-B244-38693A3F5BBD}"/>
              </a:ext>
            </a:extLst>
          </p:cNvPr>
          <p:cNvSpPr/>
          <p:nvPr/>
        </p:nvSpPr>
        <p:spPr>
          <a:xfrm>
            <a:off x="2123728" y="1059582"/>
            <a:ext cx="6624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最終使用三個準確性評判標準：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（由心臟病專家完成的整個訓練的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筆診斷）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（心臟病專家診斷為正常的患者案例）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（心臟病醫生診斷為異常的患者案例）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下表中的值代表正確診斷的百分比，也顯示了優化前後的結果。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06D7ECBC-5F85-4674-9E27-E79BED1ED2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728" y="3579862"/>
            <a:ext cx="6753069" cy="111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3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xmlns="" id="{10198699-5F40-4A10-9709-C247926D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3168352"/>
          </a:xfrm>
        </p:spPr>
        <p:txBody>
          <a:bodyPr/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UCI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 Repository :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SPECT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Heart Data Set</a:t>
            </a:r>
          </a:p>
          <a:p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Instances: 267</a:t>
            </a:r>
          </a:p>
          <a:p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training data 80 instances), (testing data 187 instances)</a:t>
            </a:r>
          </a:p>
          <a:p>
            <a:endParaRPr 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Attributes: 22</a:t>
            </a:r>
          </a:p>
        </p:txBody>
      </p:sp>
    </p:spTree>
    <p:extLst>
      <p:ext uri="{BB962C8B-B14F-4D97-AF65-F5344CB8AC3E}">
        <p14:creationId xmlns:p14="http://schemas.microsoft.com/office/powerpoint/2010/main" val="67691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10BD4C8B-6F29-406B-90C9-30E4530E885B}"/>
              </a:ext>
            </a:extLst>
          </p:cNvPr>
          <p:cNvGrpSpPr/>
          <p:nvPr/>
        </p:nvGrpSpPr>
        <p:grpSpPr>
          <a:xfrm>
            <a:off x="223222" y="1203598"/>
            <a:ext cx="8889463" cy="3888431"/>
            <a:chOff x="-168284" y="1245717"/>
            <a:chExt cx="9280969" cy="4705562"/>
          </a:xfrm>
        </p:grpSpPr>
        <p:sp>
          <p:nvSpPr>
            <p:cNvPr id="8" name="圓角矩形 5">
              <a:extLst>
                <a:ext uri="{FF2B5EF4-FFF2-40B4-BE49-F238E27FC236}">
                  <a16:creationId xmlns:a16="http://schemas.microsoft.com/office/drawing/2014/main" xmlns="" id="{56AD25A4-7F6D-42A3-B52A-EB7FEB6001BB}"/>
                </a:ext>
              </a:extLst>
            </p:cNvPr>
            <p:cNvSpPr/>
            <p:nvPr/>
          </p:nvSpPr>
          <p:spPr>
            <a:xfrm>
              <a:off x="379667" y="1282517"/>
              <a:ext cx="1440173" cy="1177676"/>
            </a:xfrm>
            <a:prstGeom prst="round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Pick up two cases to set up an acceptable SLFN with one hidden node; </a:t>
              </a:r>
              <a:r>
                <a:rPr lang="en-US" altLang="zh-TW" sz="1100" i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</a:t>
              </a:r>
              <a:r>
                <a:rPr lang="en-US" altLang="zh-TW" sz="11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= 2 </a:t>
              </a:r>
              <a:endParaRPr lang="zh-TW" altLang="en-US" sz="11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" name="圓角矩形 6">
              <a:extLst>
                <a:ext uri="{FF2B5EF4-FFF2-40B4-BE49-F238E27FC236}">
                  <a16:creationId xmlns:a16="http://schemas.microsoft.com/office/drawing/2014/main" xmlns="" id="{C09E3B90-4683-40D0-9A5F-A3B553B0A2B2}"/>
                </a:ext>
              </a:extLst>
            </p:cNvPr>
            <p:cNvSpPr/>
            <p:nvPr/>
          </p:nvSpPr>
          <p:spPr>
            <a:xfrm>
              <a:off x="695933" y="2693064"/>
              <a:ext cx="783938" cy="475761"/>
            </a:xfrm>
            <a:prstGeom prst="round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9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en-US" altLang="zh-TW" sz="19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endParaRPr lang="zh-TW" alt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xmlns="" id="{1EA5A7BC-EE72-4471-A8FE-E286B745D61A}"/>
                </a:ext>
              </a:extLst>
            </p:cNvPr>
            <p:cNvSpPr/>
            <p:nvPr/>
          </p:nvSpPr>
          <p:spPr>
            <a:xfrm>
              <a:off x="238263" y="4710006"/>
              <a:ext cx="1677095" cy="840509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altLang="zh-TW" sz="14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N ?</a:t>
              </a:r>
              <a:endParaRPr lang="zh-TW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圓角矩形 8">
              <a:extLst>
                <a:ext uri="{FF2B5EF4-FFF2-40B4-BE49-F238E27FC236}">
                  <a16:creationId xmlns:a16="http://schemas.microsoft.com/office/drawing/2014/main" xmlns="" id="{46A24330-2BF7-4011-87EA-3D11C9013DCB}"/>
                </a:ext>
              </a:extLst>
            </p:cNvPr>
            <p:cNvSpPr/>
            <p:nvPr/>
          </p:nvSpPr>
          <p:spPr>
            <a:xfrm>
              <a:off x="3899649" y="4873974"/>
              <a:ext cx="1270000" cy="561612"/>
            </a:xfrm>
            <a:prstGeom prst="round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 </a:t>
              </a:r>
              <a:r>
                <a:rPr lang="en-US" altLang="zh-TW" sz="12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TW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cases sorted with LTS</a:t>
              </a:r>
              <a:endPara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0">
              <a:extLst>
                <a:ext uri="{FF2B5EF4-FFF2-40B4-BE49-F238E27FC236}">
                  <a16:creationId xmlns:a16="http://schemas.microsoft.com/office/drawing/2014/main" xmlns="" id="{3CF107F7-A7EC-4C75-86E0-0A5860FB44D6}"/>
                </a:ext>
              </a:extLst>
            </p:cNvPr>
            <p:cNvSpPr/>
            <p:nvPr/>
          </p:nvSpPr>
          <p:spPr>
            <a:xfrm>
              <a:off x="6044857" y="1517532"/>
              <a:ext cx="1413164" cy="748147"/>
            </a:xfrm>
            <a:prstGeom prst="roundRect">
              <a:avLst/>
            </a:prstGeom>
            <a:solidFill>
              <a:srgbClr val="D4F77D"/>
            </a:solidFill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9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Cramming mechanism</a:t>
              </a:r>
              <a:endParaRPr lang="zh-TW" altLang="en-US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圓角矩形 11">
              <a:extLst>
                <a:ext uri="{FF2B5EF4-FFF2-40B4-BE49-F238E27FC236}">
                  <a16:creationId xmlns:a16="http://schemas.microsoft.com/office/drawing/2014/main" xmlns="" id="{3C876FFA-BF0A-434D-928E-346BAC3B5DD2}"/>
                </a:ext>
              </a:extLst>
            </p:cNvPr>
            <p:cNvSpPr/>
            <p:nvPr/>
          </p:nvSpPr>
          <p:spPr>
            <a:xfrm>
              <a:off x="5885371" y="3843873"/>
              <a:ext cx="949039" cy="515131"/>
            </a:xfrm>
            <a:prstGeom prst="round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9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</a:t>
              </a:r>
              <a:r>
                <a:rPr lang="en-US" altLang="zh-TW" sz="19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TW" altLang="en-US" sz="1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圓角矩形 12">
              <a:extLst>
                <a:ext uri="{FF2B5EF4-FFF2-40B4-BE49-F238E27FC236}">
                  <a16:creationId xmlns:a16="http://schemas.microsoft.com/office/drawing/2014/main" xmlns="" id="{AF269011-F8BB-4E63-9E96-E5426BDAB84A}"/>
                </a:ext>
              </a:extLst>
            </p:cNvPr>
            <p:cNvSpPr/>
            <p:nvPr/>
          </p:nvSpPr>
          <p:spPr>
            <a:xfrm>
              <a:off x="7457155" y="3712792"/>
              <a:ext cx="1413164" cy="752735"/>
            </a:xfrm>
            <a:prstGeom prst="roundRect">
              <a:avLst/>
            </a:prstGeom>
            <a:solidFill>
              <a:srgbClr val="BCFAF9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Weight-tuning mechanism </a:t>
              </a:r>
              <a:endParaRPr lang="zh-TW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圓角矩形 13">
              <a:extLst>
                <a:ext uri="{FF2B5EF4-FFF2-40B4-BE49-F238E27FC236}">
                  <a16:creationId xmlns:a16="http://schemas.microsoft.com/office/drawing/2014/main" xmlns="" id="{6C4FE860-5586-4381-AE66-48788550E0A7}"/>
                </a:ext>
              </a:extLst>
            </p:cNvPr>
            <p:cNvSpPr/>
            <p:nvPr/>
          </p:nvSpPr>
          <p:spPr>
            <a:xfrm>
              <a:off x="7616407" y="1620416"/>
              <a:ext cx="1094731" cy="542251"/>
            </a:xfrm>
            <a:prstGeom prst="round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9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Restore </a:t>
              </a:r>
              <a:r>
                <a:rPr lang="en-US" altLang="zh-TW" sz="19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TW" altLang="en-US" sz="1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菱形 15">
              <a:extLst>
                <a:ext uri="{FF2B5EF4-FFF2-40B4-BE49-F238E27FC236}">
                  <a16:creationId xmlns:a16="http://schemas.microsoft.com/office/drawing/2014/main" xmlns="" id="{17BEFCF5-678C-4FAC-901C-C4BD955FE92D}"/>
                </a:ext>
              </a:extLst>
            </p:cNvPr>
            <p:cNvSpPr/>
            <p:nvPr/>
          </p:nvSpPr>
          <p:spPr>
            <a:xfrm>
              <a:off x="3662971" y="3671217"/>
              <a:ext cx="1745673" cy="840509"/>
            </a:xfrm>
            <a:prstGeom prst="diamond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US" altLang="zh-TW" sz="11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learning goal  </a:t>
              </a:r>
              <a:r>
                <a:rPr lang="en-US" altLang="zh-TW" sz="1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 satisfied ?</a:t>
              </a:r>
              <a:endParaRPr lang="zh-TW" alt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xmlns="" id="{CF9F0986-2B3F-4A77-BE48-876872C3800B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099753" y="2460193"/>
              <a:ext cx="1" cy="253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xmlns="" id="{367E01FE-0050-40CE-9814-492942885BF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1076811" y="3168825"/>
              <a:ext cx="11091" cy="15411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xmlns="" id="{8148BB72-52BD-40A9-8233-CAC228D485DD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1915360" y="5130261"/>
              <a:ext cx="1984291" cy="24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xmlns="" id="{9C1CD6C3-B4B9-407D-9476-6130FEF4AAC8}"/>
                </a:ext>
              </a:extLst>
            </p:cNvPr>
            <p:cNvCxnSpPr>
              <a:stCxn id="11" idx="0"/>
              <a:endCxn id="16" idx="2"/>
            </p:cNvCxnSpPr>
            <p:nvPr/>
          </p:nvCxnSpPr>
          <p:spPr>
            <a:xfrm flipV="1">
              <a:off x="4534650" y="4511729"/>
              <a:ext cx="1156" cy="362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xmlns="" id="{0D6199EB-AE7A-427C-B969-30DEAA934885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4535805" y="3168825"/>
              <a:ext cx="5016" cy="5023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xmlns="" id="{A0C8FFB1-C6FE-4DF3-AA4A-C36BDA95EA8C}"/>
                </a:ext>
              </a:extLst>
            </p:cNvPr>
            <p:cNvCxnSpPr>
              <a:stCxn id="16" idx="3"/>
              <a:endCxn id="13" idx="1"/>
            </p:cNvCxnSpPr>
            <p:nvPr/>
          </p:nvCxnSpPr>
          <p:spPr>
            <a:xfrm>
              <a:off x="5408677" y="4091457"/>
              <a:ext cx="476713" cy="99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xmlns="" id="{4C9DFEB1-14B9-401A-AC65-42FB5CED5FE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 flipV="1">
              <a:off x="6834409" y="4089159"/>
              <a:ext cx="622747" cy="122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xmlns="" id="{8C239EF9-4557-4192-BF78-602FC98E508B}"/>
                </a:ext>
              </a:extLst>
            </p:cNvPr>
            <p:cNvCxnSpPr>
              <a:stCxn id="14" idx="0"/>
              <a:endCxn id="15" idx="2"/>
            </p:cNvCxnSpPr>
            <p:nvPr/>
          </p:nvCxnSpPr>
          <p:spPr>
            <a:xfrm flipV="1">
              <a:off x="8163739" y="2162667"/>
              <a:ext cx="32" cy="15501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xmlns="" id="{3F8802F8-75E8-4FDF-8D4F-63E2C201D861}"/>
                </a:ext>
              </a:extLst>
            </p:cNvPr>
            <p:cNvCxnSpPr>
              <a:stCxn id="15" idx="1"/>
              <a:endCxn id="12" idx="3"/>
            </p:cNvCxnSpPr>
            <p:nvPr/>
          </p:nvCxnSpPr>
          <p:spPr>
            <a:xfrm flipH="1">
              <a:off x="7458025" y="1891574"/>
              <a:ext cx="158349" cy="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xmlns="" id="{7BB56EB3-2C1A-4A77-BBCC-4D365A9DD7E0}"/>
                </a:ext>
              </a:extLst>
            </p:cNvPr>
            <p:cNvCxnSpPr/>
            <p:nvPr/>
          </p:nvCxnSpPr>
          <p:spPr>
            <a:xfrm flipH="1">
              <a:off x="5241232" y="2934862"/>
              <a:ext cx="260603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xmlns="" id="{E868D696-8E32-4FAE-A1F6-5D87149B96CB}"/>
                </a:ext>
              </a:extLst>
            </p:cNvPr>
            <p:cNvSpPr txBox="1"/>
            <p:nvPr/>
          </p:nvSpPr>
          <p:spPr>
            <a:xfrm>
              <a:off x="-168284" y="1279911"/>
              <a:ext cx="436876" cy="461662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</a:rPr>
                <a:t>①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xmlns="" id="{BF285DBD-FDA1-494C-9941-3D3218C22657}"/>
                </a:ext>
              </a:extLst>
            </p:cNvPr>
            <p:cNvSpPr txBox="1"/>
            <p:nvPr/>
          </p:nvSpPr>
          <p:spPr>
            <a:xfrm>
              <a:off x="113544" y="4462029"/>
              <a:ext cx="519545" cy="461661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</a:rPr>
                <a:t>②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xmlns="" id="{BAB0692D-2621-4B23-904B-3C9651EFA708}"/>
                </a:ext>
              </a:extLst>
            </p:cNvPr>
            <p:cNvSpPr txBox="1"/>
            <p:nvPr/>
          </p:nvSpPr>
          <p:spPr>
            <a:xfrm>
              <a:off x="3457980" y="4525206"/>
              <a:ext cx="519545" cy="461662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</a:rPr>
                <a:t>③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xmlns="" id="{28A78C27-82EC-4D99-86B6-C0C0BCC161AF}"/>
                </a:ext>
              </a:extLst>
            </p:cNvPr>
            <p:cNvSpPr txBox="1"/>
            <p:nvPr/>
          </p:nvSpPr>
          <p:spPr>
            <a:xfrm>
              <a:off x="3487009" y="3504083"/>
              <a:ext cx="519545" cy="461662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</a:rPr>
                <a:t>④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F9C521D2-3DEB-4C17-9FFD-17BDDD9BD061}"/>
                </a:ext>
              </a:extLst>
            </p:cNvPr>
            <p:cNvSpPr txBox="1"/>
            <p:nvPr/>
          </p:nvSpPr>
          <p:spPr>
            <a:xfrm>
              <a:off x="2907505" y="1846641"/>
              <a:ext cx="519545" cy="461661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</a:rPr>
                <a:t>⑦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xmlns="" id="{BFD14443-D230-4FCD-8FB9-1C901365EE6D}"/>
                </a:ext>
              </a:extLst>
            </p:cNvPr>
            <p:cNvSpPr txBox="1"/>
            <p:nvPr/>
          </p:nvSpPr>
          <p:spPr>
            <a:xfrm>
              <a:off x="5466621" y="1312430"/>
              <a:ext cx="519545" cy="461662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</a:rPr>
                <a:t>⑥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xmlns="" id="{522C3AD2-7825-4EBC-A8A8-86EF52BC0219}"/>
                </a:ext>
              </a:extLst>
            </p:cNvPr>
            <p:cNvSpPr txBox="1"/>
            <p:nvPr/>
          </p:nvSpPr>
          <p:spPr>
            <a:xfrm>
              <a:off x="5480093" y="3454926"/>
              <a:ext cx="519545" cy="461662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</a:rPr>
                <a:t>⑤</a:t>
              </a:r>
            </a:p>
          </p:txBody>
        </p:sp>
        <p:sp>
          <p:nvSpPr>
            <p:cNvPr id="34" name="圓角矩形 83">
              <a:extLst>
                <a:ext uri="{FF2B5EF4-FFF2-40B4-BE49-F238E27FC236}">
                  <a16:creationId xmlns:a16="http://schemas.microsoft.com/office/drawing/2014/main" xmlns="" id="{BB256E19-A541-4975-9AB2-5C709962844C}"/>
                </a:ext>
              </a:extLst>
            </p:cNvPr>
            <p:cNvSpPr/>
            <p:nvPr/>
          </p:nvSpPr>
          <p:spPr>
            <a:xfrm>
              <a:off x="305617" y="1245717"/>
              <a:ext cx="1579848" cy="2035901"/>
            </a:xfrm>
            <a:prstGeom prst="roundRect">
              <a:avLst>
                <a:gd name="adj" fmla="val 10706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endParaRPr lang="zh-TW" altLang="en-US" sz="1900">
                <a:solidFill>
                  <a:prstClr val="white"/>
                </a:solidFill>
              </a:endParaRPr>
            </a:p>
          </p:txBody>
        </p:sp>
        <p:cxnSp>
          <p:nvCxnSpPr>
            <p:cNvPr id="35" name="肘形接點 85">
              <a:extLst>
                <a:ext uri="{FF2B5EF4-FFF2-40B4-BE49-F238E27FC236}">
                  <a16:creationId xmlns:a16="http://schemas.microsoft.com/office/drawing/2014/main" xmlns="" id="{5D5B6D39-E4DE-4FE0-A5F1-1A4F130DC661}"/>
                </a:ext>
              </a:extLst>
            </p:cNvPr>
            <p:cNvCxnSpPr/>
            <p:nvPr/>
          </p:nvCxnSpPr>
          <p:spPr>
            <a:xfrm rot="10800000">
              <a:off x="5973520" y="1412658"/>
              <a:ext cx="3139165" cy="3178015"/>
            </a:xfrm>
            <a:prstGeom prst="bentConnector3">
              <a:avLst>
                <a:gd name="adj1" fmla="val 56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xmlns="" id="{87D76548-BDA2-456C-B1FD-62ABE9040F61}"/>
                </a:ext>
              </a:extLst>
            </p:cNvPr>
            <p:cNvCxnSpPr/>
            <p:nvPr/>
          </p:nvCxnSpPr>
          <p:spPr>
            <a:xfrm flipH="1">
              <a:off x="5970307" y="1397737"/>
              <a:ext cx="3176" cy="100542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xmlns="" id="{CCB389A9-16E8-407E-931D-A4E154CE9AA9}"/>
                </a:ext>
              </a:extLst>
            </p:cNvPr>
            <p:cNvCxnSpPr/>
            <p:nvPr/>
          </p:nvCxnSpPr>
          <p:spPr>
            <a:xfrm>
              <a:off x="7142185" y="4590635"/>
              <a:ext cx="19704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xmlns="" id="{84BCBDBA-C742-45EC-9EBB-0C29A37132E3}"/>
                </a:ext>
              </a:extLst>
            </p:cNvPr>
            <p:cNvCxnSpPr/>
            <p:nvPr/>
          </p:nvCxnSpPr>
          <p:spPr>
            <a:xfrm>
              <a:off x="5973519" y="2403105"/>
              <a:ext cx="116870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xmlns="" id="{BE38F784-5CA8-4D20-9867-2239DE14A128}"/>
                </a:ext>
              </a:extLst>
            </p:cNvPr>
            <p:cNvCxnSpPr/>
            <p:nvPr/>
          </p:nvCxnSpPr>
          <p:spPr>
            <a:xfrm flipH="1">
              <a:off x="7148536" y="2403109"/>
              <a:ext cx="756" cy="2187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xmlns="" id="{8D54A666-BFF5-4A24-BD4D-A403AF44E309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1076775" y="5550491"/>
              <a:ext cx="0" cy="400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xmlns="" id="{808DA854-2CF4-4A53-8DDB-C94215D57A58}"/>
                </a:ext>
              </a:extLst>
            </p:cNvPr>
            <p:cNvSpPr txBox="1"/>
            <p:nvPr/>
          </p:nvSpPr>
          <p:spPr>
            <a:xfrm>
              <a:off x="1076778" y="5505141"/>
              <a:ext cx="469900" cy="307773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xmlns="" id="{D101135B-CD2F-41A2-965B-901D50727F25}"/>
                </a:ext>
              </a:extLst>
            </p:cNvPr>
            <p:cNvSpPr txBox="1"/>
            <p:nvPr/>
          </p:nvSpPr>
          <p:spPr>
            <a:xfrm>
              <a:off x="4688013" y="3338981"/>
              <a:ext cx="469900" cy="307773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xmlns="" id="{4771086E-3BB1-446F-9663-8EA566F3B5C2}"/>
                </a:ext>
              </a:extLst>
            </p:cNvPr>
            <p:cNvSpPr txBox="1"/>
            <p:nvPr/>
          </p:nvSpPr>
          <p:spPr>
            <a:xfrm>
              <a:off x="1885466" y="4820674"/>
              <a:ext cx="469900" cy="307773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xmlns="" id="{D1D2644A-F583-4996-9216-6C087CEA03A7}"/>
                </a:ext>
              </a:extLst>
            </p:cNvPr>
            <p:cNvSpPr txBox="1"/>
            <p:nvPr/>
          </p:nvSpPr>
          <p:spPr>
            <a:xfrm>
              <a:off x="5462847" y="4051814"/>
              <a:ext cx="469900" cy="307773"/>
            </a:xfrm>
            <a:prstGeom prst="rect">
              <a:avLst/>
            </a:prstGeom>
            <a:noFill/>
          </p:spPr>
          <p:txBody>
            <a:bodyPr wrap="square" lIns="91390" tIns="45718" rIns="91390" bIns="45718" rtlCol="0">
              <a:spAutoFit/>
            </a:bodyPr>
            <a:lstStyle/>
            <a:p>
              <a:pPr defTabSz="913833"/>
              <a:r>
                <a:rPr lang="en-US" altLang="zh-TW" sz="1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</a:p>
          </p:txBody>
        </p: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xmlns="" id="{A12530C5-5825-457A-BA59-365BEBAEAE67}"/>
                </a:ext>
              </a:extLst>
            </p:cNvPr>
            <p:cNvCxnSpPr/>
            <p:nvPr/>
          </p:nvCxnSpPr>
          <p:spPr>
            <a:xfrm>
              <a:off x="4505858" y="1889960"/>
              <a:ext cx="4378" cy="6708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xmlns="" id="{2FA92D7C-C9A6-46D0-89AC-C84DE853034E}"/>
                </a:ext>
              </a:extLst>
            </p:cNvPr>
            <p:cNvCxnSpPr/>
            <p:nvPr/>
          </p:nvCxnSpPr>
          <p:spPr>
            <a:xfrm flipH="1" flipV="1">
              <a:off x="7847236" y="2937732"/>
              <a:ext cx="32" cy="772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xmlns="" id="{6AA575E1-F659-425F-923F-6F00B431B06F}"/>
                </a:ext>
              </a:extLst>
            </p:cNvPr>
            <p:cNvSpPr/>
            <p:nvPr/>
          </p:nvSpPr>
          <p:spPr>
            <a:xfrm>
              <a:off x="8241238" y="3308936"/>
              <a:ext cx="247065" cy="342899"/>
            </a:xfrm>
            <a:prstGeom prst="ellipse">
              <a:avLst/>
            </a:prstGeom>
            <a:solidFill>
              <a:srgbClr val="304371"/>
            </a:solidFill>
            <a:ln w="12700" cap="flat" cmpd="sng" algn="ctr">
              <a:solidFill>
                <a:srgbClr val="304371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121917" tIns="60959" rIns="121917" bIns="60959" rtlCol="0" anchor="ctr"/>
            <a:lstStyle/>
            <a:p>
              <a:pPr algn="ctr" defTabSz="914354">
                <a:defRPr/>
              </a:pPr>
              <a:r>
                <a:rPr lang="en-US" altLang="zh-TW" sz="1467" kern="0" dirty="0">
                  <a:solidFill>
                    <a:prstClr val="white"/>
                  </a:solidFill>
                  <a:latin typeface="Calibri Light"/>
                  <a:ea typeface="微软雅黑 Light"/>
                </a:rPr>
                <a:t>B</a:t>
              </a:r>
              <a:endParaRPr lang="zh-TW" altLang="en-US" sz="1467" kern="0" dirty="0">
                <a:solidFill>
                  <a:prstClr val="white"/>
                </a:solidFill>
                <a:latin typeface="Calibri Light"/>
                <a:ea typeface="微软雅黑 Light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xmlns="" id="{F37B4C31-0987-4D7C-BB7B-67A128A2054D}"/>
                </a:ext>
              </a:extLst>
            </p:cNvPr>
            <p:cNvSpPr/>
            <p:nvPr/>
          </p:nvSpPr>
          <p:spPr>
            <a:xfrm>
              <a:off x="7507931" y="3308935"/>
              <a:ext cx="247065" cy="342899"/>
            </a:xfrm>
            <a:prstGeom prst="ellipse">
              <a:avLst/>
            </a:pr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121917" tIns="60959" rIns="121917" bIns="60959" rtlCol="0" anchor="ctr"/>
            <a:lstStyle/>
            <a:p>
              <a:pPr algn="ctr" defTabSz="914354">
                <a:defRPr/>
              </a:pPr>
              <a:r>
                <a:rPr lang="en-US" altLang="zh-TW" sz="1467" kern="0" dirty="0">
                  <a:solidFill>
                    <a:prstClr val="white"/>
                  </a:solidFill>
                  <a:latin typeface="Calibri Light"/>
                  <a:ea typeface="微软雅黑 Light"/>
                </a:rPr>
                <a:t>A</a:t>
              </a:r>
              <a:endParaRPr lang="zh-TW" altLang="en-US" sz="1467" kern="0" dirty="0">
                <a:solidFill>
                  <a:prstClr val="white"/>
                </a:solidFill>
                <a:latin typeface="Calibri Light"/>
                <a:ea typeface="微软雅黑 Light"/>
              </a:endParaRPr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xmlns="" id="{FFEDD362-1E54-4EBD-92C4-79F3C8EE33FA}"/>
                </a:ext>
              </a:extLst>
            </p:cNvPr>
            <p:cNvCxnSpPr/>
            <p:nvPr/>
          </p:nvCxnSpPr>
          <p:spPr>
            <a:xfrm flipH="1" flipV="1">
              <a:off x="4505857" y="1871355"/>
              <a:ext cx="1432742" cy="88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角矩形 61">
              <a:extLst>
                <a:ext uri="{FF2B5EF4-FFF2-40B4-BE49-F238E27FC236}">
                  <a16:creationId xmlns:a16="http://schemas.microsoft.com/office/drawing/2014/main" xmlns="" id="{3DFBF004-3389-42F2-86CD-04FDA83A7A48}"/>
                </a:ext>
              </a:extLst>
            </p:cNvPr>
            <p:cNvSpPr/>
            <p:nvPr/>
          </p:nvSpPr>
          <p:spPr>
            <a:xfrm>
              <a:off x="2355366" y="2604559"/>
              <a:ext cx="2695605" cy="596663"/>
            </a:xfrm>
            <a:prstGeom prst="roundRect">
              <a:avLst/>
            </a:prstGeom>
            <a:solidFill>
              <a:srgbClr val="FEDD8C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r>
                <a: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Softening and Integrating mechanism</a:t>
              </a:r>
              <a:endParaRPr lang="zh-TW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圓角矩形 63">
              <a:extLst>
                <a:ext uri="{FF2B5EF4-FFF2-40B4-BE49-F238E27FC236}">
                  <a16:creationId xmlns:a16="http://schemas.microsoft.com/office/drawing/2014/main" xmlns="" id="{A032FA65-E44C-4E78-9B15-DA89A650F276}"/>
                </a:ext>
              </a:extLst>
            </p:cNvPr>
            <p:cNvSpPr/>
            <p:nvPr/>
          </p:nvSpPr>
          <p:spPr>
            <a:xfrm>
              <a:off x="2154321" y="2414536"/>
              <a:ext cx="3126865" cy="920669"/>
            </a:xfrm>
            <a:prstGeom prst="roundRect">
              <a:avLst>
                <a:gd name="adj" fmla="val 10706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0" tIns="45718" rIns="91390" bIns="45718" rtlCol="0" anchor="ctr"/>
            <a:lstStyle/>
            <a:p>
              <a:pPr algn="ctr" defTabSz="913833"/>
              <a:endParaRPr lang="zh-TW" altLang="en-US" sz="1900">
                <a:solidFill>
                  <a:prstClr val="white"/>
                </a:solidFill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xmlns="" id="{C01B9134-4E1D-49A9-9FA1-AEF6FE2A6B2A}"/>
                </a:ext>
              </a:extLst>
            </p:cNvPr>
            <p:cNvCxnSpPr>
              <a:endCxn id="9" idx="3"/>
            </p:cNvCxnSpPr>
            <p:nvPr/>
          </p:nvCxnSpPr>
          <p:spPr>
            <a:xfrm flipH="1">
              <a:off x="1479871" y="2925352"/>
              <a:ext cx="855111" cy="55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233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695</Words>
  <Application>Microsoft Office PowerPoint</Application>
  <PresentationFormat>如螢幕大小 (16:9)</PresentationFormat>
  <Paragraphs>101</Paragraphs>
  <Slides>14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簡報</vt:lpstr>
      <vt:lpstr> 何謂SPECT？</vt:lpstr>
      <vt:lpstr>文獻回顧</vt:lpstr>
      <vt:lpstr>文獻回顧</vt:lpstr>
      <vt:lpstr>文獻回顧</vt:lpstr>
      <vt:lpstr>文獻回顧</vt:lpstr>
      <vt:lpstr>文獻回顧</vt:lpstr>
      <vt:lpstr> 資料來源</vt:lpstr>
      <vt:lpstr> 演算法</vt:lpstr>
      <vt:lpstr> 系統目的</vt:lpstr>
      <vt:lpstr> 執行實驗</vt:lpstr>
      <vt:lpstr> 實驗結果</vt:lpstr>
      <vt:lpstr> 實驗結果</vt:lpstr>
      <vt:lpstr> 結論與討論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楊程鈞</cp:lastModifiedBy>
  <cp:revision>54</cp:revision>
  <dcterms:created xsi:type="dcterms:W3CDTF">2014-04-01T16:27:38Z</dcterms:created>
  <dcterms:modified xsi:type="dcterms:W3CDTF">2020-01-08T05:55:16Z</dcterms:modified>
</cp:coreProperties>
</file>