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7C7C"/>
    <a:srgbClr val="DCBCBC"/>
    <a:srgbClr val="8F2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29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BF9B-0A1A-49DC-9DA6-69C79C9D3406}" type="datetimeFigureOut">
              <a:rPr lang="en-CA" smtClean="0"/>
              <a:t>2023-02-02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96CC-AD49-42D5-91A5-B7369D1AF5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9632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BF9B-0A1A-49DC-9DA6-69C79C9D3406}" type="datetimeFigureOut">
              <a:rPr lang="en-CA" smtClean="0"/>
              <a:t>2023-02-02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96CC-AD49-42D5-91A5-B7369D1AF5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903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BF9B-0A1A-49DC-9DA6-69C79C9D3406}" type="datetimeFigureOut">
              <a:rPr lang="en-CA" smtClean="0"/>
              <a:t>2023-02-02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96CC-AD49-42D5-91A5-B7369D1AF5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27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BF9B-0A1A-49DC-9DA6-69C79C9D3406}" type="datetimeFigureOut">
              <a:rPr lang="en-CA" smtClean="0"/>
              <a:t>2023-02-02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96CC-AD49-42D5-91A5-B7369D1AF5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6792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BF9B-0A1A-49DC-9DA6-69C79C9D3406}" type="datetimeFigureOut">
              <a:rPr lang="en-CA" smtClean="0"/>
              <a:t>2023-02-02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96CC-AD49-42D5-91A5-B7369D1AF5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5515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BF9B-0A1A-49DC-9DA6-69C79C9D3406}" type="datetimeFigureOut">
              <a:rPr lang="en-CA" smtClean="0"/>
              <a:t>2023-02-02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96CC-AD49-42D5-91A5-B7369D1AF5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218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BF9B-0A1A-49DC-9DA6-69C79C9D3406}" type="datetimeFigureOut">
              <a:rPr lang="en-CA" smtClean="0"/>
              <a:t>2023-02-02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96CC-AD49-42D5-91A5-B7369D1AF5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682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BF9B-0A1A-49DC-9DA6-69C79C9D3406}" type="datetimeFigureOut">
              <a:rPr lang="en-CA" smtClean="0"/>
              <a:t>2023-02-02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96CC-AD49-42D5-91A5-B7369D1AF5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2438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BF9B-0A1A-49DC-9DA6-69C79C9D3406}" type="datetimeFigureOut">
              <a:rPr lang="en-CA" smtClean="0"/>
              <a:t>2023-02-02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96CC-AD49-42D5-91A5-B7369D1AF5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9857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BF9B-0A1A-49DC-9DA6-69C79C9D3406}" type="datetimeFigureOut">
              <a:rPr lang="en-CA" smtClean="0"/>
              <a:t>2023-02-02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96CC-AD49-42D5-91A5-B7369D1AF5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651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BF9B-0A1A-49DC-9DA6-69C79C9D3406}" type="datetimeFigureOut">
              <a:rPr lang="en-CA" smtClean="0"/>
              <a:t>2023-02-02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96CC-AD49-42D5-91A5-B7369D1AF5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5507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0BF9B-0A1A-49DC-9DA6-69C79C9D3406}" type="datetimeFigureOut">
              <a:rPr lang="en-CA" smtClean="0"/>
              <a:t>2023-02-02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E96CC-AD49-42D5-91A5-B7369D1AF5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336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C1180D-5263-0B4A-2D9C-407EBC76B496}"/>
              </a:ext>
            </a:extLst>
          </p:cNvPr>
          <p:cNvSpPr/>
          <p:nvPr/>
        </p:nvSpPr>
        <p:spPr>
          <a:xfrm>
            <a:off x="200660" y="3420110"/>
            <a:ext cx="883920" cy="111125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Person with hypoxemic respiratory failure</a:t>
            </a:r>
            <a:endParaRPr lang="en-CA" sz="120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DDED79-9EA9-6612-8B7D-EF7DDD5B32BB}"/>
              </a:ext>
            </a:extLst>
          </p:cNvPr>
          <p:cNvSpPr/>
          <p:nvPr/>
        </p:nvSpPr>
        <p:spPr>
          <a:xfrm>
            <a:off x="1341120" y="2772410"/>
            <a:ext cx="825500" cy="425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Usual care</a:t>
            </a:r>
            <a:endParaRPr lang="en-CA" sz="1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8F05ED-3260-8F59-7806-F8FA4D5902BB}"/>
              </a:ext>
            </a:extLst>
          </p:cNvPr>
          <p:cNvSpPr/>
          <p:nvPr/>
        </p:nvSpPr>
        <p:spPr>
          <a:xfrm>
            <a:off x="1341120" y="4175760"/>
            <a:ext cx="825500" cy="425450"/>
          </a:xfrm>
          <a:prstGeom prst="rect">
            <a:avLst/>
          </a:prstGeom>
          <a:solidFill>
            <a:srgbClr val="DCB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SF &lt; 110</a:t>
            </a:r>
            <a:endParaRPr lang="en-CA" sz="1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BC73A5-7627-4914-2300-A696DF7E6CDB}"/>
              </a:ext>
            </a:extLst>
          </p:cNvPr>
          <p:cNvSpPr/>
          <p:nvPr/>
        </p:nvSpPr>
        <p:spPr>
          <a:xfrm>
            <a:off x="1341120" y="4874260"/>
            <a:ext cx="825500" cy="425450"/>
          </a:xfrm>
          <a:prstGeom prst="rect">
            <a:avLst/>
          </a:prstGeom>
          <a:solidFill>
            <a:srgbClr val="B97C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SF &lt; 98</a:t>
            </a:r>
            <a:endParaRPr lang="en-CA" sz="12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17CE6C-1A1C-C3A2-C417-5EEEA4625BC0}"/>
              </a:ext>
            </a:extLst>
          </p:cNvPr>
          <p:cNvSpPr/>
          <p:nvPr/>
        </p:nvSpPr>
        <p:spPr>
          <a:xfrm>
            <a:off x="1341120" y="5572760"/>
            <a:ext cx="825500" cy="425450"/>
          </a:xfrm>
          <a:prstGeom prst="rect">
            <a:avLst/>
          </a:prstGeom>
          <a:solidFill>
            <a:srgbClr val="8F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SF &lt; 88</a:t>
            </a:r>
            <a:endParaRPr lang="en-CA" sz="12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47CB4B-1485-3D17-FE5C-AB271FDABF11}"/>
              </a:ext>
            </a:extLst>
          </p:cNvPr>
          <p:cNvSpPr/>
          <p:nvPr/>
        </p:nvSpPr>
        <p:spPr>
          <a:xfrm>
            <a:off x="2443480" y="3759835"/>
            <a:ext cx="825500" cy="42545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Hospital death</a:t>
            </a:r>
            <a:endParaRPr lang="en-CA" sz="120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0BBAA3-34C5-2DCC-09AC-3C13A8C4B50B}"/>
              </a:ext>
            </a:extLst>
          </p:cNvPr>
          <p:cNvSpPr/>
          <p:nvPr/>
        </p:nvSpPr>
        <p:spPr>
          <a:xfrm>
            <a:off x="2443480" y="2181860"/>
            <a:ext cx="825500" cy="42545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Hospital survival</a:t>
            </a:r>
            <a:endParaRPr lang="en-CA" sz="12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44A485-DE68-FDE9-F20F-90E16E7FEDC0}"/>
              </a:ext>
            </a:extLst>
          </p:cNvPr>
          <p:cNvSpPr/>
          <p:nvPr/>
        </p:nvSpPr>
        <p:spPr>
          <a:xfrm>
            <a:off x="3583940" y="1372235"/>
            <a:ext cx="825500" cy="42545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No IMV</a:t>
            </a:r>
            <a:endParaRPr lang="en-CA" sz="120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26DD31-71D1-F88A-7BC6-AB43D80AC585}"/>
              </a:ext>
            </a:extLst>
          </p:cNvPr>
          <p:cNvSpPr/>
          <p:nvPr/>
        </p:nvSpPr>
        <p:spPr>
          <a:xfrm>
            <a:off x="3583940" y="2607310"/>
            <a:ext cx="825500" cy="42545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IMV</a:t>
            </a:r>
            <a:endParaRPr lang="en-CA" sz="120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280078-B3C6-0CA1-D035-B6A85CAEFC17}"/>
              </a:ext>
            </a:extLst>
          </p:cNvPr>
          <p:cNvSpPr/>
          <p:nvPr/>
        </p:nvSpPr>
        <p:spPr>
          <a:xfrm>
            <a:off x="4671060" y="918210"/>
            <a:ext cx="825500" cy="42545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No disability</a:t>
            </a:r>
            <a:endParaRPr lang="en-CA" sz="120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2C11AE-326D-B1A0-FE83-3A93340ECFB6}"/>
              </a:ext>
            </a:extLst>
          </p:cNvPr>
          <p:cNvSpPr/>
          <p:nvPr/>
        </p:nvSpPr>
        <p:spPr>
          <a:xfrm>
            <a:off x="4671060" y="1534160"/>
            <a:ext cx="825500" cy="42545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Longterm disability</a:t>
            </a:r>
            <a:endParaRPr lang="en-CA" sz="120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0534A0-C50E-5323-3D21-55EB1B656FA0}"/>
              </a:ext>
            </a:extLst>
          </p:cNvPr>
          <p:cNvSpPr/>
          <p:nvPr/>
        </p:nvSpPr>
        <p:spPr>
          <a:xfrm>
            <a:off x="3583940" y="3489960"/>
            <a:ext cx="825500" cy="42545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No IMV</a:t>
            </a:r>
            <a:endParaRPr lang="en-CA" sz="120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25223E-6839-FCDB-693E-F8B63AE1DDFE}"/>
              </a:ext>
            </a:extLst>
          </p:cNvPr>
          <p:cNvSpPr/>
          <p:nvPr/>
        </p:nvSpPr>
        <p:spPr>
          <a:xfrm>
            <a:off x="3583940" y="4105910"/>
            <a:ext cx="825500" cy="42545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IMV</a:t>
            </a:r>
            <a:endParaRPr lang="en-CA" sz="120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BAEE2D0-A039-1B52-9F91-F61BAB80F221}"/>
              </a:ext>
            </a:extLst>
          </p:cNvPr>
          <p:cNvSpPr/>
          <p:nvPr/>
        </p:nvSpPr>
        <p:spPr>
          <a:xfrm>
            <a:off x="4671060" y="2331085"/>
            <a:ext cx="825500" cy="42545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No disability</a:t>
            </a:r>
            <a:endParaRPr lang="en-CA" sz="120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83FFC9-D9D8-61F2-0F7F-778925CB2269}"/>
              </a:ext>
            </a:extLst>
          </p:cNvPr>
          <p:cNvSpPr/>
          <p:nvPr/>
        </p:nvSpPr>
        <p:spPr>
          <a:xfrm>
            <a:off x="4671060" y="2947035"/>
            <a:ext cx="825500" cy="42545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Longterm disability</a:t>
            </a:r>
            <a:endParaRPr lang="en-CA" sz="120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E798B34-B82A-537B-4874-14C7712B282B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1084580" y="2985135"/>
            <a:ext cx="256540" cy="990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5ACC6FB-5FE3-0612-02F1-F080108647EF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1084580" y="3975735"/>
            <a:ext cx="256540" cy="4127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D0B10E3-4E15-665A-599D-0448EC79DFF4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1084580" y="3975735"/>
            <a:ext cx="256540" cy="11112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96CCE3-A4FC-C4EE-1016-060766DCE929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1084580" y="3975735"/>
            <a:ext cx="256540" cy="18097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D99E67C-12E6-0097-69E6-2CE83C29A343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2166620" y="2985135"/>
            <a:ext cx="276860" cy="9874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656D95D-3C02-9326-C0C2-0A17BD0D429B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2166620" y="2394585"/>
            <a:ext cx="276860" cy="5905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E794A51-825C-4A79-E25C-E5F83A4CEE9E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3268980" y="1584960"/>
            <a:ext cx="314960" cy="8096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675D604-1FBC-F9E6-04A9-8BE49079489B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3268980" y="2394585"/>
            <a:ext cx="314960" cy="425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B458525-1CBF-211E-BA47-A215D36A44CB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 flipV="1">
            <a:off x="3268980" y="3702685"/>
            <a:ext cx="314960" cy="2698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F73000-B0C3-B0CD-0AA8-B33FC6DE0C9D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>
            <a:off x="3268980" y="3972560"/>
            <a:ext cx="314960" cy="3460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D2765BF-C7B6-7E61-ACF3-AA8C773B20A6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4409440" y="1130935"/>
            <a:ext cx="261620" cy="4540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7A8E7E8-7612-41C3-45F6-A6903CCB70F4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4409440" y="1584960"/>
            <a:ext cx="261620" cy="1619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F457537-D9C8-EB03-71DE-EAE3499872D9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 flipV="1">
            <a:off x="4409440" y="2543810"/>
            <a:ext cx="261620" cy="2762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B5E101D-3482-229F-19E6-7C0727D304B7}"/>
              </a:ext>
            </a:extLst>
          </p:cNvPr>
          <p:cNvCxnSpPr>
            <a:cxnSpLocks/>
            <a:stCxn id="15" idx="3"/>
            <a:endCxn id="23" idx="1"/>
          </p:cNvCxnSpPr>
          <p:nvPr/>
        </p:nvCxnSpPr>
        <p:spPr>
          <a:xfrm>
            <a:off x="4409440" y="2820035"/>
            <a:ext cx="261620" cy="3397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AAF1FCB-6B7A-2458-2B36-4B88CDBD0EF5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496560" y="1130935"/>
            <a:ext cx="2616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98D2F49-B0C8-FB2D-4C45-A0C844997BF3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5496560" y="1746885"/>
            <a:ext cx="2616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2A7EB39-0ADB-C315-ECC1-07A37288CC06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5496560" y="2543810"/>
            <a:ext cx="2616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86AC59C-E46F-037C-8E00-DAA95C5F3803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5496560" y="3159760"/>
            <a:ext cx="2616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1561BF3A-088F-5BA5-11C8-AEAA928614FC}"/>
              </a:ext>
            </a:extLst>
          </p:cNvPr>
          <p:cNvSpPr/>
          <p:nvPr/>
        </p:nvSpPr>
        <p:spPr>
          <a:xfrm>
            <a:off x="5750560" y="918209"/>
            <a:ext cx="886460" cy="245427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Life expectancy after hospital discharge</a:t>
            </a:r>
            <a:endParaRPr lang="en-CA" sz="1200">
              <a:solidFill>
                <a:schemeClr val="tx1"/>
              </a:solidFill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FA4E490-DE98-DB96-E683-E612C1638E49}"/>
              </a:ext>
            </a:extLst>
          </p:cNvPr>
          <p:cNvCxnSpPr>
            <a:cxnSpLocks/>
          </p:cNvCxnSpPr>
          <p:nvPr/>
        </p:nvCxnSpPr>
        <p:spPr>
          <a:xfrm>
            <a:off x="2166620" y="4394835"/>
            <a:ext cx="276860" cy="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A50DE56-9F60-049A-A8BD-1EA4E96952DC}"/>
              </a:ext>
            </a:extLst>
          </p:cNvPr>
          <p:cNvCxnSpPr>
            <a:cxnSpLocks/>
          </p:cNvCxnSpPr>
          <p:nvPr/>
        </p:nvCxnSpPr>
        <p:spPr>
          <a:xfrm>
            <a:off x="2166620" y="5086985"/>
            <a:ext cx="276860" cy="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029A663-3E45-8068-6C7F-3E2230241435}"/>
              </a:ext>
            </a:extLst>
          </p:cNvPr>
          <p:cNvCxnSpPr>
            <a:cxnSpLocks/>
          </p:cNvCxnSpPr>
          <p:nvPr/>
        </p:nvCxnSpPr>
        <p:spPr>
          <a:xfrm>
            <a:off x="2166620" y="5783580"/>
            <a:ext cx="276860" cy="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F489E8B2-DA8F-0DD2-D240-73F6254AB11B}"/>
              </a:ext>
            </a:extLst>
          </p:cNvPr>
          <p:cNvSpPr txBox="1"/>
          <p:nvPr/>
        </p:nvSpPr>
        <p:spPr>
          <a:xfrm>
            <a:off x="2369820" y="2820035"/>
            <a:ext cx="327660" cy="37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A</a:t>
            </a:r>
            <a:endParaRPr lang="en-CA" b="1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50C55B8-5528-BF29-F72F-4EE2F8BEB659}"/>
              </a:ext>
            </a:extLst>
          </p:cNvPr>
          <p:cNvSpPr txBox="1"/>
          <p:nvPr/>
        </p:nvSpPr>
        <p:spPr>
          <a:xfrm>
            <a:off x="2364740" y="4209732"/>
            <a:ext cx="327660" cy="37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A</a:t>
            </a:r>
            <a:endParaRPr lang="en-CA" b="1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A1F6ABF-22A9-DFDB-5AB3-5E5E27D8201E}"/>
              </a:ext>
            </a:extLst>
          </p:cNvPr>
          <p:cNvSpPr txBox="1"/>
          <p:nvPr/>
        </p:nvSpPr>
        <p:spPr>
          <a:xfrm>
            <a:off x="2364740" y="4899660"/>
            <a:ext cx="327660" cy="37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A</a:t>
            </a:r>
            <a:endParaRPr lang="en-CA" b="1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D8A6947-80E7-FF14-04CE-7D2388954487}"/>
              </a:ext>
            </a:extLst>
          </p:cNvPr>
          <p:cNvSpPr txBox="1"/>
          <p:nvPr/>
        </p:nvSpPr>
        <p:spPr>
          <a:xfrm>
            <a:off x="2364740" y="5596255"/>
            <a:ext cx="327660" cy="37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A</a:t>
            </a:r>
            <a:endParaRPr lang="en-CA" b="1"/>
          </a:p>
        </p:txBody>
      </p:sp>
    </p:spTree>
    <p:extLst>
      <p:ext uri="{BB962C8B-B14F-4D97-AF65-F5344CB8AC3E}">
        <p14:creationId xmlns:p14="http://schemas.microsoft.com/office/powerpoint/2010/main" val="459133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3407</TotalTime>
  <Words>43</Words>
  <Application>Microsoft Office PowerPoint</Application>
  <PresentationFormat>Letter Paper (8.5x11 in)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Yarnell</dc:creator>
  <cp:lastModifiedBy>Christopher Yarnell</cp:lastModifiedBy>
  <cp:revision>6</cp:revision>
  <dcterms:created xsi:type="dcterms:W3CDTF">2023-01-30T21:29:56Z</dcterms:created>
  <dcterms:modified xsi:type="dcterms:W3CDTF">2023-02-03T12:45:10Z</dcterms:modified>
</cp:coreProperties>
</file>