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82" r:id="rId11"/>
    <p:sldId id="267" r:id="rId12"/>
    <p:sldId id="280" r:id="rId13"/>
    <p:sldId id="281" r:id="rId14"/>
    <p:sldId id="268" r:id="rId15"/>
    <p:sldId id="270" r:id="rId16"/>
    <p:sldId id="271" r:id="rId17"/>
    <p:sldId id="277" r:id="rId18"/>
    <p:sldId id="269" r:id="rId19"/>
    <p:sldId id="273" r:id="rId20"/>
    <p:sldId id="272" r:id="rId21"/>
    <p:sldId id="274" r:id="rId22"/>
    <p:sldId id="276" r:id="rId23"/>
    <p:sldId id="275" r:id="rId24"/>
    <p:sldId id="278" r:id="rId25"/>
    <p:sldId id="279" r:id="rId26"/>
  </p:sldIdLst>
  <p:sldSz cx="12192000" cy="6858000"/>
  <p:notesSz cx="6858000" cy="9144000"/>
  <p:embeddedFontLst>
    <p:embeddedFont>
      <p:font typeface="경기천년제목 Light" panose="020204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49D0-3181-4735-9386-6864A126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66202-F52A-4461-8E10-D17FD0F1E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E0F9A-E821-4A28-A460-47C6DA5C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4E7D-5617-4B9E-B237-E3E83DBD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5BAC6-D2D0-486C-9DCE-11E9504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BDE6-5FF0-4078-B57D-CE213B75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A08DF-6C99-46B3-B70C-39169B20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9E5AF-84AE-4BB2-90EF-A7228515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29235-0CC2-4E9B-9F0E-6A836CFF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0A583-0320-43ED-8A12-0B6729EB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8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675B4C-65C8-4A05-9F79-009CFC4F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3CC1E-D463-4924-8367-83A77272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797BE-5B68-4E7F-A44E-ACA3C6D9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38A21-3450-4543-9A9E-379FD14C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18D05-53E0-416E-A1D8-246AE07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B61B-609A-4B05-8FB8-473A4051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5027F-B3A4-4524-9C0E-ED3B481E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12755-A3B1-4872-B745-BAC1DC36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5D6F-9C2A-486D-87D2-5B6FABC0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65A4B-A472-4D69-9BC1-7C58ABFC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1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FF50-E21C-4D3C-A73F-3E1B1282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4715-E5B2-407A-9BFB-7B89838A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3A676-55C1-45BB-B558-7BEECD3A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6F4DD-3BAB-4C1F-AF59-ABA7C734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F54B4-7610-4FA8-A5DB-9B12F6D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410B2-DD1A-45BD-9ADA-A1D25421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FF47D-6C34-4CD0-A93E-A5E94F70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8EEACA-7ECC-45B6-B91A-34DFB1343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E709A-8F54-4678-B2CC-27BD8279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2CE53-8390-4BD9-A28C-42745082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927C2-3AC2-40D1-A9B0-3C83812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7A643-2A89-46C4-B581-AF141481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D3C53-E940-4328-8638-FA222B92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ABE67-4BCF-49C9-B889-60CFDEBB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55CE6D-9AF8-4669-9231-D65E9BCC5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370CD0-633B-4FFB-A250-A689238D6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7BCBF-425C-4B93-9A1B-8DD759AF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4687A5-3045-4F4C-8427-F4FDAD45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992CA8-497F-4894-B23E-DD24FFC6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5C098-2EC1-4A90-9C6D-AED035E1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E5A6F8-A601-42E4-8D49-2D6DDE40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791B3-DBED-4582-AE0B-09005606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ED79D6-FC5F-4EAA-997C-9EF934A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5ACBD-3108-40AD-832A-7B2FCB9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B0A327-97D3-4576-B592-A0A87AE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B56969-BD12-419A-9FF5-6D6AE941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2F6D5-DDBF-4E30-9FB6-225B54A3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1A564-E119-43BC-B7DC-C476D867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97A99-08A7-48F6-B880-19BB4146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87E65-AAEF-4BF9-80B4-56A6A5AD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C012B-F88C-4EB6-A2E0-B404326B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7F91B-6C65-4B46-A330-24C4113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8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FE67E-EA6A-45BD-9778-35B1EC2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91DCC6-05A3-46F0-AAA4-71B9E1EB7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8BE03-0220-4A65-8428-0EB64897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1BE81-410E-48E3-9494-166223D1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91924-2728-410A-980E-1F4ECE93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859D8-64AD-4201-8389-FE1E785A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9A6E61-A00B-4DDB-B9E6-FD4B81AA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81A3A-C0DC-4C73-BDA7-CE13C6A2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74EA-7B5A-4749-A3FE-C3D8F4B5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B52D-CAEE-4437-9E7D-DAA0C853DB80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B155A-BA0E-46CD-871F-CF5EC60C8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AFA50-A89D-4060-8F9C-AD1CDB742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C981-3DEC-46F6-B067-2D1C6D556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C9F0D3A0-F126-41AF-81E1-FE0B15E515A8}"/>
              </a:ext>
            </a:extLst>
          </p:cNvPr>
          <p:cNvSpPr txBox="1">
            <a:spLocks/>
          </p:cNvSpPr>
          <p:nvPr/>
        </p:nvSpPr>
        <p:spPr>
          <a:xfrm>
            <a:off x="1524000" y="1057279"/>
            <a:ext cx="9144000" cy="323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9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 경로 추천 서비스</a:t>
            </a:r>
            <a:endParaRPr lang="en-US" altLang="ko-KR" sz="39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1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PathFinder</a:t>
            </a:r>
            <a:b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2019-2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학기 소프트웨어설계</a:t>
            </a:r>
            <a:b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</a:br>
            <a:r>
              <a:rPr lang="en-US" altLang="ko-KR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</a:t>
            </a: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</a:t>
            </a: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4DAE8FE6-D1A7-4307-9887-2C1772E8A68B}"/>
              </a:ext>
            </a:extLst>
          </p:cNvPr>
          <p:cNvSpPr txBox="1">
            <a:spLocks/>
          </p:cNvSpPr>
          <p:nvPr/>
        </p:nvSpPr>
        <p:spPr>
          <a:xfrm>
            <a:off x="1524000" y="44115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2017110342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김범준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2017114553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김경숙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2017112168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서현영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2017116681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송정헌</a:t>
            </a:r>
            <a:endParaRPr lang="en-US" altLang="ko-KR" sz="180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r"/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컴퓨터학부 </a:t>
            </a:r>
            <a:r>
              <a:rPr lang="en-US" altLang="ko-KR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2018110124</a:t>
            </a:r>
            <a:r>
              <a:rPr lang="ko-KR" altLang="en-US" sz="180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최준영</a:t>
            </a:r>
            <a:endParaRPr lang="ko-KR" altLang="en-US" sz="1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18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41BFA3-41D0-4BE2-B287-BFFA2D39337E}"/>
              </a:ext>
            </a:extLst>
          </p:cNvPr>
          <p:cNvSpPr txBox="1"/>
          <p:nvPr/>
        </p:nvSpPr>
        <p:spPr>
          <a:xfrm>
            <a:off x="838200" y="1305179"/>
            <a:ext cx="3823447" cy="6632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모델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81DA5F-6778-487F-BF43-BB0E4B418D5F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56E4A-5E95-4BF2-B3F2-3EFA7D26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49" y="1305179"/>
            <a:ext cx="6780212" cy="49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8025A-89D5-4FC6-9335-F3431CE75593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A9673-3419-4202-8F58-88D690393EE7}"/>
              </a:ext>
            </a:extLst>
          </p:cNvPr>
          <p:cNvSpPr txBox="1"/>
          <p:nvPr/>
        </p:nvSpPr>
        <p:spPr>
          <a:xfrm>
            <a:off x="838200" y="1538669"/>
            <a:ext cx="50046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정적 모델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Class 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F39AB2-514D-4BEA-B7C9-71C37B74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35" y="1538669"/>
            <a:ext cx="13894199" cy="5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E3DA1D-8EEB-4958-9750-7CB02791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12" y="2180420"/>
            <a:ext cx="7014776" cy="43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8025A-89D5-4FC6-9335-F3431CE75593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A9673-3419-4202-8F58-88D690393EE7}"/>
              </a:ext>
            </a:extLst>
          </p:cNvPr>
          <p:cNvSpPr txBox="1"/>
          <p:nvPr/>
        </p:nvSpPr>
        <p:spPr>
          <a:xfrm>
            <a:off x="838200" y="1538669"/>
            <a:ext cx="6540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Communication 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F39AB2-514D-4BEA-B7C9-71C37B74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35" y="1538669"/>
            <a:ext cx="13894199" cy="5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B931E2-E320-450D-BBF0-5D1F0D26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458" y="2435142"/>
            <a:ext cx="17425261" cy="71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65017280" descr="EMB000039c0519a">
            <a:extLst>
              <a:ext uri="{FF2B5EF4-FFF2-40B4-BE49-F238E27FC236}">
                <a16:creationId xmlns:a16="http://schemas.microsoft.com/office/drawing/2014/main" id="{7BC83B85-D632-4C30-9A8C-FF3755A9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9" y="2164372"/>
            <a:ext cx="8893983" cy="46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8025A-89D5-4FC6-9335-F3431CE75593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A9673-3419-4202-8F58-88D690393EE7}"/>
              </a:ext>
            </a:extLst>
          </p:cNvPr>
          <p:cNvSpPr txBox="1"/>
          <p:nvPr/>
        </p:nvSpPr>
        <p:spPr>
          <a:xfrm>
            <a:off x="838200" y="1538669"/>
            <a:ext cx="6311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State Machine 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F39AB2-514D-4BEA-B7C9-71C37B74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335" y="1538669"/>
            <a:ext cx="13894199" cy="5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165039376" descr="EMB000039c0519c">
            <a:extLst>
              <a:ext uri="{FF2B5EF4-FFF2-40B4-BE49-F238E27FC236}">
                <a16:creationId xmlns:a16="http://schemas.microsoft.com/office/drawing/2014/main" id="{703D1092-93D1-43E9-AF05-8300F17E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59" y="2892343"/>
            <a:ext cx="9567081" cy="29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8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876DF0-0C26-47EB-B557-E1F3C31B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22" y="795265"/>
            <a:ext cx="16889171" cy="5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2D7D76-98A0-4641-B54B-82A03354CA61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44F2-85D0-452A-AB88-920F22CC9BEA}"/>
              </a:ext>
            </a:extLst>
          </p:cNvPr>
          <p:cNvSpPr txBox="1"/>
          <p:nvPr/>
        </p:nvSpPr>
        <p:spPr>
          <a:xfrm>
            <a:off x="838200" y="1538669"/>
            <a:ext cx="50046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GUI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- 1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Picture 3" descr="travel_html.png">
            <a:extLst>
              <a:ext uri="{FF2B5EF4-FFF2-40B4-BE49-F238E27FC236}">
                <a16:creationId xmlns:a16="http://schemas.microsoft.com/office/drawing/2014/main" id="{633E1451-2EA8-4A02-9A5B-CE5442575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91" y="1169628"/>
            <a:ext cx="6374523" cy="5454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1BC11-5A85-4F5A-8AB7-294739E95FFB}"/>
              </a:ext>
            </a:extLst>
          </p:cNvPr>
          <p:cNvSpPr txBox="1"/>
          <p:nvPr/>
        </p:nvSpPr>
        <p:spPr>
          <a:xfrm>
            <a:off x="991892" y="2278251"/>
            <a:ext cx="3657600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pathfinder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대한 간단한 설명과 어떤 방법으로 사용하는지 설명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하단에는 여행지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곳을 출력하고 다섯 곳 중 한 곳 선택 시 선택 된 여행지의 화면으로 연결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새 창으로 열지 이미 열린 창에서 열지는 추후 생각할 부분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9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876DF0-0C26-47EB-B557-E1F3C31B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22" y="795265"/>
            <a:ext cx="16889171" cy="5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2D7D76-98A0-4641-B54B-82A03354CA61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44F2-85D0-452A-AB88-920F22CC9BEA}"/>
              </a:ext>
            </a:extLst>
          </p:cNvPr>
          <p:cNvSpPr txBox="1"/>
          <p:nvPr/>
        </p:nvSpPr>
        <p:spPr>
          <a:xfrm>
            <a:off x="838200" y="1538669"/>
            <a:ext cx="50046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GUI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- 2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1BC11-5A85-4F5A-8AB7-294739E95FFB}"/>
              </a:ext>
            </a:extLst>
          </p:cNvPr>
          <p:cNvSpPr txBox="1"/>
          <p:nvPr/>
        </p:nvSpPr>
        <p:spPr>
          <a:xfrm>
            <a:off x="991891" y="2278251"/>
            <a:ext cx="4014061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제주도 선택 시 화면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같은 방법으로 나머지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곳의 여행지도 구성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관광지에 대한 간단한 설명과 사용 방법 설명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하단에는 관광지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곳을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 이상의 관광지를 선택하고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버튼 클릭 시 최종 화면으로 이동 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8" name="Picture 6" descr="jeju_html_ex.jpeg">
            <a:extLst>
              <a:ext uri="{FF2B5EF4-FFF2-40B4-BE49-F238E27FC236}">
                <a16:creationId xmlns:a16="http://schemas.microsoft.com/office/drawing/2014/main" id="{503E1CAD-493F-4CEC-9E8F-782F674C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07" y="1471980"/>
            <a:ext cx="6654052" cy="51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876DF0-0C26-47EB-B557-E1F3C31B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22" y="795265"/>
            <a:ext cx="16889171" cy="5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2D7D76-98A0-4641-B54B-82A03354CA61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44F2-85D0-452A-AB88-920F22CC9BEA}"/>
              </a:ext>
            </a:extLst>
          </p:cNvPr>
          <p:cNvSpPr txBox="1"/>
          <p:nvPr/>
        </p:nvSpPr>
        <p:spPr>
          <a:xfrm>
            <a:off x="838200" y="1538669"/>
            <a:ext cx="50046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GUI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- 3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1BC11-5A85-4F5A-8AB7-294739E95FFB}"/>
              </a:ext>
            </a:extLst>
          </p:cNvPr>
          <p:cNvSpPr txBox="1"/>
          <p:nvPr/>
        </p:nvSpPr>
        <p:spPr>
          <a:xfrm>
            <a:off x="838199" y="2061889"/>
            <a:ext cx="4694695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선택 후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‘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감천 문화마을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자갈치 시장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광안대교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선택 한 후의 화면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선택한 관광지 확인을 위한 출력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확인 화면을 따로 만들 방법도 필요하다면 고안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최단 경로를 </a:t>
            </a:r>
            <a:r>
              <a:rPr lang="ko-KR" altLang="en-US" sz="20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다익스트라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알고리즘으로 계산한 후 최단 경로를 화면에 출력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관광지에 대해 지도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사용하여 주변 교통편과 주변 맛집에 대한 정보 출력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7" name="Picture 3" descr="final_html.png">
            <a:extLst>
              <a:ext uri="{FF2B5EF4-FFF2-40B4-BE49-F238E27FC236}">
                <a16:creationId xmlns:a16="http://schemas.microsoft.com/office/drawing/2014/main" id="{D53AC80A-2E15-497F-A84E-4DE16679F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975" y="202014"/>
            <a:ext cx="5545091" cy="64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5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876DF0-0C26-47EB-B557-E1F3C31B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722" y="795265"/>
            <a:ext cx="16889171" cy="5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2D7D76-98A0-4641-B54B-82A03354CA61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상세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44F2-85D0-452A-AB88-920F22CC9BEA}"/>
              </a:ext>
            </a:extLst>
          </p:cNvPr>
          <p:cNvSpPr txBox="1"/>
          <p:nvPr/>
        </p:nvSpPr>
        <p:spPr>
          <a:xfrm>
            <a:off x="838200" y="1538669"/>
            <a:ext cx="500466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⑤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5199B1-215A-4F8F-9A7C-A095BB3E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05" y="1165416"/>
            <a:ext cx="7394361" cy="53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EAE05F0-C7E7-422E-AFE3-2CB366D0272A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7FCB12-95C9-4CC6-8825-44EC4505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844"/>
            <a:ext cx="5403742" cy="5760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5CA75-777C-499A-A6A7-ABB6519D4057}"/>
              </a:ext>
            </a:extLst>
          </p:cNvPr>
          <p:cNvSpPr txBox="1"/>
          <p:nvPr/>
        </p:nvSpPr>
        <p:spPr>
          <a:xfrm>
            <a:off x="838200" y="1165416"/>
            <a:ext cx="62290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기능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 –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선택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30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EAE05F0-C7E7-422E-AFE3-2CB366D0272A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65660-A1AE-4BB4-8137-399FDD15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861" y="1066189"/>
            <a:ext cx="5798437" cy="5387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C0DF7-CAFB-4D17-AC2C-4CAA1B2F5BCC}"/>
              </a:ext>
            </a:extLst>
          </p:cNvPr>
          <p:cNvSpPr txBox="1"/>
          <p:nvPr/>
        </p:nvSpPr>
        <p:spPr>
          <a:xfrm>
            <a:off x="838200" y="1165416"/>
            <a:ext cx="62290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기능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–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 선택</a:t>
            </a:r>
          </a:p>
        </p:txBody>
      </p:sp>
    </p:spTree>
    <p:extLst>
      <p:ext uri="{BB962C8B-B14F-4D97-AF65-F5344CB8AC3E}">
        <p14:creationId xmlns:p14="http://schemas.microsoft.com/office/powerpoint/2010/main" val="302059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CAEEE9-C519-4413-865B-C1B657DF8F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목차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091971-A56B-4FB8-A50E-C0EE80840641}"/>
              </a:ext>
            </a:extLst>
          </p:cNvPr>
          <p:cNvGrpSpPr/>
          <p:nvPr/>
        </p:nvGrpSpPr>
        <p:grpSpPr>
          <a:xfrm>
            <a:off x="319422" y="1494482"/>
            <a:ext cx="3381969" cy="1507014"/>
            <a:chOff x="1223907" y="1891724"/>
            <a:chExt cx="2581748" cy="100344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59CFA0B-5078-4922-88F7-DEDA4528ECA4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0D8D79-4D6D-43B4-916A-98703892D8C7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553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1.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 배경 및 개요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CC0CDD-B5B3-43F4-8227-8628C4611B12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64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배경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프로젝트 개요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84EAEE3-A688-4B7F-AA67-925B356E8CF7}"/>
              </a:ext>
            </a:extLst>
          </p:cNvPr>
          <p:cNvGrpSpPr/>
          <p:nvPr/>
        </p:nvGrpSpPr>
        <p:grpSpPr>
          <a:xfrm>
            <a:off x="319422" y="3928019"/>
            <a:ext cx="2948743" cy="1507014"/>
            <a:chOff x="1223907" y="1891724"/>
            <a:chExt cx="2581748" cy="100344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59FEB3B-D7D8-4BA0-9A30-38FA553475A4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8435F9-BF27-4105-9E1E-57E38515D310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30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4.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시스템 구조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D27EE2-C538-4031-9791-54360D1AF6EC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64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사용된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HW/SW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시스템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모델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006A9E-5E83-4307-999E-E3FBD8331E40}"/>
              </a:ext>
            </a:extLst>
          </p:cNvPr>
          <p:cNvGrpSpPr/>
          <p:nvPr/>
        </p:nvGrpSpPr>
        <p:grpSpPr>
          <a:xfrm>
            <a:off x="7819900" y="1494483"/>
            <a:ext cx="3381969" cy="1968679"/>
            <a:chOff x="1223907" y="1891724"/>
            <a:chExt cx="2581748" cy="1310839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623B15C-4088-4188-84A6-63AA6A83A772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778E0B-47A9-4088-A522-FCDCECFF780E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30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3.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시스템 기능 및 동작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DA7B5E-8D6F-4030-89D8-E30D674768DE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9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Use-case 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Activity Diagram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55A00CC-38BF-4CE9-99C6-6E73C8A2DCCE}"/>
              </a:ext>
            </a:extLst>
          </p:cNvPr>
          <p:cNvGrpSpPr/>
          <p:nvPr/>
        </p:nvGrpSpPr>
        <p:grpSpPr>
          <a:xfrm>
            <a:off x="3047188" y="3931241"/>
            <a:ext cx="3151050" cy="1968679"/>
            <a:chOff x="1223907" y="1891724"/>
            <a:chExt cx="2581748" cy="131083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49C3305-00F9-4CE4-B399-BE7312F8C8CA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BFA647-8C23-4366-838F-DD49D67E744F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553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5.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소프트웨어 상세 설계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D3B57C-90C3-48A4-AE7F-739B6962D1BE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9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Class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Diagram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GUI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설계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데이터 설계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9F39CBB-30F9-45E1-ABFD-4FC6467B66D5}"/>
              </a:ext>
            </a:extLst>
          </p:cNvPr>
          <p:cNvGrpSpPr/>
          <p:nvPr/>
        </p:nvGrpSpPr>
        <p:grpSpPr>
          <a:xfrm>
            <a:off x="4286274" y="1494482"/>
            <a:ext cx="2948743" cy="1045350"/>
            <a:chOff x="1223907" y="1891724"/>
            <a:chExt cx="2581748" cy="6960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AA6D11B-02F4-461D-90DE-A2A898751531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7FF2C4-CFB9-4FBF-B987-74E9E0ED1664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30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2.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 관리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B73EB2-75EE-4026-A086-F03109465A00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33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Gantt Chart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C9AE63-C59B-474C-A8F8-35F4CABFE7BE}"/>
              </a:ext>
            </a:extLst>
          </p:cNvPr>
          <p:cNvGrpSpPr/>
          <p:nvPr/>
        </p:nvGrpSpPr>
        <p:grpSpPr>
          <a:xfrm>
            <a:off x="6093815" y="3931240"/>
            <a:ext cx="3166185" cy="1507015"/>
            <a:chOff x="1223907" y="1891724"/>
            <a:chExt cx="2581748" cy="1003441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0D1943-847E-478E-82CA-97928E9D80C8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2AEF54-72A8-4E0B-859C-596E6163C2FF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30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6.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소프트웨어 주요 기능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5D1A0C-E35F-4FA9-8FBB-631636AB32E2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64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Sequence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Diagram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E61F91-EA43-47D9-8650-B690D09C0C0C}"/>
              </a:ext>
            </a:extLst>
          </p:cNvPr>
          <p:cNvGrpSpPr/>
          <p:nvPr/>
        </p:nvGrpSpPr>
        <p:grpSpPr>
          <a:xfrm>
            <a:off x="9161043" y="3928019"/>
            <a:ext cx="2948743" cy="1968679"/>
            <a:chOff x="1223907" y="1891724"/>
            <a:chExt cx="2581748" cy="131083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9375CCF-8668-4546-9E0F-693B11868811}"/>
                </a:ext>
              </a:extLst>
            </p:cNvPr>
            <p:cNvCxnSpPr/>
            <p:nvPr/>
          </p:nvCxnSpPr>
          <p:spPr>
            <a:xfrm>
              <a:off x="1419072" y="2214737"/>
              <a:ext cx="2193107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159AD7-70D2-44D9-BB32-6261AD618341}"/>
                </a:ext>
              </a:extLst>
            </p:cNvPr>
            <p:cNvSpPr txBox="1"/>
            <p:nvPr/>
          </p:nvSpPr>
          <p:spPr>
            <a:xfrm>
              <a:off x="1223907" y="1891724"/>
              <a:ext cx="2581748" cy="30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7.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프로젝트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진행 상황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321AB3-6A17-4111-B103-86CA94387B77}"/>
                </a:ext>
              </a:extLst>
            </p:cNvPr>
            <p:cNvSpPr txBox="1"/>
            <p:nvPr/>
          </p:nvSpPr>
          <p:spPr>
            <a:xfrm>
              <a:off x="1517298" y="2254752"/>
              <a:ext cx="1996654" cy="94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진행 상황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이슈 상황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해결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36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EAE05F0-C7E7-422E-AFE3-2CB366D0272A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9E868-DF95-449F-A496-B910BE4F2F66}"/>
              </a:ext>
            </a:extLst>
          </p:cNvPr>
          <p:cNvSpPr txBox="1"/>
          <p:nvPr/>
        </p:nvSpPr>
        <p:spPr>
          <a:xfrm>
            <a:off x="838200" y="1165416"/>
            <a:ext cx="62290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기능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 –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주변 교통편 및 맛집 추천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11EB1B-797E-4CC5-B483-324F0D52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32" y="1926804"/>
            <a:ext cx="7845936" cy="47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2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EAE05F0-C7E7-422E-AFE3-2CB366D0272A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9E868-DF95-449F-A496-B910BE4F2F66}"/>
              </a:ext>
            </a:extLst>
          </p:cNvPr>
          <p:cNvSpPr txBox="1"/>
          <p:nvPr/>
        </p:nvSpPr>
        <p:spPr>
          <a:xfrm>
            <a:off x="838200" y="1166711"/>
            <a:ext cx="62290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④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기능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 –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2FCA5-B268-4E2A-9768-30D55737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78" y="1784214"/>
            <a:ext cx="7750444" cy="49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EAE05F0-C7E7-422E-AFE3-2CB366D0272A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주요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9E868-DF95-449F-A496-B910BE4F2F66}"/>
              </a:ext>
            </a:extLst>
          </p:cNvPr>
          <p:cNvSpPr txBox="1"/>
          <p:nvPr/>
        </p:nvSpPr>
        <p:spPr>
          <a:xfrm>
            <a:off x="838200" y="1166711"/>
            <a:ext cx="62290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⑤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기능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 –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업데이트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BB5D82-F337-423C-A1E7-E4F9419E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1938409"/>
            <a:ext cx="7128934" cy="46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0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6E3A-FDBE-4983-B8A0-E1292B9E2ABF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C88E2-484D-41DC-95A1-D5BEF15EBFE2}"/>
              </a:ext>
            </a:extLst>
          </p:cNvPr>
          <p:cNvSpPr txBox="1"/>
          <p:nvPr/>
        </p:nvSpPr>
        <p:spPr>
          <a:xfrm>
            <a:off x="838200" y="1533237"/>
            <a:ext cx="62290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 Done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2E5D0C7-50B2-46F9-A0DE-E9E7D7E0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추출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 정리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기능적 모델링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정적 모델링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동적 모델링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교통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UI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 초안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검색화면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검색결과 화면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최종경로 화면</a:t>
            </a:r>
          </a:p>
        </p:txBody>
      </p:sp>
    </p:spTree>
    <p:extLst>
      <p:ext uri="{BB962C8B-B14F-4D97-AF65-F5344CB8AC3E}">
        <p14:creationId xmlns:p14="http://schemas.microsoft.com/office/powerpoint/2010/main" val="65412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6E3A-FDBE-4983-B8A0-E1292B9E2ABF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9CC81-E597-41C3-A59C-C179E25C09C7}"/>
              </a:ext>
            </a:extLst>
          </p:cNvPr>
          <p:cNvSpPr txBox="1"/>
          <p:nvPr/>
        </p:nvSpPr>
        <p:spPr>
          <a:xfrm>
            <a:off x="838200" y="1533237"/>
            <a:ext cx="62290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 Issues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AECD016-3084-4350-9D30-1F406EEE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7525" cy="4351338"/>
          </a:xfrm>
        </p:spPr>
        <p:txBody>
          <a:bodyPr/>
          <a:lstStyle/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Communication, State Machine Diagram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첨삭 받기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단계의 시작이 늦어졌지만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구현을 시작으로 정상 일정으로 돌아옴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159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6E3A-FDBE-4983-B8A0-E1292B9E2ABF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7.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C88E2-484D-41DC-95A1-D5BEF15EBFE2}"/>
              </a:ext>
            </a:extLst>
          </p:cNvPr>
          <p:cNvSpPr txBox="1"/>
          <p:nvPr/>
        </p:nvSpPr>
        <p:spPr>
          <a:xfrm>
            <a:off x="838200" y="1533237"/>
            <a:ext cx="62290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③  To-Do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4DCA64-2D3A-4167-B472-BB109C71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[</a:t>
            </a:r>
            <a:r>
              <a:rPr lang="ko-KR" altLang="en-US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r>
              <a:rPr lang="en-US" altLang="ko-KR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 </a:t>
            </a:r>
            <a:r>
              <a:rPr lang="ko-KR" altLang="en-US" sz="3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단계</a:t>
            </a:r>
            <a:endParaRPr lang="en-US" altLang="ko-KR" sz="3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구현 및 연동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진행중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초안 완성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탐색 알고리즘 구현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DB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연동</a:t>
            </a:r>
            <a:endParaRPr lang="en-US" altLang="ko-KR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지도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9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C6ED-80F3-435F-AD3D-8BAA67F5B7FA}"/>
              </a:ext>
            </a:extLst>
          </p:cNvPr>
          <p:cNvSpPr txBox="1">
            <a:spLocks/>
          </p:cNvSpPr>
          <p:nvPr/>
        </p:nvSpPr>
        <p:spPr>
          <a:xfrm>
            <a:off x="838200" y="404030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7824A-EFF4-432C-A37A-C3AC78D73096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프로젝트 배경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39CE484-E1A8-4FB3-A31B-40BA9A7A6EB5}"/>
              </a:ext>
            </a:extLst>
          </p:cNvPr>
          <p:cNvSpPr txBox="1">
            <a:spLocks/>
          </p:cNvSpPr>
          <p:nvPr/>
        </p:nvSpPr>
        <p:spPr>
          <a:xfrm>
            <a:off x="838200" y="2070847"/>
            <a:ext cx="10515600" cy="4141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국내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여행을 계획하고 있는 사용자들에게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국내 여행지와 관광지를 선택하도록 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관광지를 순회하는 여행 경로와 소요 시간을 한눈에 비교하고 최적 경로를 추천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선택한 관광지 주변의 교통정보를 제공하고 맛집을 추천해준다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540A-98F4-4FC0-B55B-8F956484E5B2}"/>
              </a:ext>
            </a:extLst>
          </p:cNvPr>
          <p:cNvSpPr txBox="1">
            <a:spLocks/>
          </p:cNvSpPr>
          <p:nvPr/>
        </p:nvSpPr>
        <p:spPr>
          <a:xfrm>
            <a:off x="838200" y="400986"/>
            <a:ext cx="10515600" cy="9526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D4F18-CBAC-4A54-B339-A8537CD1F2E0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768EAC-C377-4C66-9F53-AF4D284E31DC}"/>
              </a:ext>
            </a:extLst>
          </p:cNvPr>
          <p:cNvSpPr txBox="1">
            <a:spLocks/>
          </p:cNvSpPr>
          <p:nvPr/>
        </p:nvSpPr>
        <p:spPr>
          <a:xfrm>
            <a:off x="838200" y="400986"/>
            <a:ext cx="10515600" cy="9526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Picture 4" descr="api icon에 대한 이미지 검색결과">
            <a:extLst>
              <a:ext uri="{FF2B5EF4-FFF2-40B4-BE49-F238E27FC236}">
                <a16:creationId xmlns:a16="http://schemas.microsoft.com/office/drawing/2014/main" id="{E058EE68-A458-45D3-B2A7-30F51B630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6678"/>
            <a:ext cx="2702859" cy="27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atabase icon에 대한 이미지 검색결과">
            <a:extLst>
              <a:ext uri="{FF2B5EF4-FFF2-40B4-BE49-F238E27FC236}">
                <a16:creationId xmlns:a16="http://schemas.microsoft.com/office/drawing/2014/main" id="{2F578F74-85A4-4CB3-BBE4-F25339EEC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37" y="2366678"/>
            <a:ext cx="2554943" cy="25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DB3106-015E-4AC7-81DF-82D41ACE7C73}"/>
              </a:ext>
            </a:extLst>
          </p:cNvPr>
          <p:cNvSpPr txBox="1"/>
          <p:nvPr/>
        </p:nvSpPr>
        <p:spPr>
          <a:xfrm>
            <a:off x="1591235" y="5277197"/>
            <a:ext cx="11967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C2881-22DC-4403-B5D9-FF3F63B56701}"/>
              </a:ext>
            </a:extLst>
          </p:cNvPr>
          <p:cNvSpPr txBox="1"/>
          <p:nvPr/>
        </p:nvSpPr>
        <p:spPr>
          <a:xfrm>
            <a:off x="4856594" y="5277197"/>
            <a:ext cx="19568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DataBase</a:t>
            </a:r>
            <a:endParaRPr lang="ko-KR" altLang="en-US" sz="3200" b="1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594CF-709A-44A6-A915-1202013FFF3F}"/>
              </a:ext>
            </a:extLst>
          </p:cNvPr>
          <p:cNvSpPr txBox="1"/>
          <p:nvPr/>
        </p:nvSpPr>
        <p:spPr>
          <a:xfrm>
            <a:off x="8881992" y="5151244"/>
            <a:ext cx="187565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Web</a:t>
            </a:r>
          </a:p>
          <a:p>
            <a:pPr algn="ctr"/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출력</a:t>
            </a:r>
            <a:r>
              <a:rPr lang="en-US" altLang="ko-KR" sz="2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009F0-FB3C-4BFE-99E5-C2337EA6EEDB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pic>
        <p:nvPicPr>
          <p:cNvPr id="11" name="Picture 2" descr="path icon에 대한 이미지 검색결과">
            <a:extLst>
              <a:ext uri="{FF2B5EF4-FFF2-40B4-BE49-F238E27FC236}">
                <a16:creationId xmlns:a16="http://schemas.microsoft.com/office/drawing/2014/main" id="{42312CD7-FCE6-4D58-B62A-FF6A3A30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58" y="1972239"/>
            <a:ext cx="3179005" cy="31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08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AD20-832E-4354-887F-1D7B39AAB5BC}"/>
              </a:ext>
            </a:extLst>
          </p:cNvPr>
          <p:cNvSpPr txBox="1">
            <a:spLocks/>
          </p:cNvSpPr>
          <p:nvPr/>
        </p:nvSpPr>
        <p:spPr>
          <a:xfrm>
            <a:off x="838200" y="400986"/>
            <a:ext cx="10515600" cy="9526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배경 및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B7518-EDD1-4891-B508-007E70A8D7B3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2E1849-102A-4723-9685-35CC6835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05870"/>
              </p:ext>
            </p:extLst>
          </p:nvPr>
        </p:nvGraphicFramePr>
        <p:xfrm>
          <a:off x="1305133" y="2067586"/>
          <a:ext cx="8887489" cy="4584224"/>
        </p:xfrm>
        <a:graphic>
          <a:graphicData uri="http://schemas.openxmlformats.org/drawingml/2006/table">
            <a:tbl>
              <a:tblPr/>
              <a:tblGrid>
                <a:gridCol w="1204985">
                  <a:extLst>
                    <a:ext uri="{9D8B030D-6E8A-4147-A177-3AD203B41FA5}">
                      <a16:colId xmlns:a16="http://schemas.microsoft.com/office/drawing/2014/main" val="2587309345"/>
                    </a:ext>
                  </a:extLst>
                </a:gridCol>
                <a:gridCol w="1102658">
                  <a:extLst>
                    <a:ext uri="{9D8B030D-6E8A-4147-A177-3AD203B41FA5}">
                      <a16:colId xmlns:a16="http://schemas.microsoft.com/office/drawing/2014/main" val="2327829391"/>
                    </a:ext>
                  </a:extLst>
                </a:gridCol>
                <a:gridCol w="2738594">
                  <a:extLst>
                    <a:ext uri="{9D8B030D-6E8A-4147-A177-3AD203B41FA5}">
                      <a16:colId xmlns:a16="http://schemas.microsoft.com/office/drawing/2014/main" val="3544238149"/>
                    </a:ext>
                  </a:extLst>
                </a:gridCol>
                <a:gridCol w="3841252">
                  <a:extLst>
                    <a:ext uri="{9D8B030D-6E8A-4147-A177-3AD203B41FA5}">
                      <a16:colId xmlns:a16="http://schemas.microsoft.com/office/drawing/2014/main" val="2095475180"/>
                    </a:ext>
                  </a:extLst>
                </a:gridCol>
              </a:tblGrid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직관적인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UI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위해 웹을 구현해서 사용자 편의성을 높인다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웹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HTML, CSS, JavaScript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공부할 예정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72984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DB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주변 맛집 관리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지역별 관광지간 도보거리를 관리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여행지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정보 관리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관광지 정보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090824"/>
                  </a:ext>
                </a:extLst>
              </a:tr>
              <a:tr h="7719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구현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사용자가 선택한 지역 내에 있는 여러 관광지 중에서 몇 가지를 선택하면 최단 시간의 경로를 짜준다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지도에서 좌표를 가져와서 거리 및 교통편을 고려해 경로 구현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56297"/>
                  </a:ext>
                </a:extLst>
              </a:tr>
              <a:tr h="766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API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이용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경로 표시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주변교통과 같은 기능 구현을 위해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Open API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사용할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36187"/>
                  </a:ext>
                </a:extLst>
              </a:tr>
              <a:tr h="76641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Project Management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marL="63935" marR="63935" marT="17676" marB="17676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GitHub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소스코드 및 문서 관리에 사용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서로 다른 기능 관리를 위해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브랜치를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활용할 예정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29752"/>
                  </a:ext>
                </a:extLst>
              </a:tr>
              <a:tr h="746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Trello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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일정과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workflow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를 관리하기 위해 사용</a:t>
                      </a:r>
                    </a:p>
                  </a:txBody>
                  <a:tcPr marL="63935" marR="63935" marT="17676" marB="176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6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8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D6BBC-3F9E-4247-81A6-0EC0888372F9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4B3C3-8171-4763-9824-23B0BCDC9E73}"/>
              </a:ext>
            </a:extLst>
          </p:cNvPr>
          <p:cNvSpPr txBox="1"/>
          <p:nvPr/>
        </p:nvSpPr>
        <p:spPr>
          <a:xfrm>
            <a:off x="838200" y="1449019"/>
            <a:ext cx="29262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Gantt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Chart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67E2E-050F-4361-A9EA-A588E05E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358"/>
            <a:ext cx="12192000" cy="44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5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AAE9F4-D221-4EFF-B246-AF4A5D641E4A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Use-case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12DF1-6F70-4506-8A49-FA2109F9D578}"/>
              </a:ext>
            </a:extLst>
          </p:cNvPr>
          <p:cNvSpPr txBox="1"/>
          <p:nvPr/>
        </p:nvSpPr>
        <p:spPr>
          <a:xfrm>
            <a:off x="1011610" y="2157236"/>
            <a:ext cx="3650037" cy="3794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선택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여행지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관광지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주변교통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맛집 추천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최적 경로 출력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업데이트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수정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삭제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025" name="_x164919592" descr="EMB000039c05196">
            <a:extLst>
              <a:ext uri="{FF2B5EF4-FFF2-40B4-BE49-F238E27FC236}">
                <a16:creationId xmlns:a16="http://schemas.microsoft.com/office/drawing/2014/main" id="{4DC1D70F-F4BE-47D3-8A6E-769731D69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88" y="1060320"/>
            <a:ext cx="4861302" cy="530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9EC653F-0908-47E3-A231-312B575AF601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기능 및 동작</a:t>
            </a:r>
          </a:p>
        </p:txBody>
      </p:sp>
    </p:spTree>
    <p:extLst>
      <p:ext uri="{BB962C8B-B14F-4D97-AF65-F5344CB8AC3E}">
        <p14:creationId xmlns:p14="http://schemas.microsoft.com/office/powerpoint/2010/main" val="312037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CF645-0148-4FA8-AE23-7B4CD1E90ACC}"/>
              </a:ext>
            </a:extLst>
          </p:cNvPr>
          <p:cNvSpPr txBox="1"/>
          <p:nvPr/>
        </p:nvSpPr>
        <p:spPr>
          <a:xfrm>
            <a:off x="838200" y="1538669"/>
            <a:ext cx="38234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Activity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Diagram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D2E72-8807-455D-87CE-BE23CB00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8" y="1146730"/>
            <a:ext cx="6574623" cy="5526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93248-3484-437B-864D-6411182F1DEF}"/>
              </a:ext>
            </a:extLst>
          </p:cNvPr>
          <p:cNvSpPr txBox="1"/>
          <p:nvPr/>
        </p:nvSpPr>
        <p:spPr>
          <a:xfrm>
            <a:off x="1122947" y="2287170"/>
            <a:ext cx="2502569" cy="126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</a:t>
            </a:r>
            <a:endParaRPr lang="en-US" altLang="ko-KR" sz="2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A4C9FA0-A8BF-431B-97DA-89E6658A0872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기능 및 동작</a:t>
            </a:r>
          </a:p>
        </p:txBody>
      </p:sp>
    </p:spTree>
    <p:extLst>
      <p:ext uri="{BB962C8B-B14F-4D97-AF65-F5344CB8AC3E}">
        <p14:creationId xmlns:p14="http://schemas.microsoft.com/office/powerpoint/2010/main" val="354173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41BFA3-41D0-4BE2-B287-BFFA2D39337E}"/>
              </a:ext>
            </a:extLst>
          </p:cNvPr>
          <p:cNvSpPr txBox="1"/>
          <p:nvPr/>
        </p:nvSpPr>
        <p:spPr>
          <a:xfrm>
            <a:off x="838199" y="1338916"/>
            <a:ext cx="3823447" cy="13095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①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사용된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H/W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- PC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281DA5F-6778-487F-BF43-BB0E4B418D5F}"/>
              </a:ext>
            </a:extLst>
          </p:cNvPr>
          <p:cNvSpPr txBox="1">
            <a:spLocks/>
          </p:cNvSpPr>
          <p:nvPr/>
        </p:nvSpPr>
        <p:spPr>
          <a:xfrm>
            <a:off x="838200" y="404028"/>
            <a:ext cx="10515600" cy="7613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4. </a:t>
            </a:r>
            <a:r>
              <a:rPr lang="ko-KR" altLang="en-US" sz="4000" dirty="0">
                <a:solidFill>
                  <a:schemeClr val="bg2">
                    <a:lumMod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D67A9-B1FB-4B73-B654-67486854EC5B}"/>
              </a:ext>
            </a:extLst>
          </p:cNvPr>
          <p:cNvSpPr txBox="1"/>
          <p:nvPr/>
        </p:nvSpPr>
        <p:spPr>
          <a:xfrm>
            <a:off x="838199" y="2729916"/>
            <a:ext cx="744415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②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사용된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S/W</a:t>
            </a:r>
          </a:p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-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웹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en-US" altLang="ko-KR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goormIDE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atom</a:t>
            </a:r>
          </a:p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- DB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MySQL</a:t>
            </a:r>
          </a:p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- API – </a:t>
            </a:r>
            <a:r>
              <a:rPr lang="en-US" altLang="ko-KR" sz="28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goormIDE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atom</a:t>
            </a:r>
          </a:p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-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경로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eclipse</a:t>
            </a:r>
          </a:p>
          <a:p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- 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 관리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GitHub, Trello, MS</a:t>
            </a:r>
            <a:r>
              <a:rPr lang="ko-KR" altLang="en-US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8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Office</a:t>
            </a:r>
            <a:endParaRPr lang="ko-KR" altLang="en-US" sz="2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17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783</Words>
  <Application>Microsoft Office PowerPoint</Application>
  <PresentationFormat>와이드스크린</PresentationFormat>
  <Paragraphs>152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맑은 고딕</vt:lpstr>
      <vt:lpstr>Wingdings</vt:lpstr>
      <vt:lpstr>경기천년제목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Jun Young</dc:creator>
  <cp:lastModifiedBy>Choi Jun Young</cp:lastModifiedBy>
  <cp:revision>66</cp:revision>
  <dcterms:created xsi:type="dcterms:W3CDTF">2019-11-25T09:50:51Z</dcterms:created>
  <dcterms:modified xsi:type="dcterms:W3CDTF">2019-11-25T12:56:20Z</dcterms:modified>
</cp:coreProperties>
</file>