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4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2" r:id="rId15"/>
    <p:sldId id="269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FFB3-1240-42B5-B86B-1A4D462CC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6680E-0CE4-4901-B2CF-6EB207FD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3329A-C1C2-4B51-ACC5-26D8E3C7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4CE10-6E84-4E39-9CB5-98E38B3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30A68-A08E-4163-AAE8-A4D58065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9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2CE78-B5DC-4BF8-86FD-7A74F813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25A78-5B99-4126-902A-24D9005B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4D6C4-9FA0-4F5E-BCB0-E7AD6E4C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0F2DA-0792-4F83-9B27-33ED983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578D6-3632-49A4-8EC0-7A4BA557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CCB906-2F72-4156-B671-2A5F70BBA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21D352-D8E3-4A32-97D6-20386133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8B466-A325-4DE4-9973-B414CE2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02113-CCAB-4C24-BF03-ED883E3C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B3398-D9B3-405E-B018-00E1AD5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27A74-4664-4C9D-9384-4BE7B5AA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C82E8-03C2-4EA0-BE14-0C6528F6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0C97E-B5DD-4949-92B3-5A9AFF39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ADFF1-48E1-4EEE-BCE7-8A4DCC11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B0334-E6A2-495F-BA84-F3EE79B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4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33EB-B9EC-404B-BA98-10AA824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283B8-E82E-423A-8397-5811960A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4425D-F12F-4C00-A404-F58ECA88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56C3F-574D-4252-8122-B2A369DE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6381B-130D-467C-B8C5-68BD2CD5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227B-4E56-4270-9FE0-14EA4957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B0EF0-00CD-43CC-9DE1-E956658EF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66A89-4338-4A31-B14E-6A0672F0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0A105-4DD5-4682-BD98-F99A767E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4A9BC-9475-42CE-AF8C-35B853DD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FFE48-EBC2-4D99-8C3A-DE3194D6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3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AF315-57D8-455D-BE21-121CDCCC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B1922-2E62-4482-9B70-855B3FBD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FF55C-AB90-4984-9F8F-937ABAA46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7F703-65FB-49CD-8C76-84706E065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B09AE1-856F-4B32-BF49-1CA0BF573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93971-CDBB-4E1C-8630-E7937140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610F0-1BFF-437E-8F07-9E58D8A7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4EC2D-38CF-40E5-B5CC-8F5CEAEC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E122-F048-46E6-B713-46CFC27B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5084EF-61C9-4D3A-B0BE-EC46EC9B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F3D743-02ED-47A2-9B0F-B2EA0A64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2EC373-C1F9-4411-9B5E-6EB3CA6E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33A4F-BA6C-4E1D-877C-1A5DB548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88C8A-B1A4-499E-82D0-D504A676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4B429-5447-4CC1-A6B4-5B6FA2F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54621-C0B7-4E38-A9B7-E4B68E20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B24C-C53E-476E-BB5A-493FC0AE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35810-B9FF-48F2-80A0-2BD52FFAF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55AFF-033E-4B76-9DC5-46AD4EFE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0C75A-5B94-4792-93C1-DFDE14A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55643-B677-4A25-ACDE-4B902D06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11C8-276E-4EEF-9E5B-EB32569F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1FC92-DDC7-4FE5-BDEA-9DC16F50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C2376-6B9A-4B3F-B506-806AEAE9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3946C-D808-41D7-AE02-B86BE68F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887AA-8A2C-4AF4-A158-26E58A1E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1DCD0-459A-4BD4-8BB1-82921381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4E55E-B1E6-4D9F-B25D-599B0D5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9240B-59B4-418C-BA1D-BA2CD76B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9AF96-DDA6-4218-8F3E-6B55344C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01BD8-C206-4AA6-826B-C49579ED3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EFB8B-90A9-488B-A020-93DB428F7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0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895919-1ED2-4B7A-9DFC-9EF68138E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7"/>
            <a:ext cx="9144000" cy="260695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 경로 추천 서비스</a:t>
            </a:r>
            <a:b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2019-2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학기 소프트웨어설계</a:t>
            </a:r>
            <a:b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3A5ABF-591D-40BD-97E7-2EE39492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569"/>
            <a:ext cx="9144000" cy="1655762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2017110342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김범준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2017114553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김경숙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2017112168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서현영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2017116681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송정헌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2018110124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최준영</a:t>
            </a:r>
          </a:p>
        </p:txBody>
      </p:sp>
    </p:spTree>
    <p:extLst>
      <p:ext uri="{BB962C8B-B14F-4D97-AF65-F5344CB8AC3E}">
        <p14:creationId xmlns:p14="http://schemas.microsoft.com/office/powerpoint/2010/main" val="474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Activity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6A043-6ACB-4A03-B6B6-BC571FB9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61" y="122673"/>
            <a:ext cx="7280524" cy="6612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B0847-0CAB-4448-BCB2-2D3352093B84}"/>
              </a:ext>
            </a:extLst>
          </p:cNvPr>
          <p:cNvSpPr txBox="1"/>
          <p:nvPr/>
        </p:nvSpPr>
        <p:spPr>
          <a:xfrm>
            <a:off x="1122947" y="2287170"/>
            <a:ext cx="2502569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5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48095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Description List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90357-AECA-4A5B-9484-5B63E985F2A4}"/>
              </a:ext>
            </a:extLst>
          </p:cNvPr>
          <p:cNvSpPr txBox="1"/>
          <p:nvPr/>
        </p:nvSpPr>
        <p:spPr>
          <a:xfrm>
            <a:off x="1199869" y="2157236"/>
            <a:ext cx="3847260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선택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선택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최적 경로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업데이트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조회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수정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주변교통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맛집 추천</a:t>
            </a:r>
          </a:p>
        </p:txBody>
      </p:sp>
    </p:spTree>
    <p:extLst>
      <p:ext uri="{BB962C8B-B14F-4D97-AF65-F5344CB8AC3E}">
        <p14:creationId xmlns:p14="http://schemas.microsoft.com/office/powerpoint/2010/main" val="33313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48095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Description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44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추진 일정 및 팀원 별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9130F-53D6-4930-8B62-6697795EBACE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추진 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D0A69-3809-471D-96EC-ADF6C7B8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" y="2269720"/>
            <a:ext cx="11945557" cy="29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9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추진 일정 및 팀원 별 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54D5F-E21A-41DD-8B9F-5F24464FC0B1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별 역할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B06407-0DDA-4F73-9792-B244A77A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243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개발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송정헌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서현영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맛집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: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김범준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구현 및 생성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최준영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(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표시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김경숙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4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기대효과 및 활용방안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0DE3AD-1C69-4514-8295-12B5A6DC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46567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여행객들의 합리적인 선택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선별된 장소 중 사용자가 원하는 장소를 선택할 수 있기 때문에 빠르게 계획을 짤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사용자의 예산에 맞는 계획을 세울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국내 여행 산업의 발전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여행을 계획하는 사용자들이 좀 더 쉽게 국내 여행에 대한 정보를 얻음으로써 국내 여행지 지역경제의 발전까지 도모할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제휴업체와의 협력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여행사와의 협력을 통해 사용자들이 가장 많이 찾는 코스를 추천하는 상품으로 개발할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현지 음식점과의 제휴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협력을 통해 수익 발생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선의의 경쟁을 통해 사용자들에게 더 좋은 서비스를 제공할 수 있게 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9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DF27-B542-4444-9E20-8A41138F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8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감사합니다</a:t>
            </a:r>
            <a:r>
              <a:rPr lang="en-US" altLang="ko-KR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0A10E-532C-4FE5-A039-4F019B71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109" y="2780226"/>
            <a:ext cx="876300" cy="923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35D745-FCBD-4355-A4E0-7DC851D9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780225"/>
            <a:ext cx="876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FF2C-AC8E-4002-B1F8-0C55AED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FB5AB-2B9B-4F50-95CC-A114FCB75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59" b="89809" l="9589" r="93151">
                        <a14:foregroundMark x1="31507" y1="26752" x2="31507" y2="26752"/>
                        <a14:foregroundMark x1="35068" y1="28344" x2="37534" y2="32484"/>
                        <a14:foregroundMark x1="29315" y1="44268" x2="24110" y2="54459"/>
                        <a14:foregroundMark x1="36712" y1="51911" x2="38082" y2="65287"/>
                        <a14:foregroundMark x1="83836" y1="19108" x2="83836" y2="19108"/>
                        <a14:foregroundMark x1="71507" y1="35032" x2="71507" y2="35032"/>
                        <a14:foregroundMark x1="56164" y1="34076" x2="56164" y2="34076"/>
                        <a14:foregroundMark x1="69041" y1="22293" x2="69041" y2="22293"/>
                        <a14:foregroundMark x1="83562" y1="4459" x2="83562" y2="4459"/>
                        <a14:foregroundMark x1="93151" y1="14968" x2="93151" y2="14968"/>
                        <a14:foregroundMark x1="71507" y1="89490" x2="71507" y2="89490"/>
                        <a14:foregroundMark x1="46027" y1="82166" x2="46027" y2="821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2467" y="1819835"/>
            <a:ext cx="2428037" cy="2088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36D5-16E8-45A8-99BE-E636CCA91D10}"/>
              </a:ext>
            </a:extLst>
          </p:cNvPr>
          <p:cNvSpPr txBox="1"/>
          <p:nvPr/>
        </p:nvSpPr>
        <p:spPr>
          <a:xfrm>
            <a:off x="2102467" y="4037759"/>
            <a:ext cx="2286000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7A788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팀장</a:t>
            </a:r>
            <a:endParaRPr lang="en-US" altLang="ko-KR" sz="2400" dirty="0">
              <a:solidFill>
                <a:srgbClr val="7A788D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김범준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46496-3185-453B-A978-97775B49A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05" b="89941" l="9809" r="89918">
                        <a14:foregroundMark x1="48229" y1="16864" x2="48229" y2="16864"/>
                        <a14:foregroundMark x1="51499" y1="11538" x2="47956" y2="15089"/>
                        <a14:foregroundMark x1="50136" y1="29882" x2="50136" y2="34024"/>
                        <a14:foregroundMark x1="45504" y1="31657" x2="56131" y2="33136"/>
                        <a14:foregroundMark x1="37602" y1="20414" x2="37602" y2="20414"/>
                        <a14:foregroundMark x1="22616" y1="58580" x2="26975" y2="60651"/>
                        <a14:foregroundMark x1="29155" y1="81361" x2="31063" y2="81657"/>
                        <a14:foregroundMark x1="21798" y1="79586" x2="20708" y2="79586"/>
                        <a14:foregroundMark x1="23706" y1="84024" x2="25341" y2="82249"/>
                        <a14:foregroundMark x1="24523" y1="77811" x2="17711" y2="81657"/>
                        <a14:foregroundMark x1="26431" y1="72189" x2="26431" y2="72189"/>
                        <a14:foregroundMark x1="39782" y1="77219" x2="46866" y2="77811"/>
                        <a14:foregroundMark x1="77112" y1="65976" x2="72207" y2="60059"/>
                        <a14:foregroundMark x1="76294" y1="57988" x2="77929" y2="64793"/>
                        <a14:foregroundMark x1="67302" y1="21006" x2="69210" y2="23669"/>
                        <a14:foregroundMark x1="76294" y1="73077" x2="77657" y2="76923"/>
                        <a14:foregroundMark x1="74114" y1="77515" x2="70027" y2="81953"/>
                        <a14:foregroundMark x1="80654" y1="78402" x2="82561" y2="82840"/>
                        <a14:foregroundMark x1="49864" y1="6805" x2="50136" y2="8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1786" y="1625904"/>
            <a:ext cx="2689131" cy="2476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3076A-2666-4045-A2A4-CAF3864EC8D5}"/>
              </a:ext>
            </a:extLst>
          </p:cNvPr>
          <p:cNvSpPr txBox="1"/>
          <p:nvPr/>
        </p:nvSpPr>
        <p:spPr>
          <a:xfrm>
            <a:off x="7091081" y="4037759"/>
            <a:ext cx="2330543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7A788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</a:t>
            </a:r>
            <a:endParaRPr lang="en-US" altLang="ko-KR" sz="2400" dirty="0">
              <a:solidFill>
                <a:srgbClr val="7A788D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김경숙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서현영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송정헌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최준영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3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52A9-FEDC-4A84-8983-D101AE6A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4D66E0-8DAD-4C6E-A732-3EA97C077840}"/>
              </a:ext>
            </a:extLst>
          </p:cNvPr>
          <p:cNvGrpSpPr/>
          <p:nvPr/>
        </p:nvGrpSpPr>
        <p:grpSpPr>
          <a:xfrm>
            <a:off x="2169831" y="1681751"/>
            <a:ext cx="2948743" cy="1333120"/>
            <a:chOff x="1223907" y="1891724"/>
            <a:chExt cx="2581748" cy="8876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41EC53A-1A34-4ABB-A986-E0065F53D6C3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25B610-B44C-49E1-866E-2D0688AA4559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 배경 및 개요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0D83A-AE19-4556-8088-891129861A56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52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배경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개요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CCFA38-039D-462C-A32E-45D637057A5C}"/>
              </a:ext>
            </a:extLst>
          </p:cNvPr>
          <p:cNvGrpSpPr/>
          <p:nvPr/>
        </p:nvGrpSpPr>
        <p:grpSpPr>
          <a:xfrm>
            <a:off x="4619689" y="4200806"/>
            <a:ext cx="2948743" cy="1333120"/>
            <a:chOff x="1223907" y="1891724"/>
            <a:chExt cx="2581748" cy="88765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DA809A8-7A01-4B33-905E-94B9FA6924C5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F5998E-30B4-4D51-8B47-F2D0D1C01EC5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추진 일정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및 팀원 별 역할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A86A70-3F54-4CB1-83B6-CE4C692289EC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52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추진 일정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팀원 별 역할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F6E334-4C9B-4B79-BDA6-8D730A362E45}"/>
              </a:ext>
            </a:extLst>
          </p:cNvPr>
          <p:cNvGrpSpPr/>
          <p:nvPr/>
        </p:nvGrpSpPr>
        <p:grpSpPr>
          <a:xfrm>
            <a:off x="752648" y="4200806"/>
            <a:ext cx="2948743" cy="1702453"/>
            <a:chOff x="1223907" y="1891724"/>
            <a:chExt cx="2581748" cy="113357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048B23E-A6F8-404B-9119-490175D195FA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CB05DB-615B-45C4-B309-70F355E38687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기능적 모델링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37328-B533-42C7-B645-3889AA3F47F0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77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Use-case 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Activity 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Use-case Description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507FDF-22E8-4B16-BB78-AF480008D52D}"/>
              </a:ext>
            </a:extLst>
          </p:cNvPr>
          <p:cNvGrpSpPr/>
          <p:nvPr/>
        </p:nvGrpSpPr>
        <p:grpSpPr>
          <a:xfrm>
            <a:off x="8557238" y="4203523"/>
            <a:ext cx="2948743" cy="963789"/>
            <a:chOff x="1223907" y="1891724"/>
            <a:chExt cx="2581748" cy="64173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4A4C07A-609F-444E-9052-5A2293E7FE37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26906F-0C1A-477C-94D0-C2558E564004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기대효과 및 활용방안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5C7D7B-F4A2-4521-8013-43ED31D21071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27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기대효과 및 활용방안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FB9E7B-DEA7-4BDD-9834-ED1B67DE5F83}"/>
              </a:ext>
            </a:extLst>
          </p:cNvPr>
          <p:cNvGrpSpPr/>
          <p:nvPr/>
        </p:nvGrpSpPr>
        <p:grpSpPr>
          <a:xfrm>
            <a:off x="6738331" y="1684730"/>
            <a:ext cx="2948743" cy="963789"/>
            <a:chOff x="1223907" y="1891724"/>
            <a:chExt cx="2581748" cy="641736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B36C6D4-9979-422A-8175-530BC08E5017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12E1DC-E109-4B41-AE71-5583A0F8690F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요구 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02F28D-2AB8-4EB1-99BE-284C44B5F245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27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요구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1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B3D0-AF92-4F3E-ADB3-F455D0F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최근 여가시간을 활용하여 여행을 떠나는 사람들이 많아지는 상황에서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사용자들에게 여행 경로와 소요 시간을 한눈에 비교하고 최대한 합리적인 선택을 할 수 있도록 최적 경로를 제공해주는 서비스를 구현하고자 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프로젝트 배경</a:t>
            </a:r>
          </a:p>
        </p:txBody>
      </p:sp>
    </p:spTree>
    <p:extLst>
      <p:ext uri="{BB962C8B-B14F-4D97-AF65-F5344CB8AC3E}">
        <p14:creationId xmlns:p14="http://schemas.microsoft.com/office/powerpoint/2010/main" val="11222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pic>
        <p:nvPicPr>
          <p:cNvPr id="1028" name="Picture 4" descr="api icon에 대한 이미지 검색결과">
            <a:extLst>
              <a:ext uri="{FF2B5EF4-FFF2-40B4-BE49-F238E27FC236}">
                <a16:creationId xmlns:a16="http://schemas.microsoft.com/office/drawing/2014/main" id="{B051459F-F364-4E04-B267-2BB54229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6678"/>
            <a:ext cx="2702859" cy="27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에 대한 이미지 검색결과">
            <a:extLst>
              <a:ext uri="{FF2B5EF4-FFF2-40B4-BE49-F238E27FC236}">
                <a16:creationId xmlns:a16="http://schemas.microsoft.com/office/drawing/2014/main" id="{6FA0D5DE-5BFA-4856-8106-CB4F9373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7" y="2366678"/>
            <a:ext cx="2554943" cy="25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E6939-CA68-42FC-82C7-FEAEF890E362}"/>
              </a:ext>
            </a:extLst>
          </p:cNvPr>
          <p:cNvSpPr txBox="1"/>
          <p:nvPr/>
        </p:nvSpPr>
        <p:spPr>
          <a:xfrm>
            <a:off x="1591235" y="5277197"/>
            <a:ext cx="11967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BD819-AC4C-4ECF-AA9C-7FAD5902347F}"/>
              </a:ext>
            </a:extLst>
          </p:cNvPr>
          <p:cNvSpPr txBox="1"/>
          <p:nvPr/>
        </p:nvSpPr>
        <p:spPr>
          <a:xfrm>
            <a:off x="4856594" y="5277197"/>
            <a:ext cx="19568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DataBase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59DC5-FD1D-4DCC-AD9F-A24A0BB842C8}"/>
              </a:ext>
            </a:extLst>
          </p:cNvPr>
          <p:cNvSpPr txBox="1"/>
          <p:nvPr/>
        </p:nvSpPr>
        <p:spPr>
          <a:xfrm>
            <a:off x="8881992" y="5151244"/>
            <a:ext cx="187565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Web</a:t>
            </a:r>
          </a:p>
          <a:p>
            <a:pPr algn="ctr"/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출력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2AD6C-05CF-4084-9CED-9DF78BE437C4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pic>
        <p:nvPicPr>
          <p:cNvPr id="1026" name="Picture 2" descr="path icon에 대한 이미지 검색결과">
            <a:extLst>
              <a:ext uri="{FF2B5EF4-FFF2-40B4-BE49-F238E27FC236}">
                <a16:creationId xmlns:a16="http://schemas.microsoft.com/office/drawing/2014/main" id="{D4301F2E-5723-4E2E-AD98-AB7C9D238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1972239"/>
            <a:ext cx="3179005" cy="31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2AD6C-05CF-4084-9CED-9DF78BE437C4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F6E88F-1746-44AE-9F4C-4FF2CB413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19766"/>
              </p:ext>
            </p:extLst>
          </p:nvPr>
        </p:nvGraphicFramePr>
        <p:xfrm>
          <a:off x="1305133" y="2067586"/>
          <a:ext cx="8887489" cy="4584224"/>
        </p:xfrm>
        <a:graphic>
          <a:graphicData uri="http://schemas.openxmlformats.org/drawingml/2006/table">
            <a:tbl>
              <a:tblPr/>
              <a:tblGrid>
                <a:gridCol w="1204985">
                  <a:extLst>
                    <a:ext uri="{9D8B030D-6E8A-4147-A177-3AD203B41FA5}">
                      <a16:colId xmlns:a16="http://schemas.microsoft.com/office/drawing/2014/main" val="2587309345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2327829391"/>
                    </a:ext>
                  </a:extLst>
                </a:gridCol>
                <a:gridCol w="2738594">
                  <a:extLst>
                    <a:ext uri="{9D8B030D-6E8A-4147-A177-3AD203B41FA5}">
                      <a16:colId xmlns:a16="http://schemas.microsoft.com/office/drawing/2014/main" val="3544238149"/>
                    </a:ext>
                  </a:extLst>
                </a:gridCol>
                <a:gridCol w="3841252">
                  <a:extLst>
                    <a:ext uri="{9D8B030D-6E8A-4147-A177-3AD203B41FA5}">
                      <a16:colId xmlns:a16="http://schemas.microsoft.com/office/drawing/2014/main" val="2095475180"/>
                    </a:ext>
                  </a:extLst>
                </a:gridCol>
              </a:tblGrid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직관적인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UI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위해 웹을 구현해서 사용자 편의성을 높인다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HTML, CSS, JavaScript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공부할 예정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72984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DB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주변 맛집 관리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지역별 관광지간 도보거리를 관리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여행지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정보 관리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정보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90824"/>
                  </a:ext>
                </a:extLst>
              </a:tr>
              <a:tr h="7719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구현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사용자가 선택한 지역 내에 있는 여러 관광지 중에서 몇 가지를 선택하면 최단 시간의 경로를 짜준다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지도에서 좌표를 가져와서 거리 및 교통편을 고려해 경로 구현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56297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API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표시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주변교통과 같은 기능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Open API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사용할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36187"/>
                  </a:ext>
                </a:extLst>
              </a:tr>
              <a:tr h="76641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Project Management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GitHub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소스코드 및 문서 관리에 사용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서로 다른 기능 관리를 위해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브랜치를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활용할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29752"/>
                  </a:ext>
                </a:extLst>
              </a:tr>
              <a:tr h="746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Trello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일정과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workflow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관리하기 위해 사용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B3D0-AF92-4F3E-ADB3-F455D0F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141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제시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제시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최적 여행 경로 계산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관리모드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기능적 요구</a:t>
            </a:r>
          </a:p>
        </p:txBody>
      </p:sp>
    </p:spTree>
    <p:extLst>
      <p:ext uri="{BB962C8B-B14F-4D97-AF65-F5344CB8AC3E}">
        <p14:creationId xmlns:p14="http://schemas.microsoft.com/office/powerpoint/2010/main" val="9100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B3D0-AF92-4F3E-ADB3-F455D0F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141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성능 관리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보안 관리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사용성 용이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비기능적 요구</a:t>
            </a:r>
          </a:p>
        </p:txBody>
      </p:sp>
    </p:spTree>
    <p:extLst>
      <p:ext uri="{BB962C8B-B14F-4D97-AF65-F5344CB8AC3E}">
        <p14:creationId xmlns:p14="http://schemas.microsoft.com/office/powerpoint/2010/main" val="395674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5D4CE-C882-486A-8B5C-1792FE4C5B53}"/>
              </a:ext>
            </a:extLst>
          </p:cNvPr>
          <p:cNvSpPr txBox="1"/>
          <p:nvPr/>
        </p:nvSpPr>
        <p:spPr>
          <a:xfrm>
            <a:off x="1011610" y="2157236"/>
            <a:ext cx="3476625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주변교통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맛집 추천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최적 경로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업데이트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0D2F0-717E-4CCF-ACF7-8ED32E9D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76" y="58270"/>
            <a:ext cx="6879227" cy="67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512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경기천년제목 Light</vt:lpstr>
      <vt:lpstr>맑은 고딕</vt:lpstr>
      <vt:lpstr>Arial</vt:lpstr>
      <vt:lpstr>Wingdings</vt:lpstr>
      <vt:lpstr>Office 테마</vt:lpstr>
      <vt:lpstr>여행 경로 추천 서비스 2019-2학기 소프트웨어설계 7조</vt:lpstr>
      <vt:lpstr>팀원 소개</vt:lpstr>
      <vt:lpstr>목차</vt:lpstr>
      <vt:lpstr>1. 프로젝트 배경 및 개요</vt:lpstr>
      <vt:lpstr>1. 프로젝트 배경 및 개요</vt:lpstr>
      <vt:lpstr>1. 프로젝트 배경 및 개요</vt:lpstr>
      <vt:lpstr>2. 요구 정의</vt:lpstr>
      <vt:lpstr>2. 요구 정의</vt:lpstr>
      <vt:lpstr>3. 기능적 모델링</vt:lpstr>
      <vt:lpstr>3. 기능적 모델링</vt:lpstr>
      <vt:lpstr>3. 기능적 모델링</vt:lpstr>
      <vt:lpstr>3. 기능적 모델링</vt:lpstr>
      <vt:lpstr>4. 추진 일정 및 팀원 별 역할</vt:lpstr>
      <vt:lpstr>4. 추진 일정 및 팀원 별 역할</vt:lpstr>
      <vt:lpstr>5. 기대효과 및 활용방안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경로 추천 서비스 2019-2학기 소프트웨어설계 7조</dc:title>
  <dc:creator>김 경숙</dc:creator>
  <cp:lastModifiedBy>김 경숙</cp:lastModifiedBy>
  <cp:revision>47</cp:revision>
  <dcterms:created xsi:type="dcterms:W3CDTF">2019-10-07T14:21:36Z</dcterms:created>
  <dcterms:modified xsi:type="dcterms:W3CDTF">2019-10-08T08:41:19Z</dcterms:modified>
</cp:coreProperties>
</file>