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efd9220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efd9220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fd9220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efd9220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202aaae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202aaae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efd9220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efd9220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Chloe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average survival time of individuals with mutations in both TP53 and CDH1 genes survived longer, on average, post-diagnosis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TP53 and CDH1 are both responsible for tumor suppression, and one would expect that having both of these genes mutated, rather than just one, is detrimental to an individual’s survival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202aaae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202aaae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efd92202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efd92202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efd92202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efd92202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efd9220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efd9220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efd9220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efd9220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202aaae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202aaae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efd9220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efd9220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Kailin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Represents about 22.9% of all female cancers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One in eight women developing breast invasive carcinoma in their lifetime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5-year survival of this disease hovers around 90%, and 10-year survival is about 85%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4fa3565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4fa3565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8980f51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8980f51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Kailin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Represents about 22.9% of all female cancers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One in eight women developing breast invasive carcinoma in their lifetime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5-year survival of this disease hovers around 90%, and 10-year survival is about 85%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efd92202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efd92202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Kailin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efd9220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efd9220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Kailin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Proteomic (protein makeup), genomic (DNA), and transcriptomic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Highlight patterns in genetic mutations and disease outcomes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Allowing clinicians to make more informed choices based on an individual’s biology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efd9220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efd9220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efd9220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efd9220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Kailin &amp; Chloe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efd9220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efd9220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Kailin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202aaae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202aaae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T</a:t>
            </a:r>
            <a:r>
              <a:rPr lang="en" sz="4380"/>
              <a:t>h</a:t>
            </a:r>
            <a:r>
              <a:rPr lang="en" sz="4380"/>
              <a:t>e Role of TP53 Co-Mutations in Breast Cancer Patient</a:t>
            </a:r>
            <a:r>
              <a:rPr lang="en" sz="4380"/>
              <a:t> Survival</a:t>
            </a:r>
            <a:endParaRPr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Kailin Liu, Chloe Liu, Colin Yeo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Oncoplot Shows Slight Overlap between Genes (Fig 2)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7381" l="0" r="0" t="0"/>
          <a:stretch/>
        </p:blipFill>
        <p:spPr>
          <a:xfrm>
            <a:off x="406600" y="1017725"/>
            <a:ext cx="4317050" cy="3860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833675" y="1078275"/>
            <a:ext cx="36810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Key Takeaways: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" sz="1700">
                <a:solidFill>
                  <a:schemeClr val="lt2"/>
                </a:solidFill>
              </a:rPr>
              <a:t>Certain genetic mutations are caused </a:t>
            </a:r>
            <a:r>
              <a:rPr lang="en" sz="1700">
                <a:solidFill>
                  <a:schemeClr val="lt2"/>
                </a:solidFill>
              </a:rPr>
              <a:t>disproportionately</a:t>
            </a:r>
            <a:r>
              <a:rPr lang="en" sz="1700">
                <a:solidFill>
                  <a:schemeClr val="lt2"/>
                </a:solidFill>
              </a:rPr>
              <a:t> by one type of mutation 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" sz="1700">
                <a:solidFill>
                  <a:schemeClr val="lt2"/>
                </a:solidFill>
              </a:rPr>
              <a:t>The number of overlaps between the gene mutations is minor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81050"/>
            <a:ext cx="85206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/>
              <a:t>KM Plot Shows Higher Survival Probability for TP53+/CDH1+ and TP53+/MAP3K1+ Patients (Figs 3-4)</a:t>
            </a:r>
            <a:endParaRPr sz="215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8" y="1080831"/>
            <a:ext cx="3116075" cy="355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95525" y="4659925"/>
            <a:ext cx="32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MAP3K1 (TP53-: 113; TP53+: 9)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387438" y="2255163"/>
            <a:ext cx="193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= TP53-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BLUE = TP53+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550700" y="425972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176500" y="425972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750" y="1078275"/>
            <a:ext cx="3116075" cy="35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925750" y="4659925"/>
            <a:ext cx="40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CDH1 </a:t>
            </a:r>
            <a:r>
              <a:rPr lang="en">
                <a:solidFill>
                  <a:schemeClr val="dk1"/>
                </a:solidFill>
              </a:rPr>
              <a:t>(TP53-: 123; TP53+: 11)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6176500" y="4321700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10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KM Plot Shows Non-Differential Survival for GATA3+ and PIK3CA+ Patients (Figs 5-6)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0" y="1056575"/>
            <a:ext cx="3223487" cy="360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131250" y="4659925"/>
            <a:ext cx="341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PIK3CA </a:t>
            </a:r>
            <a:r>
              <a:rPr lang="en">
                <a:solidFill>
                  <a:schemeClr val="dk1"/>
                </a:solidFill>
              </a:rPr>
              <a:t>(TP53-: 289; TP53+: 79)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582613" y="2147113"/>
            <a:ext cx="193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= TP53-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BLUE = TP53+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701475" y="432642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6317400" y="432642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50" y="1056585"/>
            <a:ext cx="3029400" cy="356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55457" y="4663225"/>
            <a:ext cx="30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GATA3 </a:t>
            </a:r>
            <a:r>
              <a:rPr lang="en">
                <a:solidFill>
                  <a:schemeClr val="dk1"/>
                </a:solidFill>
              </a:rPr>
              <a:t>(TP53-: 118; TP53+: 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482925" y="425972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6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Time Comparable for 3 Genes (Figures 7, 9, 10)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1690" r="1700" t="0"/>
          <a:stretch/>
        </p:blipFill>
        <p:spPr>
          <a:xfrm>
            <a:off x="145425" y="926181"/>
            <a:ext cx="2863225" cy="29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1690" r="1700" t="0"/>
          <a:stretch/>
        </p:blipFill>
        <p:spPr>
          <a:xfrm>
            <a:off x="3089775" y="926175"/>
            <a:ext cx="2863225" cy="29636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125" y="926175"/>
            <a:ext cx="2963626" cy="29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3011345" y="4107525"/>
            <a:ext cx="302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= Single Mutation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 = TP53 Co-mutation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CDH1/TP53 Co-Mutation → Longer Survival (Fig 8)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5124432" y="2571750"/>
            <a:ext cx="302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= Single Mutation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 = TP53 Co-mutation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1690" r="1700" t="0"/>
          <a:stretch/>
        </p:blipFill>
        <p:spPr>
          <a:xfrm>
            <a:off x="454750" y="1086216"/>
            <a:ext cx="4479826" cy="38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 rot="5400000">
            <a:off x="2140216" y="1753932"/>
            <a:ext cx="1469700" cy="392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518215" y="1154050"/>
            <a:ext cx="235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</a:rPr>
              <a:t>CDH1</a:t>
            </a:r>
            <a:endParaRPr b="1" sz="9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6295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RNA/Protein Expression Heatmap (Fig 11)</a:t>
            </a:r>
            <a:endParaRPr sz="2420"/>
          </a:p>
        </p:txBody>
      </p:sp>
      <p:sp>
        <p:nvSpPr>
          <p:cNvPr id="192" name="Google Shape;192;p27"/>
          <p:cNvSpPr txBox="1"/>
          <p:nvPr/>
        </p:nvSpPr>
        <p:spPr>
          <a:xfrm>
            <a:off x="371750" y="1748300"/>
            <a:ext cx="3036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Negative Relationship between TP53 Protein &amp; GATA3/MAP3K1 RNA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25" y="807025"/>
            <a:ext cx="4911425" cy="409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4238725" y="1574000"/>
            <a:ext cx="768600" cy="154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Takeaways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TP53+/CDH1+ patients survival time &gt; TP53-/CDH1+ patients in our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mutations are correlated with increase breast cancer risk (Shabnaz et al., 2015)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 &gt; 0.05 for this finding, suggests potential statistical weakness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presence of TP53 protein correlated with high expression of GATA3, MAP3K1 genes/RNA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Recent article (ovarian cancer) suggests GATA3 may cause apoptosis of TP53-producing cells (El-Arabey et al., 2022)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areas of study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the interactions between other genes (outside of the genes chosen for this study)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this study on a bigger dataset (i.e. TCGA only contained ~1100 patients), might address the statistical significance issues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Clinicians may push for more individualized treatments for patients with various combinations of mutated genes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co-mutations’ influence on survival may provide families with a loved one’s prognosis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Donepudi, M., Kondapalli, K., Amos, S. &amp; Venkanteshan, P. (2014). Breast Cancer Statistics and  Markers.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Cancer Res Ther.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10(3): 506-511. DOI: 10.4103/0973-1482.137927.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El-Arabey A., Denizli, M., Kanlikilicer, P., Bayraktar, R., Ivan, C., Rashed, M., Kabil, N., Ozpolat, B.,vCalin, G., Salama, S., Abd-Allah, A., Sood, A. &amp; Lopez-Berestein, G. (2020). GATA3 as a master regulator for interactions of tumor-associated macrophages with high-grade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serous ovarian carcinoma.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Cellular Signaling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68: 109539.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Fuchs, S., Adler, V., Pincus, M. &amp; Ronai, Z. (1998). MEKK1/JNK signaling stabilizes and activates p53.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Natl. Acad. Sci. USA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95: 10541-10546.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Grote, I., Bartels, S., Kandt, L., Bollmann, L., Christgen, H., Gronewold, M., Raap, M., Lehann, U., Gluz, O., Nitz, U., Kuemmel, S., Eulenburg, C., Braun, M., Aktas, B., Grischke, E., Schumacher, C., Luedtke-Heckenkamp, K., Kates, R., Wuerstlein, R., …Kreipe, H. (2021). TP53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mutations are associated with primary endocrine resistance in luminal early breast cancer.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 Medicine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10(23): 8581-8594. DOI: 10.1002/cam4.4376.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Rahim, A., Jan, A., Ali, J., Khuda, F., Muhammad, B., Khan, H., Shah, J. &amp; Akbar, R. (2022). Association of ATM, CDH1 and TP53 genes polymorphisms with familial breast cancer in patients of Khyber Pakhtunkhwa, Pakistan.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African Health Sciences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22(3). DOI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10.4314/ahs.v22i3.17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Rosenthal, E., Evans, B., Kidd, J., Brown, K., Gorringe, H., Orman, M. &amp; Manley, S. (2017). Increased Identification of Candidates for High-Risk Breast Cancer Screening Through Expanded Genetic Testing.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the American College of Radiology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14(4): 561-568.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Shabnaz, S., Ahmed, M., Islam, Islam, S., Islam, R., Al-Mamun, A., Islam, M. &amp; Hasnat, A. (2016). Breast cancer risk in relation to TP53 codon 72 and CDH1 gene polymorphisms in the Bangladeshi women.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Biology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37: 7229-7237. DOI: 10.1007/s13277-015-4612-7.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Suravajhala, P., Kogelman, L. &amp; Kadarmideen, H. (2016). Multi-omic data integration and analysis using systems genomics approaches: methods and applications in animal production, health and welfare. </a:t>
            </a:r>
            <a:r>
              <a:rPr i="1"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Genetics Selection Evolution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48(38).</a:t>
            </a:r>
            <a:endParaRPr sz="7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Breast Cancer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0505" r="9908" t="0"/>
          <a:stretch/>
        </p:blipFill>
        <p:spPr>
          <a:xfrm>
            <a:off x="3426300" y="1017725"/>
            <a:ext cx="54060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121500" cy="33753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Breast Cancer Statistics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0" y="1371550"/>
            <a:ext cx="3331725" cy="31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23" y="1371475"/>
            <a:ext cx="3331727" cy="3163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Datasets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7609" l="0" r="0" t="0"/>
          <a:stretch/>
        </p:blipFill>
        <p:spPr>
          <a:xfrm>
            <a:off x="2009263" y="3174625"/>
            <a:ext cx="5125475" cy="1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665" y="1197225"/>
            <a:ext cx="4024675" cy="182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Multi-omic Data Analysis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50" y="912058"/>
            <a:ext cx="4419600" cy="4072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7"/>
          <p:cNvGrpSpPr/>
          <p:nvPr/>
        </p:nvGrpSpPr>
        <p:grpSpPr>
          <a:xfrm>
            <a:off x="934425" y="1792700"/>
            <a:ext cx="7583800" cy="1684250"/>
            <a:chOff x="934425" y="1792700"/>
            <a:chExt cx="7583800" cy="1684250"/>
          </a:xfrm>
        </p:grpSpPr>
        <p:cxnSp>
          <p:nvCxnSpPr>
            <p:cNvPr id="88" name="Google Shape;88;p17"/>
            <p:cNvCxnSpPr/>
            <p:nvPr/>
          </p:nvCxnSpPr>
          <p:spPr>
            <a:xfrm flipH="1">
              <a:off x="2045425" y="1792700"/>
              <a:ext cx="1624200" cy="553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081500" y="2671225"/>
              <a:ext cx="1275300" cy="5412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 rot="10800000">
              <a:off x="5542575" y="3224800"/>
              <a:ext cx="1568100" cy="11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7"/>
            <p:cNvSpPr txBox="1"/>
            <p:nvPr/>
          </p:nvSpPr>
          <p:spPr>
            <a:xfrm>
              <a:off x="5618750" y="1997250"/>
              <a:ext cx="237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+"/>
              </a:pPr>
              <a:r>
                <a:rPr lang="en" sz="2000">
                  <a:solidFill>
                    <a:srgbClr val="FFFFFF"/>
                  </a:solidFill>
                </a:rPr>
                <a:t>Clinical data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934425" y="2325450"/>
              <a:ext cx="95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TCGA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186825" y="2984350"/>
              <a:ext cx="1331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CPTAC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TP53 co-mutation influence survival in breast cancer patients and interact with other genes/protein production? 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TCGA (~1100 patients)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BiocManager, Summarized Experiment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Maftools, ggplot2, survival, survminer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Python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CPTAC (122 patients)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Numpy, Pandas, Scipy, Matplotlib, Seaborn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Genes Show Mutual Exclusivity with TP53 (Fig 1)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75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855525" y="3944275"/>
            <a:ext cx="300000" cy="72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84925" y="3578700"/>
            <a:ext cx="241200" cy="262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 rot="3660764">
            <a:off x="3009431" y="1034111"/>
            <a:ext cx="211793" cy="4109810"/>
            <a:chOff x="5254500" y="788850"/>
            <a:chExt cx="211800" cy="1166700"/>
          </a:xfrm>
        </p:grpSpPr>
        <p:cxnSp>
          <p:nvCxnSpPr>
            <p:cNvPr id="117" name="Google Shape;117;p20"/>
            <p:cNvCxnSpPr/>
            <p:nvPr/>
          </p:nvCxnSpPr>
          <p:spPr>
            <a:xfrm flipH="1">
              <a:off x="5355300" y="788850"/>
              <a:ext cx="11100" cy="11667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 flipH="1" rot="10800000">
              <a:off x="5355300" y="1810950"/>
              <a:ext cx="111000" cy="1446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0"/>
            <p:cNvCxnSpPr/>
            <p:nvPr/>
          </p:nvCxnSpPr>
          <p:spPr>
            <a:xfrm rot="10800000">
              <a:off x="5254500" y="1824150"/>
              <a:ext cx="111900" cy="1314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" name="Google Shape;120;p20"/>
          <p:cNvSpPr txBox="1"/>
          <p:nvPr/>
        </p:nvSpPr>
        <p:spPr>
          <a:xfrm>
            <a:off x="5104550" y="3743813"/>
            <a:ext cx="36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Somatic Interaction Plot that highlights 4 mutually </a:t>
            </a:r>
            <a:r>
              <a:rPr lang="en">
                <a:solidFill>
                  <a:schemeClr val="dk1"/>
                </a:solidFill>
              </a:rPr>
              <a:t>exclusive</a:t>
            </a:r>
            <a:r>
              <a:rPr lang="en">
                <a:solidFill>
                  <a:schemeClr val="dk1"/>
                </a:solidFill>
              </a:rPr>
              <a:t> genes with TP53.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552" y="1017725"/>
            <a:ext cx="2011475" cy="26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908850" y="1045450"/>
            <a:ext cx="172800" cy="37713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4 Chosen Genes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MAP3K1 (cell migration/survival), GATA3 (cell development/function), CDH1 (tumor suppression), PIK3CA (cell growth)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TP53 &amp; GATA3 implicated in early onset breast cancer (Grote et al., 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TP53 &amp; CDH1 involved in familial breast cancer (Rahim et al., 2022)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