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39.xml" ContentType="application/vnd.openxmlformats-officedocument.presentationml.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5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2" r:id="rId58"/>
    <p:sldId id="321" r:id="rId59"/>
    <p:sldId id="323" r:id="rId60"/>
    <p:sldId id="324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33" r:id="rId70"/>
    <p:sldId id="334" r:id="rId71"/>
    <p:sldId id="335" r:id="rId72"/>
    <p:sldId id="336" r:id="rId73"/>
    <p:sldId id="337" r:id="rId74"/>
    <p:sldId id="338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  <p:sldId id="374" r:id="rId111"/>
    <p:sldId id="375" r:id="rId112"/>
    <p:sldId id="376" r:id="rId113"/>
    <p:sldId id="377" r:id="rId114"/>
    <p:sldId id="378" r:id="rId115"/>
    <p:sldId id="379" r:id="rId116"/>
    <p:sldId id="380" r:id="rId117"/>
    <p:sldId id="381" r:id="rId118"/>
    <p:sldId id="382" r:id="rId119"/>
    <p:sldId id="383" r:id="rId120"/>
    <p:sldId id="384" r:id="rId121"/>
    <p:sldId id="385" r:id="rId122"/>
    <p:sldId id="386" r:id="rId123"/>
    <p:sldId id="387" r:id="rId124"/>
    <p:sldId id="388" r:id="rId125"/>
    <p:sldId id="389" r:id="rId126"/>
    <p:sldId id="390" r:id="rId127"/>
    <p:sldId id="391" r:id="rId128"/>
    <p:sldId id="392" r:id="rId129"/>
    <p:sldId id="393" r:id="rId130"/>
    <p:sldId id="394" r:id="rId131"/>
    <p:sldId id="395" r:id="rId132"/>
    <p:sldId id="396" r:id="rId133"/>
    <p:sldId id="397" r:id="rId134"/>
    <p:sldId id="398" r:id="rId135"/>
    <p:sldId id="399" r:id="rId136"/>
    <p:sldId id="400" r:id="rId137"/>
    <p:sldId id="401" r:id="rId138"/>
    <p:sldId id="402" r:id="rId139"/>
    <p:sldId id="403" r:id="rId140"/>
    <p:sldId id="404" r:id="rId141"/>
    <p:sldId id="405" r:id="rId142"/>
    <p:sldId id="406" r:id="rId143"/>
    <p:sldId id="407" r:id="rId14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51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4C710-D31C-475F-B998-072355081DC1}" type="datetimeFigureOut">
              <a:rPr lang="en-US" smtClean="0"/>
              <a:pPr/>
              <a:t>03-Jun-25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52E09-425D-4124-AF94-72005CB8CE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D3E06-61C0-4DAC-87A6-AD18EC0B3939}" type="datetime1">
              <a:rPr lang="en-US" smtClean="0"/>
              <a:pPr/>
              <a:t>03-Jun-25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‹#›</a:t>
            </a:fld>
            <a:endParaRPr spc="-25" dirty="0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187BB-7598-4039-8D4F-AF811EE8EDAE}" type="datetime1">
              <a:rPr lang="en-US" smtClean="0"/>
              <a:pPr/>
              <a:t>03-Jun-25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‹#›</a:t>
            </a:fld>
            <a:endParaRPr spc="-25" dirty="0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F341-E677-4CB6-A9CA-5EE56D477136}" type="datetime1">
              <a:rPr lang="en-US" smtClean="0"/>
              <a:pPr/>
              <a:t>03-Jun-25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‹#›</a:t>
            </a:fld>
            <a:endParaRPr spc="-25" dirty="0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D5B99-A025-4570-8EE5-C201FC06FE77}" type="datetime1">
              <a:rPr lang="en-US" smtClean="0"/>
              <a:pPr/>
              <a:t>03-Jun-25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‹#›</a:t>
            </a:fld>
            <a:endParaRPr spc="-25" dirty="0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4866640"/>
          </a:xfrm>
          <a:custGeom>
            <a:avLst/>
            <a:gdLst/>
            <a:ahLst/>
            <a:cxnLst/>
            <a:rect l="l" t="t" r="r" b="b"/>
            <a:pathLst>
              <a:path w="12192000" h="4866640">
                <a:moveTo>
                  <a:pt x="12192000" y="0"/>
                </a:moveTo>
                <a:lnTo>
                  <a:pt x="0" y="0"/>
                </a:lnTo>
                <a:lnTo>
                  <a:pt x="0" y="4866132"/>
                </a:lnTo>
                <a:lnTo>
                  <a:pt x="12192000" y="48661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4882896"/>
            <a:ext cx="1906524" cy="18745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78C2F-B5D4-444C-953C-73371D92FBBA}" type="datetime1">
              <a:rPr lang="en-US" smtClean="0"/>
              <a:pPr/>
              <a:t>03-Jun-25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‹#›</a:t>
            </a:fld>
            <a:endParaRPr spc="-25" dirty="0"/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333500"/>
          </a:xfrm>
          <a:custGeom>
            <a:avLst/>
            <a:gdLst/>
            <a:ahLst/>
            <a:cxnLst/>
            <a:rect l="l" t="t" r="r" b="b"/>
            <a:pathLst>
              <a:path w="12192000" h="1333500">
                <a:moveTo>
                  <a:pt x="12192000" y="0"/>
                </a:moveTo>
                <a:lnTo>
                  <a:pt x="0" y="0"/>
                </a:lnTo>
                <a:lnTo>
                  <a:pt x="0" y="1333500"/>
                </a:lnTo>
                <a:lnTo>
                  <a:pt x="12192000" y="1333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246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770" y="407670"/>
            <a:ext cx="807593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770" y="1359483"/>
            <a:ext cx="11523345" cy="4752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14365" y="6419631"/>
            <a:ext cx="17653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9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4D73-5856-4486-8BB5-56BD7FE68DF3}" type="datetime1">
              <a:rPr lang="en-US" smtClean="0"/>
              <a:pPr/>
              <a:t>03-Jun-25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77168" y="6085418"/>
            <a:ext cx="891540" cy="5628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Segoe UI"/>
                <a:cs typeface="Segoe UI"/>
              </a:defRPr>
            </a:lvl1pPr>
          </a:lstStyle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wipe dir="d"/>
  </p:transition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49756"/>
            <a:ext cx="11520170" cy="3595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Objects: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“Things”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IoT: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Segoe UI"/>
                <a:cs typeface="Segoe UI"/>
              </a:rPr>
              <a:t>Sensors,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Actuators,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Smart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Objects:</a:t>
            </a:r>
            <a:endParaRPr sz="2400">
              <a:latin typeface="Segoe UI"/>
              <a:cs typeface="Segoe UI"/>
            </a:endParaRPr>
          </a:p>
          <a:p>
            <a:pPr marL="355600" marR="6350" indent="-342900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5600" algn="l"/>
                <a:tab pos="1097280" algn="l"/>
                <a:tab pos="2413000" algn="l"/>
                <a:tab pos="3766185" algn="l"/>
                <a:tab pos="4392930" algn="l"/>
                <a:tab pos="6250940" algn="l"/>
                <a:tab pos="8528050" algn="l"/>
                <a:tab pos="9224645" algn="l"/>
                <a:tab pos="11212195" algn="l"/>
              </a:tabLst>
            </a:pPr>
            <a:r>
              <a:rPr sz="2400" b="1" spc="-20" dirty="0">
                <a:latin typeface="Segoe UI"/>
                <a:cs typeface="Segoe UI"/>
              </a:rPr>
              <a:t>This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sections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describe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the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capabilities,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characteristics,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and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functionality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65" dirty="0">
                <a:latin typeface="Segoe UI"/>
                <a:cs typeface="Segoe UI"/>
              </a:rPr>
              <a:t>of </a:t>
            </a: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10" dirty="0">
                <a:latin typeface="Segoe UI"/>
                <a:cs typeface="Segoe UI"/>
              </a:rPr>
              <a:t> actuators.</a:t>
            </a:r>
            <a:endParaRPr sz="2400">
              <a:latin typeface="Segoe UI"/>
              <a:cs typeface="Segoe UI"/>
            </a:endParaRPr>
          </a:p>
          <a:p>
            <a:pPr marL="355600" marR="508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It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gives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detail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how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economic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technical</a:t>
            </a:r>
            <a:r>
              <a:rPr sz="2400" b="1" spc="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conditions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are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finally</a:t>
            </a:r>
            <a:r>
              <a:rPr sz="2400" b="1" spc="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right</a:t>
            </a:r>
            <a:r>
              <a:rPr sz="2400" b="1" spc="4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for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flourish.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18386"/>
            <a:ext cx="1024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Sensors: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phenomenon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measuring: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1954864"/>
            <a:ext cx="10091706" cy="44280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10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744" y="6600750"/>
            <a:ext cx="2126615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Segoe UI"/>
                <a:cs typeface="Segoe UI"/>
              </a:rPr>
              <a:t>different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bit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values.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60728"/>
            <a:ext cx="11523345" cy="5379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BPSK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PHY:</a:t>
            </a:r>
            <a:endParaRPr sz="20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335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DSSS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30" dirty="0">
                <a:latin typeface="Segoe UI"/>
                <a:cs typeface="Segoe UI"/>
              </a:rPr>
              <a:t>PHY,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employing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binary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phase-</a:t>
            </a:r>
            <a:r>
              <a:rPr sz="1800" b="1" dirty="0">
                <a:latin typeface="Segoe UI"/>
                <a:cs typeface="Segoe UI"/>
              </a:rPr>
              <a:t>shift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keying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(BPSK)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modulation.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BPSK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specifies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two unique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shifts as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its data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encoding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scheme.</a:t>
            </a:r>
            <a:endParaRPr sz="18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34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ASK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PHY:</a:t>
            </a:r>
            <a:endParaRPr sz="20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335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parallel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sequence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spread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spectrum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(PSSS)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PHY,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employing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amplitude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shift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keying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(ASK)</a:t>
            </a:r>
            <a:endParaRPr sz="180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BPSK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modulation.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PSSS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1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advanced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encoding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scheme</a:t>
            </a:r>
            <a:r>
              <a:rPr sz="1800" b="1" spc="1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1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offers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increased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range,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throughput,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rates,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and</a:t>
            </a:r>
            <a:endParaRPr sz="1800">
              <a:latin typeface="Segoe UI"/>
              <a:cs typeface="Segoe UI"/>
            </a:endParaRPr>
          </a:p>
          <a:p>
            <a:pPr marL="1041400">
              <a:lnSpc>
                <a:spcPts val="1964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signal</a:t>
            </a:r>
            <a:r>
              <a:rPr sz="1800" b="1" spc="2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integrity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compared</a:t>
            </a:r>
            <a:r>
              <a:rPr sz="1800" b="1" spc="2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DSSS.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ASK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uses</a:t>
            </a:r>
            <a:r>
              <a:rPr sz="1800" b="1" spc="2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amplitude</a:t>
            </a:r>
            <a:r>
              <a:rPr sz="1800" b="1" spc="2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shifts</a:t>
            </a:r>
            <a:r>
              <a:rPr sz="1800" b="1" spc="2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instead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2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</a:t>
            </a:r>
            <a:r>
              <a:rPr sz="1800" b="1" spc="2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shifts</a:t>
            </a:r>
            <a:r>
              <a:rPr sz="1800" b="1" spc="2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signal</a:t>
            </a:r>
            <a:endParaRPr sz="1800">
              <a:latin typeface="Segoe UI"/>
              <a:cs typeface="Segoe UI"/>
            </a:endParaRPr>
          </a:p>
          <a:p>
            <a:pPr marL="5147945">
              <a:lnSpc>
                <a:spcPts val="1245"/>
              </a:lnSpc>
              <a:tabLst>
                <a:tab pos="10936605" algn="l"/>
              </a:tabLst>
            </a:pPr>
            <a:r>
              <a:rPr sz="1200" spc="-20" dirty="0">
                <a:solidFill>
                  <a:srgbClr val="888888"/>
                </a:solidFill>
                <a:latin typeface="Segoe UI"/>
                <a:cs typeface="Segoe UI"/>
              </a:rPr>
              <a:t>Dr.</a:t>
            </a:r>
            <a:r>
              <a:rPr sz="1200" spc="-55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Syed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Mustafa,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Segoe UI"/>
                <a:cs typeface="Segoe UI"/>
              </a:rPr>
              <a:t>HKBKCE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109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100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260728"/>
            <a:ext cx="45986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599" y="2636520"/>
            <a:ext cx="10588287" cy="34579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101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102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0728"/>
            <a:ext cx="1152461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5600" marR="11430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synchronization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header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composed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Preamble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Start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of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Delimiter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fields.</a:t>
            </a:r>
            <a:endParaRPr sz="2000">
              <a:latin typeface="Segoe UI"/>
              <a:cs typeface="Segoe UI"/>
            </a:endParaRPr>
          </a:p>
          <a:p>
            <a:pPr marL="355600" marR="5080" indent="-34290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Preamble</a:t>
            </a:r>
            <a:r>
              <a:rPr sz="2000" b="1" spc="2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2000" b="1" spc="2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is</a:t>
            </a:r>
            <a:r>
              <a:rPr sz="2000" b="1" spc="2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000" b="1" spc="2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32-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bit</a:t>
            </a:r>
            <a:r>
              <a:rPr sz="2000" b="1" spc="2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4-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byte</a:t>
            </a:r>
            <a:r>
              <a:rPr sz="2000" b="1" spc="2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(for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parallel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construction)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pattern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identifies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start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synchronize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transmission.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Start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Delimiter field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receiver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contents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start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immediately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after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byte.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103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0728"/>
            <a:ext cx="11523980" cy="3227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Header portion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shown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Figure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simply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length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value.</a:t>
            </a:r>
            <a:endParaRPr sz="2000">
              <a:latin typeface="Segoe UI"/>
              <a:cs typeface="Segoe UI"/>
            </a:endParaRPr>
          </a:p>
          <a:p>
            <a:pPr marL="355600" marR="5080" indent="-342900">
              <a:lnSpc>
                <a:spcPct val="1501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lets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receiver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know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much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total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expect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service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unit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(PSDU) </a:t>
            </a:r>
            <a:r>
              <a:rPr sz="2000" b="1" dirty="0">
                <a:latin typeface="Segoe UI"/>
                <a:cs typeface="Segoe UI"/>
              </a:rPr>
              <a:t>portion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802.4.15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PHY.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PSDU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10" dirty="0">
                <a:latin typeface="Segoe UI"/>
                <a:cs typeface="Segoe UI"/>
              </a:rPr>
              <a:t> payload.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104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0728"/>
            <a:ext cx="11523345" cy="5246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manages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channel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defining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same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will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share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frequencies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allocated.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802.15.4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layer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performs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following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tasks:</a:t>
            </a:r>
            <a:endParaRPr sz="1800">
              <a:latin typeface="Segoe UI"/>
              <a:cs typeface="Segoe UI"/>
            </a:endParaRPr>
          </a:p>
          <a:p>
            <a:pPr marL="299085" marR="7620" indent="-28702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Network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beaconing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devices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acting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coordinators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(New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devices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beacons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join</a:t>
            </a:r>
            <a:r>
              <a:rPr sz="1800" b="1" spc="2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802.15.4 network)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spc="-10" dirty="0">
                <a:latin typeface="Segoe UI"/>
                <a:cs typeface="Segoe UI"/>
              </a:rPr>
              <a:t>PAN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association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disassociation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device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Device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security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Reliable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link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communications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between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two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peer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entities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105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3345" cy="4669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54229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achieves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tasks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using</a:t>
            </a:r>
            <a:r>
              <a:rPr sz="2000" b="1" dirty="0">
                <a:latin typeface="Segoe UI"/>
                <a:cs typeface="Segoe UI"/>
              </a:rPr>
              <a:t>	our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specified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802.15.4:</a:t>
            </a:r>
            <a:endParaRPr sz="2000">
              <a:latin typeface="Segoe UI"/>
              <a:cs typeface="Segoe UI"/>
            </a:endParaRPr>
          </a:p>
          <a:p>
            <a:pPr marL="1155065" indent="-456565">
              <a:lnSpc>
                <a:spcPct val="100000"/>
              </a:lnSpc>
              <a:spcBef>
                <a:spcPts val="2475"/>
              </a:spcBef>
              <a:buAutoNum type="arabicPeriod"/>
              <a:tabLst>
                <a:tab pos="1155065" algn="l"/>
              </a:tabLst>
            </a:pPr>
            <a:r>
              <a:rPr sz="2200" b="1" dirty="0">
                <a:latin typeface="Segoe UI"/>
                <a:cs typeface="Segoe UI"/>
              </a:rPr>
              <a:t>Data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frame: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Handles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all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transfers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data</a:t>
            </a:r>
            <a:endParaRPr sz="2200">
              <a:latin typeface="Segoe UI"/>
              <a:cs typeface="Segoe UI"/>
            </a:endParaRPr>
          </a:p>
          <a:p>
            <a:pPr marL="1155065" indent="-456565">
              <a:lnSpc>
                <a:spcPct val="100000"/>
              </a:lnSpc>
              <a:spcBef>
                <a:spcPts val="2520"/>
              </a:spcBef>
              <a:buAutoNum type="arabicPeriod"/>
              <a:tabLst>
                <a:tab pos="1155065" algn="l"/>
              </a:tabLst>
            </a:pPr>
            <a:r>
              <a:rPr sz="2200" b="1" dirty="0">
                <a:latin typeface="Segoe UI"/>
                <a:cs typeface="Segoe UI"/>
              </a:rPr>
              <a:t>Beacon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frame: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Used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transmission</a:t>
            </a:r>
            <a:r>
              <a:rPr sz="2200" b="1" spc="-5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beacons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from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spc="-20" dirty="0">
                <a:latin typeface="Segoe UI"/>
                <a:cs typeface="Segoe UI"/>
              </a:rPr>
              <a:t>PAN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coordinator</a:t>
            </a:r>
            <a:endParaRPr sz="2200">
              <a:latin typeface="Segoe UI"/>
              <a:cs typeface="Segoe UI"/>
            </a:endParaRPr>
          </a:p>
          <a:p>
            <a:pPr marL="1155065" indent="-456565">
              <a:lnSpc>
                <a:spcPct val="100000"/>
              </a:lnSpc>
              <a:spcBef>
                <a:spcPts val="2525"/>
              </a:spcBef>
              <a:buAutoNum type="arabicPeriod"/>
              <a:tabLst>
                <a:tab pos="1155065" algn="l"/>
              </a:tabLst>
            </a:pPr>
            <a:r>
              <a:rPr sz="2200" b="1" dirty="0">
                <a:latin typeface="Segoe UI"/>
                <a:cs typeface="Segoe UI"/>
              </a:rPr>
              <a:t>Acknowledgement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frame: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Confirms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successful</a:t>
            </a:r>
            <a:r>
              <a:rPr sz="2200" b="1" spc="-7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reception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frame</a:t>
            </a:r>
            <a:endParaRPr sz="2200">
              <a:latin typeface="Segoe UI"/>
              <a:cs typeface="Segoe UI"/>
            </a:endParaRPr>
          </a:p>
          <a:p>
            <a:pPr marL="1155065" indent="-456565">
              <a:lnSpc>
                <a:spcPct val="100000"/>
              </a:lnSpc>
              <a:spcBef>
                <a:spcPts val="2515"/>
              </a:spcBef>
              <a:buAutoNum type="arabicPeriod"/>
              <a:tabLst>
                <a:tab pos="1155065" algn="l"/>
                <a:tab pos="2001520" algn="l"/>
                <a:tab pos="3523615" algn="l"/>
                <a:tab pos="4591050" algn="l"/>
                <a:tab pos="6369685" algn="l"/>
                <a:tab pos="6971665" algn="l"/>
                <a:tab pos="8126730" algn="l"/>
                <a:tab pos="10386060" algn="l"/>
              </a:tabLst>
            </a:pPr>
            <a:r>
              <a:rPr sz="2200" b="1" spc="-25" dirty="0">
                <a:latin typeface="Segoe UI"/>
                <a:cs typeface="Segoe UI"/>
              </a:rPr>
              <a:t>MAC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command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frame: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Responsible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25" dirty="0">
                <a:latin typeface="Segoe UI"/>
                <a:cs typeface="Segoe UI"/>
              </a:rPr>
              <a:t>for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control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communication</a:t>
            </a:r>
            <a:r>
              <a:rPr sz="2200" b="1" dirty="0">
                <a:latin typeface="Segoe UI"/>
                <a:cs typeface="Segoe UI"/>
              </a:rPr>
              <a:t>	</a:t>
            </a:r>
            <a:r>
              <a:rPr sz="2200" b="1" spc="-10" dirty="0">
                <a:latin typeface="Segoe UI"/>
                <a:cs typeface="Segoe UI"/>
              </a:rPr>
              <a:t>between</a:t>
            </a:r>
            <a:endParaRPr sz="2200">
              <a:latin typeface="Segoe UI"/>
              <a:cs typeface="Segoe UI"/>
            </a:endParaRPr>
          </a:p>
          <a:p>
            <a:pPr marL="1155700">
              <a:lnSpc>
                <a:spcPct val="100000"/>
              </a:lnSpc>
              <a:spcBef>
                <a:spcPts val="1325"/>
              </a:spcBef>
            </a:pPr>
            <a:r>
              <a:rPr sz="2200" b="1" spc="-10" dirty="0">
                <a:latin typeface="Segoe UI"/>
                <a:cs typeface="Segoe UI"/>
              </a:rPr>
              <a:t>devices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164183"/>
            <a:ext cx="333184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algn="just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434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434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Technologies: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Notice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frame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95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carried</a:t>
            </a:r>
            <a:r>
              <a:rPr sz="2000" b="1" spc="204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95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00" dirty="0">
                <a:latin typeface="Segoe UI"/>
                <a:cs typeface="Segoe UI"/>
              </a:rPr>
              <a:t>   </a:t>
            </a:r>
            <a:r>
              <a:rPr sz="2000" b="1" spc="-25" dirty="0">
                <a:latin typeface="Segoe UI"/>
                <a:cs typeface="Segoe UI"/>
              </a:rPr>
              <a:t>PHY </a:t>
            </a:r>
            <a:r>
              <a:rPr sz="2000" b="1" spc="-10" dirty="0">
                <a:latin typeface="Segoe UI"/>
                <a:cs typeface="Segoe UI"/>
              </a:rPr>
              <a:t>payload.</a:t>
            </a:r>
            <a:endParaRPr sz="2000">
              <a:latin typeface="Segoe UI"/>
              <a:cs typeface="Segoe UI"/>
            </a:endParaRPr>
          </a:p>
          <a:p>
            <a:pPr marL="12700" marR="5080" algn="just">
              <a:lnSpc>
                <a:spcPct val="150100"/>
              </a:lnSpc>
              <a:spcBef>
                <a:spcPts val="1195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1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175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frame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3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broken</a:t>
            </a:r>
            <a:r>
              <a:rPr sz="2000" b="1" spc="3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down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spc="-20" dirty="0">
                <a:latin typeface="Segoe UI"/>
                <a:cs typeface="Segoe UI"/>
              </a:rPr>
              <a:t>into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5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155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Header,</a:t>
            </a:r>
            <a:r>
              <a:rPr sz="2000" b="1" spc="150" dirty="0">
                <a:latin typeface="Segoe UI"/>
                <a:cs typeface="Segoe UI"/>
              </a:rPr>
              <a:t>   </a:t>
            </a:r>
            <a:r>
              <a:rPr sz="2000" b="1" spc="-25" dirty="0">
                <a:latin typeface="Segoe UI"/>
                <a:cs typeface="Segoe UI"/>
              </a:rPr>
              <a:t>MAC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41" y="5737047"/>
            <a:ext cx="33305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185545" algn="l"/>
                <a:tab pos="1797050" algn="l"/>
                <a:tab pos="2538095" algn="l"/>
              </a:tabLst>
            </a:pPr>
            <a:r>
              <a:rPr sz="2000" b="1" spc="-10" dirty="0">
                <a:latin typeface="Segoe UI"/>
                <a:cs typeface="Segoe UI"/>
              </a:rPr>
              <a:t>Payload,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MAC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Footer fields.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1438" y="1565147"/>
            <a:ext cx="7867028" cy="48830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14365" y="6431686"/>
            <a:ext cx="176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Segoe UI"/>
                <a:cs typeface="Segoe UI"/>
              </a:rPr>
              <a:t>Dr.</a:t>
            </a:r>
            <a:r>
              <a:rPr sz="1200" spc="-55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Syed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Mustafa,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Segoe UI"/>
                <a:cs typeface="Segoe UI"/>
              </a:rPr>
              <a:t>HKBKCE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02771" y="6431686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115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106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107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3980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5600" marR="6350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951230" algn="l"/>
                <a:tab pos="1682750" algn="l"/>
                <a:tab pos="2703830" algn="l"/>
                <a:tab pos="3394075" algn="l"/>
                <a:tab pos="3732529" algn="l"/>
                <a:tab pos="5118100" algn="l"/>
                <a:tab pos="5521960" algn="l"/>
                <a:tab pos="6066790" algn="l"/>
                <a:tab pos="6960870" algn="l"/>
                <a:tab pos="8079740" algn="l"/>
                <a:tab pos="9378315" algn="l"/>
                <a:tab pos="10518775" algn="l"/>
                <a:tab pos="1112075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MAC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Header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field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composed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Frame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Control,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Sequence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Number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Addressing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fields.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defines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attributes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frame</a:t>
            </a:r>
            <a:r>
              <a:rPr sz="2000" b="1" spc="1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type,</a:t>
            </a:r>
            <a:r>
              <a:rPr sz="2000" b="1" spc="1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addressing</a:t>
            </a:r>
            <a:r>
              <a:rPr sz="2000" b="1" spc="1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modes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other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flags.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Sequence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Number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indicates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sequence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identifier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frame.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Addressing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specifies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Source</a:t>
            </a:r>
            <a:r>
              <a:rPr sz="2000" b="1" spc="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Destination</a:t>
            </a:r>
            <a:r>
              <a:rPr sz="2000" b="1" spc="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PAN</a:t>
            </a:r>
            <a:r>
              <a:rPr sz="2000" b="1" spc="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Identifier</a:t>
            </a:r>
            <a:r>
              <a:rPr sz="2000" b="1" spc="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fields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well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Source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Destination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Address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fields.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108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144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MAC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Payload</a:t>
            </a:r>
            <a:r>
              <a:rPr sz="2000" b="1" spc="-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varies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individual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type.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beacon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frames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fields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payloads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related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beacons,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while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MAC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command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different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present.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MAC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Footer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20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nothing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frame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check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sequence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(FCS).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FCS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calculation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receiving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side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confirm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integrity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of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data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frame.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109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1440" cy="4532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Topology: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802.15.4–based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built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star,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peer-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to-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peer,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or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mesh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topologies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tie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together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would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out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if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trying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communicate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directly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leverage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intermediary nodes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transfer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communications.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8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b="1" dirty="0">
                <a:latin typeface="Segoe UI"/>
                <a:cs typeface="Segoe UI"/>
              </a:rPr>
              <a:t>Every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802.15.4</a:t>
            </a:r>
            <a:r>
              <a:rPr sz="2200" b="1" spc="-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20" dirty="0">
                <a:solidFill>
                  <a:srgbClr val="FF0000"/>
                </a:solidFill>
                <a:latin typeface="Segoe UI"/>
                <a:cs typeface="Segoe UI"/>
              </a:rPr>
              <a:t>PAN </a:t>
            </a:r>
            <a:r>
              <a:rPr sz="2200" b="1" dirty="0">
                <a:latin typeface="Segoe UI"/>
                <a:cs typeface="Segoe UI"/>
              </a:rPr>
              <a:t>should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be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set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up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unique</a:t>
            </a:r>
            <a:r>
              <a:rPr sz="22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Segoe UI"/>
                <a:cs typeface="Segoe UI"/>
              </a:rPr>
              <a:t>ID</a:t>
            </a:r>
            <a:r>
              <a:rPr sz="2200" b="1" spc="-25" dirty="0"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52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All</a:t>
            </a:r>
            <a:r>
              <a:rPr sz="22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22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nodes</a:t>
            </a:r>
            <a:r>
              <a:rPr sz="22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same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802.15.4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network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should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use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same</a:t>
            </a:r>
            <a:r>
              <a:rPr sz="22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PAN</a:t>
            </a:r>
            <a:r>
              <a:rPr sz="22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Segoe UI"/>
                <a:cs typeface="Segoe UI"/>
              </a:rPr>
              <a:t>ID</a:t>
            </a:r>
            <a:r>
              <a:rPr sz="2200" b="1" spc="-25" dirty="0">
                <a:latin typeface="Segoe UI"/>
                <a:cs typeface="Segoe UI"/>
              </a:rPr>
              <a:t>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18386"/>
            <a:ext cx="1024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Sensors: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phenomenon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measuring: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2022372"/>
            <a:ext cx="10148168" cy="42970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11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45986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Topology: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939" y="1914144"/>
            <a:ext cx="7586057" cy="45007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110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4615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Topology:</a:t>
            </a:r>
            <a:endParaRPr sz="2000">
              <a:latin typeface="Segoe UI"/>
              <a:cs typeface="Segoe UI"/>
            </a:endParaRPr>
          </a:p>
          <a:p>
            <a:pPr marL="355600" marR="6985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2074545" algn="l"/>
                <a:tab pos="3130550" algn="l"/>
                <a:tab pos="4062095" algn="l"/>
                <a:tab pos="4690110" algn="l"/>
                <a:tab pos="6947534" algn="l"/>
                <a:tab pos="8003540" algn="l"/>
                <a:tab pos="8966835" algn="l"/>
                <a:tab pos="9523095" algn="l"/>
                <a:tab pos="10616565" algn="l"/>
                <a:tab pos="11022965" algn="l"/>
              </a:tabLst>
            </a:pPr>
            <a:r>
              <a:rPr sz="2000" b="1" spc="-10" dirty="0">
                <a:latin typeface="Segoe UI"/>
                <a:cs typeface="Segoe UI"/>
              </a:rPr>
              <a:t>Full-function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devices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(FFDs)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reduced-</a:t>
            </a:r>
            <a:r>
              <a:rPr sz="2000" b="1" spc="-10" dirty="0">
                <a:latin typeface="Segoe UI"/>
                <a:cs typeface="Segoe UI"/>
              </a:rPr>
              <a:t>function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devices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(RFDs)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defined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IEEE </a:t>
            </a:r>
            <a:r>
              <a:rPr sz="2000" b="1" spc="-10" dirty="0">
                <a:latin typeface="Segoe UI"/>
                <a:cs typeface="Segoe UI"/>
              </a:rPr>
              <a:t>802.15.4.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minimum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one</a:t>
            </a:r>
            <a:r>
              <a:rPr sz="20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FFD</a:t>
            </a:r>
            <a:r>
              <a:rPr sz="2000" b="1" spc="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acting</a:t>
            </a:r>
            <a:r>
              <a:rPr sz="20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as</a:t>
            </a:r>
            <a:r>
              <a:rPr sz="20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000" b="1" spc="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PAN</a:t>
            </a:r>
            <a:r>
              <a:rPr sz="20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coordinator</a:t>
            </a:r>
            <a:r>
              <a:rPr sz="20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required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deliver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services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allow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associate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form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cell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PAN.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Notice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Figure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single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coordinator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identified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PAN</a:t>
            </a:r>
            <a:r>
              <a:rPr sz="2000" b="1" spc="-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ID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1.</a:t>
            </a:r>
            <a:endParaRPr sz="2000">
              <a:latin typeface="Segoe UI"/>
              <a:cs typeface="Segoe UI"/>
            </a:endParaRPr>
          </a:p>
          <a:p>
            <a:pPr marL="425450" indent="-41275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425450" algn="l"/>
                <a:tab pos="1097280" algn="l"/>
                <a:tab pos="2195195" algn="l"/>
                <a:tab pos="2828925" algn="l"/>
                <a:tab pos="4667250" algn="l"/>
                <a:tab pos="5415280" algn="l"/>
                <a:tab pos="6063615" algn="l"/>
                <a:tab pos="6929120" algn="l"/>
                <a:tab pos="8094980" algn="l"/>
                <a:tab pos="9296400" algn="l"/>
                <a:tab pos="10001885" algn="l"/>
                <a:tab pos="11099165" algn="l"/>
              </a:tabLst>
            </a:pPr>
            <a:r>
              <a:rPr sz="2000" b="1" spc="-25" dirty="0">
                <a:latin typeface="Segoe UI"/>
                <a:cs typeface="Segoe UI"/>
              </a:rPr>
              <a:t>FFD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devices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can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communicate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with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other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devices,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whereas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RFD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devices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can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communicate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only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FFD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5885" cy="414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Security:</a:t>
            </a:r>
            <a:endParaRPr sz="2000">
              <a:latin typeface="Segoe UI"/>
              <a:cs typeface="Segoe UI"/>
            </a:endParaRPr>
          </a:p>
          <a:p>
            <a:pPr marL="355600" marR="7620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specification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uses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Advanced</a:t>
            </a:r>
            <a:r>
              <a:rPr sz="20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Encryption</a:t>
            </a:r>
            <a:r>
              <a:rPr sz="2000" b="1" spc="1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Standard</a:t>
            </a:r>
            <a:r>
              <a:rPr sz="20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(AES)</a:t>
            </a:r>
            <a:r>
              <a:rPr sz="20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128-</a:t>
            </a:r>
            <a:r>
              <a:rPr sz="2000" b="1" dirty="0">
                <a:latin typeface="Segoe UI"/>
                <a:cs typeface="Segoe UI"/>
              </a:rPr>
              <a:t>bit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key </a:t>
            </a:r>
            <a:r>
              <a:rPr sz="2000" b="1" dirty="0">
                <a:latin typeface="Segoe UI"/>
                <a:cs typeface="Segoe UI"/>
              </a:rPr>
              <a:t>length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encryption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algorithm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securing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data.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Established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National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Institute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Standards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2001,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AES</a:t>
            </a:r>
            <a:r>
              <a:rPr sz="2000" b="1" spc="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is</a:t>
            </a:r>
            <a:r>
              <a:rPr sz="20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2000" b="1" spc="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block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cipher</a:t>
            </a:r>
            <a:r>
              <a:rPr sz="2000" b="1" spc="-20" dirty="0">
                <a:latin typeface="Segoe UI"/>
                <a:cs typeface="Segoe UI"/>
              </a:rPr>
              <a:t>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which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means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operates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25" dirty="0">
                <a:latin typeface="Segoe UI"/>
                <a:cs typeface="Segoe UI"/>
              </a:rPr>
              <a:t> fixed-</a:t>
            </a:r>
            <a:r>
              <a:rPr sz="2000" b="1" dirty="0">
                <a:latin typeface="Segoe UI"/>
                <a:cs typeface="Segoe UI"/>
              </a:rPr>
              <a:t>size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blocks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data.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AES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government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widespread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adoption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private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sector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has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helped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become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popular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algorithms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symmetric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key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cryptography.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3345" cy="4928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Security: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addition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encrypting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AES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validates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data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sent.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accomplished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message</a:t>
            </a:r>
            <a:r>
              <a:rPr sz="2000" b="1" spc="2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integrity</a:t>
            </a:r>
            <a:r>
              <a:rPr sz="2000" b="1" spc="2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code</a:t>
            </a:r>
            <a:r>
              <a:rPr sz="2000" b="1" spc="2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(MIC</a:t>
            </a:r>
            <a:r>
              <a:rPr sz="2000" b="1" dirty="0">
                <a:latin typeface="Segoe UI"/>
                <a:cs typeface="Segoe UI"/>
              </a:rPr>
              <a:t>),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which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calculated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entire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using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same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AES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key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encryption.</a:t>
            </a:r>
            <a:endParaRPr sz="2000">
              <a:latin typeface="Segoe UI"/>
              <a:cs typeface="Segoe UI"/>
            </a:endParaRPr>
          </a:p>
          <a:p>
            <a:pPr marL="355600" marR="5080" indent="-342900">
              <a:lnSpc>
                <a:spcPct val="150000"/>
              </a:lnSpc>
              <a:spcBef>
                <a:spcPts val="116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Enabling</a:t>
            </a:r>
            <a:r>
              <a:rPr sz="2200" b="1" spc="1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these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security</a:t>
            </a:r>
            <a:r>
              <a:rPr sz="2200" b="1" spc="114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features</a:t>
            </a:r>
            <a:r>
              <a:rPr sz="2200" b="1" spc="1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802.15.4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changes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frame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format</a:t>
            </a:r>
            <a:r>
              <a:rPr sz="2200" b="1" spc="1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slightly</a:t>
            </a:r>
            <a:r>
              <a:rPr sz="2200" b="1" spc="140" dirty="0">
                <a:latin typeface="Segoe UI"/>
                <a:cs typeface="Segoe UI"/>
              </a:rPr>
              <a:t> </a:t>
            </a:r>
            <a:r>
              <a:rPr sz="2200" b="1" spc="-25" dirty="0">
                <a:latin typeface="Segoe UI"/>
                <a:cs typeface="Segoe UI"/>
              </a:rPr>
              <a:t>and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consumes</a:t>
            </a:r>
            <a:r>
              <a:rPr sz="22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some</a:t>
            </a:r>
            <a:r>
              <a:rPr sz="2200" b="1" spc="-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-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payload.</a:t>
            </a:r>
            <a:endParaRPr sz="2200">
              <a:latin typeface="Segoe UI"/>
              <a:cs typeface="Segoe UI"/>
            </a:endParaRPr>
          </a:p>
          <a:p>
            <a:pPr marL="355600" marR="6985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Using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Security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Enabled</a:t>
            </a:r>
            <a:r>
              <a:rPr sz="2200" b="1" spc="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field</a:t>
            </a:r>
            <a:r>
              <a:rPr sz="2200" b="1" spc="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in</a:t>
            </a:r>
            <a:r>
              <a:rPr sz="2200" b="1" spc="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30" dirty="0"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Frame</a:t>
            </a:r>
            <a:r>
              <a:rPr sz="2200" b="1" spc="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Control</a:t>
            </a:r>
            <a:r>
              <a:rPr sz="2200" b="1" spc="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portion</a:t>
            </a:r>
            <a:r>
              <a:rPr sz="2200" b="1" spc="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of</a:t>
            </a:r>
            <a:r>
              <a:rPr sz="2200" b="1" spc="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802.15.4</a:t>
            </a:r>
            <a:r>
              <a:rPr sz="2200" b="1" spc="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header </a:t>
            </a:r>
            <a:r>
              <a:rPr sz="2200" b="1" dirty="0">
                <a:latin typeface="Segoe UI"/>
                <a:cs typeface="Segoe UI"/>
              </a:rPr>
              <a:t>is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first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step</a:t>
            </a:r>
            <a:r>
              <a:rPr sz="2200" b="1" spc="-6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to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enabling</a:t>
            </a:r>
            <a:r>
              <a:rPr sz="22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dirty="0">
                <a:solidFill>
                  <a:srgbClr val="FF0000"/>
                </a:solidFill>
                <a:latin typeface="Segoe UI"/>
                <a:cs typeface="Segoe UI"/>
              </a:rPr>
              <a:t>AES</a:t>
            </a:r>
            <a:r>
              <a:rPr sz="22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Segoe UI"/>
                <a:cs typeface="Segoe UI"/>
              </a:rPr>
              <a:t>encr</a:t>
            </a:r>
            <a:r>
              <a:rPr sz="2200" b="1" spc="-10" dirty="0">
                <a:latin typeface="Segoe UI"/>
                <a:cs typeface="Segoe UI"/>
              </a:rPr>
              <a:t>yption.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2075" cy="3769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Security: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363982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Security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Enabled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field</a:t>
            </a:r>
            <a:r>
              <a:rPr sz="2000" b="1" dirty="0">
                <a:latin typeface="Segoe UI"/>
                <a:cs typeface="Segoe UI"/>
              </a:rPr>
              <a:t>	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single</a:t>
            </a:r>
            <a:r>
              <a:rPr sz="20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bit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security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Once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bit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set,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called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Auxiliary</a:t>
            </a:r>
            <a:r>
              <a:rPr sz="2000" b="1" spc="2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Security</a:t>
            </a:r>
            <a:r>
              <a:rPr sz="2000" b="1" spc="254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Header</a:t>
            </a:r>
            <a:r>
              <a:rPr sz="2000" b="1" spc="2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created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after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Source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Address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field,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stealing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some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bytes</a:t>
            </a:r>
            <a:r>
              <a:rPr sz="2000" b="1" spc="-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Payload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field.</a:t>
            </a:r>
            <a:endParaRPr sz="2000">
              <a:latin typeface="Segoe UI"/>
              <a:cs typeface="Segoe UI"/>
            </a:endParaRPr>
          </a:p>
          <a:p>
            <a:pPr marL="355600" marR="5080" indent="-342900">
              <a:lnSpc>
                <a:spcPct val="150000"/>
              </a:lnSpc>
              <a:spcBef>
                <a:spcPts val="116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b="1" dirty="0">
                <a:latin typeface="Segoe UI"/>
                <a:cs typeface="Segoe UI"/>
              </a:rPr>
              <a:t>Next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Figure</a:t>
            </a:r>
            <a:r>
              <a:rPr sz="2200" b="1" spc="1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shows</a:t>
            </a:r>
            <a:r>
              <a:rPr sz="2200" b="1" spc="1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IEEE</a:t>
            </a:r>
            <a:r>
              <a:rPr sz="2200" b="1" spc="1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802.15.4</a:t>
            </a:r>
            <a:r>
              <a:rPr sz="2200" b="1" spc="1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frame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format</a:t>
            </a:r>
            <a:r>
              <a:rPr sz="2200" b="1" spc="1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at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</a:t>
            </a:r>
            <a:r>
              <a:rPr sz="2200" b="1" spc="1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high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level,</a:t>
            </a:r>
            <a:r>
              <a:rPr sz="2200" b="1" spc="1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with</a:t>
            </a:r>
            <a:r>
              <a:rPr sz="2200" b="1" spc="12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135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Security </a:t>
            </a:r>
            <a:r>
              <a:rPr sz="2200" b="1" dirty="0">
                <a:latin typeface="Segoe UI"/>
                <a:cs typeface="Segoe UI"/>
              </a:rPr>
              <a:t>Enabled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bit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set</a:t>
            </a:r>
            <a:r>
              <a:rPr sz="2200" b="1" spc="-45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and</a:t>
            </a:r>
            <a:r>
              <a:rPr sz="2200" b="1" spc="-3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the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Auxiliary</a:t>
            </a:r>
            <a:r>
              <a:rPr sz="2200" b="1" spc="-2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Security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Header</a:t>
            </a:r>
            <a:r>
              <a:rPr sz="2200" b="1" spc="-10" dirty="0">
                <a:latin typeface="Segoe UI"/>
                <a:cs typeface="Segoe UI"/>
              </a:rPr>
              <a:t> </a:t>
            </a:r>
            <a:r>
              <a:rPr sz="2200" b="1" dirty="0">
                <a:latin typeface="Segoe UI"/>
                <a:cs typeface="Segoe UI"/>
              </a:rPr>
              <a:t>field</a:t>
            </a:r>
            <a:r>
              <a:rPr sz="2200" b="1" spc="-40" dirty="0">
                <a:latin typeface="Segoe UI"/>
                <a:cs typeface="Segoe UI"/>
              </a:rPr>
              <a:t> </a:t>
            </a:r>
            <a:r>
              <a:rPr sz="2200" b="1" spc="-10" dirty="0">
                <a:latin typeface="Segoe UI"/>
                <a:cs typeface="Segoe UI"/>
              </a:rPr>
              <a:t>present.</a:t>
            </a:r>
            <a:endParaRPr sz="22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45986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Security: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6757" y="1768653"/>
            <a:ext cx="9565651" cy="486323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115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5250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Competitive</a:t>
            </a:r>
            <a:r>
              <a:rPr sz="2000" b="1" u="sng" spc="-12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Technologies:</a:t>
            </a:r>
            <a:endParaRPr sz="2000">
              <a:latin typeface="Segoe UI"/>
              <a:cs typeface="Segoe UI"/>
            </a:endParaRPr>
          </a:p>
          <a:p>
            <a:pPr marL="355600" marR="7620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layers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foundations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several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networking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profiles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compete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against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various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environments.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1175385" algn="l"/>
                <a:tab pos="2172335" algn="l"/>
                <a:tab pos="3256915" algn="l"/>
                <a:tab pos="3836670" algn="l"/>
                <a:tab pos="5592445" algn="l"/>
                <a:tab pos="6334760" algn="l"/>
                <a:tab pos="7858759" algn="l"/>
                <a:tab pos="9004935" algn="l"/>
                <a:tab pos="9858375" algn="l"/>
                <a:tab pos="10299065" algn="l"/>
                <a:tab pos="10838815" algn="l"/>
                <a:tab pos="11218545" algn="l"/>
              </a:tabLst>
            </a:pPr>
            <a:r>
              <a:rPr sz="2000" b="1" spc="-10" dirty="0">
                <a:latin typeface="Segoe UI"/>
                <a:cs typeface="Segoe UI"/>
              </a:rPr>
              <a:t>These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various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vendors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organizations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build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upper-layer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protocol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stacks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top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core.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competitive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radio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different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DASH7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1355090" algn="l"/>
                <a:tab pos="1960245" algn="l"/>
                <a:tab pos="3240405" algn="l"/>
                <a:tab pos="4092575" algn="l"/>
                <a:tab pos="4554220" algn="l"/>
                <a:tab pos="5097145" algn="l"/>
                <a:tab pos="6645909" algn="l"/>
                <a:tab pos="7849870" algn="l"/>
                <a:tab pos="8450580" algn="l"/>
                <a:tab pos="9872345" algn="l"/>
                <a:tab pos="10379710" algn="l"/>
              </a:tabLst>
            </a:pP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DASH7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was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originally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based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ISO18000-</a:t>
            </a:r>
            <a:r>
              <a:rPr sz="2000" b="1" spc="-50" dirty="0">
                <a:latin typeface="Segoe UI"/>
                <a:cs typeface="Segoe UI"/>
              </a:rPr>
              <a:t>7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standard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positioned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industrial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communications,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whereas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generic.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15974"/>
            <a:ext cx="11524615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Competitive</a:t>
            </a:r>
            <a:r>
              <a:rPr sz="2000" b="1" u="sng" spc="-12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Technologies:</a:t>
            </a:r>
            <a:endParaRPr sz="2000">
              <a:latin typeface="Segoe UI"/>
              <a:cs typeface="Segoe UI"/>
            </a:endParaRPr>
          </a:p>
          <a:p>
            <a:pPr marL="355600" marR="6350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Commonly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employed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active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radio</a:t>
            </a:r>
            <a:r>
              <a:rPr sz="20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frequency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identification</a:t>
            </a:r>
            <a:r>
              <a:rPr sz="2000" b="1" spc="-7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(RFID)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implementations,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DASH7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military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forces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years,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mainly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logistics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purposes.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Active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RFID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utilizes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radio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waves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generated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battery-</a:t>
            </a:r>
            <a:r>
              <a:rPr sz="2000" b="1" dirty="0">
                <a:latin typeface="Segoe UI"/>
                <a:cs typeface="Segoe UI"/>
              </a:rPr>
              <a:t>powered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tag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enable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continuous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tracking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current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DASH7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offers</a:t>
            </a:r>
            <a:r>
              <a:rPr sz="2000" b="1" spc="3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low</a:t>
            </a:r>
            <a:r>
              <a:rPr sz="2000" b="1" spc="3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power</a:t>
            </a:r>
            <a:r>
              <a:rPr sz="2000" b="1" spc="3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consumption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compact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stack,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up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1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mile,</a:t>
            </a:r>
            <a:r>
              <a:rPr sz="20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AES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encryption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5600" marR="5715" indent="-34290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Frequencies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433</a:t>
            </a:r>
            <a:r>
              <a:rPr sz="2000" b="1" spc="1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MHz,</a:t>
            </a:r>
            <a:r>
              <a:rPr sz="2000" b="1" spc="1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868</a:t>
            </a:r>
            <a:r>
              <a:rPr sz="20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MHz,</a:t>
            </a:r>
            <a:r>
              <a:rPr sz="20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915</a:t>
            </a:r>
            <a:r>
              <a:rPr sz="20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MHz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been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defined,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enabling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rates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up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166.667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kbps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maximum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payload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256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bytes.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670" y="6085418"/>
            <a:ext cx="616585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20" dirty="0">
                <a:latin typeface="Segoe UI"/>
                <a:cs typeface="Segoe UI"/>
              </a:rPr>
              <a:t>PAN,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928" y="6085418"/>
            <a:ext cx="910590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10" dirty="0">
                <a:latin typeface="Segoe UI"/>
                <a:cs typeface="Segoe UI"/>
              </a:rPr>
              <a:t>reliable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9726" y="6085418"/>
            <a:ext cx="2001520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10" dirty="0">
                <a:latin typeface="Segoe UI"/>
                <a:cs typeface="Segoe UI"/>
              </a:rPr>
              <a:t>communications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3579" y="6085418"/>
            <a:ext cx="1048385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10" dirty="0">
                <a:latin typeface="Segoe UI"/>
                <a:cs typeface="Segoe UI"/>
              </a:rPr>
              <a:t>between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96203" y="6085418"/>
            <a:ext cx="970915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10" dirty="0">
                <a:latin typeface="Segoe UI"/>
                <a:cs typeface="Segoe UI"/>
              </a:rPr>
              <a:t>devices,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2881" y="6085418"/>
            <a:ext cx="1015365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10" dirty="0">
                <a:latin typeface="Segoe UI"/>
                <a:cs typeface="Segoe UI"/>
              </a:rPr>
              <a:t>security,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0454" y="6085418"/>
            <a:ext cx="473075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25" dirty="0"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7386" y="6085418"/>
            <a:ext cx="414020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2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06027" y="6085418"/>
            <a:ext cx="1229995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10" dirty="0">
                <a:latin typeface="Segoe UI"/>
                <a:cs typeface="Segoe UI"/>
              </a:rPr>
              <a:t>formation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70260" y="6085418"/>
            <a:ext cx="269240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25" dirty="0">
                <a:latin typeface="Segoe UI"/>
                <a:cs typeface="Segoe UI"/>
              </a:rPr>
              <a:t>of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10" dirty="0">
                <a:solidFill>
                  <a:srgbClr val="000000"/>
                </a:solidFill>
                <a:latin typeface="Segoe UI"/>
                <a:cs typeface="Segoe UI"/>
              </a:rPr>
              <a:t>various</a:t>
            </a:r>
            <a:endParaRPr sz="2000">
              <a:latin typeface="Segoe UI"/>
              <a:cs typeface="Segoe UI"/>
            </a:endParaRPr>
          </a:p>
          <a:p>
            <a:pPr marL="13779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65"/>
                </a:spcBef>
              </a:pPr>
              <a:t>118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588670" y="6542618"/>
            <a:ext cx="1365885" cy="364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b="1" spc="-10" dirty="0">
                <a:latin typeface="Segoe UI"/>
                <a:cs typeface="Segoe UI"/>
              </a:rPr>
              <a:t>topologies.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770" y="1227836"/>
            <a:ext cx="11522710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IEEE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802.15.4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Conclusions: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944880" algn="l"/>
                <a:tab pos="1581150" algn="l"/>
                <a:tab pos="2743835" algn="l"/>
                <a:tab pos="3836670" algn="l"/>
                <a:tab pos="4491990" algn="l"/>
                <a:tab pos="5087620" algn="l"/>
                <a:tab pos="5813425" algn="l"/>
                <a:tab pos="6657975" algn="l"/>
                <a:tab pos="7181850" algn="l"/>
                <a:tab pos="8192770" algn="l"/>
                <a:tab pos="9960610" algn="l"/>
                <a:tab pos="10596245" algn="l"/>
                <a:tab pos="1111948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IEEE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wireless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PHY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MAC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layers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mature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specifications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that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foundation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various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industry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products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948055" algn="l"/>
                <a:tab pos="1608455" algn="l"/>
                <a:tab pos="2343150" algn="l"/>
                <a:tab pos="3193415" algn="l"/>
                <a:tab pos="3484879" algn="l"/>
                <a:tab pos="4839335" algn="l"/>
                <a:tab pos="5694680" algn="l"/>
                <a:tab pos="6097270" algn="l"/>
                <a:tab pos="6563359" algn="l"/>
                <a:tab pos="6970395" algn="l"/>
                <a:tab pos="7561580" algn="l"/>
                <a:tab pos="8349615" algn="l"/>
                <a:tab pos="8913495" algn="l"/>
                <a:tab pos="9500235" algn="l"/>
                <a:tab pos="10347960" algn="l"/>
                <a:tab pos="1119822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PHY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layer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offers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maximum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speed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of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up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to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250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kbps</a:t>
            </a:r>
            <a:r>
              <a:rPr sz="2000" b="1" spc="-10" dirty="0">
                <a:latin typeface="Segoe UI"/>
                <a:cs typeface="Segoe UI"/>
              </a:rPr>
              <a:t>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but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this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varies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based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on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modulation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frequency.</a:t>
            </a:r>
            <a:endParaRPr sz="2000">
              <a:latin typeface="Segoe UI"/>
              <a:cs typeface="Segoe UI"/>
            </a:endParaRPr>
          </a:p>
          <a:p>
            <a:pPr marL="354965" marR="5715" indent="-34290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robust</a:t>
            </a:r>
            <a:r>
              <a:rPr sz="2000" b="1" spc="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handles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transmitted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received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over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Specifically,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handles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association</a:t>
            </a:r>
            <a:r>
              <a:rPr sz="2000" b="1" spc="204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2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disassociation</a:t>
            </a:r>
            <a:r>
              <a:rPr sz="2000" b="1" spc="2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to/from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a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148029"/>
            <a:ext cx="11525250" cy="5209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IEEE</a:t>
            </a:r>
            <a:r>
              <a:rPr sz="2000" b="1" u="sng" spc="-3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802.15.4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Conclusions:</a:t>
            </a:r>
            <a:endParaRPr sz="2000">
              <a:latin typeface="Segoe UI"/>
              <a:cs typeface="Segoe UI"/>
            </a:endParaRPr>
          </a:p>
          <a:p>
            <a:pPr marL="351790" marR="6985" indent="-339725" algn="just">
              <a:lnSpc>
                <a:spcPct val="1501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topologies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include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star,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peer-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to-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peer,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cluster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trees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	</a:t>
            </a:r>
            <a:r>
              <a:rPr sz="2000" b="1" dirty="0">
                <a:latin typeface="Segoe UI"/>
                <a:cs typeface="Segoe UI"/>
              </a:rPr>
              <a:t>formation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networks.</a:t>
            </a:r>
            <a:endParaRPr sz="2000">
              <a:latin typeface="Segoe UI"/>
              <a:cs typeface="Segoe UI"/>
            </a:endParaRPr>
          </a:p>
          <a:p>
            <a:pPr marL="351790" marR="5080" indent="-339725" algn="just">
              <a:lnSpc>
                <a:spcPct val="150100"/>
              </a:lnSpc>
              <a:spcBef>
                <a:spcPts val="11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security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perspective,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utilizes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AES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encryption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communications 	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provide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integrity.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main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competitor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DASH7,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another 	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technology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1010285" algn="l"/>
                <a:tab pos="2192020" algn="l"/>
                <a:tab pos="2760345" algn="l"/>
                <a:tab pos="3220720" algn="l"/>
                <a:tab pos="3978275" algn="l"/>
                <a:tab pos="4373245" algn="l"/>
                <a:tab pos="4930775" algn="l"/>
                <a:tab pos="6569709" algn="l"/>
                <a:tab pos="7709534" algn="l"/>
                <a:tab pos="8159115" algn="l"/>
                <a:tab pos="8717280" algn="l"/>
                <a:tab pos="9934575" algn="l"/>
                <a:tab pos="11058525" algn="l"/>
              </a:tabLst>
            </a:pPr>
            <a:r>
              <a:rPr sz="2000" b="1" spc="-20" dirty="0">
                <a:latin typeface="Segoe UI"/>
                <a:cs typeface="Segoe UI"/>
              </a:rPr>
              <a:t>IEEE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has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edge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marketplace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through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all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different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vendors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organizations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utilize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PHY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MAC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layers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deployments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requiring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low</a:t>
            </a:r>
            <a:r>
              <a:rPr sz="2000" b="1" spc="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power,</a:t>
            </a:r>
            <a:r>
              <a:rPr sz="2000" b="1" spc="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low</a:t>
            </a:r>
            <a:r>
              <a:rPr sz="2000" b="1" spc="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data</a:t>
            </a:r>
            <a:r>
              <a:rPr sz="2000" b="1" spc="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rate,</a:t>
            </a:r>
            <a:r>
              <a:rPr sz="2000" b="1" spc="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low</a:t>
            </a:r>
            <a:r>
              <a:rPr sz="20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complexity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IEEE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70" y="6483502"/>
            <a:ext cx="6442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deserves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strong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</a:t>
            </a:r>
            <a:r>
              <a:rPr sz="2000" b="1" spc="-650" dirty="0">
                <a:latin typeface="Segoe UI"/>
                <a:cs typeface="Segoe UI"/>
              </a:rPr>
              <a:t>s</a:t>
            </a:r>
            <a:r>
              <a:rPr sz="1800" spc="-337" baseline="55555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2000" b="1" spc="-370" dirty="0">
                <a:latin typeface="Segoe UI"/>
                <a:cs typeface="Segoe UI"/>
              </a:rPr>
              <a:t>i</a:t>
            </a:r>
            <a:r>
              <a:rPr sz="1800" spc="-157" baseline="55555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1800" spc="-375" baseline="55555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2000" b="1" spc="-705" dirty="0">
                <a:latin typeface="Segoe UI"/>
                <a:cs typeface="Segoe UI"/>
              </a:rPr>
              <a:t>d</a:t>
            </a:r>
            <a:r>
              <a:rPr sz="1800" spc="-52" baseline="55555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1800" spc="-787" baseline="55555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2000" b="1" spc="-595" dirty="0">
                <a:latin typeface="Segoe UI"/>
                <a:cs typeface="Segoe UI"/>
              </a:rPr>
              <a:t>e</a:t>
            </a:r>
            <a:r>
              <a:rPr sz="1800" spc="-97" baseline="55555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2000" b="1" spc="-770" dirty="0">
                <a:latin typeface="Segoe UI"/>
                <a:cs typeface="Segoe UI"/>
              </a:rPr>
              <a:t>r</a:t>
            </a:r>
            <a:r>
              <a:rPr sz="1800" spc="30" baseline="55555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2000" b="1" spc="-795" dirty="0">
                <a:latin typeface="Segoe UI"/>
                <a:cs typeface="Segoe UI"/>
              </a:rPr>
              <a:t>a</a:t>
            </a:r>
            <a:r>
              <a:rPr sz="1800" spc="-465" baseline="55555" dirty="0">
                <a:solidFill>
                  <a:srgbClr val="888888"/>
                </a:solidFill>
                <a:latin typeface="Segoe UI"/>
                <a:cs typeface="Segoe UI"/>
              </a:rPr>
              <a:t>M</a:t>
            </a:r>
            <a:r>
              <a:rPr sz="2000" b="1" spc="-495" dirty="0">
                <a:latin typeface="Segoe UI"/>
                <a:cs typeface="Segoe UI"/>
              </a:rPr>
              <a:t>t</a:t>
            </a:r>
            <a:r>
              <a:rPr sz="1800" spc="-315" baseline="55555" dirty="0">
                <a:solidFill>
                  <a:srgbClr val="888888"/>
                </a:solidFill>
                <a:latin typeface="Segoe UI"/>
                <a:cs typeface="Segoe UI"/>
              </a:rPr>
              <a:t>u</a:t>
            </a:r>
            <a:r>
              <a:rPr sz="2000" b="1" spc="-375" dirty="0">
                <a:latin typeface="Segoe UI"/>
                <a:cs typeface="Segoe UI"/>
              </a:rPr>
              <a:t>i</a:t>
            </a:r>
            <a:r>
              <a:rPr sz="1800" spc="-240" baseline="55555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2000" b="1" spc="-1100" dirty="0">
                <a:latin typeface="Segoe UI"/>
                <a:cs typeface="Segoe UI"/>
              </a:rPr>
              <a:t>o</a:t>
            </a:r>
            <a:r>
              <a:rPr sz="1800" spc="-15" baseline="55555" dirty="0">
                <a:solidFill>
                  <a:srgbClr val="888888"/>
                </a:solidFill>
                <a:latin typeface="Segoe UI"/>
                <a:cs typeface="Segoe UI"/>
              </a:rPr>
              <a:t>ta</a:t>
            </a:r>
            <a:r>
              <a:rPr sz="1800" spc="-487" baseline="55555" dirty="0">
                <a:solidFill>
                  <a:srgbClr val="888888"/>
                </a:solidFill>
                <a:latin typeface="Segoe UI"/>
                <a:cs typeface="Segoe UI"/>
              </a:rPr>
              <a:t>f</a:t>
            </a:r>
            <a:r>
              <a:rPr sz="2000" b="1" spc="-925" dirty="0">
                <a:latin typeface="Segoe UI"/>
                <a:cs typeface="Segoe UI"/>
              </a:rPr>
              <a:t>n</a:t>
            </a:r>
            <a:r>
              <a:rPr sz="1800" spc="-15" baseline="55555" dirty="0">
                <a:solidFill>
                  <a:srgbClr val="888888"/>
                </a:solidFill>
                <a:latin typeface="Segoe UI"/>
                <a:cs typeface="Segoe UI"/>
              </a:rPr>
              <a:t>a</a:t>
            </a:r>
            <a:r>
              <a:rPr sz="1800" spc="22" baseline="55555" dirty="0">
                <a:solidFill>
                  <a:srgbClr val="888888"/>
                </a:solidFill>
                <a:latin typeface="Segoe UI"/>
                <a:cs typeface="Segoe UI"/>
              </a:rPr>
              <a:t>,</a:t>
            </a:r>
            <a:r>
              <a:rPr sz="2000" b="1" spc="-254" dirty="0">
                <a:latin typeface="Segoe UI"/>
                <a:cs typeface="Segoe UI"/>
              </a:rPr>
              <a:t>.</a:t>
            </a:r>
            <a:r>
              <a:rPr sz="1800" spc="-30" baseline="55555" dirty="0">
                <a:solidFill>
                  <a:srgbClr val="888888"/>
                </a:solidFill>
                <a:latin typeface="Segoe UI"/>
                <a:cs typeface="Segoe UI"/>
              </a:rPr>
              <a:t>H</a:t>
            </a:r>
            <a:r>
              <a:rPr sz="1800" spc="-15" baseline="55555" dirty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1800" spc="-30" baseline="55555" dirty="0">
                <a:solidFill>
                  <a:srgbClr val="888888"/>
                </a:solidFill>
                <a:latin typeface="Segoe UI"/>
                <a:cs typeface="Segoe UI"/>
              </a:rPr>
              <a:t>B</a:t>
            </a:r>
            <a:r>
              <a:rPr sz="1800" spc="-97" baseline="55555" dirty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1800" spc="-15" baseline="55555" dirty="0">
                <a:solidFill>
                  <a:srgbClr val="888888"/>
                </a:solidFill>
                <a:latin typeface="Segoe UI"/>
                <a:cs typeface="Segoe UI"/>
              </a:rPr>
              <a:t>CE</a:t>
            </a:r>
            <a:endParaRPr sz="1800" baseline="55555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2771" y="6431686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128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119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4615" cy="472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39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2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come</a:t>
            </a:r>
            <a:r>
              <a:rPr sz="2400" b="1" spc="2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</a:t>
            </a:r>
            <a:r>
              <a:rPr sz="2400" b="1" spc="2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all</a:t>
            </a:r>
            <a:r>
              <a:rPr sz="2400" b="1" spc="2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shapes</a:t>
            </a:r>
            <a:r>
              <a:rPr sz="2400" b="1" spc="2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2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sizes</a:t>
            </a:r>
            <a:r>
              <a:rPr sz="2400" b="1" spc="2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27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can</a:t>
            </a:r>
            <a:r>
              <a:rPr sz="2400" b="1" spc="2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measure</a:t>
            </a:r>
            <a:r>
              <a:rPr sz="2400" b="1" spc="2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all</a:t>
            </a:r>
            <a:r>
              <a:rPr sz="2400" b="1" spc="2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types</a:t>
            </a:r>
            <a:r>
              <a:rPr sz="2400" b="1" spc="2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2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physical conditions.</a:t>
            </a:r>
            <a:endParaRPr sz="2400">
              <a:latin typeface="Segoe UI"/>
              <a:cs typeface="Segoe U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fascinating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use</a:t>
            </a:r>
            <a:r>
              <a:rPr sz="2400" b="1" spc="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case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highlight</a:t>
            </a:r>
            <a:r>
              <a:rPr sz="2400" b="1" spc="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power</a:t>
            </a:r>
            <a:r>
              <a:rPr sz="2400" b="1" spc="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IoT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area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precision</a:t>
            </a:r>
            <a:r>
              <a:rPr sz="2400" b="1" spc="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agriculture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(sometimes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referred</a:t>
            </a:r>
            <a:r>
              <a:rPr sz="2400" b="1" spc="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as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smart</a:t>
            </a:r>
            <a:r>
              <a:rPr sz="2400" b="1" spc="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farming),</a:t>
            </a:r>
            <a:r>
              <a:rPr sz="2400" b="1" spc="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which</a:t>
            </a:r>
            <a:r>
              <a:rPr sz="2400" b="1" spc="4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uses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2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variety</a:t>
            </a:r>
            <a:r>
              <a:rPr sz="2400" b="1" spc="2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1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technical</a:t>
            </a:r>
            <a:r>
              <a:rPr sz="2400" b="1" spc="2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advances</a:t>
            </a:r>
            <a:r>
              <a:rPr sz="2400" b="1" spc="2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1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improve</a:t>
            </a:r>
            <a:r>
              <a:rPr sz="2400" b="1" spc="20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2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efficiency,</a:t>
            </a:r>
            <a:r>
              <a:rPr sz="2400" b="1" spc="19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sustainability,</a:t>
            </a:r>
            <a:r>
              <a:rPr sz="2400" b="1" spc="19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and </a:t>
            </a:r>
            <a:r>
              <a:rPr sz="2400" b="1" spc="-10" dirty="0">
                <a:latin typeface="Segoe UI"/>
                <a:cs typeface="Segoe UI"/>
              </a:rPr>
              <a:t>profitability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traditional</a:t>
            </a:r>
            <a:r>
              <a:rPr sz="2400" b="1" spc="-8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farming</a:t>
            </a:r>
            <a:r>
              <a:rPr sz="2400" b="1" spc="-7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practices.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This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includes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use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GPS and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satellite</a:t>
            </a:r>
            <a:r>
              <a:rPr sz="2400" b="1" spc="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aerial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imagery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</a:t>
            </a:r>
            <a:r>
              <a:rPr sz="2400" b="1" spc="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determining</a:t>
            </a:r>
            <a:r>
              <a:rPr sz="2400" b="1" spc="2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field </a:t>
            </a:r>
            <a:r>
              <a:rPr sz="2400" b="1" dirty="0">
                <a:latin typeface="Segoe UI"/>
                <a:cs typeface="Segoe UI"/>
              </a:rPr>
              <a:t>viability;</a:t>
            </a:r>
            <a:r>
              <a:rPr sz="2400" b="1" spc="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robots</a:t>
            </a:r>
            <a:r>
              <a:rPr sz="2400" b="1" spc="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for</a:t>
            </a:r>
            <a:r>
              <a:rPr sz="2400" b="1" spc="6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high-</a:t>
            </a:r>
            <a:r>
              <a:rPr sz="2400" b="1" dirty="0">
                <a:latin typeface="Segoe UI"/>
                <a:cs typeface="Segoe UI"/>
              </a:rPr>
              <a:t>precision</a:t>
            </a:r>
            <a:r>
              <a:rPr sz="2400" b="1" spc="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planting,</a:t>
            </a:r>
            <a:r>
              <a:rPr sz="2400" b="1" spc="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harvesting,</a:t>
            </a:r>
            <a:r>
              <a:rPr sz="2400" b="1" spc="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irrigation,</a:t>
            </a:r>
            <a:r>
              <a:rPr sz="2400" b="1" spc="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so</a:t>
            </a:r>
            <a:r>
              <a:rPr sz="2400" b="1" spc="60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on;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10" dirty="0">
                <a:latin typeface="Segoe UI"/>
                <a:cs typeface="Segoe UI"/>
              </a:rPr>
              <a:t>  </a:t>
            </a:r>
            <a:r>
              <a:rPr sz="2400" b="1" spc="-20" dirty="0">
                <a:latin typeface="Segoe UI"/>
                <a:cs typeface="Segoe UI"/>
              </a:rPr>
              <a:t>real-</a:t>
            </a:r>
            <a:r>
              <a:rPr sz="2400" b="1" dirty="0">
                <a:latin typeface="Segoe UI"/>
                <a:cs typeface="Segoe UI"/>
              </a:rPr>
              <a:t>time  analytics</a:t>
            </a:r>
            <a:r>
              <a:rPr sz="2400" b="1" spc="1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1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artificial</a:t>
            </a:r>
            <a:r>
              <a:rPr sz="2400" b="1" spc="1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intelligence</a:t>
            </a:r>
            <a:r>
              <a:rPr sz="2400" b="1" spc="1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predict</a:t>
            </a:r>
            <a:r>
              <a:rPr sz="2400" b="1" spc="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optimal</a:t>
            </a:r>
            <a:r>
              <a:rPr sz="2400" b="1" spc="20" dirty="0">
                <a:latin typeface="Segoe UI"/>
                <a:cs typeface="Segoe UI"/>
              </a:rPr>
              <a:t>  </a:t>
            </a:r>
            <a:r>
              <a:rPr sz="2400" b="1" spc="-20" dirty="0">
                <a:latin typeface="Segoe UI"/>
                <a:cs typeface="Segoe UI"/>
              </a:rPr>
              <a:t>crop </a:t>
            </a:r>
            <a:r>
              <a:rPr sz="2400" b="1" dirty="0">
                <a:latin typeface="Segoe UI"/>
                <a:cs typeface="Segoe UI"/>
              </a:rPr>
              <a:t>yield,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weather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impacts,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soil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quality.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524615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802.15.4e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amendment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802.15.4-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2011</a:t>
            </a:r>
            <a:r>
              <a:rPr sz="2000" b="1" spc="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expands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feature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set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remedy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disadvantages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associated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802.15.4,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including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reliability,</a:t>
            </a:r>
            <a:r>
              <a:rPr sz="2000" b="1" spc="1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unbounded</a:t>
            </a:r>
            <a:r>
              <a:rPr sz="2000" b="1" spc="1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latency,</a:t>
            </a:r>
            <a:r>
              <a:rPr sz="2000" b="1" spc="1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and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multipath</a:t>
            </a:r>
            <a:r>
              <a:rPr sz="2000" b="1" spc="-9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fading.</a:t>
            </a:r>
            <a:endParaRPr sz="2000">
              <a:latin typeface="Segoe UI"/>
              <a:cs typeface="Segoe UI"/>
            </a:endParaRPr>
          </a:p>
          <a:p>
            <a:pPr marL="12700" marR="7620" algn="just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addition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making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general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enhancements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layer,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802.15.4e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spc="-20" dirty="0">
                <a:latin typeface="Segoe UI"/>
                <a:cs typeface="Segoe UI"/>
              </a:rPr>
              <a:t>made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improvements</a:t>
            </a:r>
            <a:r>
              <a:rPr sz="2000" b="1" spc="3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to</a:t>
            </a:r>
            <a:r>
              <a:rPr sz="2000" b="1" spc="3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better</a:t>
            </a:r>
            <a:r>
              <a:rPr sz="2000" b="1" spc="3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cope</a:t>
            </a:r>
            <a:r>
              <a:rPr sz="2000" b="1" spc="3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certain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domains,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factory</a:t>
            </a:r>
            <a:r>
              <a:rPr sz="2000" b="1" spc="3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3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process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automation</a:t>
            </a:r>
            <a:r>
              <a:rPr sz="20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smart</a:t>
            </a:r>
            <a:r>
              <a:rPr sz="2000" b="1" spc="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grid.</a:t>
            </a:r>
            <a:endParaRPr sz="2000">
              <a:latin typeface="Segoe UI"/>
              <a:cs typeface="Segoe UI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grid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associated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modernization</a:t>
            </a:r>
            <a:r>
              <a:rPr sz="2000" b="1" spc="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grid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utilities infrastructure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by </a:t>
            </a:r>
            <a:r>
              <a:rPr sz="2000" b="1" dirty="0">
                <a:latin typeface="Segoe UI"/>
                <a:cs typeface="Segoe UI"/>
              </a:rPr>
              <a:t>connecting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communications.</a:t>
            </a:r>
            <a:endParaRPr sz="20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802.15.4e-</a:t>
            </a:r>
            <a:r>
              <a:rPr sz="2000" b="1" dirty="0">
                <a:latin typeface="Segoe UI"/>
                <a:cs typeface="Segoe UI"/>
              </a:rPr>
              <a:t>2012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enhanced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MAC</a:t>
            </a:r>
            <a:r>
              <a:rPr sz="2000" b="1" spc="2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layer</a:t>
            </a:r>
            <a:r>
              <a:rPr sz="2000" b="1" spc="2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capabilities</a:t>
            </a:r>
            <a:r>
              <a:rPr sz="2000" b="1" spc="2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areas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frame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370" y="6518554"/>
            <a:ext cx="8028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Segoe UI"/>
                <a:cs typeface="Segoe UI"/>
              </a:rPr>
              <a:t>format,</a:t>
            </a:r>
            <a:r>
              <a:rPr sz="2000" b="1" spc="-10" dirty="0">
                <a:latin typeface="Segoe UI"/>
                <a:cs typeface="Segoe UI"/>
              </a:rPr>
              <a:t> security, </a:t>
            </a:r>
            <a:r>
              <a:rPr sz="2000" b="1" dirty="0">
                <a:latin typeface="Segoe UI"/>
                <a:cs typeface="Segoe UI"/>
              </a:rPr>
              <a:t>determinism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mechani</a:t>
            </a:r>
            <a:r>
              <a:rPr sz="2000" b="1" spc="-15" dirty="0">
                <a:latin typeface="Segoe UI"/>
                <a:cs typeface="Segoe UI"/>
              </a:rPr>
              <a:t>s</a:t>
            </a:r>
            <a:r>
              <a:rPr sz="2000" b="1" spc="-5" dirty="0">
                <a:latin typeface="Segoe UI"/>
                <a:cs typeface="Segoe UI"/>
              </a:rPr>
              <a:t>m</a:t>
            </a:r>
            <a:r>
              <a:rPr sz="2000" b="1" spc="-420" dirty="0">
                <a:latin typeface="Segoe UI"/>
                <a:cs typeface="Segoe UI"/>
              </a:rPr>
              <a:t>,</a:t>
            </a:r>
            <a:r>
              <a:rPr sz="1800" spc="-7" baseline="69444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spc="-472" baseline="69444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2000" b="1" spc="-869" dirty="0">
                <a:latin typeface="Segoe UI"/>
                <a:cs typeface="Segoe UI"/>
              </a:rPr>
              <a:t>a</a:t>
            </a:r>
            <a:r>
              <a:rPr sz="1800" spc="-7" baseline="69444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1800" spc="-22" baseline="69444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spc="-540" baseline="69444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2000" b="1" spc="-890" dirty="0">
                <a:latin typeface="Segoe UI"/>
                <a:cs typeface="Segoe UI"/>
              </a:rPr>
              <a:t>n</a:t>
            </a:r>
            <a:r>
              <a:rPr sz="1800" spc="-7" baseline="69444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1800" spc="-502" baseline="69444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2000" b="1" spc="-925" dirty="0">
                <a:latin typeface="Segoe UI"/>
                <a:cs typeface="Segoe UI"/>
              </a:rPr>
              <a:t>d</a:t>
            </a:r>
            <a:r>
              <a:rPr sz="1800" spc="-7" baseline="69444" dirty="0">
                <a:solidFill>
                  <a:srgbClr val="888888"/>
                </a:solidFill>
                <a:latin typeface="Segoe UI"/>
                <a:cs typeface="Segoe UI"/>
              </a:rPr>
              <a:t>d </a:t>
            </a:r>
            <a:r>
              <a:rPr sz="1800" spc="-989" baseline="69444" dirty="0">
                <a:solidFill>
                  <a:srgbClr val="888888"/>
                </a:solidFill>
                <a:latin typeface="Segoe UI"/>
                <a:cs typeface="Segoe UI"/>
              </a:rPr>
              <a:t>M</a:t>
            </a:r>
            <a:r>
              <a:rPr sz="2000" b="1" spc="-114" dirty="0">
                <a:latin typeface="Segoe UI"/>
                <a:cs typeface="Segoe UI"/>
              </a:rPr>
              <a:t>f</a:t>
            </a:r>
            <a:r>
              <a:rPr sz="1800" spc="-862" baseline="69444" dirty="0">
                <a:solidFill>
                  <a:srgbClr val="888888"/>
                </a:solidFill>
                <a:latin typeface="Segoe UI"/>
                <a:cs typeface="Segoe UI"/>
              </a:rPr>
              <a:t>u</a:t>
            </a:r>
            <a:r>
              <a:rPr sz="2000" b="1" spc="-235" dirty="0">
                <a:latin typeface="Segoe UI"/>
                <a:cs typeface="Segoe UI"/>
              </a:rPr>
              <a:t>r</a:t>
            </a:r>
            <a:r>
              <a:rPr sz="1800" spc="-465" baseline="69444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2000" b="1" spc="-810" dirty="0">
                <a:latin typeface="Segoe UI"/>
                <a:cs typeface="Segoe UI"/>
              </a:rPr>
              <a:t>e</a:t>
            </a:r>
            <a:r>
              <a:rPr sz="1800" spc="-7" baseline="69444" dirty="0">
                <a:solidFill>
                  <a:srgbClr val="888888"/>
                </a:solidFill>
                <a:latin typeface="Segoe UI"/>
                <a:cs typeface="Segoe UI"/>
              </a:rPr>
              <a:t>t</a:t>
            </a:r>
            <a:r>
              <a:rPr sz="1800" spc="-359" baseline="69444" dirty="0">
                <a:solidFill>
                  <a:srgbClr val="888888"/>
                </a:solidFill>
                <a:latin typeface="Segoe UI"/>
                <a:cs typeface="Segoe UI"/>
              </a:rPr>
              <a:t>a</a:t>
            </a:r>
            <a:r>
              <a:rPr sz="2000" b="1" spc="-1015" dirty="0">
                <a:latin typeface="Segoe UI"/>
                <a:cs typeface="Segoe UI"/>
              </a:rPr>
              <a:t>q</a:t>
            </a:r>
            <a:r>
              <a:rPr sz="1800" spc="-7" baseline="69444" dirty="0">
                <a:solidFill>
                  <a:srgbClr val="888888"/>
                </a:solidFill>
                <a:latin typeface="Segoe UI"/>
                <a:cs typeface="Segoe UI"/>
              </a:rPr>
              <a:t>fa</a:t>
            </a:r>
            <a:r>
              <a:rPr sz="1800" spc="-375" baseline="69444" dirty="0">
                <a:solidFill>
                  <a:srgbClr val="888888"/>
                </a:solidFill>
                <a:latin typeface="Segoe UI"/>
                <a:cs typeface="Segoe UI"/>
              </a:rPr>
              <a:t>,</a:t>
            </a:r>
            <a:r>
              <a:rPr sz="2000" b="1" spc="-665" dirty="0">
                <a:latin typeface="Segoe UI"/>
                <a:cs typeface="Segoe UI"/>
              </a:rPr>
              <a:t>u</a:t>
            </a:r>
            <a:r>
              <a:rPr sz="1800" spc="-315" baseline="69444" dirty="0">
                <a:solidFill>
                  <a:srgbClr val="888888"/>
                </a:solidFill>
                <a:latin typeface="Segoe UI"/>
                <a:cs typeface="Segoe UI"/>
              </a:rPr>
              <a:t>H</a:t>
            </a:r>
            <a:r>
              <a:rPr sz="2000" b="1" spc="-900" dirty="0">
                <a:latin typeface="Segoe UI"/>
                <a:cs typeface="Segoe UI"/>
              </a:rPr>
              <a:t>e</a:t>
            </a:r>
            <a:r>
              <a:rPr sz="1800" spc="-7" baseline="69444" dirty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1800" spc="-772" baseline="69444" dirty="0">
                <a:solidFill>
                  <a:srgbClr val="888888"/>
                </a:solidFill>
                <a:latin typeface="Segoe UI"/>
                <a:cs typeface="Segoe UI"/>
              </a:rPr>
              <a:t>B</a:t>
            </a:r>
            <a:r>
              <a:rPr sz="2000" b="1" spc="-725" dirty="0">
                <a:latin typeface="Segoe UI"/>
                <a:cs typeface="Segoe UI"/>
              </a:rPr>
              <a:t>n</a:t>
            </a:r>
            <a:r>
              <a:rPr sz="1800" spc="-89" baseline="69444" dirty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1800" spc="-1042" baseline="69444" dirty="0">
                <a:solidFill>
                  <a:srgbClr val="888888"/>
                </a:solidFill>
                <a:latin typeface="Segoe UI"/>
                <a:cs typeface="Segoe UI"/>
              </a:rPr>
              <a:t>C</a:t>
            </a:r>
            <a:r>
              <a:rPr sz="2000" b="1" spc="-285" dirty="0">
                <a:latin typeface="Segoe UI"/>
                <a:cs typeface="Segoe UI"/>
              </a:rPr>
              <a:t>c</a:t>
            </a:r>
            <a:r>
              <a:rPr sz="1800" spc="-517" baseline="69444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2000" b="1" spc="-5" dirty="0">
                <a:latin typeface="Segoe UI"/>
                <a:cs typeface="Segoe UI"/>
              </a:rPr>
              <a:t>y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hopping.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2771" y="6431686"/>
            <a:ext cx="272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129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120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86878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seeks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optimize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large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outdoor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wireless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mesh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networks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for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area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networks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(FANs).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New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definitions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introduced,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well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modifications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needed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their implementation.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applies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cases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  <a:tab pos="1958975" algn="l"/>
                <a:tab pos="3522979" algn="l"/>
                <a:tab pos="4141470" algn="l"/>
                <a:tab pos="5440045" algn="l"/>
                <a:tab pos="7006590" algn="l"/>
                <a:tab pos="8034655" algn="l"/>
                <a:tab pos="8653145" algn="l"/>
                <a:tab pos="9351010" algn="l"/>
                <a:tab pos="10824845" algn="l"/>
              </a:tabLst>
            </a:pP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Distribution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automation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industrial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supervisory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control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data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acquisition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(SCADA)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environments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remote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monitoring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Public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lighting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64935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770" y="2555239"/>
            <a:ext cx="581533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Environmental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cities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Electrical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vehicle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charging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stations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parking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meters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0" dirty="0">
                <a:latin typeface="Segoe UI"/>
                <a:cs typeface="Segoe UI"/>
              </a:rPr>
              <a:t>Microgrids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Renewable</a:t>
            </a:r>
            <a:r>
              <a:rPr sz="2000" b="1" spc="-11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energy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764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Standardization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and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Alliances</a:t>
            </a:r>
            <a:endParaRPr sz="2000">
              <a:latin typeface="Segoe UI"/>
              <a:cs typeface="Segoe UI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Because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802.15.4g-</a:t>
            </a:r>
            <a:r>
              <a:rPr sz="2000" b="1" dirty="0">
                <a:latin typeface="Segoe UI"/>
                <a:cs typeface="Segoe UI"/>
              </a:rPr>
              <a:t>2012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802.15.4e-</a:t>
            </a:r>
            <a:r>
              <a:rPr sz="2000" b="1" dirty="0">
                <a:latin typeface="Segoe UI"/>
                <a:cs typeface="Segoe UI"/>
              </a:rPr>
              <a:t>2012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simply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amendments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802.15.4-2011,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same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Task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4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standards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body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authors,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maintains,</a:t>
            </a:r>
            <a:r>
              <a:rPr sz="2000" b="1" spc="19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1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integrates</a:t>
            </a:r>
            <a:r>
              <a:rPr sz="2000" b="1" spc="1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them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next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release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core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specification.</a:t>
            </a:r>
            <a:endParaRPr sz="2000">
              <a:latin typeface="Segoe UI"/>
              <a:cs typeface="Segoe UI"/>
            </a:endParaRPr>
          </a:p>
          <a:p>
            <a:pPr marL="354965" marR="6985" indent="-342900" algn="just">
              <a:lnSpc>
                <a:spcPct val="1501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additional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capabilities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options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provided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10" dirty="0">
                <a:latin typeface="Segoe UI"/>
                <a:cs typeface="Segoe UI"/>
              </a:rPr>
              <a:t> 802.15.4g-</a:t>
            </a:r>
            <a:r>
              <a:rPr sz="2000" b="1" dirty="0">
                <a:latin typeface="Segoe UI"/>
                <a:cs typeface="Segoe UI"/>
              </a:rPr>
              <a:t>2012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802.15.4e-</a:t>
            </a:r>
            <a:r>
              <a:rPr sz="2000" b="1" dirty="0">
                <a:latin typeface="Segoe UI"/>
                <a:cs typeface="Segoe UI"/>
              </a:rPr>
              <a:t>2012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led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 </a:t>
            </a:r>
            <a:r>
              <a:rPr sz="2000" b="1" dirty="0">
                <a:latin typeface="Segoe UI"/>
                <a:cs typeface="Segoe UI"/>
              </a:rPr>
              <a:t>additional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difficulty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achieving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interoperability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mixed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vendors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that </a:t>
            </a:r>
            <a:r>
              <a:rPr sz="2000" b="1" dirty="0">
                <a:latin typeface="Segoe UI"/>
                <a:cs typeface="Segoe UI"/>
              </a:rPr>
              <a:t>users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requested.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764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Standardization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and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Alliances</a:t>
            </a:r>
            <a:endParaRPr sz="2000">
              <a:latin typeface="Segoe UI"/>
              <a:cs typeface="Segoe UI"/>
            </a:endParaRPr>
          </a:p>
          <a:p>
            <a:pPr marL="354965" marR="5715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guarantee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interoperability,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Wi-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SUN</a:t>
            </a:r>
            <a:r>
              <a:rPr sz="2000" b="1" spc="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Alliance</a:t>
            </a:r>
            <a:r>
              <a:rPr sz="2000" b="1" spc="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formed.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(SUN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utility network.)</a:t>
            </a:r>
            <a:endParaRPr sz="2000">
              <a:latin typeface="Segoe UI"/>
              <a:cs typeface="Segoe UI"/>
            </a:endParaRPr>
          </a:p>
          <a:p>
            <a:pPr marL="354965" marR="762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425450" algn="l"/>
              </a:tabLst>
            </a:pP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organization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standards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body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but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instead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industry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alliance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defines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profiles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smart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utility</a:t>
            </a:r>
            <a:r>
              <a:rPr sz="2000" b="1" spc="-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related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networks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profiles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open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standards,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802.15.4g-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2012,</a:t>
            </a:r>
            <a:r>
              <a:rPr sz="2000" b="1" spc="3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802.15.4e-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2012,</a:t>
            </a:r>
            <a:r>
              <a:rPr sz="2000" b="1" spc="3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IPv6,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6LoWPAN,</a:t>
            </a:r>
            <a:r>
              <a:rPr sz="20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UDP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for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FAN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profile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383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802.15.4g-</a:t>
            </a:r>
            <a:r>
              <a:rPr sz="2000" b="1" dirty="0">
                <a:latin typeface="Segoe UI"/>
                <a:cs typeface="Segoe UI"/>
              </a:rPr>
              <a:t>2012,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original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maximum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PSDU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payload</a:t>
            </a:r>
            <a:r>
              <a:rPr sz="2000" b="1" spc="39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size</a:t>
            </a:r>
            <a:r>
              <a:rPr sz="2000" b="1" spc="3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of</a:t>
            </a:r>
            <a:r>
              <a:rPr sz="2000" b="1" spc="39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127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bytes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was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increased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2047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bytes.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provides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better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match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greater packet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sizes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found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upper-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protocols.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default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IPv6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MTU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setting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1280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bytes.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Fragmentation</a:t>
            </a:r>
            <a:r>
              <a:rPr sz="2000" b="1" spc="9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longer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necessary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when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IPv6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packets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transmitted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IEEE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frames.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error protection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improved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evolving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CRC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from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16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to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32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bits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7010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SUN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PHY,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described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802.15.4g-</a:t>
            </a:r>
            <a:r>
              <a:rPr sz="2000" b="1" dirty="0">
                <a:latin typeface="Segoe UI"/>
                <a:cs typeface="Segoe UI"/>
              </a:rPr>
              <a:t>2012,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supports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multiple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rates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 </a:t>
            </a:r>
            <a:r>
              <a:rPr sz="2000" b="1" dirty="0">
                <a:latin typeface="Segoe UI"/>
                <a:cs typeface="Segoe UI"/>
              </a:rPr>
              <a:t>ranging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169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MHz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to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2.4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GHz</a:t>
            </a:r>
            <a:r>
              <a:rPr sz="2000" b="1" spc="-2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marR="762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425450" algn="l"/>
                <a:tab pos="1247140" algn="l"/>
                <a:tab pos="2092960" algn="l"/>
                <a:tab pos="2599055" algn="l"/>
                <a:tab pos="3677920" algn="l"/>
                <a:tab pos="4034790" algn="l"/>
                <a:tab pos="4556125" algn="l"/>
                <a:tab pos="5956935" algn="l"/>
                <a:tab pos="6557009" algn="l"/>
                <a:tab pos="7886700" algn="l"/>
                <a:tab pos="9134475" algn="l"/>
                <a:tab pos="10329545" algn="l"/>
                <a:tab pos="10756265" algn="l"/>
              </a:tabLst>
            </a:pP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These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bands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covered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unlicensed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ISM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frequency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spectrum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specified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various </a:t>
            </a:r>
            <a:r>
              <a:rPr sz="2000" b="1" dirty="0">
                <a:latin typeface="Segoe UI"/>
                <a:cs typeface="Segoe UI"/>
              </a:rPr>
              <a:t>countries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regions.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Within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bands,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must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modulated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onto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using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least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following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mechanisms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compliant: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4470" cy="488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6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Multi-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Rate</a:t>
            </a:r>
            <a:r>
              <a:rPr sz="20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Multi-Regional</a:t>
            </a:r>
            <a:r>
              <a:rPr sz="20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Frequency</a:t>
            </a:r>
            <a:r>
              <a:rPr sz="2000" b="1" spc="-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Shift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Keying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(MR-FSK):</a:t>
            </a:r>
            <a:endParaRPr sz="2000">
              <a:latin typeface="Segoe UI"/>
              <a:cs typeface="Segoe UI"/>
            </a:endParaRPr>
          </a:p>
          <a:p>
            <a:pPr marL="1040765" lvl="1" indent="-342265">
              <a:lnSpc>
                <a:spcPct val="100000"/>
              </a:lnSpc>
              <a:spcBef>
                <a:spcPts val="2335"/>
              </a:spcBef>
              <a:buFont typeface="Wingdings"/>
              <a:buChar char=""/>
              <a:tabLst>
                <a:tab pos="1040765" algn="l"/>
              </a:tabLst>
            </a:pPr>
            <a:r>
              <a:rPr sz="1800" b="1" dirty="0">
                <a:latin typeface="Segoe UI"/>
                <a:cs typeface="Segoe UI"/>
              </a:rPr>
              <a:t>Offers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good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transmit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efficiency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due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 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constant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envelope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transmit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signal</a:t>
            </a:r>
            <a:endParaRPr sz="18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34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Multi-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Rate</a:t>
            </a:r>
            <a:r>
              <a:rPr sz="2000" b="1" spc="-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Multi-Regional</a:t>
            </a:r>
            <a:r>
              <a:rPr sz="2000" b="1" spc="-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Orthogonal</a:t>
            </a:r>
            <a:r>
              <a:rPr sz="2000" b="1" spc="-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Frequency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Division</a:t>
            </a:r>
            <a:r>
              <a:rPr sz="20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Multiplexing</a:t>
            </a:r>
            <a:r>
              <a:rPr sz="2000" b="1" spc="-7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(MR-OFDM):</a:t>
            </a:r>
            <a:endParaRPr sz="2000">
              <a:latin typeface="Segoe UI"/>
              <a:cs typeface="Segoe UI"/>
            </a:endParaRPr>
          </a:p>
          <a:p>
            <a:pPr marL="1040765" lvl="1" indent="-342265">
              <a:lnSpc>
                <a:spcPct val="100000"/>
              </a:lnSpc>
              <a:spcBef>
                <a:spcPts val="2340"/>
              </a:spcBef>
              <a:buFont typeface="Wingdings"/>
              <a:buChar char=""/>
              <a:tabLst>
                <a:tab pos="1040765" algn="l"/>
              </a:tabLst>
            </a:pPr>
            <a:r>
              <a:rPr sz="1800" b="1" dirty="0">
                <a:latin typeface="Segoe UI"/>
                <a:cs typeface="Segoe UI"/>
              </a:rPr>
              <a:t>Provides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higher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rates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but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may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too complex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low-</a:t>
            </a:r>
            <a:r>
              <a:rPr sz="1800" b="1" dirty="0">
                <a:latin typeface="Segoe UI"/>
                <a:cs typeface="Segoe UI"/>
              </a:rPr>
              <a:t>cost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low-</a:t>
            </a:r>
            <a:r>
              <a:rPr sz="1800" b="1" dirty="0">
                <a:latin typeface="Segoe UI"/>
                <a:cs typeface="Segoe UI"/>
              </a:rPr>
              <a:t>power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devices</a:t>
            </a:r>
            <a:endParaRPr sz="18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340"/>
              </a:spcBef>
              <a:buFont typeface="Wingdings"/>
              <a:buChar char=""/>
              <a:tabLst>
                <a:tab pos="354965" algn="l"/>
                <a:tab pos="7821930" algn="l"/>
              </a:tabLst>
            </a:pP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Multi-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Rate</a:t>
            </a:r>
            <a:r>
              <a:rPr sz="2000" b="1" spc="-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Multi-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Regional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Offset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Quadrature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Phase-Shift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Keying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(MR-O-QPSK):</a:t>
            </a:r>
            <a:endParaRPr sz="2000">
              <a:latin typeface="Segoe UI"/>
              <a:cs typeface="Segoe UI"/>
            </a:endParaRPr>
          </a:p>
          <a:p>
            <a:pPr marL="1040765" marR="5080" lvl="1" indent="-342900">
              <a:lnSpc>
                <a:spcPct val="150000"/>
              </a:lnSpc>
              <a:spcBef>
                <a:spcPts val="1260"/>
              </a:spcBef>
              <a:buFont typeface="Wingdings"/>
              <a:buChar char=""/>
              <a:tabLst>
                <a:tab pos="1040765" algn="l"/>
                <a:tab pos="1876425" algn="l"/>
                <a:tab pos="2360930" algn="l"/>
                <a:tab pos="3051810" algn="l"/>
                <a:tab pos="4711700" algn="l"/>
                <a:tab pos="5067935" algn="l"/>
                <a:tab pos="5552440" algn="l"/>
                <a:tab pos="6127750" algn="l"/>
                <a:tab pos="7794625" algn="l"/>
                <a:tab pos="8782685" algn="l"/>
                <a:tab pos="9407525" algn="l"/>
                <a:tab pos="10346690" algn="l"/>
              </a:tabLst>
            </a:pPr>
            <a:r>
              <a:rPr sz="1800" b="1" spc="-10" dirty="0">
                <a:latin typeface="Segoe UI"/>
                <a:cs typeface="Segoe UI"/>
              </a:rPr>
              <a:t>Shares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the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same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characteristics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of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the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IEEE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802.15.4-</a:t>
            </a:r>
            <a:r>
              <a:rPr sz="1800" b="1" spc="-20" dirty="0">
                <a:latin typeface="Segoe UI"/>
                <a:cs typeface="Segoe UI"/>
              </a:rPr>
              <a:t>2006</a:t>
            </a:r>
            <a:r>
              <a:rPr sz="1800" b="1" dirty="0">
                <a:latin typeface="Segoe UI"/>
                <a:cs typeface="Segoe UI"/>
              </a:rPr>
              <a:t>	O-</a:t>
            </a:r>
            <a:r>
              <a:rPr sz="1800" b="1" spc="-20" dirty="0">
                <a:latin typeface="Segoe UI"/>
                <a:cs typeface="Segoe UI"/>
              </a:rPr>
              <a:t>QPSK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PHY,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making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multi-mode </a:t>
            </a:r>
            <a:r>
              <a:rPr sz="1800" b="1" dirty="0">
                <a:latin typeface="Segoe UI"/>
                <a:cs typeface="Segoe UI"/>
              </a:rPr>
              <a:t>systems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cost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effective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easier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0" dirty="0">
                <a:latin typeface="Segoe UI"/>
                <a:cs typeface="Segoe UI"/>
              </a:rPr>
              <a:t> design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510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marR="5715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While the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IEEE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802.15.4e-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2012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amendment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applicable to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 PHY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layer,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pertinent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layer.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This amendment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enhances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through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various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functions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which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selectively </a:t>
            </a:r>
            <a:r>
              <a:rPr sz="2000" b="1" dirty="0">
                <a:latin typeface="Segoe UI"/>
                <a:cs typeface="Segoe UI"/>
              </a:rPr>
              <a:t>enabled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various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implementations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standard.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129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88670" y="6523332"/>
            <a:ext cx="2127885" cy="3295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Segoe UI"/>
                <a:cs typeface="Segoe UI"/>
              </a:rPr>
              <a:t>predictable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latency</a:t>
            </a:r>
            <a:r>
              <a:rPr sz="1600" b="1" spc="-10" dirty="0">
                <a:latin typeface="Segoe UI"/>
                <a:cs typeface="Segoe UI"/>
              </a:rPr>
              <a:t>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6375" cy="5093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marR="635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939165" algn="l"/>
                <a:tab pos="2218055" algn="l"/>
                <a:tab pos="2734310" algn="l"/>
                <a:tab pos="3516629" algn="l"/>
                <a:tab pos="3908425" algn="l"/>
                <a:tab pos="4441825" algn="l"/>
                <a:tab pos="5179060" algn="l"/>
                <a:tab pos="7051040" algn="l"/>
                <a:tab pos="7447280" algn="l"/>
                <a:tab pos="7978140" algn="l"/>
                <a:tab pos="8697595" algn="l"/>
                <a:tab pos="9422765" algn="l"/>
                <a:tab pos="10698480" algn="l"/>
                <a:tab pos="1113599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following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some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main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enhancements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MAC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layer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proposed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IEEE </a:t>
            </a:r>
            <a:r>
              <a:rPr sz="2000" b="1" spc="-10" dirty="0">
                <a:latin typeface="Segoe UI"/>
                <a:cs typeface="Segoe UI"/>
              </a:rPr>
              <a:t>802.15.4e-2012: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335"/>
              </a:spcBef>
              <a:buAutoNum type="arabicPeriod"/>
              <a:tabLst>
                <a:tab pos="354965" algn="l"/>
              </a:tabLst>
            </a:pPr>
            <a:r>
              <a:rPr sz="1800" b="1" spc="-10" dirty="0">
                <a:latin typeface="Segoe UI"/>
                <a:cs typeface="Segoe UI"/>
              </a:rPr>
              <a:t>Time-</a:t>
            </a:r>
            <a:r>
              <a:rPr sz="1800" b="1" dirty="0">
                <a:latin typeface="Segoe UI"/>
                <a:cs typeface="Segoe UI"/>
              </a:rPr>
              <a:t>Slotted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Channel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Hopping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(TSCH):</a:t>
            </a:r>
            <a:endParaRPr sz="1800">
              <a:latin typeface="Segoe UI"/>
              <a:cs typeface="Segoe UI"/>
            </a:endParaRPr>
          </a:p>
          <a:p>
            <a:pPr marL="354965" marR="8255" lvl="1" indent="-342900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TSCH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IEEE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802.15.4e-</a:t>
            </a:r>
            <a:r>
              <a:rPr sz="18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2012</a:t>
            </a:r>
            <a:r>
              <a:rPr sz="18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operation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mode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works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guarantee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media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access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channel diversity.</a:t>
            </a:r>
            <a:endParaRPr sz="18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Channel</a:t>
            </a:r>
            <a:r>
              <a:rPr sz="1800" b="1" spc="4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hopping,</a:t>
            </a:r>
            <a:r>
              <a:rPr sz="1800" b="1" spc="4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also</a:t>
            </a:r>
            <a:r>
              <a:rPr sz="1800" b="1" spc="4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known</a:t>
            </a:r>
            <a:r>
              <a:rPr sz="1800" b="1" spc="4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45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frequency</a:t>
            </a:r>
            <a:r>
              <a:rPr sz="1800" b="1" spc="459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hopping</a:t>
            </a:r>
            <a:r>
              <a:rPr sz="1800" b="1" dirty="0">
                <a:latin typeface="Segoe UI"/>
                <a:cs typeface="Segoe UI"/>
              </a:rPr>
              <a:t>,</a:t>
            </a:r>
            <a:r>
              <a:rPr sz="1800" b="1" spc="4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utilizes</a:t>
            </a:r>
            <a:r>
              <a:rPr sz="1800" b="1" spc="4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different</a:t>
            </a:r>
            <a:r>
              <a:rPr sz="1800" b="1" spc="4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channels</a:t>
            </a:r>
            <a:r>
              <a:rPr sz="1800" b="1" spc="4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4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transmission</a:t>
            </a:r>
            <a:r>
              <a:rPr sz="1800" b="1" spc="44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at </a:t>
            </a:r>
            <a:r>
              <a:rPr sz="1800" b="1" dirty="0">
                <a:latin typeface="Segoe UI"/>
                <a:cs typeface="Segoe UI"/>
              </a:rPr>
              <a:t>different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times.</a:t>
            </a:r>
            <a:endParaRPr sz="18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280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TSCH</a:t>
            </a:r>
            <a:r>
              <a:rPr sz="1800" b="1" spc="4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divides</a:t>
            </a:r>
            <a:r>
              <a:rPr sz="1800" b="1" spc="3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time</a:t>
            </a:r>
            <a:r>
              <a:rPr sz="1800" b="1" spc="3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into</a:t>
            </a:r>
            <a:r>
              <a:rPr sz="1800" b="1" spc="40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fixed</a:t>
            </a:r>
            <a:r>
              <a:rPr sz="1800" b="1" spc="4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time</a:t>
            </a:r>
            <a:r>
              <a:rPr sz="1800" b="1" spc="3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periods</a:t>
            </a:r>
            <a:r>
              <a:rPr sz="1800" b="1" dirty="0">
                <a:latin typeface="Segoe UI"/>
                <a:cs typeface="Segoe UI"/>
              </a:rPr>
              <a:t>,</a:t>
            </a:r>
            <a:r>
              <a:rPr sz="1800" b="1" spc="4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4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“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time</a:t>
            </a:r>
            <a:r>
              <a:rPr sz="1800" b="1" spc="409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slots</a:t>
            </a:r>
            <a:r>
              <a:rPr sz="1800" b="1" dirty="0">
                <a:latin typeface="Segoe UI"/>
                <a:cs typeface="Segoe UI"/>
              </a:rPr>
              <a:t>,”</a:t>
            </a:r>
            <a:r>
              <a:rPr sz="1800" b="1" spc="4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which</a:t>
            </a:r>
            <a:r>
              <a:rPr sz="1800" b="1" spc="40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offer</a:t>
            </a:r>
            <a:r>
              <a:rPr sz="1800" b="1" spc="4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guaranteed</a:t>
            </a:r>
            <a:r>
              <a:rPr sz="1800" b="1" spc="4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bandwidth</a:t>
            </a:r>
            <a:r>
              <a:rPr sz="1800" b="1" spc="400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and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2710" cy="427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355600" marR="5715" indent="-342900">
              <a:lnSpc>
                <a:spcPct val="100000"/>
              </a:lnSpc>
              <a:spcBef>
                <a:spcPts val="1745"/>
              </a:spcBef>
              <a:buFont typeface="Wingdings"/>
              <a:buChar char=""/>
              <a:tabLst>
                <a:tab pos="355600" algn="l"/>
                <a:tab pos="986155" algn="l"/>
                <a:tab pos="1776095" algn="l"/>
                <a:tab pos="3209925" algn="l"/>
                <a:tab pos="4328795" algn="l"/>
                <a:tab pos="4765040" algn="l"/>
                <a:tab pos="6036310" algn="l"/>
                <a:tab pos="7532370" algn="l"/>
                <a:tab pos="8098155" algn="l"/>
                <a:tab pos="8945880" algn="l"/>
                <a:tab pos="10020300" algn="l"/>
                <a:tab pos="10736580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most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significant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impacts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precision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agriculture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those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dealing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with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sensor </a:t>
            </a:r>
            <a:r>
              <a:rPr sz="2000" b="1" dirty="0">
                <a:latin typeface="Segoe UI"/>
                <a:cs typeface="Segoe UI"/>
              </a:rPr>
              <a:t>measurement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variety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soil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characteristics.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4965" algn="l"/>
                <a:tab pos="1200785" algn="l"/>
                <a:tab pos="2225675" algn="l"/>
                <a:tab pos="3473450" algn="l"/>
                <a:tab pos="5266055" algn="l"/>
                <a:tab pos="5669915" algn="l"/>
                <a:tab pos="6236970" algn="l"/>
                <a:tab pos="7272020" algn="l"/>
                <a:tab pos="7781290" algn="l"/>
                <a:tab pos="8669655" algn="l"/>
                <a:tab pos="9732010" algn="l"/>
                <a:tab pos="10776585" algn="l"/>
              </a:tabLst>
            </a:pPr>
            <a:r>
              <a:rPr sz="2000" b="1" spc="-10" dirty="0">
                <a:latin typeface="Segoe UI"/>
                <a:cs typeface="Segoe UI"/>
              </a:rPr>
              <a:t>These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include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real-</a:t>
            </a:r>
            <a:r>
              <a:rPr sz="2000" b="1" spc="-20" dirty="0">
                <a:latin typeface="Segoe UI"/>
                <a:cs typeface="Segoe UI"/>
              </a:rPr>
              <a:t>time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measurement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soil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quality,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pH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levels,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salinity,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toxicity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levels,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Segoe UI"/>
                <a:cs typeface="Segoe UI"/>
              </a:rPr>
              <a:t>moisture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levels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irrigation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planning,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nutrient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levels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fertilization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planning.</a:t>
            </a:r>
            <a:endParaRPr sz="2000">
              <a:latin typeface="Segoe UI"/>
              <a:cs typeface="Segoe UI"/>
            </a:endParaRPr>
          </a:p>
          <a:p>
            <a:pPr marL="355600" marR="5080" indent="-342900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  <a:tab pos="425450" algn="l"/>
                <a:tab pos="878205" algn="l"/>
                <a:tab pos="1443355" algn="l"/>
                <a:tab pos="2540635" algn="l"/>
                <a:tab pos="3442970" algn="l"/>
                <a:tab pos="4103370" algn="l"/>
                <a:tab pos="4645660" algn="l"/>
                <a:tab pos="5071110" algn="l"/>
                <a:tab pos="6255385" algn="l"/>
                <a:tab pos="6638290" algn="l"/>
                <a:tab pos="7686675" algn="l"/>
                <a:tab pos="8559800" algn="l"/>
                <a:tab pos="9687560" algn="l"/>
                <a:tab pos="10266680" algn="l"/>
              </a:tabLst>
            </a:pP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All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this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detailed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sensor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data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can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analyzed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provide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highly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valuable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actionable </a:t>
            </a:r>
            <a:r>
              <a:rPr sz="2000" b="1" dirty="0">
                <a:latin typeface="Segoe UI"/>
                <a:cs typeface="Segoe UI"/>
              </a:rPr>
              <a:t>insight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boost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productivity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crop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yield.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Figure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shows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biodegradable,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passive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microsensors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measure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soil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crop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conditions.</a:t>
            </a:r>
            <a:endParaRPr sz="2000">
              <a:latin typeface="Segoe UI"/>
              <a:cs typeface="Segoe UI"/>
            </a:endParaRPr>
          </a:p>
          <a:p>
            <a:pPr marL="355600" marR="5715" indent="-342900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sensors,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developed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North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Dakota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State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University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(NDSU),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planted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directly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in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soil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left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ground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biodegrade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without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harm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soil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quality.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289841"/>
            <a:ext cx="8075930" cy="1046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000000"/>
                </a:solidFill>
                <a:latin typeface="Segoe UI"/>
                <a:cs typeface="Segoe UI"/>
              </a:rPr>
              <a:t>IoT</a:t>
            </a:r>
            <a:r>
              <a:rPr sz="200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0000"/>
                </a:solidFill>
                <a:latin typeface="Segoe UI"/>
                <a:cs typeface="Segoe UI"/>
              </a:rPr>
              <a:t>Access</a:t>
            </a:r>
            <a:r>
              <a:rPr sz="2000" spc="-1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000" spc="-20" dirty="0">
                <a:solidFill>
                  <a:srgbClr val="000000"/>
                </a:solidFill>
                <a:latin typeface="Segoe UI"/>
                <a:cs typeface="Segoe UI"/>
              </a:rPr>
              <a:t>Technologies:</a:t>
            </a:r>
            <a:r>
              <a:rPr sz="2000" spc="-2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0000"/>
                </a:solidFill>
                <a:latin typeface="Segoe UI"/>
                <a:cs typeface="Segoe UI"/>
              </a:rPr>
              <a:t>IEEE</a:t>
            </a:r>
            <a:r>
              <a:rPr sz="2000" spc="-3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0000"/>
                </a:solidFill>
                <a:latin typeface="Segoe UI"/>
                <a:cs typeface="Segoe UI"/>
              </a:rPr>
              <a:t>802.15.4g</a:t>
            </a:r>
            <a:r>
              <a:rPr sz="2000" spc="-35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000" dirty="0">
                <a:solidFill>
                  <a:srgbClr val="000000"/>
                </a:solidFill>
                <a:latin typeface="Segoe UI"/>
                <a:cs typeface="Segoe UI"/>
              </a:rPr>
              <a:t>and</a:t>
            </a:r>
            <a:r>
              <a:rPr sz="2000" spc="-40" dirty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670" y="6419631"/>
            <a:ext cx="6391275" cy="422909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Segoe UI"/>
                <a:cs typeface="Segoe UI"/>
              </a:rPr>
              <a:t>technologies,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especially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industrial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</a:t>
            </a:r>
            <a:r>
              <a:rPr sz="1800" b="1" spc="-735" dirty="0">
                <a:latin typeface="Segoe UI"/>
                <a:cs typeface="Segoe UI"/>
              </a:rPr>
              <a:t>a</a:t>
            </a:r>
            <a:r>
              <a:rPr sz="1800" spc="-172" baseline="64814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b="1" spc="-685" dirty="0">
                <a:latin typeface="Segoe UI"/>
                <a:cs typeface="Segoe UI"/>
              </a:rPr>
              <a:t>s</a:t>
            </a:r>
            <a:r>
              <a:rPr sz="1800" spc="-142" baseline="64814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1800" baseline="64814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1800" spc="-352" baseline="64814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b="1" spc="-775" dirty="0">
                <a:latin typeface="Segoe UI"/>
                <a:cs typeface="Segoe UI"/>
              </a:rPr>
              <a:t>e</a:t>
            </a:r>
            <a:r>
              <a:rPr sz="1800" spc="-52" baseline="64814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1800" spc="-682" baseline="64814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1800" b="1" spc="-365" dirty="0">
                <a:latin typeface="Segoe UI"/>
                <a:cs typeface="Segoe UI"/>
              </a:rPr>
              <a:t>s</a:t>
            </a:r>
            <a:r>
              <a:rPr sz="1800" spc="-434" baseline="64814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1800" b="1" spc="-229" dirty="0">
                <a:latin typeface="Segoe UI"/>
                <a:cs typeface="Segoe UI"/>
              </a:rPr>
              <a:t>.</a:t>
            </a:r>
            <a:r>
              <a:rPr sz="1800" spc="-15" baseline="64814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spc="-7" baseline="64814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baseline="64814" dirty="0">
                <a:solidFill>
                  <a:srgbClr val="888888"/>
                </a:solidFill>
                <a:latin typeface="Segoe UI"/>
                <a:cs typeface="Segoe UI"/>
              </a:rPr>
              <a:t>Mustafa,</a:t>
            </a:r>
            <a:r>
              <a:rPr sz="1800" spc="-15" baseline="64814" dirty="0">
                <a:solidFill>
                  <a:srgbClr val="888888"/>
                </a:solidFill>
                <a:latin typeface="Segoe UI"/>
                <a:cs typeface="Segoe UI"/>
              </a:rPr>
              <a:t> HKBKCE</a:t>
            </a:r>
            <a:endParaRPr sz="1800" baseline="64814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02771" y="6419631"/>
            <a:ext cx="272415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139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770" y="1614932"/>
            <a:ext cx="11637645" cy="4804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335"/>
              </a:spcBef>
              <a:buAutoNum type="arabicPeriod"/>
              <a:tabLst>
                <a:tab pos="354965" algn="l"/>
              </a:tabLst>
            </a:pP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Time-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Slotted</a:t>
            </a:r>
            <a:r>
              <a:rPr sz="18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Channel</a:t>
            </a:r>
            <a:r>
              <a:rPr sz="18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Hopping</a:t>
            </a:r>
            <a:r>
              <a:rPr sz="18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(TSCH):</a:t>
            </a:r>
            <a:endParaRPr sz="1800">
              <a:latin typeface="Segoe UI"/>
              <a:cs typeface="Segoe UI"/>
            </a:endParaRPr>
          </a:p>
          <a:p>
            <a:pPr marL="354965" marR="5715" lvl="1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2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2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time</a:t>
            </a:r>
            <a:r>
              <a:rPr sz="1800" b="1" spc="2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slot,</a:t>
            </a:r>
            <a:r>
              <a:rPr sz="1800" b="1" spc="2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one</a:t>
            </a:r>
            <a:r>
              <a:rPr sz="1800" b="1" spc="2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packet</a:t>
            </a:r>
            <a:r>
              <a:rPr sz="1800" b="1" spc="2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its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acknowledgement</a:t>
            </a:r>
            <a:r>
              <a:rPr sz="1800" b="1" spc="2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2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transmitted,</a:t>
            </a:r>
            <a:r>
              <a:rPr sz="1800" b="1" spc="2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increasing</a:t>
            </a:r>
            <a:r>
              <a:rPr sz="1800" b="1" spc="2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</a:t>
            </a:r>
            <a:r>
              <a:rPr sz="1800" b="1" spc="28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capacity </a:t>
            </a:r>
            <a:r>
              <a:rPr sz="1800" b="1" dirty="0">
                <a:latin typeface="Segoe UI"/>
                <a:cs typeface="Segoe UI"/>
              </a:rPr>
              <a:t>because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multiple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communicate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same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time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slot,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using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different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channels.</a:t>
            </a:r>
            <a:endParaRPr sz="18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280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number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time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slots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defined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“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slot</a:t>
            </a:r>
            <a:r>
              <a:rPr sz="1800" b="1" spc="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frame</a:t>
            </a:r>
            <a:r>
              <a:rPr sz="1800" b="1" spc="-10" dirty="0">
                <a:latin typeface="Segoe UI"/>
                <a:cs typeface="Segoe UI"/>
              </a:rPr>
              <a:t>,”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which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regularly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repeated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provide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“guaranteed</a:t>
            </a:r>
            <a:endParaRPr sz="18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085"/>
              </a:spcBef>
            </a:pPr>
            <a:r>
              <a:rPr sz="1800" b="1" spc="-10" dirty="0">
                <a:latin typeface="Segoe UI"/>
                <a:cs typeface="Segoe UI"/>
              </a:rPr>
              <a:t>access.”</a:t>
            </a:r>
            <a:endParaRPr sz="1800">
              <a:latin typeface="Segoe UI"/>
              <a:cs typeface="Segoe UI"/>
            </a:endParaRPr>
          </a:p>
          <a:p>
            <a:pPr marL="354965" marR="5080" lvl="1" indent="-342900" algn="just">
              <a:lnSpc>
                <a:spcPct val="150100"/>
              </a:lnSpc>
              <a:spcBef>
                <a:spcPts val="1195"/>
              </a:spcBef>
              <a:buFont typeface="Wingdings"/>
              <a:buChar char="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36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transmitter</a:t>
            </a:r>
            <a:r>
              <a:rPr sz="1800" b="1" spc="3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1800" b="1" spc="3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receiver</a:t>
            </a:r>
            <a:r>
              <a:rPr sz="1800" b="1" spc="3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agree</a:t>
            </a:r>
            <a:r>
              <a:rPr sz="1800" b="1" spc="3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</a:t>
            </a:r>
            <a:r>
              <a:rPr sz="1800" b="1" spc="3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3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channels</a:t>
            </a:r>
            <a:r>
              <a:rPr sz="1800" b="1" spc="3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3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3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timing</a:t>
            </a:r>
            <a:r>
              <a:rPr sz="1800" b="1" spc="3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3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switching</a:t>
            </a:r>
            <a:r>
              <a:rPr sz="1800" b="1" spc="3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between</a:t>
            </a:r>
            <a:r>
              <a:rPr sz="1800" b="1" spc="37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channels </a:t>
            </a:r>
            <a:r>
              <a:rPr sz="1800" b="1" dirty="0">
                <a:latin typeface="Segoe UI"/>
                <a:cs typeface="Segoe UI"/>
              </a:rPr>
              <a:t>through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combination</a:t>
            </a:r>
            <a:r>
              <a:rPr sz="1800" b="1" spc="1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1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18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global</a:t>
            </a:r>
            <a:r>
              <a:rPr sz="1800" b="1" spc="1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time</a:t>
            </a:r>
            <a:r>
              <a:rPr sz="1800" b="1" spc="1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slot</a:t>
            </a:r>
            <a:r>
              <a:rPr sz="1800" b="1" spc="1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counter</a:t>
            </a:r>
            <a:r>
              <a:rPr sz="1800" b="1" spc="1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1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global</a:t>
            </a:r>
            <a:r>
              <a:rPr sz="1800" b="1" spc="1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channel</a:t>
            </a:r>
            <a:r>
              <a:rPr sz="1800" b="1" spc="17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hopping</a:t>
            </a:r>
            <a:r>
              <a:rPr sz="1800" b="1" spc="1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sequence</a:t>
            </a:r>
            <a:r>
              <a:rPr sz="1800" b="1" spc="1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list,</a:t>
            </a:r>
            <a:r>
              <a:rPr sz="1800" b="1" spc="170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as </a:t>
            </a:r>
            <a:r>
              <a:rPr sz="1800" b="1" dirty="0">
                <a:latin typeface="Segoe UI"/>
                <a:cs typeface="Segoe UI"/>
              </a:rPr>
              <a:t>computed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each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determine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channel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each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time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slot.</a:t>
            </a:r>
            <a:endParaRPr sz="18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280"/>
              </a:spcBef>
              <a:buFont typeface="Wingdings"/>
              <a:buChar char=""/>
              <a:tabLst>
                <a:tab pos="354965" algn="l"/>
                <a:tab pos="1134110" algn="l"/>
                <a:tab pos="1838325" algn="l"/>
                <a:tab pos="3197860" algn="l"/>
                <a:tab pos="3599179" algn="l"/>
                <a:tab pos="4363720" algn="l"/>
                <a:tab pos="6040755" algn="l"/>
                <a:tab pos="6640830" algn="l"/>
                <a:tab pos="7869555" algn="l"/>
                <a:tab pos="9317355" algn="l"/>
                <a:tab pos="9989820" algn="l"/>
                <a:tab pos="10771505" algn="l"/>
              </a:tabLst>
            </a:pPr>
            <a:r>
              <a:rPr sz="1800" b="1" spc="-20" dirty="0">
                <a:latin typeface="Segoe UI"/>
                <a:cs typeface="Segoe UI"/>
              </a:rPr>
              <a:t>TSCH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adds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robustness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in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noisy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environments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and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smoother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coexistence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with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other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wireless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130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6375" cy="4850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269875" indent="-257175">
              <a:lnSpc>
                <a:spcPct val="100000"/>
              </a:lnSpc>
              <a:spcBef>
                <a:spcPts val="2335"/>
              </a:spcBef>
              <a:buClr>
                <a:srgbClr val="000000"/>
              </a:buClr>
              <a:buAutoNum type="arabicPeriod" startAt="2"/>
              <a:tabLst>
                <a:tab pos="269875" algn="l"/>
              </a:tabLst>
            </a:pP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Information</a:t>
            </a:r>
            <a:r>
              <a:rPr sz="18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elements:</a:t>
            </a:r>
            <a:endParaRPr sz="1800">
              <a:latin typeface="Segoe UI"/>
              <a:cs typeface="Segoe UI"/>
            </a:endParaRPr>
          </a:p>
          <a:p>
            <a:pPr marL="299085" lvl="1" indent="-286385">
              <a:lnSpc>
                <a:spcPct val="100000"/>
              </a:lnSpc>
              <a:spcBef>
                <a:spcPts val="228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Information</a:t>
            </a:r>
            <a:r>
              <a:rPr sz="1800" b="1" spc="3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elements</a:t>
            </a:r>
            <a:r>
              <a:rPr sz="1800" b="1" spc="3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(IEs)</a:t>
            </a:r>
            <a:r>
              <a:rPr sz="1800" b="1" spc="3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</a:t>
            </a:r>
            <a:r>
              <a:rPr sz="1800" b="1" spc="3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3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3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exchange</a:t>
            </a:r>
            <a:r>
              <a:rPr sz="1800" b="1" spc="3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3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information</a:t>
            </a:r>
            <a:r>
              <a:rPr sz="1800" b="1" spc="3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at</a:t>
            </a:r>
            <a:r>
              <a:rPr sz="1800" b="1" spc="3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3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</a:t>
            </a:r>
            <a:r>
              <a:rPr sz="1800" b="1" spc="3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layer</a:t>
            </a:r>
            <a:r>
              <a:rPr sz="1800" b="1" spc="3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3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3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extensible</a:t>
            </a:r>
            <a:endParaRPr sz="1800">
              <a:latin typeface="Segoe UI"/>
              <a:cs typeface="Segoe UI"/>
            </a:endParaRPr>
          </a:p>
          <a:p>
            <a:pPr marL="299085" algn="just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Segoe UI"/>
                <a:cs typeface="Segoe UI"/>
              </a:rPr>
              <a:t>manner,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either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header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(standardized)</a:t>
            </a:r>
            <a:r>
              <a:rPr sz="1800" b="1" spc="-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and/or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payload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IEs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(private).</a:t>
            </a:r>
            <a:endParaRPr sz="1800">
              <a:latin typeface="Segoe UI"/>
              <a:cs typeface="Segoe UI"/>
            </a:endParaRPr>
          </a:p>
          <a:p>
            <a:pPr marL="297815" marR="9525" lvl="1" indent="-285750" algn="just">
              <a:lnSpc>
                <a:spcPct val="150000"/>
              </a:lnSpc>
              <a:spcBef>
                <a:spcPts val="1205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Specified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11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tag,</a:t>
            </a:r>
            <a:r>
              <a:rPr sz="18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length,</a:t>
            </a:r>
            <a:r>
              <a:rPr sz="1800" b="1" spc="1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value</a:t>
            </a:r>
            <a:r>
              <a:rPr sz="18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(TLV)</a:t>
            </a:r>
            <a:r>
              <a:rPr sz="1800" b="1" spc="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format,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</a:t>
            </a:r>
            <a:r>
              <a:rPr sz="1800" b="1" spc="11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field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allows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frames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11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carry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additional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metadata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to 	</a:t>
            </a:r>
            <a:r>
              <a:rPr sz="1800" b="1" dirty="0">
                <a:latin typeface="Segoe UI"/>
                <a:cs typeface="Segoe UI"/>
              </a:rPr>
              <a:t>support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layer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services.</a:t>
            </a:r>
            <a:endParaRPr sz="1800">
              <a:latin typeface="Segoe UI"/>
              <a:cs typeface="Segoe UI"/>
            </a:endParaRPr>
          </a:p>
          <a:p>
            <a:pPr marL="297815" marR="5080" lvl="1" indent="-285750" algn="just">
              <a:lnSpc>
                <a:spcPct val="15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These</a:t>
            </a:r>
            <a:r>
              <a:rPr sz="1800" b="1" spc="3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services</a:t>
            </a:r>
            <a:r>
              <a:rPr sz="1800" b="1" spc="3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may</a:t>
            </a:r>
            <a:r>
              <a:rPr sz="1800" b="1" spc="3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include</a:t>
            </a:r>
            <a:r>
              <a:rPr sz="1800" b="1" spc="3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IEEE</a:t>
            </a:r>
            <a:r>
              <a:rPr sz="1800" b="1" spc="3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802.15.9</a:t>
            </a:r>
            <a:r>
              <a:rPr sz="1800" b="1" spc="3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key</a:t>
            </a:r>
            <a:r>
              <a:rPr sz="1800" b="1" spc="3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management,</a:t>
            </a:r>
            <a:r>
              <a:rPr sz="1800" b="1" spc="31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Wi-</a:t>
            </a:r>
            <a:r>
              <a:rPr sz="1800" b="1" dirty="0">
                <a:latin typeface="Segoe UI"/>
                <a:cs typeface="Segoe UI"/>
              </a:rPr>
              <a:t>SUN</a:t>
            </a:r>
            <a:r>
              <a:rPr sz="1800" b="1" spc="3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1.0</a:t>
            </a:r>
            <a:r>
              <a:rPr sz="1800" b="1" spc="3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IEs</a:t>
            </a:r>
            <a:r>
              <a:rPr sz="1800" b="1" spc="3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3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broadcast</a:t>
            </a:r>
            <a:r>
              <a:rPr sz="1800" b="1" spc="3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31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unicast 	</a:t>
            </a:r>
            <a:r>
              <a:rPr sz="1800" b="1" dirty="0">
                <a:latin typeface="Segoe UI"/>
                <a:cs typeface="Segoe UI"/>
              </a:rPr>
              <a:t>schedule</a:t>
            </a:r>
            <a:r>
              <a:rPr sz="1800" b="1" spc="8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timing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information,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8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frequency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hopping</a:t>
            </a:r>
            <a:r>
              <a:rPr sz="1800" b="1" spc="8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synchronization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information</a:t>
            </a:r>
            <a:r>
              <a:rPr sz="1800" b="1" spc="9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8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90" dirty="0">
                <a:latin typeface="Segoe UI"/>
                <a:cs typeface="Segoe UI"/>
              </a:rPr>
              <a:t>  </a:t>
            </a:r>
            <a:r>
              <a:rPr sz="1800" b="1" spc="-10" dirty="0">
                <a:latin typeface="Segoe UI"/>
                <a:cs typeface="Segoe UI"/>
              </a:rPr>
              <a:t>6TiSCH 	architecture.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7010" cy="402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269875" indent="-257175">
              <a:lnSpc>
                <a:spcPct val="100000"/>
              </a:lnSpc>
              <a:spcBef>
                <a:spcPts val="2335"/>
              </a:spcBef>
              <a:buClr>
                <a:srgbClr val="000000"/>
              </a:buClr>
              <a:buAutoNum type="arabicPeriod" startAt="3"/>
              <a:tabLst>
                <a:tab pos="269875" algn="l"/>
              </a:tabLst>
            </a:pP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Enhanced</a:t>
            </a:r>
            <a:r>
              <a:rPr sz="18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beacons</a:t>
            </a:r>
            <a:r>
              <a:rPr sz="1800" b="1" spc="-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(EBs):</a:t>
            </a:r>
            <a:endParaRPr sz="1800">
              <a:latin typeface="Segoe UI"/>
              <a:cs typeface="Segoe UI"/>
            </a:endParaRPr>
          </a:p>
          <a:p>
            <a:pPr marL="299085" lvl="1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EBs</a:t>
            </a:r>
            <a:r>
              <a:rPr sz="1800" b="1" spc="4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extend</a:t>
            </a:r>
            <a:r>
              <a:rPr sz="1800" b="1" spc="43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4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flexibility</a:t>
            </a:r>
            <a:r>
              <a:rPr sz="1800" b="1" spc="4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4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IEEE</a:t>
            </a:r>
            <a:r>
              <a:rPr sz="1800" b="1" spc="4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802.15.4</a:t>
            </a:r>
            <a:r>
              <a:rPr sz="1800" b="1" spc="4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beacons</a:t>
            </a:r>
            <a:r>
              <a:rPr sz="1800" b="1" spc="4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4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</a:t>
            </a:r>
            <a:r>
              <a:rPr sz="1800" b="1" spc="4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4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construction</a:t>
            </a:r>
            <a:r>
              <a:rPr sz="1800" b="1" spc="4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4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application-specific</a:t>
            </a:r>
            <a:endParaRPr sz="1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beacon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content.</a:t>
            </a:r>
            <a:endParaRPr sz="1800">
              <a:latin typeface="Segoe UI"/>
              <a:cs typeface="Segoe UI"/>
            </a:endParaRPr>
          </a:p>
          <a:p>
            <a:pPr marL="299085" lvl="1" indent="-286385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accomplished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including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relevant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EB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frames.</a:t>
            </a:r>
            <a:endParaRPr sz="1800">
              <a:latin typeface="Segoe UI"/>
              <a:cs typeface="Segoe UI"/>
            </a:endParaRPr>
          </a:p>
          <a:p>
            <a:pPr marL="299085" marR="5080" lvl="1" indent="-287020">
              <a:lnSpc>
                <a:spcPct val="150100"/>
              </a:lnSpc>
              <a:spcBef>
                <a:spcPts val="1195"/>
              </a:spcBef>
              <a:buChar char="•"/>
              <a:tabLst>
                <a:tab pos="299085" algn="l"/>
                <a:tab pos="36131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b="1" dirty="0">
                <a:latin typeface="Segoe UI"/>
                <a:cs typeface="Segoe UI"/>
              </a:rPr>
              <a:t>Some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IEs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may be found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EBs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include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metrics,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frequency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hopping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broadcast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schedule,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and </a:t>
            </a:r>
            <a:r>
              <a:rPr sz="1800" b="1" spc="-10" dirty="0">
                <a:latin typeface="Segoe UI"/>
                <a:cs typeface="Segoe UI"/>
              </a:rPr>
              <a:t>PAN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information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version.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6375" cy="3615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269875" indent="-257175">
              <a:lnSpc>
                <a:spcPct val="100000"/>
              </a:lnSpc>
              <a:spcBef>
                <a:spcPts val="2335"/>
              </a:spcBef>
              <a:buClr>
                <a:srgbClr val="000000"/>
              </a:buClr>
              <a:buAutoNum type="arabicPeriod" startAt="4"/>
              <a:tabLst>
                <a:tab pos="269875" algn="l"/>
              </a:tabLst>
            </a:pP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Enhanced</a:t>
            </a:r>
            <a:r>
              <a:rPr sz="18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beacon</a:t>
            </a:r>
            <a:r>
              <a:rPr sz="18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requests</a:t>
            </a:r>
            <a:r>
              <a:rPr sz="18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(EBRs):</a:t>
            </a:r>
            <a:endParaRPr sz="1800">
              <a:latin typeface="Segoe UI"/>
              <a:cs typeface="Segoe UI"/>
            </a:endParaRPr>
          </a:p>
          <a:p>
            <a:pPr marL="299085" lvl="1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Like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enhanced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beacons,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enhanced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beacon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request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(EBRs)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also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leverages</a:t>
            </a:r>
            <a:r>
              <a:rPr sz="18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IEs</a:t>
            </a:r>
            <a:r>
              <a:rPr sz="1800" b="1" spc="-2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 marL="299085" lvl="1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EBRs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sender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selectively</a:t>
            </a:r>
            <a:r>
              <a:rPr sz="18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specify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 request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information.</a:t>
            </a:r>
            <a:endParaRPr sz="1800">
              <a:latin typeface="Segoe UI"/>
              <a:cs typeface="Segoe UI"/>
            </a:endParaRPr>
          </a:p>
          <a:p>
            <a:pPr marL="299085" marR="5080" lvl="1" indent="-28702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example,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device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query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PAN</a:t>
            </a:r>
            <a:r>
              <a:rPr sz="1800" b="1" spc="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allowing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new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devices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join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PAN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supports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 </a:t>
            </a:r>
            <a:r>
              <a:rPr sz="1800" b="1" dirty="0">
                <a:latin typeface="Segoe UI"/>
                <a:cs typeface="Segoe UI"/>
              </a:rPr>
              <a:t>certain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MAC/PHY</a:t>
            </a:r>
            <a:r>
              <a:rPr sz="18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capabilities</a:t>
            </a:r>
            <a:r>
              <a:rPr sz="1800" b="1" spc="-1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5105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269875" indent="-257175">
              <a:lnSpc>
                <a:spcPct val="100000"/>
              </a:lnSpc>
              <a:spcBef>
                <a:spcPts val="2335"/>
              </a:spcBef>
              <a:buClr>
                <a:srgbClr val="000000"/>
              </a:buClr>
              <a:buAutoNum type="arabicPeriod" startAt="5"/>
              <a:tabLst>
                <a:tab pos="269875" algn="l"/>
              </a:tabLst>
            </a:pP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Enhanced</a:t>
            </a:r>
            <a:r>
              <a:rPr sz="18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Acknowledgement:</a:t>
            </a:r>
            <a:endParaRPr sz="1800">
              <a:latin typeface="Segoe UI"/>
              <a:cs typeface="Segoe UI"/>
            </a:endParaRPr>
          </a:p>
          <a:p>
            <a:pPr marL="299085" lvl="1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The Enhanced </a:t>
            </a:r>
            <a:r>
              <a:rPr sz="1800" b="1" spc="-10" dirty="0">
                <a:latin typeface="Segoe UI"/>
                <a:cs typeface="Segoe UI"/>
              </a:rPr>
              <a:t>Acknowledgement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frame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allows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 the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integration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frame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counter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frame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being</a:t>
            </a:r>
            <a:endParaRPr sz="1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Segoe UI"/>
                <a:cs typeface="Segoe UI"/>
              </a:rPr>
              <a:t>acknowledged.</a:t>
            </a:r>
            <a:endParaRPr sz="1800">
              <a:latin typeface="Segoe UI"/>
              <a:cs typeface="Segoe UI"/>
            </a:endParaRPr>
          </a:p>
          <a:p>
            <a:pPr marL="299085" lvl="1" indent="-286385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feature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helps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protect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against</a:t>
            </a:r>
            <a:r>
              <a:rPr sz="18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certain</a:t>
            </a:r>
            <a:r>
              <a:rPr sz="18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attacks</a:t>
            </a:r>
            <a:r>
              <a:rPr sz="18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occur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when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Acknowledgement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frames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spoofed</a:t>
            </a:r>
            <a:r>
              <a:rPr sz="1800" b="1" spc="-1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64935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1789176"/>
            <a:ext cx="9477756" cy="48554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135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5740" cy="500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MAC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33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802.15.4e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similar</a:t>
            </a:r>
            <a:r>
              <a:rPr sz="18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802.15.4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MAC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main</a:t>
            </a:r>
            <a:r>
              <a:rPr sz="1800" b="1" spc="9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changes</a:t>
            </a:r>
            <a:r>
              <a:rPr sz="1800" b="1" spc="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shown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IEEE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802.15.4e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header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presence</a:t>
            </a:r>
            <a:r>
              <a:rPr sz="1800" b="1" spc="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of</a:t>
            </a:r>
            <a:r>
              <a:rPr sz="1800" b="1" spc="7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1800" b="1" spc="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Auxiliary</a:t>
            </a:r>
            <a:r>
              <a:rPr sz="1800" b="1" spc="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Security</a:t>
            </a:r>
            <a:r>
              <a:rPr sz="1800" b="1" spc="7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Header</a:t>
            </a:r>
            <a:endParaRPr sz="1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Information</a:t>
            </a:r>
            <a:r>
              <a:rPr sz="18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Elements</a:t>
            </a:r>
            <a:r>
              <a:rPr sz="18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1800" b="1" spc="-1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Auxiliary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Security</a:t>
            </a:r>
            <a:r>
              <a:rPr sz="18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header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provides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1800" b="1" spc="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encryption</a:t>
            </a:r>
            <a:r>
              <a:rPr sz="18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of</a:t>
            </a:r>
            <a:r>
              <a:rPr sz="1800" b="1" spc="-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the data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 frame</a:t>
            </a:r>
            <a:r>
              <a:rPr sz="1800" b="1" spc="-1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 marL="299085" marR="6350" indent="-287020">
              <a:lnSpc>
                <a:spcPct val="150100"/>
              </a:lnSpc>
              <a:spcBef>
                <a:spcPts val="119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1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field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1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optionally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supported</a:t>
            </a:r>
            <a:r>
              <a:rPr sz="1800" b="1" spc="1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1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both</a:t>
            </a:r>
            <a:r>
              <a:rPr sz="1800" b="1" spc="15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802.15.4e-</a:t>
            </a:r>
            <a:r>
              <a:rPr sz="1800" b="1" dirty="0">
                <a:latin typeface="Segoe UI"/>
                <a:cs typeface="Segoe UI"/>
              </a:rPr>
              <a:t>2012</a:t>
            </a:r>
            <a:r>
              <a:rPr sz="1800" b="1" spc="1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1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802.15.4,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starting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1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5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802.15.4-</a:t>
            </a:r>
            <a:r>
              <a:rPr sz="1800" b="1" spc="-20" dirty="0">
                <a:latin typeface="Segoe UI"/>
                <a:cs typeface="Segoe UI"/>
              </a:rPr>
              <a:t>2006 </a:t>
            </a:r>
            <a:r>
              <a:rPr sz="1800" b="1" spc="-10" dirty="0">
                <a:latin typeface="Segoe UI"/>
                <a:cs typeface="Segoe UI"/>
              </a:rPr>
              <a:t>specification.</a:t>
            </a:r>
            <a:endParaRPr sz="1800">
              <a:latin typeface="Segoe UI"/>
              <a:cs typeface="Segoe UI"/>
            </a:endParaRPr>
          </a:p>
          <a:p>
            <a:pPr marL="299085" marR="5080" indent="-28702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39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IE</a:t>
            </a:r>
            <a:r>
              <a:rPr sz="1800" b="1" spc="3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1800" b="1" spc="4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contains</a:t>
            </a:r>
            <a:r>
              <a:rPr sz="1800" b="1" spc="3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one</a:t>
            </a:r>
            <a:r>
              <a:rPr sz="1800" b="1" spc="3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or</a:t>
            </a:r>
            <a:r>
              <a:rPr sz="1800" b="1" spc="3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more</a:t>
            </a:r>
            <a:r>
              <a:rPr sz="1800" b="1" spc="3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information</a:t>
            </a:r>
            <a:r>
              <a:rPr sz="1800" b="1" spc="3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elements</a:t>
            </a:r>
            <a:r>
              <a:rPr sz="1800" b="1" spc="3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3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</a:t>
            </a:r>
            <a:r>
              <a:rPr sz="1800" b="1" spc="4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3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additional</a:t>
            </a:r>
            <a:r>
              <a:rPr sz="1800" b="1" spc="3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information</a:t>
            </a:r>
            <a:r>
              <a:rPr sz="1800" b="1" spc="3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39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be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exchanged</a:t>
            </a:r>
            <a:r>
              <a:rPr sz="18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at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layer.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7010" cy="5002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Topology:</a:t>
            </a:r>
            <a:endParaRPr sz="20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33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Deployments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IEEE </a:t>
            </a:r>
            <a:r>
              <a:rPr sz="1800" b="1" spc="-10" dirty="0">
                <a:latin typeface="Segoe UI"/>
                <a:cs typeface="Segoe UI"/>
              </a:rPr>
              <a:t>802.15.4g-</a:t>
            </a:r>
            <a:r>
              <a:rPr sz="1800" b="1" dirty="0">
                <a:latin typeface="Segoe UI"/>
                <a:cs typeface="Segoe UI"/>
              </a:rPr>
              <a:t>2012 are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mostly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based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mesh</a:t>
            </a:r>
            <a:r>
              <a:rPr sz="1800" b="1" spc="-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topology</a:t>
            </a:r>
            <a:r>
              <a:rPr sz="1800" b="1" spc="-1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because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mesh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topology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typically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best</a:t>
            </a:r>
            <a:r>
              <a:rPr sz="1800" b="1" spc="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choice</a:t>
            </a:r>
            <a:r>
              <a:rPr sz="1800" b="1" spc="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cases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industrial</a:t>
            </a:r>
            <a:r>
              <a:rPr sz="1800" b="1" spc="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1800" b="1" spc="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smart</a:t>
            </a:r>
            <a:r>
              <a:rPr sz="1800" b="1" spc="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cities</a:t>
            </a:r>
            <a:r>
              <a:rPr sz="1800" b="1" spc="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areas</a:t>
            </a:r>
            <a:endParaRPr sz="1800">
              <a:latin typeface="Segoe UI"/>
              <a:cs typeface="Segoe UI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where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802.15.4g-</a:t>
            </a:r>
            <a:r>
              <a:rPr sz="1800" b="1" dirty="0">
                <a:latin typeface="Segoe UI"/>
                <a:cs typeface="Segoe UI"/>
              </a:rPr>
              <a:t>2012</a:t>
            </a:r>
            <a:r>
              <a:rPr sz="1800" b="1" spc="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applied.</a:t>
            </a:r>
            <a:endParaRPr sz="1800">
              <a:latin typeface="Segoe UI"/>
              <a:cs typeface="Segoe UI"/>
            </a:endParaRPr>
          </a:p>
          <a:p>
            <a:pPr marL="299085" marR="7620" indent="-28702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mesh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topology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deployments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 be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done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urban</a:t>
            </a:r>
            <a:r>
              <a:rPr sz="18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or</a:t>
            </a:r>
            <a:r>
              <a:rPr sz="18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rural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areas</a:t>
            </a:r>
            <a:r>
              <a:rPr sz="1800" b="1" dirty="0">
                <a:latin typeface="Segoe UI"/>
                <a:cs typeface="Segoe UI"/>
              </a:rPr>
              <a:t>,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expanding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distance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between </a:t>
            </a:r>
            <a:r>
              <a:rPr sz="1800" b="1" dirty="0">
                <a:latin typeface="Segoe UI"/>
                <a:cs typeface="Segoe UI"/>
              </a:rPr>
              <a:t>nodes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relay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traffic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other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nodes.</a:t>
            </a:r>
            <a:endParaRPr sz="1800">
              <a:latin typeface="Segoe UI"/>
              <a:cs typeface="Segoe UI"/>
            </a:endParaRPr>
          </a:p>
          <a:p>
            <a:pPr marL="299085" marR="5080" indent="-28702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Support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battery-powered</a:t>
            </a:r>
            <a:r>
              <a:rPr sz="1800" b="1" spc="6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nodes</a:t>
            </a:r>
            <a:r>
              <a:rPr sz="1800" b="1" spc="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with</a:t>
            </a:r>
            <a:r>
              <a:rPr sz="1800" b="1" spc="8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1800" b="1" spc="7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long</a:t>
            </a:r>
            <a:r>
              <a:rPr sz="1800" b="1" spc="7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lifecycle</a:t>
            </a:r>
            <a:r>
              <a:rPr sz="1800" b="1" spc="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requires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optimized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Layer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2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forwarding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Layer </a:t>
            </a:r>
            <a:r>
              <a:rPr sz="1800" b="1" dirty="0">
                <a:latin typeface="Segoe UI"/>
                <a:cs typeface="Segoe UI"/>
              </a:rPr>
              <a:t>3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routing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protocol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implementations.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4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provides</a:t>
            </a:r>
            <a:r>
              <a:rPr sz="1800" b="1" spc="3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409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extra</a:t>
            </a:r>
            <a:r>
              <a:rPr sz="1800" b="1" spc="409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level</a:t>
            </a:r>
            <a:r>
              <a:rPr sz="1800" b="1" spc="409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of</a:t>
            </a:r>
            <a:r>
              <a:rPr sz="1800" b="1" spc="4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complexity</a:t>
            </a:r>
            <a:r>
              <a:rPr sz="1800" b="1" spc="4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but</a:t>
            </a:r>
            <a:r>
              <a:rPr sz="1800" b="1" spc="4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4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necessary</a:t>
            </a:r>
            <a:r>
              <a:rPr sz="1800" b="1" spc="4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4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order</a:t>
            </a:r>
            <a:r>
              <a:rPr sz="1800" b="1" spc="40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4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cope</a:t>
            </a:r>
            <a:r>
              <a:rPr sz="1800" b="1" spc="4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4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sleeping</a:t>
            </a:r>
            <a:r>
              <a:rPr sz="1800" b="1" spc="40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battery-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282" y="6449974"/>
            <a:ext cx="173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powered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nodes.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4365" y="6431686"/>
            <a:ext cx="6061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00725" algn="l"/>
              </a:tabLst>
            </a:pPr>
            <a:r>
              <a:rPr sz="1200" spc="-20" dirty="0">
                <a:solidFill>
                  <a:srgbClr val="888888"/>
                </a:solidFill>
                <a:latin typeface="Segoe UI"/>
                <a:cs typeface="Segoe UI"/>
              </a:rPr>
              <a:t>Dr.</a:t>
            </a:r>
            <a:r>
              <a:rPr sz="1200" spc="-55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Syed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Mustafa,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Segoe UI"/>
                <a:cs typeface="Segoe UI"/>
              </a:rPr>
              <a:t>HKBKCE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146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137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5740" cy="34626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Security:</a:t>
            </a:r>
            <a:endParaRPr sz="2000">
              <a:latin typeface="Segoe UI"/>
              <a:cs typeface="Segoe UI"/>
            </a:endParaRPr>
          </a:p>
          <a:p>
            <a:pPr marL="299085" marR="6350" indent="-287020">
              <a:lnSpc>
                <a:spcPct val="150000"/>
              </a:lnSpc>
              <a:spcBef>
                <a:spcPts val="1255"/>
              </a:spcBef>
              <a:buFont typeface="Arial MT"/>
              <a:buChar char="•"/>
              <a:tabLst>
                <a:tab pos="299085" algn="l"/>
                <a:tab pos="969644" algn="l"/>
                <a:tab pos="1570355" algn="l"/>
                <a:tab pos="2786380" algn="l"/>
                <a:tab pos="3348990" algn="l"/>
                <a:tab pos="4545330" algn="l"/>
                <a:tab pos="5417185" algn="l"/>
                <a:tab pos="6083300" algn="l"/>
                <a:tab pos="7082790" algn="l"/>
                <a:tab pos="8288655" algn="l"/>
                <a:tab pos="8974455" algn="l"/>
                <a:tab pos="9484995" algn="l"/>
                <a:tab pos="10085705" algn="l"/>
              </a:tabLst>
            </a:pPr>
            <a:r>
              <a:rPr sz="1800" b="1" spc="-20" dirty="0">
                <a:latin typeface="Segoe UI"/>
                <a:cs typeface="Segoe UI"/>
              </a:rPr>
              <a:t>Both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IEEE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802.15.4g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and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802.15.4e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inherit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their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security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attributes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from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the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IEEE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802.15.4-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2006 </a:t>
            </a:r>
            <a:r>
              <a:rPr sz="1800" b="1" spc="-10" dirty="0">
                <a:latin typeface="Segoe UI"/>
                <a:cs typeface="Segoe UI"/>
              </a:rPr>
              <a:t>specification.</a:t>
            </a:r>
            <a:endParaRPr sz="1800">
              <a:latin typeface="Segoe UI"/>
              <a:cs typeface="Segoe UI"/>
            </a:endParaRPr>
          </a:p>
          <a:p>
            <a:pPr marL="299085" indent="-286385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b="1" dirty="0">
                <a:latin typeface="Segoe UI"/>
                <a:cs typeface="Segoe UI"/>
              </a:rPr>
              <a:t>encryption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provided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AES</a:t>
            </a:r>
            <a:r>
              <a:rPr sz="1800" b="1" dirty="0">
                <a:latin typeface="Segoe UI"/>
                <a:cs typeface="Segoe UI"/>
              </a:rPr>
              <a:t>,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128-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bit</a:t>
            </a:r>
            <a:r>
              <a:rPr sz="1800" b="1" spc="-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Segoe UI"/>
                <a:cs typeface="Segoe UI"/>
              </a:rPr>
              <a:t>key</a:t>
            </a:r>
            <a:r>
              <a:rPr sz="1800" b="1" spc="-20" dirty="0">
                <a:latin typeface="Segoe UI"/>
                <a:cs typeface="Segoe UI"/>
              </a:rPr>
              <a:t>.</a:t>
            </a:r>
            <a:endParaRPr sz="1800">
              <a:latin typeface="Segoe UI"/>
              <a:cs typeface="Segoe UI"/>
            </a:endParaRPr>
          </a:p>
          <a:p>
            <a:pPr marL="299085" marR="5080" indent="-28702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299085" algn="l"/>
                <a:tab pos="687705" algn="l"/>
                <a:tab pos="1768475" algn="l"/>
                <a:tab pos="2173605" algn="l"/>
                <a:tab pos="2702560" algn="l"/>
                <a:tab pos="3847465" algn="l"/>
                <a:tab pos="4891405" algn="l"/>
                <a:tab pos="5847080" algn="l"/>
                <a:tab pos="6506845" algn="l"/>
                <a:tab pos="7482205" algn="l"/>
                <a:tab pos="8481060" algn="l"/>
                <a:tab pos="8862060" algn="l"/>
                <a:tab pos="10634345" algn="l"/>
                <a:tab pos="10936605" algn="l"/>
              </a:tabLst>
            </a:pPr>
            <a:r>
              <a:rPr sz="1800" b="1" spc="-25" dirty="0">
                <a:latin typeface="Segoe UI"/>
                <a:cs typeface="Segoe UI"/>
              </a:rPr>
              <a:t>In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addition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to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the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Auxiliary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Security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Header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field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initially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defined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in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802.15.4-2006,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50" dirty="0">
                <a:latin typeface="Segoe UI"/>
                <a:cs typeface="Segoe UI"/>
              </a:rPr>
              <a:t>a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Segoe UI"/>
                <a:cs typeface="Segoe UI"/>
              </a:rPr>
              <a:t>secure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acknowledgement</a:t>
            </a:r>
            <a:r>
              <a:rPr sz="18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18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a</a:t>
            </a:r>
            <a:r>
              <a:rPr sz="18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secure</a:t>
            </a:r>
            <a:r>
              <a:rPr sz="18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Enhanced</a:t>
            </a:r>
            <a:r>
              <a:rPr sz="18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Beacon</a:t>
            </a:r>
            <a:r>
              <a:rPr sz="18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18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complete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MAC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layer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security.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649351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Security: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585" y="2532629"/>
            <a:ext cx="8498662" cy="34878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139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20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576" y="1808988"/>
            <a:ext cx="7975092" cy="43540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14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574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Security:</a:t>
            </a:r>
            <a:endParaRPr sz="2000">
              <a:latin typeface="Segoe UI"/>
              <a:cs typeface="Segoe UI"/>
            </a:endParaRPr>
          </a:p>
          <a:p>
            <a:pPr marL="12700" marR="2923540">
              <a:lnSpc>
                <a:spcPct val="200000"/>
              </a:lnSpc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full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frame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gets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authenticated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through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MIC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frame.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MIC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unique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value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calculated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frame</a:t>
            </a:r>
            <a:r>
              <a:rPr sz="2000" b="1" spc="-1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contents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12700" marR="6985">
              <a:lnSpc>
                <a:spcPct val="150000"/>
              </a:lnSpc>
              <a:spcBef>
                <a:spcPts val="1200"/>
              </a:spcBef>
              <a:tabLst>
                <a:tab pos="623570" algn="l"/>
                <a:tab pos="1760855" algn="l"/>
                <a:tab pos="2797175" algn="l"/>
                <a:tab pos="3502660" algn="l"/>
                <a:tab pos="3856354" algn="l"/>
                <a:tab pos="5258435" algn="l"/>
                <a:tab pos="5678170" algn="l"/>
                <a:tab pos="6238875" algn="l"/>
                <a:tab pos="7480934" algn="l"/>
                <a:tab pos="8618220" algn="l"/>
                <a:tab pos="9323705" algn="l"/>
                <a:tab pos="9942195" algn="l"/>
                <a:tab pos="10561320" algn="l"/>
                <a:tab pos="1098994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Security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Header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composed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Auxiliary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Security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field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one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more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Information</a:t>
            </a:r>
            <a:r>
              <a:rPr sz="20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Elements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fields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Integration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Elements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fields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allows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adoption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additional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security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capabilities,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802.15.9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Key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Management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Protocol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(KMP)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specification.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KMP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provides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means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establishing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keys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robust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datagram</a:t>
            </a:r>
            <a:r>
              <a:rPr sz="2000" b="1" spc="-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security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6375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Competitive</a:t>
            </a:r>
            <a:r>
              <a:rPr sz="2000" b="1" u="sng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Technologies: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Competitive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802.15.4e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parallel</a:t>
            </a:r>
            <a:r>
              <a:rPr sz="2000" b="1" spc="3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the</a:t>
            </a:r>
            <a:r>
              <a:rPr sz="2000" b="1" spc="3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technologies</a:t>
            </a:r>
            <a:r>
              <a:rPr sz="2000" b="1" spc="37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also </a:t>
            </a:r>
            <a:r>
              <a:rPr sz="2000" b="1" dirty="0">
                <a:latin typeface="Segoe UI"/>
                <a:cs typeface="Segoe UI"/>
              </a:rPr>
              <a:t>compete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DASH7.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well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established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already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deployed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scenarios,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mostly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indoors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447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IEEE</a:t>
            </a:r>
            <a:r>
              <a:rPr sz="20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802.15.4g</a:t>
            </a:r>
            <a:r>
              <a:rPr sz="20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and</a:t>
            </a:r>
            <a:r>
              <a:rPr sz="20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802.15.4e</a:t>
            </a:r>
            <a:r>
              <a:rPr sz="20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Conclusions: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simply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amendments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standard.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mature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specifications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integrated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802.15.4-2015.</a:t>
            </a:r>
            <a:endParaRPr sz="2000">
              <a:latin typeface="Segoe UI"/>
              <a:cs typeface="Segoe UI"/>
            </a:endParaRPr>
          </a:p>
          <a:p>
            <a:pPr marL="354965" marR="10160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They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been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successfully</a:t>
            </a:r>
            <a:r>
              <a:rPr sz="2000" b="1" spc="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deployed</a:t>
            </a:r>
            <a:r>
              <a:rPr sz="2000" b="1" spc="3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real-</a:t>
            </a:r>
            <a:r>
              <a:rPr sz="2000" b="1" dirty="0">
                <a:latin typeface="Segoe UI"/>
                <a:cs typeface="Segoe UI"/>
              </a:rPr>
              <a:t>world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scenarios,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already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millions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of </a:t>
            </a:r>
            <a:r>
              <a:rPr sz="2000" b="1" spc="-10" dirty="0">
                <a:latin typeface="Segoe UI"/>
                <a:cs typeface="Segoe UI"/>
              </a:rPr>
              <a:t>endpoints.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 focuses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mainly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improvements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-10" dirty="0">
                <a:latin typeface="Segoe UI"/>
                <a:cs typeface="Segoe UI"/>
              </a:rPr>
              <a:t> layer,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while IEEE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802.15.4e </a:t>
            </a:r>
            <a:r>
              <a:rPr sz="2000" b="1" spc="-10" dirty="0">
                <a:latin typeface="Segoe UI"/>
                <a:cs typeface="Segoe UI"/>
              </a:rPr>
              <a:t>targets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143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35786"/>
            <a:ext cx="1163701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802.15.4e</a:t>
            </a:r>
            <a:endParaRPr sz="20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IEEE</a:t>
            </a:r>
            <a:r>
              <a:rPr sz="20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802.15.4g</a:t>
            </a:r>
            <a:r>
              <a:rPr sz="20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and</a:t>
            </a:r>
            <a:r>
              <a:rPr sz="2000" b="1" u="sng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802.15.4e</a:t>
            </a:r>
            <a:r>
              <a:rPr sz="20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Conclusions:</a:t>
            </a:r>
            <a:endParaRPr sz="2000">
              <a:latin typeface="Segoe UI"/>
              <a:cs typeface="Segoe UI"/>
            </a:endParaRPr>
          </a:p>
          <a:p>
            <a:pPr marL="351790" marR="5080" indent="-339725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improvements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overcome</a:t>
            </a:r>
            <a:r>
              <a:rPr sz="2000" b="1" spc="20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disadvantages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802.15.4,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as</a:t>
            </a:r>
            <a:r>
              <a:rPr sz="2000" b="1" spc="18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latency 	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4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vulnerability</a:t>
            </a:r>
            <a:r>
              <a:rPr sz="2000" b="1" spc="-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to</a:t>
            </a:r>
            <a:r>
              <a:rPr sz="2000" b="1" spc="-3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multipath</a:t>
            </a:r>
            <a:r>
              <a:rPr sz="2000" b="1" spc="-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fading.</a:t>
            </a:r>
            <a:endParaRPr sz="2000">
              <a:latin typeface="Segoe UI"/>
              <a:cs typeface="Segoe UI"/>
            </a:endParaRPr>
          </a:p>
          <a:p>
            <a:pPr marL="351790" marR="5715" indent="-339725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Wi-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SUN</a:t>
            </a:r>
            <a:r>
              <a:rPr sz="2000" b="1" spc="-25" dirty="0">
                <a:solidFill>
                  <a:srgbClr val="FF0000"/>
                </a:solidFill>
                <a:latin typeface="Segoe UI"/>
                <a:cs typeface="Segoe UI"/>
              </a:rPr>
              <a:t> 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Alliance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important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industry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alliance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provides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interoperability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spc="-25" dirty="0">
                <a:latin typeface="Segoe UI"/>
                <a:cs typeface="Segoe UI"/>
              </a:rPr>
              <a:t>and 	</a:t>
            </a:r>
            <a:r>
              <a:rPr sz="2000" b="1" dirty="0">
                <a:latin typeface="Segoe UI"/>
                <a:cs typeface="Segoe UI"/>
              </a:rPr>
              <a:t>certification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industry </a:t>
            </a:r>
            <a:r>
              <a:rPr sz="2000" b="1" spc="-10" dirty="0">
                <a:latin typeface="Segoe UI"/>
                <a:cs typeface="Segoe UI"/>
              </a:rPr>
              <a:t>implementations.</a:t>
            </a:r>
            <a:endParaRPr sz="2000">
              <a:latin typeface="Segoe UI"/>
              <a:cs typeface="Segoe UI"/>
            </a:endParaRPr>
          </a:p>
          <a:p>
            <a:pPr marL="354965" marR="8255" indent="-342900" algn="just">
              <a:lnSpc>
                <a:spcPct val="1501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421005" algn="l"/>
              </a:tabLst>
            </a:pPr>
            <a:r>
              <a:rPr sz="2000" dirty="0">
                <a:latin typeface="Segoe UI"/>
                <a:cs typeface="Segoe UI"/>
              </a:rPr>
              <a:t>	</a:t>
            </a:r>
            <a:r>
              <a:rPr sz="2000" b="1" dirty="0">
                <a:latin typeface="Segoe UI"/>
                <a:cs typeface="Segoe UI"/>
              </a:rPr>
              <a:t>Utilizing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foundation,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alliance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releases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profiles,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FAN</a:t>
            </a:r>
            <a:r>
              <a:rPr sz="2000" b="1" spc="10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profile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 </a:t>
            </a:r>
            <a:r>
              <a:rPr sz="2000" b="1" dirty="0">
                <a:latin typeface="Segoe UI"/>
                <a:cs typeface="Segoe UI"/>
              </a:rPr>
              <a:t>help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promote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adoption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while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guaranteeing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interoperability</a:t>
            </a:r>
            <a:r>
              <a:rPr sz="2000" b="1" spc="29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between vendors.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5250" cy="457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4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extension,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networked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been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repeatedly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named</a:t>
            </a:r>
            <a:r>
              <a:rPr sz="2000" b="1" spc="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among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small </a:t>
            </a:r>
            <a:r>
              <a:rPr sz="2000" b="1" dirty="0">
                <a:latin typeface="Segoe UI"/>
                <a:cs typeface="Segoe UI"/>
              </a:rPr>
              <a:t>number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emerging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revolutionary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will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change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global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economy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shape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future.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astounding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volume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large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part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due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smaller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size,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form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factor,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decreasing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cost.</a:t>
            </a:r>
            <a:endParaRPr sz="20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factors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make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possible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economic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technical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feasibility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having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increased </a:t>
            </a:r>
            <a:r>
              <a:rPr sz="2000" b="1" dirty="0">
                <a:latin typeface="Segoe UI"/>
                <a:cs typeface="Segoe UI"/>
              </a:rPr>
              <a:t>density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types.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significant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accelerator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deployments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mobile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phones.</a:t>
            </a:r>
            <a:endParaRPr sz="2000">
              <a:latin typeface="Segoe UI"/>
              <a:cs typeface="Segoe UI"/>
            </a:endParaRPr>
          </a:p>
          <a:p>
            <a:pPr marL="355600" marR="8890" indent="-342900" algn="just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than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billion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phones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sold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year,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well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dozen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inside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986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3247" y="1356633"/>
            <a:ext cx="217804" cy="4057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r>
              <a:rPr sz="2400" b="1" spc="-25" dirty="0">
                <a:latin typeface="Segoe UI"/>
                <a:cs typeface="Segoe UI"/>
              </a:rPr>
              <a:t>s: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013" y="1345690"/>
            <a:ext cx="6664821" cy="53964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16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4615" cy="488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74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There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homes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potentially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hundreds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sensors,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vehicles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100+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each,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connected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cities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thousands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upon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thousands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connected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sensors,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list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goes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5" dirty="0">
                <a:latin typeface="Segoe UI"/>
                <a:cs typeface="Segoe UI"/>
              </a:rPr>
              <a:t> on.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Figure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shows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explosive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year-over-</a:t>
            </a:r>
            <a:r>
              <a:rPr sz="2000" b="1" dirty="0">
                <a:latin typeface="Segoe UI"/>
                <a:cs typeface="Segoe UI"/>
              </a:rPr>
              <a:t>year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increase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past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several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years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bold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Segoe UI"/>
                <a:cs typeface="Segoe UI"/>
              </a:rPr>
              <a:t>predictions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numbers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upcoming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years.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industry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number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will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eclipse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trillion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next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few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years.</a:t>
            </a:r>
            <a:endParaRPr sz="2000">
              <a:latin typeface="Segoe UI"/>
              <a:cs typeface="Segoe U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18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fact,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4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large</a:t>
            </a:r>
            <a:r>
              <a:rPr sz="2000" b="1" spc="4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players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industry</a:t>
            </a:r>
            <a:r>
              <a:rPr sz="2000" b="1" spc="4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come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together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form</a:t>
            </a:r>
            <a:r>
              <a:rPr sz="2000" b="1" spc="4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industry </a:t>
            </a:r>
            <a:r>
              <a:rPr sz="2000" b="1" dirty="0">
                <a:latin typeface="Segoe UI"/>
                <a:cs typeface="Segoe UI"/>
              </a:rPr>
              <a:t>consortia,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TSensors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Summits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(www.tsensorssummit.org),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create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strategy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roadmap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trillion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economy.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8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trillion-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economy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will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unprecedented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unimaginable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scale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it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Segoe UI"/>
                <a:cs typeface="Segoe UI"/>
              </a:rPr>
              <a:t>will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change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world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forever.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41" y="6451803"/>
            <a:ext cx="32086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0" dirty="0">
                <a:latin typeface="Segoe UI"/>
                <a:cs typeface="Segoe UI"/>
              </a:rPr>
              <a:t> IoT.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4365" y="6431686"/>
            <a:ext cx="6061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3275" algn="l"/>
              </a:tabLst>
            </a:pPr>
            <a:r>
              <a:rPr sz="1200" spc="-20" dirty="0">
                <a:solidFill>
                  <a:srgbClr val="888888"/>
                </a:solidFill>
                <a:latin typeface="Segoe UI"/>
                <a:cs typeface="Segoe UI"/>
              </a:rPr>
              <a:t>Dr.</a:t>
            </a:r>
            <a:r>
              <a:rPr sz="1200" spc="-55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Syed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Mustafa,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Segoe UI"/>
                <a:cs typeface="Segoe UI"/>
              </a:rPr>
              <a:t>HKBKCE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26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17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205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257" y="1543540"/>
            <a:ext cx="6705848" cy="50173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18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615820"/>
            <a:ext cx="11523345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Actuators: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natural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complements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sensors.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Figure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demonstrates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symmetry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complementary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nature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two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  <a:tab pos="1391920" algn="l"/>
                <a:tab pos="1923414" algn="l"/>
                <a:tab pos="3161665" algn="l"/>
                <a:tab pos="3569970" algn="l"/>
                <a:tab pos="4376420" algn="l"/>
                <a:tab pos="4978400" algn="l"/>
                <a:tab pos="6144260" algn="l"/>
                <a:tab pos="7525384" algn="l"/>
                <a:tab pos="8105775" algn="l"/>
                <a:tab pos="9638030" algn="l"/>
                <a:tab pos="10739755" algn="l"/>
                <a:tab pos="11119485" algn="l"/>
              </a:tabLst>
            </a:pPr>
            <a:r>
              <a:rPr sz="2000" b="1" spc="-10" dirty="0">
                <a:latin typeface="Segoe UI"/>
                <a:cs typeface="Segoe UI"/>
              </a:rPr>
              <a:t>sensors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designed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sense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measure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practically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measurable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variable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world.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  <a:tab pos="1151255" algn="l"/>
                <a:tab pos="2280285" algn="l"/>
                <a:tab pos="3059430" algn="l"/>
                <a:tab pos="5025390" algn="l"/>
                <a:tab pos="6337935" algn="l"/>
                <a:tab pos="7461250" algn="l"/>
                <a:tab pos="8155940" algn="l"/>
                <a:tab pos="9238615" algn="l"/>
                <a:tab pos="10270490" algn="l"/>
                <a:tab pos="10744200" algn="l"/>
              </a:tabLst>
            </a:pPr>
            <a:r>
              <a:rPr sz="2000" b="1" spc="-20" dirty="0">
                <a:latin typeface="Segoe UI"/>
                <a:cs typeface="Segoe UI"/>
              </a:rPr>
              <a:t>They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convert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their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measurements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(typically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analog)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into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electric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signals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digital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representations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consumed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agent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human).</a:t>
            </a:r>
            <a:endParaRPr sz="200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1737995" algn="l"/>
                <a:tab pos="2738120" algn="l"/>
                <a:tab pos="3533140" algn="l"/>
                <a:tab pos="4220845" algn="l"/>
                <a:tab pos="4624705" algn="l"/>
                <a:tab pos="5636895" algn="l"/>
                <a:tab pos="6494780" algn="l"/>
                <a:tab pos="8006715" algn="l"/>
                <a:tab pos="8453120" algn="l"/>
                <a:tab pos="9474835" algn="l"/>
                <a:tab pos="10332720" algn="l"/>
                <a:tab pos="10744200" algn="l"/>
              </a:tabLst>
            </a:pPr>
            <a:r>
              <a:rPr sz="2000" b="1" spc="-10" dirty="0">
                <a:latin typeface="Segoe UI"/>
                <a:cs typeface="Segoe UI"/>
              </a:rPr>
              <a:t>Actuators,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receive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some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type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control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signal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(commonly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electric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signal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digital </a:t>
            </a:r>
            <a:r>
              <a:rPr sz="2000" b="1" dirty="0">
                <a:latin typeface="Segoe UI"/>
                <a:cs typeface="Segoe UI"/>
              </a:rPr>
              <a:t>command)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triggers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effect,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usually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motion,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force,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on.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3345" cy="4865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355600" marR="7620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1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</a:t>
            </a:r>
            <a:r>
              <a:rPr sz="2400" b="1" spc="1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senses.</a:t>
            </a:r>
            <a:r>
              <a:rPr sz="2400" b="1" spc="1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More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specifically,</a:t>
            </a:r>
            <a:r>
              <a:rPr sz="2400" b="1" spc="11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1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measures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some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physical</a:t>
            </a:r>
            <a:r>
              <a:rPr sz="2400" b="1" spc="13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quantity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converts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that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measurement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reading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into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digital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representation.</a:t>
            </a:r>
            <a:endParaRPr sz="24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latin typeface="Segoe UI"/>
                <a:cs typeface="Segoe UI"/>
              </a:rPr>
              <a:t>That</a:t>
            </a:r>
            <a:r>
              <a:rPr sz="2400" b="1" spc="32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digital</a:t>
            </a:r>
            <a:r>
              <a:rPr sz="2400" b="1" spc="33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representation</a:t>
            </a:r>
            <a:r>
              <a:rPr sz="2400" b="1" spc="33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32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typically</a:t>
            </a:r>
            <a:r>
              <a:rPr sz="2400" b="1" spc="33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passed</a:t>
            </a:r>
            <a:r>
              <a:rPr sz="2400" b="1" spc="32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32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another</a:t>
            </a:r>
            <a:r>
              <a:rPr sz="2400" b="1" spc="32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device</a:t>
            </a:r>
            <a:r>
              <a:rPr sz="2400" b="1" spc="325" dirty="0">
                <a:latin typeface="Segoe UI"/>
                <a:cs typeface="Segoe UI"/>
              </a:rPr>
              <a:t>  </a:t>
            </a:r>
            <a:r>
              <a:rPr sz="2400" b="1" spc="-25" dirty="0">
                <a:latin typeface="Segoe UI"/>
                <a:cs typeface="Segoe UI"/>
              </a:rPr>
              <a:t>for </a:t>
            </a:r>
            <a:r>
              <a:rPr sz="2400" b="1" dirty="0">
                <a:latin typeface="Segoe UI"/>
                <a:cs typeface="Segoe UI"/>
              </a:rPr>
              <a:t>transformation</a:t>
            </a:r>
            <a:r>
              <a:rPr sz="2400" b="1" spc="1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into</a:t>
            </a:r>
            <a:r>
              <a:rPr sz="2400" b="1" spc="1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useful</a:t>
            </a:r>
            <a:r>
              <a:rPr sz="2400" b="1" spc="1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data</a:t>
            </a:r>
            <a:r>
              <a:rPr sz="2400" b="1" spc="1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that</a:t>
            </a:r>
            <a:r>
              <a:rPr sz="2400" b="1" spc="1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can</a:t>
            </a:r>
            <a:r>
              <a:rPr sz="2400" b="1" spc="1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</a:t>
            </a:r>
            <a:r>
              <a:rPr sz="2400" b="1" spc="1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consumed</a:t>
            </a:r>
            <a:r>
              <a:rPr sz="2400" b="1" spc="1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by</a:t>
            </a:r>
            <a:r>
              <a:rPr sz="2400" b="1" spc="17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intelligent</a:t>
            </a:r>
            <a:r>
              <a:rPr sz="2400" b="1" spc="17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devices </a:t>
            </a:r>
            <a:r>
              <a:rPr sz="2400" b="1">
                <a:latin typeface="Segoe UI"/>
                <a:cs typeface="Segoe UI"/>
              </a:rPr>
              <a:t>or</a:t>
            </a:r>
            <a:r>
              <a:rPr sz="2400" b="1" spc="-20">
                <a:latin typeface="Segoe UI"/>
                <a:cs typeface="Segoe UI"/>
              </a:rPr>
              <a:t> </a:t>
            </a:r>
            <a:r>
              <a:rPr sz="2400" b="1" spc="-10" smtClean="0">
                <a:latin typeface="Segoe UI"/>
                <a:cs typeface="Segoe UI"/>
              </a:rPr>
              <a:t>humans.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4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provide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superhuman sensory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capabilities</a:t>
            </a:r>
            <a:endParaRPr sz="24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640"/>
              </a:spcBef>
              <a:buFont typeface="Wingdings"/>
              <a:buChar char=""/>
              <a:tabLst>
                <a:tab pos="354965" algn="l"/>
                <a:tab pos="1624965" algn="l"/>
                <a:tab pos="2292350" algn="l"/>
                <a:tab pos="2818130" algn="l"/>
                <a:tab pos="3967479" algn="l"/>
                <a:tab pos="5671820" algn="l"/>
                <a:tab pos="6116955" algn="l"/>
                <a:tab pos="6802755" algn="l"/>
                <a:tab pos="8129905" algn="l"/>
                <a:tab pos="9328150" algn="l"/>
                <a:tab pos="10086975" algn="l"/>
                <a:tab pos="10709275" algn="l"/>
              </a:tabLst>
            </a:pPr>
            <a:r>
              <a:rPr sz="2400" b="1" spc="-10" dirty="0">
                <a:latin typeface="Segoe UI"/>
                <a:cs typeface="Segoe UI"/>
              </a:rPr>
              <a:t>Sensors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can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be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readily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embedded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in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any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physical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objects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that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are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easily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741" y="6367983"/>
            <a:ext cx="8075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connected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Internet</a:t>
            </a:r>
            <a:r>
              <a:rPr sz="2400" b="1" spc="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by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spc="-5" dirty="0">
                <a:latin typeface="Segoe UI"/>
                <a:cs typeface="Segoe UI"/>
              </a:rPr>
              <a:t>wi</a:t>
            </a:r>
            <a:r>
              <a:rPr sz="2400" b="1" spc="-955" dirty="0">
                <a:latin typeface="Segoe UI"/>
                <a:cs typeface="Segoe UI"/>
              </a:rPr>
              <a:t>r</a:t>
            </a:r>
            <a:r>
              <a:rPr sz="1800" spc="-7" baseline="32407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spc="-494" baseline="32407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2400" b="1" spc="-1090" dirty="0">
                <a:latin typeface="Segoe UI"/>
                <a:cs typeface="Segoe UI"/>
              </a:rPr>
              <a:t>e</a:t>
            </a:r>
            <a:r>
              <a:rPr sz="1800" spc="-7" baseline="32407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1800" spc="-22" baseline="32407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spc="-225" baseline="32407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2400" b="1" spc="-1385" dirty="0">
                <a:latin typeface="Segoe UI"/>
                <a:cs typeface="Segoe UI"/>
              </a:rPr>
              <a:t>d</a:t>
            </a:r>
            <a:r>
              <a:rPr sz="1800" spc="-7" baseline="32407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1800" spc="-15" baseline="32407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1800" spc="-7" baseline="32407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spc="-315" baseline="32407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2400" b="1" spc="-1275" dirty="0">
                <a:latin typeface="Segoe UI"/>
                <a:cs typeface="Segoe UI"/>
              </a:rPr>
              <a:t>o</a:t>
            </a:r>
            <a:r>
              <a:rPr sz="1800" spc="-15" baseline="32407" dirty="0">
                <a:solidFill>
                  <a:srgbClr val="888888"/>
                </a:solidFill>
                <a:latin typeface="Segoe UI"/>
                <a:cs typeface="Segoe UI"/>
              </a:rPr>
              <a:t>M</a:t>
            </a:r>
            <a:r>
              <a:rPr sz="1800" spc="-765" baseline="32407" dirty="0">
                <a:solidFill>
                  <a:srgbClr val="888888"/>
                </a:solidFill>
                <a:latin typeface="Segoe UI"/>
                <a:cs typeface="Segoe UI"/>
              </a:rPr>
              <a:t>u</a:t>
            </a:r>
            <a:r>
              <a:rPr sz="2400" b="1" spc="-465" dirty="0">
                <a:latin typeface="Segoe UI"/>
                <a:cs typeface="Segoe UI"/>
              </a:rPr>
              <a:t>r</a:t>
            </a:r>
            <a:r>
              <a:rPr sz="1800" spc="-37" baseline="32407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1800" spc="-15" baseline="32407" dirty="0">
                <a:solidFill>
                  <a:srgbClr val="888888"/>
                </a:solidFill>
                <a:latin typeface="Segoe UI"/>
                <a:cs typeface="Segoe UI"/>
              </a:rPr>
              <a:t>t</a:t>
            </a:r>
            <a:r>
              <a:rPr sz="1800" spc="-652" baseline="32407" dirty="0">
                <a:solidFill>
                  <a:srgbClr val="888888"/>
                </a:solidFill>
                <a:latin typeface="Segoe UI"/>
                <a:cs typeface="Segoe UI"/>
              </a:rPr>
              <a:t>a</a:t>
            </a:r>
            <a:r>
              <a:rPr sz="2400" b="1" spc="-1505" dirty="0">
                <a:latin typeface="Segoe UI"/>
                <a:cs typeface="Segoe UI"/>
              </a:rPr>
              <a:t>w</a:t>
            </a:r>
            <a:r>
              <a:rPr sz="1800" spc="-15" baseline="32407" dirty="0">
                <a:solidFill>
                  <a:srgbClr val="888888"/>
                </a:solidFill>
                <a:latin typeface="Segoe UI"/>
                <a:cs typeface="Segoe UI"/>
              </a:rPr>
              <a:t>fa</a:t>
            </a:r>
            <a:r>
              <a:rPr sz="1800" spc="-15" baseline="32407">
                <a:solidFill>
                  <a:srgbClr val="888888"/>
                </a:solidFill>
                <a:latin typeface="Segoe UI"/>
                <a:cs typeface="Segoe UI"/>
              </a:rPr>
              <a:t>,</a:t>
            </a:r>
            <a:r>
              <a:rPr sz="1800" spc="-127" baseline="32407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2400" b="1" spc="-620" smtClean="0">
                <a:latin typeface="Segoe UI"/>
                <a:cs typeface="Segoe UI"/>
              </a:rPr>
              <a:t>i</a:t>
            </a:r>
            <a:r>
              <a:rPr sz="1800" spc="-397" baseline="32407" smtClean="0">
                <a:solidFill>
                  <a:srgbClr val="888888"/>
                </a:solidFill>
                <a:latin typeface="Segoe UI"/>
                <a:cs typeface="Segoe UI"/>
              </a:rPr>
              <a:t>H</a:t>
            </a:r>
            <a:r>
              <a:rPr sz="2400" b="1" spc="-715" smtClean="0">
                <a:latin typeface="Segoe UI"/>
                <a:cs typeface="Segoe UI"/>
              </a:rPr>
              <a:t>r</a:t>
            </a:r>
            <a:r>
              <a:rPr sz="1800" spc="-30" baseline="32407" smtClean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2400" b="1" spc="-1320" smtClean="0">
                <a:latin typeface="Segoe UI"/>
                <a:cs typeface="Segoe UI"/>
              </a:rPr>
              <a:t>e</a:t>
            </a:r>
            <a:r>
              <a:rPr sz="1800" spc="-22" baseline="32407" smtClean="0">
                <a:solidFill>
                  <a:srgbClr val="888888"/>
                </a:solidFill>
                <a:latin typeface="Segoe UI"/>
                <a:cs typeface="Segoe UI"/>
              </a:rPr>
              <a:t>B</a:t>
            </a:r>
            <a:r>
              <a:rPr sz="1800" spc="-157" baseline="32407" smtClean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2400" b="1" spc="-660" smtClean="0">
                <a:latin typeface="Segoe UI"/>
                <a:cs typeface="Segoe UI"/>
              </a:rPr>
              <a:t>l</a:t>
            </a:r>
            <a:r>
              <a:rPr sz="1800" spc="-172" baseline="32407" smtClean="0">
                <a:solidFill>
                  <a:srgbClr val="888888"/>
                </a:solidFill>
                <a:latin typeface="Segoe UI"/>
                <a:cs typeface="Segoe UI"/>
              </a:rPr>
              <a:t>C</a:t>
            </a:r>
            <a:r>
              <a:rPr sz="2400" b="1" spc="-1225" smtClean="0">
                <a:latin typeface="Segoe UI"/>
                <a:cs typeface="Segoe UI"/>
              </a:rPr>
              <a:t>e</a:t>
            </a:r>
            <a:r>
              <a:rPr sz="1800" spc="-15" baseline="32407" smtClean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1800" spc="382" baseline="32407" smtClean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ss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networks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5068" y="6431686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11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2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49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Actuators: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8702" y="1948179"/>
            <a:ext cx="7983313" cy="45364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20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615820"/>
            <a:ext cx="11525885" cy="4309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Actuators:</a:t>
            </a:r>
            <a:endParaRPr sz="2000">
              <a:latin typeface="Segoe UI"/>
              <a:cs typeface="Segoe UI"/>
            </a:endParaRPr>
          </a:p>
          <a:p>
            <a:pPr marL="355600" marR="6985" indent="-343535" algn="just">
              <a:lnSpc>
                <a:spcPct val="150000"/>
              </a:lnSpc>
              <a:spcBef>
                <a:spcPts val="1255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sensors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8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devices</a:t>
            </a:r>
            <a:r>
              <a:rPr sz="1800" b="1" spc="8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sense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measure</a:t>
            </a:r>
            <a:r>
              <a:rPr sz="1800" b="1" spc="8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9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physical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world</a:t>
            </a:r>
            <a:r>
              <a:rPr sz="1800" b="1" spc="9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80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(typically)</a:t>
            </a:r>
            <a:r>
              <a:rPr sz="1800" b="1" spc="85" dirty="0">
                <a:latin typeface="Segoe UI"/>
                <a:cs typeface="Segoe UI"/>
              </a:rPr>
              <a:t>  </a:t>
            </a:r>
            <a:r>
              <a:rPr sz="1800" b="1" dirty="0">
                <a:latin typeface="Segoe UI"/>
                <a:cs typeface="Segoe UI"/>
              </a:rPr>
              <a:t>signal</a:t>
            </a:r>
            <a:r>
              <a:rPr sz="1800" b="1" spc="90" dirty="0">
                <a:latin typeface="Segoe UI"/>
                <a:cs typeface="Segoe UI"/>
              </a:rPr>
              <a:t>  </a:t>
            </a:r>
            <a:r>
              <a:rPr sz="1800" b="1" spc="-10" dirty="0">
                <a:latin typeface="Segoe UI"/>
                <a:cs typeface="Segoe UI"/>
              </a:rPr>
              <a:t>their </a:t>
            </a:r>
            <a:r>
              <a:rPr sz="1800" b="1" dirty="0">
                <a:latin typeface="Segoe UI"/>
                <a:cs typeface="Segoe UI"/>
              </a:rPr>
              <a:t>measurements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electric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signals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sent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some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type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microprocessor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microcontroller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additional processing.</a:t>
            </a:r>
            <a:endParaRPr sz="180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15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Correspondingly,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processor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send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electric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signal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translates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signal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movement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(linear,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rotational,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on)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useful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work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changes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measurable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impact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world.</a:t>
            </a:r>
            <a:endParaRPr sz="2000">
              <a:latin typeface="Segoe UI"/>
              <a:cs typeface="Segoe UI"/>
            </a:endParaRPr>
          </a:p>
          <a:p>
            <a:pPr marL="355600" marR="8890" indent="-343535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interaction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sensors,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actuators,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processors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similar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functionality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in </a:t>
            </a:r>
            <a:r>
              <a:rPr sz="2000" b="1" dirty="0">
                <a:latin typeface="Segoe UI"/>
                <a:cs typeface="Segoe UI"/>
              </a:rPr>
              <a:t>biological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various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technical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fields,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including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robotics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biometrics.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497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Actuators:</a:t>
            </a:r>
            <a:endParaRPr sz="24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532" y="1918716"/>
            <a:ext cx="7883704" cy="43327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22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615820"/>
            <a:ext cx="7826375" cy="428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Actuators: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335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latin typeface="Segoe UI"/>
                <a:cs typeface="Segoe UI"/>
              </a:rPr>
              <a:t>Actuators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vary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greatly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function,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size,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design,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on.</a:t>
            </a:r>
            <a:endParaRPr sz="1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28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latin typeface="Segoe UI"/>
                <a:cs typeface="Segoe UI"/>
              </a:rPr>
              <a:t>Some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common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ways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they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classified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include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following: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0"/>
              </a:spcBef>
              <a:buAutoNum type="arabicPeriod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Type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motion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5"/>
              </a:spcBef>
              <a:buAutoNum type="arabicPeriod"/>
              <a:tabLst>
                <a:tab pos="1041400" algn="l"/>
              </a:tabLst>
            </a:pPr>
            <a:r>
              <a:rPr sz="1800" b="1" spc="-10" dirty="0">
                <a:latin typeface="Segoe UI"/>
                <a:cs typeface="Segoe UI"/>
              </a:rPr>
              <a:t>Power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0"/>
              </a:spcBef>
              <a:buAutoNum type="arabicPeriod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Binary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continuous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0"/>
              </a:spcBef>
              <a:buAutoNum type="arabicPeriod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Area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application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0"/>
              </a:spcBef>
              <a:buAutoNum type="arabicPeriod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Type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energy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280" y="1324432"/>
            <a:ext cx="10952480" cy="5054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Actuators: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645"/>
              </a:spcBef>
              <a:buAutoNum type="arabicPeriod"/>
              <a:tabLst>
                <a:tab pos="354965" algn="l"/>
              </a:tabLst>
            </a:pPr>
            <a:r>
              <a:rPr sz="1600" b="1" dirty="0">
                <a:latin typeface="Segoe UI"/>
                <a:cs typeface="Segoe UI"/>
              </a:rPr>
              <a:t>T</a:t>
            </a:r>
            <a:r>
              <a:rPr sz="2000" b="1" dirty="0">
                <a:latin typeface="Segoe UI"/>
                <a:cs typeface="Segoe UI"/>
              </a:rPr>
              <a:t>ype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motion:</a:t>
            </a:r>
            <a:endParaRPr sz="2000">
              <a:latin typeface="Segoe UI"/>
              <a:cs typeface="Segoe UI"/>
            </a:endParaRPr>
          </a:p>
          <a:p>
            <a:pPr marL="753110" marR="3646170" indent="-55244">
              <a:lnSpc>
                <a:spcPct val="162500"/>
              </a:lnSpc>
              <a:spcBef>
                <a:spcPts val="20"/>
              </a:spcBef>
            </a:pPr>
            <a:r>
              <a:rPr sz="1600" b="1" dirty="0">
                <a:latin typeface="Segoe UI"/>
                <a:cs typeface="Segoe UI"/>
              </a:rPr>
              <a:t>Actuators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can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be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classified</a:t>
            </a:r>
            <a:r>
              <a:rPr sz="1600" b="1" spc="-6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based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on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type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motion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they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produce </a:t>
            </a:r>
            <a:r>
              <a:rPr sz="1600" b="1" dirty="0">
                <a:latin typeface="Segoe UI"/>
                <a:cs typeface="Segoe UI"/>
              </a:rPr>
              <a:t>(for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example,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spc="-20" dirty="0">
                <a:latin typeface="Segoe UI"/>
                <a:cs typeface="Segoe UI"/>
              </a:rPr>
              <a:t>linear,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rotary,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one/two/three-axes).</a:t>
            </a:r>
            <a:endParaRPr sz="16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185"/>
              </a:spcBef>
              <a:buAutoNum type="arabicPeriod" startAt="2"/>
              <a:tabLst>
                <a:tab pos="354965" algn="l"/>
              </a:tabLst>
            </a:pPr>
            <a:r>
              <a:rPr sz="2000" b="1" spc="-10" dirty="0">
                <a:latin typeface="Segoe UI"/>
                <a:cs typeface="Segoe UI"/>
              </a:rPr>
              <a:t>Power:</a:t>
            </a:r>
            <a:endParaRPr sz="2000">
              <a:latin typeface="Segoe UI"/>
              <a:cs typeface="Segoe UI"/>
            </a:endParaRPr>
          </a:p>
          <a:p>
            <a:pPr marL="697865">
              <a:lnSpc>
                <a:spcPct val="100000"/>
              </a:lnSpc>
              <a:spcBef>
                <a:spcPts val="1215"/>
              </a:spcBef>
            </a:pPr>
            <a:r>
              <a:rPr sz="1600" b="1" dirty="0">
                <a:latin typeface="Segoe UI"/>
                <a:cs typeface="Segoe UI"/>
              </a:rPr>
              <a:t>Actuators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can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classified</a:t>
            </a:r>
            <a:r>
              <a:rPr sz="1600" b="1" spc="-7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based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on</a:t>
            </a:r>
            <a:r>
              <a:rPr sz="1600" b="1" spc="-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their</a:t>
            </a:r>
            <a:r>
              <a:rPr sz="1600" b="1" spc="-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power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output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(for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example,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high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20" dirty="0">
                <a:latin typeface="Segoe UI"/>
                <a:cs typeface="Segoe UI"/>
              </a:rPr>
              <a:t>power,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low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20" dirty="0">
                <a:latin typeface="Segoe UI"/>
                <a:cs typeface="Segoe UI"/>
              </a:rPr>
              <a:t>power,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micro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power)</a:t>
            </a:r>
            <a:endParaRPr sz="16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185"/>
              </a:spcBef>
              <a:buAutoNum type="arabicPeriod" startAt="3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Binary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continuous:</a:t>
            </a:r>
            <a:endParaRPr sz="2000">
              <a:latin typeface="Segoe UI"/>
              <a:cs typeface="Segoe UI"/>
            </a:endParaRPr>
          </a:p>
          <a:p>
            <a:pPr marL="697865">
              <a:lnSpc>
                <a:spcPct val="100000"/>
              </a:lnSpc>
              <a:spcBef>
                <a:spcPts val="1215"/>
              </a:spcBef>
            </a:pPr>
            <a:r>
              <a:rPr sz="1600" b="1" dirty="0">
                <a:latin typeface="Segoe UI"/>
                <a:cs typeface="Segoe UI"/>
              </a:rPr>
              <a:t>Actuators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can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be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classified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based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on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number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of</a:t>
            </a:r>
            <a:r>
              <a:rPr sz="1600" b="1" spc="-1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stable-</a:t>
            </a:r>
            <a:r>
              <a:rPr sz="1600" b="1" dirty="0">
                <a:latin typeface="Segoe UI"/>
                <a:cs typeface="Segoe UI"/>
              </a:rPr>
              <a:t>state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outputs.</a:t>
            </a:r>
            <a:endParaRPr sz="16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185"/>
              </a:spcBef>
              <a:buAutoNum type="arabicPeriod" startAt="4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Area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application:</a:t>
            </a:r>
            <a:endParaRPr sz="2000">
              <a:latin typeface="Segoe UI"/>
              <a:cs typeface="Segoe UI"/>
            </a:endParaRPr>
          </a:p>
          <a:p>
            <a:pPr marL="697865">
              <a:lnSpc>
                <a:spcPct val="100000"/>
              </a:lnSpc>
              <a:spcBef>
                <a:spcPts val="1215"/>
              </a:spcBef>
            </a:pPr>
            <a:r>
              <a:rPr sz="1600" b="1" dirty="0">
                <a:latin typeface="Segoe UI"/>
                <a:cs typeface="Segoe UI"/>
              </a:rPr>
              <a:t>Actuators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can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be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classified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based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on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specific</a:t>
            </a:r>
            <a:r>
              <a:rPr sz="1600" b="1" spc="-5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industry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or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vertical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where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they</a:t>
            </a:r>
            <a:r>
              <a:rPr sz="1600" b="1" spc="-1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are</a:t>
            </a:r>
            <a:r>
              <a:rPr sz="1600" b="1" spc="-20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used.</a:t>
            </a:r>
            <a:endParaRPr sz="16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1185"/>
              </a:spcBef>
              <a:buAutoNum type="arabicPeriod" startAt="5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Type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energy:</a:t>
            </a:r>
            <a:endParaRPr sz="2000">
              <a:latin typeface="Segoe UI"/>
              <a:cs typeface="Segoe UI"/>
            </a:endParaRPr>
          </a:p>
          <a:p>
            <a:pPr marL="697865">
              <a:lnSpc>
                <a:spcPct val="100000"/>
              </a:lnSpc>
              <a:spcBef>
                <a:spcPts val="1220"/>
              </a:spcBef>
            </a:pPr>
            <a:r>
              <a:rPr sz="1600" b="1" dirty="0">
                <a:latin typeface="Segoe UI"/>
                <a:cs typeface="Segoe UI"/>
              </a:rPr>
              <a:t>Actuators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can</a:t>
            </a:r>
            <a:r>
              <a:rPr sz="1600" b="1" spc="-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classified</a:t>
            </a:r>
            <a:r>
              <a:rPr sz="1600" b="1" spc="-7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based</a:t>
            </a:r>
            <a:r>
              <a:rPr sz="1600" b="1" spc="-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on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their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energy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spc="-20" dirty="0">
                <a:latin typeface="Segoe UI"/>
                <a:cs typeface="Segoe UI"/>
              </a:rPr>
              <a:t>type</a:t>
            </a:r>
            <a:endParaRPr sz="16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280" y="1324432"/>
            <a:ext cx="7765415" cy="1182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Actuators: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1600" b="1" dirty="0">
                <a:latin typeface="Segoe UI"/>
                <a:cs typeface="Segoe UI"/>
              </a:rPr>
              <a:t>The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most</a:t>
            </a:r>
            <a:r>
              <a:rPr sz="1600" b="1" spc="-3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commonly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used</a:t>
            </a:r>
            <a:r>
              <a:rPr sz="1600" b="1" spc="-4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classification</a:t>
            </a:r>
            <a:r>
              <a:rPr sz="1600" b="1" spc="-6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is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based</a:t>
            </a:r>
            <a:r>
              <a:rPr sz="1600" b="1" spc="-5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on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energy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spc="-10" dirty="0">
                <a:latin typeface="Segoe UI"/>
                <a:cs typeface="Segoe UI"/>
              </a:rPr>
              <a:t>type.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20" dirty="0">
                <a:latin typeface="Segoe UI"/>
                <a:cs typeface="Segoe UI"/>
              </a:rPr>
              <a:t>Table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shows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actuators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classified</a:t>
            </a:r>
            <a:r>
              <a:rPr sz="1600" b="1" spc="-6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by</a:t>
            </a:r>
            <a:r>
              <a:rPr sz="1600" b="1" spc="-2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energy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type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and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some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examples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for</a:t>
            </a:r>
            <a:r>
              <a:rPr sz="1600" b="1" spc="-35" dirty="0">
                <a:latin typeface="Segoe UI"/>
                <a:cs typeface="Segoe UI"/>
              </a:rPr>
              <a:t> </a:t>
            </a:r>
            <a:r>
              <a:rPr sz="1600" b="1" dirty="0">
                <a:latin typeface="Segoe UI"/>
                <a:cs typeface="Segoe UI"/>
              </a:rPr>
              <a:t>each</a:t>
            </a:r>
            <a:r>
              <a:rPr sz="1600" b="1" spc="-40" dirty="0">
                <a:latin typeface="Segoe UI"/>
                <a:cs typeface="Segoe UI"/>
              </a:rPr>
              <a:t> </a:t>
            </a:r>
            <a:r>
              <a:rPr sz="1600" b="1" spc="-20" dirty="0">
                <a:latin typeface="Segoe UI"/>
                <a:cs typeface="Segoe UI"/>
              </a:rPr>
              <a:t>type</a:t>
            </a:r>
            <a:endParaRPr sz="16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4527" y="2647908"/>
            <a:ext cx="7793620" cy="392458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25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43280" y="1324432"/>
            <a:ext cx="11523980" cy="505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Actuators:</a:t>
            </a:r>
            <a:endParaRPr sz="2000">
              <a:latin typeface="Segoe UI"/>
              <a:cs typeface="Segoe UI"/>
            </a:endParaRPr>
          </a:p>
          <a:p>
            <a:pPr marL="298450" indent="-285750" algn="just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provide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information,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provide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action.</a:t>
            </a:r>
            <a:endParaRPr sz="2000">
              <a:latin typeface="Segoe UI"/>
              <a:cs typeface="Segoe UI"/>
            </a:endParaRPr>
          </a:p>
          <a:p>
            <a:pPr marL="297815" marR="5080" indent="-285750" algn="just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interesting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cases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those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where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work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together 	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intelligent.</a:t>
            </a:r>
            <a:endParaRPr sz="2000">
              <a:latin typeface="Segoe UI"/>
              <a:cs typeface="Segoe UI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evaluate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soil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quality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(by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measuring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variety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soil, </a:t>
            </a:r>
            <a:r>
              <a:rPr sz="2000" b="1" dirty="0">
                <a:latin typeface="Segoe UI"/>
                <a:cs typeface="Segoe UI"/>
              </a:rPr>
              <a:t>temperature,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plant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characteristics)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connected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electrically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pneumatically </a:t>
            </a:r>
            <a:r>
              <a:rPr sz="2000" b="1" dirty="0">
                <a:latin typeface="Segoe UI"/>
                <a:cs typeface="Segoe UI"/>
              </a:rPr>
              <a:t>controlled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valve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water,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pesticides,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fertilizers,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herbicides,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on.</a:t>
            </a:r>
            <a:endParaRPr sz="2000">
              <a:latin typeface="Segoe UI"/>
              <a:cs typeface="Segoe UI"/>
            </a:endParaRPr>
          </a:p>
          <a:p>
            <a:pPr marL="355600" marR="7620" indent="-342900" algn="just">
              <a:lnSpc>
                <a:spcPct val="1501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Intelligently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triggering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high-</a:t>
            </a:r>
            <a:r>
              <a:rPr sz="2000" b="1" dirty="0">
                <a:latin typeface="Segoe UI"/>
                <a:cs typeface="Segoe UI"/>
              </a:rPr>
              <a:t>precision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well-</a:t>
            </a:r>
            <a:r>
              <a:rPr sz="2000" b="1" dirty="0">
                <a:latin typeface="Segoe UI"/>
                <a:cs typeface="Segoe UI"/>
              </a:rPr>
              <a:t>defined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readings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of </a:t>
            </a:r>
            <a:r>
              <a:rPr sz="2000" b="1" dirty="0">
                <a:latin typeface="Segoe UI"/>
                <a:cs typeface="Segoe UI"/>
              </a:rPr>
              <a:t>temperature,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pH,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soil/air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humidity,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nutrient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levels,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deliver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highly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optimized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custom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environment-</a:t>
            </a:r>
            <a:r>
              <a:rPr sz="2000" b="1" dirty="0">
                <a:latin typeface="Segoe UI"/>
                <a:cs typeface="Segoe UI"/>
              </a:rPr>
              <a:t>specific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solution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truly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10" dirty="0">
                <a:latin typeface="Segoe UI"/>
                <a:cs typeface="Segoe UI"/>
              </a:rPr>
              <a:t> farming.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457959"/>
            <a:ext cx="1152461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Micro-Electro-</a:t>
            </a:r>
            <a:r>
              <a:rPr sz="2000" b="1" dirty="0">
                <a:latin typeface="Segoe UI"/>
                <a:cs typeface="Segoe UI"/>
              </a:rPr>
              <a:t>Mechanical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(MEMS):</a:t>
            </a:r>
            <a:endParaRPr sz="2000">
              <a:latin typeface="Segoe UI"/>
              <a:cs typeface="Segoe UI"/>
            </a:endParaRPr>
          </a:p>
          <a:p>
            <a:pPr marL="355600" marR="7620" indent="-343535" algn="just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interesting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advances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they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are </a:t>
            </a:r>
            <a:r>
              <a:rPr sz="2000" b="1" dirty="0">
                <a:latin typeface="Segoe UI"/>
                <a:cs typeface="Segoe UI"/>
              </a:rPr>
              <a:t>packaged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deployed.</a:t>
            </a:r>
            <a:endParaRPr sz="200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501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10" dirty="0">
                <a:latin typeface="Segoe UI"/>
                <a:cs typeface="Segoe UI"/>
              </a:rPr>
              <a:t>Micro-electro-</a:t>
            </a:r>
            <a:r>
              <a:rPr sz="2000" b="1" dirty="0">
                <a:latin typeface="Segoe UI"/>
                <a:cs typeface="Segoe UI"/>
              </a:rPr>
              <a:t>mechanical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(MEMS),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sometimes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simply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referred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micro-machines,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integrate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combine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electric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mechanical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elements,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actuators,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very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small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(millimeter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less)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scale.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keys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microfabrication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technique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similar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is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microelectronic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integrated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circuits.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approach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production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very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costs.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457959"/>
            <a:ext cx="11523980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Micro-Electro-</a:t>
            </a:r>
            <a:r>
              <a:rPr sz="2000" b="1" dirty="0">
                <a:latin typeface="Segoe UI"/>
                <a:cs typeface="Segoe UI"/>
              </a:rPr>
              <a:t>Mechanical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(MEMS):</a:t>
            </a:r>
            <a:endParaRPr sz="2000">
              <a:latin typeface="Segoe UI"/>
              <a:cs typeface="Segoe UI"/>
            </a:endParaRPr>
          </a:p>
          <a:p>
            <a:pPr marL="355600" marR="5715" indent="-343535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combination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tiny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size,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cost,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ability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mass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produce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makes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MEMS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 </a:t>
            </a:r>
            <a:r>
              <a:rPr sz="2000" b="1" dirty="0">
                <a:latin typeface="Segoe UI"/>
                <a:cs typeface="Segoe UI"/>
              </a:rPr>
              <a:t>attractive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option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huge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number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MEMS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already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been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widely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variety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different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be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found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very familiar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everyday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inkjet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printers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micro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pump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MEMS.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phones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MEMS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things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like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accelerometers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gyroscopes.</a:t>
            </a:r>
            <a:endParaRPr sz="200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Automobiles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were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among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first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commercially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introduce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MEMS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mass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market,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airbag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accelerometers.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1457959"/>
            <a:ext cx="684530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Micro-Electro-</a:t>
            </a:r>
            <a:r>
              <a:rPr sz="2000" b="1" dirty="0">
                <a:latin typeface="Segoe UI"/>
                <a:cs typeface="Segoe UI"/>
              </a:rPr>
              <a:t>Mechanical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(MEMS):</a:t>
            </a:r>
            <a:endParaRPr sz="2000">
              <a:latin typeface="Segoe UI"/>
              <a:cs typeface="Segoe UI"/>
            </a:endParaRPr>
          </a:p>
          <a:p>
            <a:pPr marL="355600" marR="5715" indent="-343535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Torsional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ratcheting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(TRA)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MEMS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was </a:t>
            </a:r>
            <a:r>
              <a:rPr sz="2000" b="1" dirty="0">
                <a:latin typeface="Segoe UI"/>
                <a:cs typeface="Segoe UI"/>
              </a:rPr>
              <a:t>developed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Sandia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National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Laboratory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low- </a:t>
            </a:r>
            <a:r>
              <a:rPr sz="2000" b="1" dirty="0">
                <a:latin typeface="Segoe UI"/>
                <a:cs typeface="Segoe UI"/>
              </a:rPr>
              <a:t>voltage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alternative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micro-engine.</a:t>
            </a:r>
            <a:endParaRPr sz="200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MEMS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only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few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hundred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micrometers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across; 	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scanning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electron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microscope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needed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show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	</a:t>
            </a:r>
            <a:r>
              <a:rPr sz="2000" b="1" dirty="0">
                <a:latin typeface="Segoe UI"/>
                <a:cs typeface="Segoe UI"/>
              </a:rPr>
              <a:t>level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detail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visible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figure.</a:t>
            </a:r>
            <a:endParaRPr sz="2000">
              <a:latin typeface="Segoe UI"/>
              <a:cs typeface="Segoe UI"/>
            </a:endParaRPr>
          </a:p>
          <a:p>
            <a:pPr marL="354330" marR="6350" indent="-342265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spc="-10" dirty="0">
                <a:latin typeface="Segoe UI"/>
                <a:cs typeface="Segoe UI"/>
              </a:rPr>
              <a:t>Micro-</a:t>
            </a:r>
            <a:r>
              <a:rPr sz="2000" b="1" dirty="0">
                <a:latin typeface="Segoe UI"/>
                <a:cs typeface="Segoe UI"/>
              </a:rPr>
              <a:t>scale</a:t>
            </a:r>
            <a:r>
              <a:rPr sz="2000" b="1" spc="204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204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04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2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04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immensely 	</a:t>
            </a:r>
            <a:r>
              <a:rPr sz="2000" b="1" dirty="0">
                <a:latin typeface="Segoe UI"/>
                <a:cs typeface="Segoe UI"/>
              </a:rPr>
              <a:t>embeddable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everyday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objects,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which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defining 	</a:t>
            </a:r>
            <a:r>
              <a:rPr sz="2000" b="1" dirty="0">
                <a:latin typeface="Segoe UI"/>
                <a:cs typeface="Segoe UI"/>
              </a:rPr>
              <a:t>characteristic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IoT.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1574" y="1597152"/>
            <a:ext cx="4776997" cy="48417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085068" y="6419631"/>
            <a:ext cx="19050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38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29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017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355600" marR="508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1337945" algn="l"/>
                <a:tab pos="1957070" algn="l"/>
                <a:tab pos="2292350" algn="l"/>
                <a:tab pos="3584575" algn="l"/>
                <a:tab pos="4054475" algn="l"/>
                <a:tab pos="4926330" algn="l"/>
                <a:tab pos="5400040" algn="l"/>
                <a:tab pos="6438265" algn="l"/>
                <a:tab pos="7145655" algn="l"/>
                <a:tab pos="8270240" algn="l"/>
                <a:tab pos="9497060" algn="l"/>
                <a:tab pos="10242550" algn="l"/>
              </a:tabLst>
            </a:pPr>
            <a:r>
              <a:rPr sz="2400" b="1" spc="-10" dirty="0">
                <a:latin typeface="Segoe UI"/>
                <a:cs typeface="Segoe UI"/>
              </a:rPr>
              <a:t>There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are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50" dirty="0">
                <a:latin typeface="Segoe UI"/>
                <a:cs typeface="Segoe UI"/>
              </a:rPr>
              <a:t>a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number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of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ways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to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group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5" dirty="0">
                <a:latin typeface="Segoe UI"/>
                <a:cs typeface="Segoe UI"/>
              </a:rPr>
              <a:t>and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cluster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sensors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20" dirty="0">
                <a:latin typeface="Segoe UI"/>
                <a:cs typeface="Segoe UI"/>
              </a:rPr>
              <a:t>into</a:t>
            </a:r>
            <a:r>
              <a:rPr sz="2400" b="1" dirty="0">
                <a:latin typeface="Segoe UI"/>
                <a:cs typeface="Segoe UI"/>
              </a:rPr>
              <a:t>	</a:t>
            </a:r>
            <a:r>
              <a:rPr sz="2400" b="1" spc="-10" dirty="0">
                <a:latin typeface="Segoe UI"/>
                <a:cs typeface="Segoe UI"/>
              </a:rPr>
              <a:t>different </a:t>
            </a:r>
            <a:r>
              <a:rPr sz="2400" b="1" dirty="0">
                <a:latin typeface="Segoe UI"/>
                <a:cs typeface="Segoe UI"/>
              </a:rPr>
              <a:t>categories,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they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are: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241" y="3319398"/>
            <a:ext cx="36607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b="1" spc="-25" dirty="0">
                <a:latin typeface="Segoe UI"/>
                <a:cs typeface="Segoe UI"/>
              </a:rPr>
              <a:t>1.</a:t>
            </a:r>
            <a:r>
              <a:rPr sz="2400" b="1" dirty="0">
                <a:latin typeface="Segoe UI"/>
                <a:cs typeface="Segoe UI"/>
              </a:rPr>
              <a:t>	Active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passive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400" b="1" dirty="0">
                <a:latin typeface="Segoe UI"/>
                <a:cs typeface="Segoe UI"/>
              </a:rPr>
              <a:t>3.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Contact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no-contact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400" b="1" dirty="0">
                <a:latin typeface="Segoe UI"/>
                <a:cs typeface="Segoe UI"/>
              </a:rPr>
              <a:t>5.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Area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application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400" b="1" dirty="0">
                <a:latin typeface="Segoe UI"/>
                <a:cs typeface="Segoe UI"/>
              </a:rPr>
              <a:t>7.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What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measure:</a:t>
            </a:r>
            <a:endParaRPr sz="24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3950" y="3319398"/>
            <a:ext cx="3864610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2.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Invasive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non-invasive</a:t>
            </a:r>
            <a:endParaRPr sz="24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640"/>
              </a:spcBef>
            </a:pPr>
            <a:r>
              <a:rPr sz="2400" b="1" dirty="0">
                <a:latin typeface="Segoe UI"/>
                <a:cs typeface="Segoe UI"/>
              </a:rPr>
              <a:t>4.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Absolute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relative</a:t>
            </a:r>
            <a:endParaRPr sz="2400">
              <a:latin typeface="Segoe UI"/>
              <a:cs typeface="Segoe UI"/>
            </a:endParaRPr>
          </a:p>
          <a:p>
            <a:pPr marL="24765">
              <a:lnSpc>
                <a:spcPct val="100000"/>
              </a:lnSpc>
              <a:spcBef>
                <a:spcPts val="2640"/>
              </a:spcBef>
            </a:pPr>
            <a:r>
              <a:rPr sz="2400" b="1" dirty="0">
                <a:latin typeface="Segoe UI"/>
                <a:cs typeface="Segoe UI"/>
              </a:rPr>
              <a:t>6.</a:t>
            </a:r>
            <a:r>
              <a:rPr sz="2400" b="1" spc="-1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How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measure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457959"/>
            <a:ext cx="11523345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building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blocks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IoT.</a:t>
            </a:r>
            <a:endParaRPr sz="2000">
              <a:latin typeface="Segoe UI"/>
              <a:cs typeface="Segoe UI"/>
            </a:endParaRPr>
          </a:p>
          <a:p>
            <a:pPr marL="355600" marR="7620" indent="-343535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They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transform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everyday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able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learn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interact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environment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meaningful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way.</a:t>
            </a:r>
            <a:endParaRPr sz="2000">
              <a:latin typeface="Segoe UI"/>
              <a:cs typeface="Segoe UI"/>
            </a:endParaRPr>
          </a:p>
          <a:p>
            <a:pPr marL="354330" marR="5080" indent="-342265" algn="just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If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soil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sensor  is  connected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as  part  of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that  is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able  to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coordinate 	</a:t>
            </a:r>
            <a:r>
              <a:rPr sz="2000" b="1" dirty="0">
                <a:latin typeface="Segoe UI"/>
                <a:cs typeface="Segoe UI"/>
              </a:rPr>
              <a:t>intelligently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trigger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irrigation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systems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needed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those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sensor 	</a:t>
            </a:r>
            <a:r>
              <a:rPr sz="2000" b="1" dirty="0">
                <a:latin typeface="Segoe UI"/>
                <a:cs typeface="Segoe UI"/>
              </a:rPr>
              <a:t>readings,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something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far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powerful.</a:t>
            </a:r>
            <a:endParaRPr sz="2000">
              <a:latin typeface="Segoe UI"/>
              <a:cs typeface="Segoe UI"/>
            </a:endParaRPr>
          </a:p>
          <a:p>
            <a:pPr marL="354330" marR="5715" indent="-342265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29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coordinated</a:t>
            </a:r>
            <a:r>
              <a:rPr sz="2000" b="1" spc="229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sensor/actuator</a:t>
            </a:r>
            <a:r>
              <a:rPr sz="2000" b="1" spc="229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set</a:t>
            </a:r>
            <a:r>
              <a:rPr sz="2000" b="1" spc="229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29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intelligently</a:t>
            </a:r>
            <a:r>
              <a:rPr sz="2000" b="1" spc="235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interconnected</a:t>
            </a:r>
            <a:r>
              <a:rPr sz="2000" b="1" spc="229" dirty="0">
                <a:latin typeface="Segoe UI"/>
                <a:cs typeface="Segoe UI"/>
              </a:rPr>
              <a:t>  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229" dirty="0">
                <a:latin typeface="Segoe UI"/>
                <a:cs typeface="Segoe UI"/>
              </a:rPr>
              <a:t>   </a:t>
            </a:r>
            <a:r>
              <a:rPr sz="2000" b="1" spc="-10" dirty="0">
                <a:latin typeface="Segoe UI"/>
                <a:cs typeface="Segoe UI"/>
              </a:rPr>
              <a:t>other 	</a:t>
            </a:r>
            <a:r>
              <a:rPr sz="2000" b="1" dirty="0">
                <a:latin typeface="Segoe UI"/>
                <a:cs typeface="Segoe UI"/>
              </a:rPr>
              <a:t>sensor/actuator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sets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further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coordinate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fertilization,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pest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control,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on—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even 	</a:t>
            </a:r>
            <a:r>
              <a:rPr sz="2000" b="1" dirty="0">
                <a:latin typeface="Segoe UI"/>
                <a:cs typeface="Segoe UI"/>
              </a:rPr>
              <a:t>communicate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backend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calculate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crop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yield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potential.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457959"/>
            <a:ext cx="1152525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term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often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interchangeably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terms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sensor,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smart </a:t>
            </a:r>
            <a:r>
              <a:rPr sz="2000" b="1" dirty="0">
                <a:latin typeface="Segoe UI"/>
                <a:cs typeface="Segoe UI"/>
              </a:rPr>
              <a:t>device,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device,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device,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thing,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thing,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node,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thing, </a:t>
            </a:r>
            <a:r>
              <a:rPr sz="2000" b="1" dirty="0">
                <a:latin typeface="Segoe UI"/>
                <a:cs typeface="Segoe UI"/>
              </a:rPr>
              <a:t>ubiquitous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thing,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intelligent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product.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spc="-10" dirty="0">
                <a:latin typeface="Segoe UI"/>
                <a:cs typeface="Segoe UI"/>
              </a:rPr>
              <a:t>Definition: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  <a:tabLst>
                <a:tab pos="1902460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 </a:t>
            </a:r>
            <a:r>
              <a:rPr sz="2000" b="1" spc="-10" dirty="0">
                <a:latin typeface="Segoe UI"/>
                <a:cs typeface="Segoe UI"/>
              </a:rPr>
              <a:t>object</a:t>
            </a:r>
            <a:r>
              <a:rPr sz="2000" b="1" dirty="0">
                <a:latin typeface="Segoe UI"/>
                <a:cs typeface="Segoe UI"/>
              </a:rPr>
              <a:t>	is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minimum,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following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four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defining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characteristics: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957" y="4811395"/>
            <a:ext cx="30429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Segoe UI"/>
                <a:cs typeface="Segoe UI"/>
              </a:rPr>
              <a:t>1.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unit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3.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0114" y="4811395"/>
            <a:ext cx="367284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Segoe UI"/>
                <a:cs typeface="Segoe UI"/>
              </a:rPr>
              <a:t>2.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Sensor(s)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and/or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actuator(s)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4.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source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457959"/>
            <a:ext cx="17773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853" y="2677413"/>
            <a:ext cx="227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53" y="2067560"/>
            <a:ext cx="1152334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1.</a:t>
            </a:r>
            <a:r>
              <a:rPr sz="2000" b="1" spc="36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unit:</a:t>
            </a:r>
            <a:endParaRPr sz="2000">
              <a:latin typeface="Segoe UI"/>
              <a:cs typeface="Segoe UI"/>
            </a:endParaRPr>
          </a:p>
          <a:p>
            <a:pPr marL="355600" marR="5080" indent="571500" algn="just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unit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acquiring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data,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analyzing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sensing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information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received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sensor(s),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coordinating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signals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any </a:t>
            </a:r>
            <a:r>
              <a:rPr sz="2000" b="1" dirty="0">
                <a:latin typeface="Segoe UI"/>
                <a:cs typeface="Segoe UI"/>
              </a:rPr>
              <a:t>actuators,</a:t>
            </a:r>
            <a:r>
              <a:rPr sz="2000" b="1" spc="14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5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controlling</a:t>
            </a:r>
            <a:r>
              <a:rPr sz="2000" b="1" spc="14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5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variety</a:t>
            </a:r>
            <a:r>
              <a:rPr sz="2000" b="1" spc="15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5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functions</a:t>
            </a:r>
            <a:r>
              <a:rPr sz="2000" b="1" spc="14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15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5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object,</a:t>
            </a:r>
            <a:r>
              <a:rPr sz="2000" b="1" spc="15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including</a:t>
            </a:r>
            <a:r>
              <a:rPr sz="2000" b="1" spc="145" dirty="0">
                <a:latin typeface="Segoe UI"/>
                <a:cs typeface="Segoe UI"/>
              </a:rPr>
              <a:t> 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systems.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853" y="4507690"/>
            <a:ext cx="1152398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Wingdings"/>
              <a:buChar char=""/>
              <a:tabLst>
                <a:tab pos="355600" algn="l"/>
                <a:tab pos="983615" algn="l"/>
                <a:tab pos="1769745" algn="l"/>
                <a:tab pos="3010535" algn="l"/>
                <a:tab pos="3382645" algn="l"/>
                <a:tab pos="3707129" algn="l"/>
                <a:tab pos="5744845" algn="l"/>
                <a:tab pos="6891020" algn="l"/>
                <a:tab pos="7327265" algn="l"/>
                <a:tab pos="7796530" algn="l"/>
                <a:tab pos="8608695" algn="l"/>
                <a:tab pos="9384665" algn="l"/>
                <a:tab pos="10331450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most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common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microcontroller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because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its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small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form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factor,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flexibility,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programming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simplicity,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ubiquity,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consumption,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cost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457959"/>
            <a:ext cx="11524615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 startAt="2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Sensor(s)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and/or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actuator(s):</a:t>
            </a:r>
            <a:endParaRPr sz="2000">
              <a:latin typeface="Segoe UI"/>
              <a:cs typeface="Segoe UI"/>
            </a:endParaRPr>
          </a:p>
          <a:p>
            <a:pPr marL="355600" marR="5080" lvl="1" indent="-343535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690880" algn="l"/>
                <a:tab pos="1536700" algn="l"/>
                <a:tab pos="2433955" algn="l"/>
                <a:tab pos="2774315" algn="l"/>
                <a:tab pos="3847465" algn="l"/>
                <a:tab pos="4251325" algn="l"/>
                <a:tab pos="5711190" algn="l"/>
                <a:tab pos="6392545" algn="l"/>
                <a:tab pos="6936740" algn="l"/>
                <a:tab pos="8054340" algn="l"/>
                <a:tab pos="8896985" algn="l"/>
                <a:tab pos="10023475" algn="l"/>
                <a:tab pos="11062970" algn="l"/>
              </a:tabLst>
            </a:pP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smart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object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capable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interacting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with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physical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world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through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sensors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spc="-10" dirty="0">
                <a:latin typeface="Segoe UI"/>
                <a:cs typeface="Segoe UI"/>
              </a:rPr>
              <a:t>actuators.</a:t>
            </a:r>
            <a:endParaRPr sz="2000">
              <a:latin typeface="Segoe UI"/>
              <a:cs typeface="Segoe UI"/>
            </a:endParaRPr>
          </a:p>
          <a:p>
            <a:pPr marL="355600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learns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measures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environment,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whereas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able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produce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some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change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world.</a:t>
            </a:r>
            <a:endParaRPr sz="2000">
              <a:latin typeface="Segoe UI"/>
              <a:cs typeface="Segoe UI"/>
            </a:endParaRPr>
          </a:p>
          <a:p>
            <a:pPr marL="355600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does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contain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both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 and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actuators.</a:t>
            </a:r>
            <a:endParaRPr sz="2000">
              <a:latin typeface="Segoe UI"/>
              <a:cs typeface="Segoe UI"/>
            </a:endParaRPr>
          </a:p>
          <a:p>
            <a:pPr marL="355600" marR="5715" lvl="1" indent="-343535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fact, a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contain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multiple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and/or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actuators,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depending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upon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457959"/>
            <a:ext cx="11523980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spcBef>
                <a:spcPts val="2400"/>
              </a:spcBef>
              <a:buAutoNum type="arabicPeriod" startAt="3"/>
              <a:tabLst>
                <a:tab pos="295275" algn="l"/>
              </a:tabLst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device:</a:t>
            </a:r>
            <a:endParaRPr sz="2000">
              <a:latin typeface="Segoe UI"/>
              <a:cs typeface="Segoe UI"/>
            </a:endParaRPr>
          </a:p>
          <a:p>
            <a:pPr marL="355600" marR="5080" lvl="1" indent="-343535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939165" algn="l"/>
                <a:tab pos="2945130" algn="l"/>
                <a:tab pos="3565525" algn="l"/>
                <a:tab pos="3891279" algn="l"/>
                <a:tab pos="5400675" algn="l"/>
                <a:tab pos="5897245" algn="l"/>
                <a:tab pos="7366634" algn="l"/>
                <a:tab pos="7647305" algn="l"/>
                <a:tab pos="8479155" algn="l"/>
                <a:tab pos="9364980" algn="l"/>
                <a:tab pos="10034270" algn="l"/>
                <a:tab pos="1082230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communication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unit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responsible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connecting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smart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object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with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other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smart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outside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world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(via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network).</a:t>
            </a:r>
            <a:endParaRPr sz="2000">
              <a:latin typeface="Segoe UI"/>
              <a:cs typeface="Segoe UI"/>
            </a:endParaRPr>
          </a:p>
          <a:p>
            <a:pPr marL="355600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either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wired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wireless.</a:t>
            </a:r>
            <a:endParaRPr sz="2000">
              <a:latin typeface="Segoe UI"/>
              <a:cs typeface="Segoe UI"/>
            </a:endParaRPr>
          </a:p>
          <a:p>
            <a:pPr marL="355600" marR="5080" lvl="1" indent="-343535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5600" algn="l"/>
                <a:tab pos="748665" algn="l"/>
                <a:tab pos="1292860" algn="l"/>
                <a:tab pos="2553335" algn="l"/>
                <a:tab pos="3401060" algn="l"/>
                <a:tab pos="4414520" algn="l"/>
                <a:tab pos="4947920" algn="l"/>
                <a:tab pos="6258560" algn="l"/>
                <a:tab pos="8218805" algn="l"/>
                <a:tab pos="8730615" algn="l"/>
                <a:tab pos="9026525" algn="l"/>
                <a:tab pos="10123805" algn="l"/>
                <a:tab pos="10532745" algn="l"/>
              </a:tabLst>
            </a:pPr>
            <a:r>
              <a:rPr sz="2000" b="1" spc="-25" dirty="0">
                <a:latin typeface="Segoe UI"/>
                <a:cs typeface="Segoe UI"/>
              </a:rPr>
              <a:t>In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IoT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smart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objects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wirelessly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interconnected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number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reasons, </a:t>
            </a:r>
            <a:r>
              <a:rPr sz="2000" b="1" dirty="0">
                <a:latin typeface="Segoe UI"/>
                <a:cs typeface="Segoe UI"/>
              </a:rPr>
              <a:t>including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cost,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infrastructure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availability,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ease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deployment.</a:t>
            </a:r>
            <a:endParaRPr sz="2000">
              <a:latin typeface="Segoe UI"/>
              <a:cs typeface="Segoe UI"/>
            </a:endParaRPr>
          </a:p>
          <a:p>
            <a:pPr marL="355600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There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myriad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different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1414399"/>
            <a:ext cx="1152461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spcBef>
                <a:spcPts val="2400"/>
              </a:spcBef>
              <a:buAutoNum type="arabicPeriod" startAt="4"/>
              <a:tabLst>
                <a:tab pos="295275" algn="l"/>
              </a:tabLst>
            </a:pP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1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source:</a:t>
            </a:r>
            <a:endParaRPr sz="2000">
              <a:latin typeface="Segoe UI"/>
              <a:cs typeface="Segoe UI"/>
            </a:endParaRPr>
          </a:p>
          <a:p>
            <a:pPr marL="355600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components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powered.</a:t>
            </a:r>
            <a:endParaRPr sz="2000">
              <a:latin typeface="Segoe UI"/>
              <a:cs typeface="Segoe UI"/>
            </a:endParaRPr>
          </a:p>
          <a:p>
            <a:pPr marL="355600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significant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consumption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comes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object.</a:t>
            </a:r>
            <a:endParaRPr sz="2000">
              <a:latin typeface="Segoe UI"/>
              <a:cs typeface="Segoe UI"/>
            </a:endParaRPr>
          </a:p>
          <a:p>
            <a:pPr marL="355600" lvl="1" indent="-342900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requirements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greatly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application.</a:t>
            </a:r>
            <a:endParaRPr sz="2000">
              <a:latin typeface="Segoe UI"/>
              <a:cs typeface="Segoe UI"/>
            </a:endParaRPr>
          </a:p>
          <a:p>
            <a:pPr marL="355600" lvl="1" indent="-34290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power,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deployed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very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long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time,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easily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Segoe UI"/>
                <a:cs typeface="Segoe UI"/>
              </a:rPr>
              <a:t>accessible.</a:t>
            </a:r>
            <a:endParaRPr sz="2000">
              <a:latin typeface="Segoe UI"/>
              <a:cs typeface="Segoe UI"/>
            </a:endParaRPr>
          </a:p>
          <a:p>
            <a:pPr marL="355600" marR="5080" lvl="1" indent="-343535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1000125" algn="l"/>
                <a:tab pos="1755775" algn="l"/>
                <a:tab pos="2738120" algn="l"/>
                <a:tab pos="3021330" algn="l"/>
                <a:tab pos="3543935" algn="l"/>
                <a:tab pos="3972560" algn="l"/>
                <a:tab pos="4092575" algn="l"/>
                <a:tab pos="4939030" algn="l"/>
                <a:tab pos="5817870" algn="l"/>
                <a:tab pos="5842635" algn="l"/>
                <a:tab pos="6631940" algn="l"/>
                <a:tab pos="7101840" algn="l"/>
                <a:tab pos="7696200" algn="l"/>
                <a:tab pos="8133080" algn="l"/>
                <a:tab pos="8989695" algn="l"/>
                <a:tab pos="9095105" algn="l"/>
                <a:tab pos="9940925" algn="l"/>
                <a:tab pos="10108565" algn="l"/>
                <a:tab pos="10753725" algn="l"/>
              </a:tabLst>
            </a:pPr>
            <a:r>
              <a:rPr sz="2000" b="1" spc="-20" dirty="0">
                <a:latin typeface="Segoe UI"/>
                <a:cs typeface="Segoe UI"/>
              </a:rPr>
              <a:t>This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combination,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when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	</a:t>
            </a:r>
            <a:r>
              <a:rPr sz="2000" b="1" spc="-10" dirty="0">
                <a:latin typeface="Segoe UI"/>
                <a:cs typeface="Segoe UI"/>
              </a:rPr>
              <a:t>smart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object</a:t>
            </a:r>
            <a:r>
              <a:rPr sz="2000" b="1" dirty="0">
                <a:latin typeface="Segoe UI"/>
                <a:cs typeface="Segoe UI"/>
              </a:rPr>
              <a:t>		</a:t>
            </a:r>
            <a:r>
              <a:rPr sz="2000" b="1" spc="-10" dirty="0">
                <a:latin typeface="Segoe UI"/>
                <a:cs typeface="Segoe UI"/>
              </a:rPr>
              <a:t>relies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battery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power,</a:t>
            </a:r>
            <a:r>
              <a:rPr sz="2000" b="1" dirty="0">
                <a:latin typeface="Segoe UI"/>
                <a:cs typeface="Segoe UI"/>
              </a:rPr>
              <a:t>		</a:t>
            </a:r>
            <a:r>
              <a:rPr sz="2000" b="1" spc="-10" dirty="0">
                <a:latin typeface="Segoe UI"/>
                <a:cs typeface="Segoe UI"/>
              </a:rPr>
              <a:t>implies</a:t>
            </a:r>
            <a:r>
              <a:rPr sz="2000" b="1" dirty="0">
                <a:latin typeface="Segoe UI"/>
                <a:cs typeface="Segoe UI"/>
              </a:rPr>
              <a:t>		</a:t>
            </a:r>
            <a:r>
              <a:rPr sz="2000" b="1" spc="-20" dirty="0">
                <a:latin typeface="Segoe UI"/>
                <a:cs typeface="Segoe UI"/>
              </a:rPr>
              <a:t>that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power efficiency,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judicious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power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management,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sleep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modes,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ultra-</a:t>
            </a:r>
            <a:r>
              <a:rPr sz="2000" b="1" spc="-25" dirty="0">
                <a:latin typeface="Segoe UI"/>
                <a:cs typeface="Segoe UI"/>
              </a:rPr>
              <a:t>low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power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consumption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658" y="6444183"/>
            <a:ext cx="63855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hardware, 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 on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critical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desig</a:t>
            </a:r>
            <a:r>
              <a:rPr sz="2000" b="1" spc="-220" dirty="0">
                <a:latin typeface="Segoe UI"/>
                <a:cs typeface="Segoe UI"/>
              </a:rPr>
              <a:t>n</a:t>
            </a:r>
            <a:r>
              <a:rPr sz="1800" spc="-112" baseline="41666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2000" b="1" spc="-1030" dirty="0">
                <a:latin typeface="Segoe UI"/>
                <a:cs typeface="Segoe UI"/>
              </a:rPr>
              <a:t>e</a:t>
            </a:r>
            <a:r>
              <a:rPr sz="1800" spc="-142" baseline="41666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1800" baseline="41666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1800" spc="-22" baseline="41666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spc="-810" baseline="41666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2000" b="1" spc="-80" dirty="0">
                <a:latin typeface="Segoe UI"/>
                <a:cs typeface="Segoe UI"/>
              </a:rPr>
              <a:t>l</a:t>
            </a:r>
            <a:r>
              <a:rPr sz="1800" spc="-810" baseline="41666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2000" b="1" spc="-585" dirty="0">
                <a:latin typeface="Segoe UI"/>
                <a:cs typeface="Segoe UI"/>
              </a:rPr>
              <a:t>e</a:t>
            </a:r>
            <a:r>
              <a:rPr sz="1800" spc="-120" baseline="41666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2000" b="1" spc="-1785" dirty="0">
                <a:latin typeface="Segoe UI"/>
                <a:cs typeface="Segoe UI"/>
              </a:rPr>
              <a:t>m</a:t>
            </a:r>
            <a:r>
              <a:rPr sz="1800" spc="-15" baseline="41666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baseline="41666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spc="-532" baseline="41666" dirty="0">
                <a:solidFill>
                  <a:srgbClr val="888888"/>
                </a:solidFill>
                <a:latin typeface="Segoe UI"/>
                <a:cs typeface="Segoe UI"/>
              </a:rPr>
              <a:t>M</a:t>
            </a:r>
            <a:r>
              <a:rPr sz="2000" b="1" spc="-760" dirty="0">
                <a:latin typeface="Segoe UI"/>
                <a:cs typeface="Segoe UI"/>
              </a:rPr>
              <a:t>e</a:t>
            </a:r>
            <a:r>
              <a:rPr sz="1800" spc="-7" baseline="41666" dirty="0">
                <a:solidFill>
                  <a:srgbClr val="888888"/>
                </a:solidFill>
                <a:latin typeface="Segoe UI"/>
                <a:cs typeface="Segoe UI"/>
              </a:rPr>
              <a:t>u</a:t>
            </a:r>
            <a:r>
              <a:rPr sz="1800" spc="-712" baseline="41666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2000" b="1" spc="-775" dirty="0">
                <a:latin typeface="Segoe UI"/>
                <a:cs typeface="Segoe UI"/>
              </a:rPr>
              <a:t>n</a:t>
            </a:r>
            <a:r>
              <a:rPr sz="1800" spc="-15" baseline="41666" dirty="0">
                <a:solidFill>
                  <a:srgbClr val="888888"/>
                </a:solidFill>
                <a:latin typeface="Segoe UI"/>
                <a:cs typeface="Segoe UI"/>
              </a:rPr>
              <a:t>t</a:t>
            </a:r>
            <a:r>
              <a:rPr sz="1800" spc="-419" baseline="41666" dirty="0">
                <a:solidFill>
                  <a:srgbClr val="888888"/>
                </a:solidFill>
                <a:latin typeface="Segoe UI"/>
                <a:cs typeface="Segoe UI"/>
              </a:rPr>
              <a:t>a</a:t>
            </a:r>
            <a:r>
              <a:rPr sz="2000" b="1" spc="-525" dirty="0">
                <a:latin typeface="Segoe UI"/>
                <a:cs typeface="Segoe UI"/>
              </a:rPr>
              <a:t>t</a:t>
            </a:r>
            <a:r>
              <a:rPr sz="1800" spc="-15" baseline="41666" dirty="0">
                <a:solidFill>
                  <a:srgbClr val="888888"/>
                </a:solidFill>
                <a:latin typeface="Segoe UI"/>
                <a:cs typeface="Segoe UI"/>
              </a:rPr>
              <a:t>f</a:t>
            </a:r>
            <a:r>
              <a:rPr sz="1800" spc="-735" baseline="41666" dirty="0">
                <a:solidFill>
                  <a:srgbClr val="888888"/>
                </a:solidFill>
                <a:latin typeface="Segoe UI"/>
                <a:cs typeface="Segoe UI"/>
              </a:rPr>
              <a:t>a</a:t>
            </a:r>
            <a:r>
              <a:rPr sz="2000" b="1" spc="-420" dirty="0">
                <a:latin typeface="Segoe UI"/>
                <a:cs typeface="Segoe UI"/>
              </a:rPr>
              <a:t>s</a:t>
            </a:r>
            <a:r>
              <a:rPr sz="1800" spc="-15" baseline="41666" dirty="0">
                <a:solidFill>
                  <a:srgbClr val="888888"/>
                </a:solidFill>
                <a:latin typeface="Segoe UI"/>
                <a:cs typeface="Segoe UI"/>
              </a:rPr>
              <a:t>,</a:t>
            </a:r>
            <a:r>
              <a:rPr sz="1800" spc="-7" baseline="41666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spc="-15" baseline="41666" dirty="0">
                <a:solidFill>
                  <a:srgbClr val="888888"/>
                </a:solidFill>
                <a:latin typeface="Segoe UI"/>
                <a:cs typeface="Segoe UI"/>
              </a:rPr>
              <a:t>HKBKCE</a:t>
            </a:r>
            <a:endParaRPr sz="1800" baseline="41666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5068" y="6431686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44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35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1414399"/>
            <a:ext cx="17773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403" y="1027174"/>
            <a:ext cx="6409944" cy="58308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2282" y="6315557"/>
            <a:ext cx="5003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Characteristics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Smart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spc="-215" dirty="0">
                <a:latin typeface="Arial"/>
                <a:cs typeface="Arial"/>
              </a:rPr>
              <a:t>b</a:t>
            </a:r>
            <a:r>
              <a:rPr sz="1800" spc="-967" baseline="-13888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b="1" spc="-10" dirty="0">
                <a:latin typeface="Arial"/>
                <a:cs typeface="Arial"/>
              </a:rPr>
              <a:t>j</a:t>
            </a:r>
            <a:r>
              <a:rPr sz="1800" b="1" spc="-875" dirty="0">
                <a:latin typeface="Arial"/>
                <a:cs typeface="Arial"/>
              </a:rPr>
              <a:t>e</a:t>
            </a:r>
            <a:r>
              <a:rPr sz="1800" spc="-150" baseline="-13888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1800" spc="-7" baseline="-13888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1800" spc="-75" baseline="-13888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b="1" spc="-975" dirty="0">
                <a:latin typeface="Arial"/>
                <a:cs typeface="Arial"/>
              </a:rPr>
              <a:t>c</a:t>
            </a:r>
            <a:r>
              <a:rPr sz="1800" spc="-52" baseline="-13888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1800" spc="-375" baseline="-13888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1800" b="1" spc="-380" dirty="0">
                <a:latin typeface="Arial"/>
                <a:cs typeface="Arial"/>
              </a:rPr>
              <a:t>t</a:t>
            </a:r>
            <a:r>
              <a:rPr sz="1800" spc="-22" baseline="-13888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1800" spc="-15" baseline="-13888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spc="-7" baseline="-13888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baseline="-13888" dirty="0">
                <a:solidFill>
                  <a:srgbClr val="888888"/>
                </a:solidFill>
                <a:latin typeface="Segoe UI"/>
                <a:cs typeface="Segoe UI"/>
              </a:rPr>
              <a:t>Mustafa,</a:t>
            </a:r>
            <a:r>
              <a:rPr sz="1800" spc="-22" baseline="-13888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spc="-15" baseline="-13888" dirty="0">
                <a:solidFill>
                  <a:srgbClr val="888888"/>
                </a:solidFill>
                <a:latin typeface="Segoe UI"/>
                <a:cs typeface="Segoe UI"/>
              </a:rPr>
              <a:t>HKBKCE</a:t>
            </a:r>
            <a:endParaRPr sz="1800" baseline="-13888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5068" y="6431686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45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36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1414399"/>
            <a:ext cx="648779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Segoe UI"/>
                <a:cs typeface="Segoe UI"/>
              </a:rPr>
              <a:t>Trends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Broad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generalizations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trends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impacting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IoT: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Size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decreasing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consumption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decreasing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405"/>
              </a:spcBef>
              <a:buAutoNum type="arabicPeriod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increasing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capabilities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improving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increasingly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standardized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4365" y="6431686"/>
            <a:ext cx="1765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888888"/>
                </a:solidFill>
                <a:latin typeface="Segoe UI"/>
                <a:cs typeface="Segoe UI"/>
              </a:rPr>
              <a:t>Dr.</a:t>
            </a:r>
            <a:r>
              <a:rPr sz="1200" spc="-55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Syed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Mustafa,</a:t>
            </a:r>
            <a:r>
              <a:rPr sz="1200" spc="-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Segoe UI"/>
                <a:cs typeface="Segoe UI"/>
              </a:rPr>
              <a:t>HKBKCE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5068" y="6431686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46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37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1250950"/>
            <a:ext cx="10327640" cy="442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Segoe UI"/>
                <a:cs typeface="Segoe UI"/>
              </a:rPr>
              <a:t>Trends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Broad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generalizations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trends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impacting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IoT: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Size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decreasing:</a:t>
            </a:r>
            <a:endParaRPr sz="200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335"/>
              </a:spcBef>
              <a:buFont typeface="Wingdings"/>
              <a:buChar char=""/>
              <a:tabLst>
                <a:tab pos="1155700" algn="l"/>
              </a:tabLst>
            </a:pP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reference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MEMS,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there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clear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trend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ever-</a:t>
            </a:r>
            <a:r>
              <a:rPr sz="1800" b="1" dirty="0">
                <a:latin typeface="Segoe UI"/>
                <a:cs typeface="Segoe UI"/>
              </a:rPr>
              <a:t>decreasing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size.</a:t>
            </a:r>
            <a:endParaRPr sz="180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285"/>
              </a:spcBef>
              <a:buFont typeface="Wingdings"/>
              <a:buChar char=""/>
              <a:tabLst>
                <a:tab pos="1155700" algn="l"/>
              </a:tabLst>
            </a:pPr>
            <a:r>
              <a:rPr sz="1800" b="1" dirty="0">
                <a:latin typeface="Segoe UI"/>
                <a:cs typeface="Segoe UI"/>
              </a:rPr>
              <a:t>Some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smart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objects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small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they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even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visible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 naked</a:t>
            </a:r>
            <a:r>
              <a:rPr sz="1800" b="1" spc="-20" dirty="0">
                <a:latin typeface="Segoe UI"/>
                <a:cs typeface="Segoe UI"/>
              </a:rPr>
              <a:t> eye.</a:t>
            </a:r>
            <a:endParaRPr sz="1800">
              <a:latin typeface="Segoe UI"/>
              <a:cs typeface="Segoe UI"/>
            </a:endParaRPr>
          </a:p>
          <a:p>
            <a:pPr marL="1155700" lvl="1" indent="-457200">
              <a:lnSpc>
                <a:spcPct val="100000"/>
              </a:lnSpc>
              <a:spcBef>
                <a:spcPts val="2280"/>
              </a:spcBef>
              <a:buFont typeface="Wingdings"/>
              <a:buChar char=""/>
              <a:tabLst>
                <a:tab pos="1155700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reduced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size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makes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smart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objects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easier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embed in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everyday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objects.</a:t>
            </a:r>
            <a:endParaRPr sz="18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spcBef>
                <a:spcPts val="2345"/>
              </a:spcBef>
              <a:buAutoNum type="arabicPeriod"/>
              <a:tabLst>
                <a:tab pos="295275" algn="l"/>
              </a:tabLst>
            </a:pP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consumption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decreasing:</a:t>
            </a:r>
            <a:endParaRPr sz="20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335"/>
              </a:spcBef>
              <a:buFont typeface="Wingdings"/>
              <a:buChar char="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different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hardware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components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smart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object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continually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consume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less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power.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2558" y="5937910"/>
            <a:ext cx="925322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80365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especially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truef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sensors,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many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which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completely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passive.</a:t>
            </a:r>
            <a:endParaRPr sz="1800">
              <a:latin typeface="Segoe UI"/>
              <a:cs typeface="Segoe UI"/>
            </a:endParaRPr>
          </a:p>
          <a:p>
            <a:pPr marL="380365" indent="-342265">
              <a:lnSpc>
                <a:spcPct val="100000"/>
              </a:lnSpc>
              <a:spcBef>
                <a:spcPts val="2285"/>
              </a:spcBef>
              <a:buFont typeface="Wingdings"/>
              <a:buChar char=""/>
              <a:tabLst>
                <a:tab pos="380365" algn="l"/>
              </a:tabLst>
            </a:pPr>
            <a:r>
              <a:rPr sz="1800" b="1" dirty="0">
                <a:latin typeface="Segoe UI"/>
                <a:cs typeface="Segoe UI"/>
              </a:rPr>
              <a:t>Some</a:t>
            </a:r>
            <a:r>
              <a:rPr sz="1800" b="1" spc="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battery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powered</a:t>
            </a:r>
            <a:r>
              <a:rPr sz="1800" b="1" spc="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sensors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last </a:t>
            </a:r>
            <a:r>
              <a:rPr sz="1800" b="1" spc="-505" dirty="0">
                <a:latin typeface="Segoe UI"/>
                <a:cs typeface="Segoe UI"/>
              </a:rPr>
              <a:t>1</a:t>
            </a:r>
            <a:r>
              <a:rPr sz="1800" spc="-555" baseline="53240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b="1" spc="-700" dirty="0">
                <a:latin typeface="Segoe UI"/>
                <a:cs typeface="Segoe UI"/>
              </a:rPr>
              <a:t>0</a:t>
            </a:r>
            <a:r>
              <a:rPr sz="1800" spc="-157" baseline="53240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1800" spc="-15" baseline="53240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1800" baseline="532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spc="-547" baseline="53240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1800" b="1" spc="-785" dirty="0">
                <a:latin typeface="Segoe UI"/>
                <a:cs typeface="Segoe UI"/>
              </a:rPr>
              <a:t>o</a:t>
            </a:r>
            <a:r>
              <a:rPr sz="1800" spc="-15" baseline="53240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1800" spc="-667" baseline="53240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1800" b="1" spc="-300" dirty="0">
                <a:latin typeface="Segoe UI"/>
                <a:cs typeface="Segoe UI"/>
              </a:rPr>
              <a:t>r</a:t>
            </a:r>
            <a:r>
              <a:rPr sz="1800" spc="-15" baseline="53240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spc="-375" baseline="532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b="1" spc="-1425" dirty="0">
                <a:latin typeface="Segoe UI"/>
                <a:cs typeface="Segoe UI"/>
              </a:rPr>
              <a:t>m</a:t>
            </a:r>
            <a:r>
              <a:rPr sz="1800" spc="-15" baseline="53240" dirty="0">
                <a:solidFill>
                  <a:srgbClr val="888888"/>
                </a:solidFill>
                <a:latin typeface="Segoe UI"/>
                <a:cs typeface="Segoe UI"/>
              </a:rPr>
              <a:t>M</a:t>
            </a:r>
            <a:r>
              <a:rPr sz="1800" spc="-562" baseline="53240" dirty="0">
                <a:solidFill>
                  <a:srgbClr val="888888"/>
                </a:solidFill>
                <a:latin typeface="Segoe UI"/>
                <a:cs typeface="Segoe UI"/>
              </a:rPr>
              <a:t>u</a:t>
            </a:r>
            <a:r>
              <a:rPr sz="1800" b="1" spc="-745" dirty="0">
                <a:latin typeface="Segoe UI"/>
                <a:cs typeface="Segoe UI"/>
              </a:rPr>
              <a:t>o</a:t>
            </a:r>
            <a:r>
              <a:rPr sz="1800" spc="-37" baseline="53240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1800" spc="-292" baseline="53240" dirty="0">
                <a:solidFill>
                  <a:srgbClr val="888888"/>
                </a:solidFill>
                <a:latin typeface="Segoe UI"/>
                <a:cs typeface="Segoe UI"/>
              </a:rPr>
              <a:t>t</a:t>
            </a:r>
            <a:r>
              <a:rPr sz="1800" b="1" spc="-550" dirty="0">
                <a:latin typeface="Segoe UI"/>
                <a:cs typeface="Segoe UI"/>
              </a:rPr>
              <a:t>r</a:t>
            </a:r>
            <a:r>
              <a:rPr sz="1800" spc="-150" baseline="53240" dirty="0">
                <a:solidFill>
                  <a:srgbClr val="888888"/>
                </a:solidFill>
                <a:latin typeface="Segoe UI"/>
                <a:cs typeface="Segoe UI"/>
              </a:rPr>
              <a:t>a</a:t>
            </a:r>
            <a:r>
              <a:rPr sz="1800" b="1" spc="-910" dirty="0">
                <a:latin typeface="Segoe UI"/>
                <a:cs typeface="Segoe UI"/>
              </a:rPr>
              <a:t>e</a:t>
            </a:r>
            <a:r>
              <a:rPr sz="1800" spc="-15" baseline="53240" dirty="0">
                <a:solidFill>
                  <a:srgbClr val="888888"/>
                </a:solidFill>
                <a:latin typeface="Segoe UI"/>
                <a:cs typeface="Segoe UI"/>
              </a:rPr>
              <a:t>fa,</a:t>
            </a:r>
            <a:r>
              <a:rPr sz="1800" spc="-270" baseline="532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b="1" spc="-800" dirty="0">
                <a:latin typeface="Segoe UI"/>
                <a:cs typeface="Segoe UI"/>
              </a:rPr>
              <a:t>y</a:t>
            </a:r>
            <a:r>
              <a:rPr sz="1800" spc="-127" baseline="53240" dirty="0">
                <a:solidFill>
                  <a:srgbClr val="888888"/>
                </a:solidFill>
                <a:latin typeface="Segoe UI"/>
                <a:cs typeface="Segoe UI"/>
              </a:rPr>
              <a:t>H</a:t>
            </a:r>
            <a:r>
              <a:rPr sz="1800" b="1" spc="-919" dirty="0">
                <a:latin typeface="Segoe UI"/>
                <a:cs typeface="Segoe UI"/>
              </a:rPr>
              <a:t>e</a:t>
            </a:r>
            <a:r>
              <a:rPr sz="1800" spc="-15" baseline="53240" dirty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1800" spc="-750" baseline="53240" dirty="0">
                <a:solidFill>
                  <a:srgbClr val="888888"/>
                </a:solidFill>
                <a:latin typeface="Segoe UI"/>
                <a:cs typeface="Segoe UI"/>
              </a:rPr>
              <a:t>B</a:t>
            </a:r>
            <a:r>
              <a:rPr sz="1800" b="1" spc="-495" dirty="0">
                <a:latin typeface="Segoe UI"/>
                <a:cs typeface="Segoe UI"/>
              </a:rPr>
              <a:t>a</a:t>
            </a:r>
            <a:r>
              <a:rPr sz="1800" spc="-352" baseline="53240" dirty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1800" b="1" spc="-560" dirty="0">
                <a:latin typeface="Segoe UI"/>
                <a:cs typeface="Segoe UI"/>
              </a:rPr>
              <a:t>r</a:t>
            </a:r>
            <a:r>
              <a:rPr sz="1800" spc="-284" baseline="53240" dirty="0">
                <a:solidFill>
                  <a:srgbClr val="888888"/>
                </a:solidFill>
                <a:latin typeface="Segoe UI"/>
                <a:cs typeface="Segoe UI"/>
              </a:rPr>
              <a:t>C</a:t>
            </a:r>
            <a:r>
              <a:rPr sz="1800" b="1" spc="-625" dirty="0">
                <a:latin typeface="Segoe UI"/>
                <a:cs typeface="Segoe UI"/>
              </a:rPr>
              <a:t>s</a:t>
            </a:r>
            <a:r>
              <a:rPr sz="1800" spc="-15" baseline="53240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1800" spc="225" baseline="53240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without</a:t>
            </a:r>
            <a:r>
              <a:rPr sz="1800" b="1" spc="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battery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replacement.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5068" y="6431686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47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38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50950"/>
            <a:ext cx="11523345" cy="5246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Segoe UI"/>
                <a:cs typeface="Segoe UI"/>
              </a:rPr>
              <a:t>Trends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Broad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generalizations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trends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impacting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IoT: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spcBef>
                <a:spcPts val="2400"/>
              </a:spcBef>
              <a:buAutoNum type="arabicPeriod" startAt="3"/>
              <a:tabLst>
                <a:tab pos="295275" algn="l"/>
              </a:tabLst>
            </a:pP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increasing:</a:t>
            </a:r>
            <a:endParaRPr sz="20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335"/>
              </a:spcBef>
              <a:buFont typeface="Wingdings"/>
              <a:buChar char="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Processors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continually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getting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powerful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smaller.</a:t>
            </a:r>
            <a:endParaRPr sz="1800">
              <a:latin typeface="Segoe UI"/>
              <a:cs typeface="Segoe UI"/>
            </a:endParaRPr>
          </a:p>
          <a:p>
            <a:pPr marL="1041400" marR="6985" lvl="1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1041400" algn="l"/>
                <a:tab pos="1633855" algn="l"/>
                <a:tab pos="1955800" algn="l"/>
                <a:tab pos="2234565" algn="l"/>
                <a:tab pos="2760980" algn="l"/>
                <a:tab pos="4353560" algn="l"/>
                <a:tab pos="4827270" algn="l"/>
                <a:tab pos="5600065" algn="l"/>
                <a:tab pos="6587490" algn="l"/>
                <a:tab pos="6964680" algn="l"/>
                <a:tab pos="7592059" algn="l"/>
                <a:tab pos="8596630" algn="l"/>
                <a:tab pos="10032365" algn="l"/>
                <a:tab pos="11104245" algn="l"/>
              </a:tabLst>
            </a:pPr>
            <a:r>
              <a:rPr sz="1800" b="1" spc="-20" dirty="0">
                <a:latin typeface="Segoe UI"/>
                <a:cs typeface="Segoe UI"/>
              </a:rPr>
              <a:t>This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is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50" dirty="0">
                <a:latin typeface="Segoe UI"/>
                <a:cs typeface="Segoe UI"/>
              </a:rPr>
              <a:t>a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key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advancement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for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smart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objects,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as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they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become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increasingly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complex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and </a:t>
            </a:r>
            <a:r>
              <a:rPr sz="1800" b="1" spc="-10" dirty="0">
                <a:latin typeface="Segoe UI"/>
                <a:cs typeface="Segoe UI"/>
              </a:rPr>
              <a:t>connected.</a:t>
            </a:r>
            <a:endParaRPr sz="18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spcBef>
                <a:spcPts val="2340"/>
              </a:spcBef>
              <a:buAutoNum type="arabicPeriod" startAt="3"/>
              <a:tabLst>
                <a:tab pos="295275" algn="l"/>
              </a:tabLst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capabilities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improving:</a:t>
            </a:r>
            <a:endParaRPr sz="20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340"/>
              </a:spcBef>
              <a:buFont typeface="Wingdings"/>
              <a:buChar char="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wireless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speeds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continually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increasing,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but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they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also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increasing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range.</a:t>
            </a:r>
            <a:endParaRPr sz="1800">
              <a:latin typeface="Segoe UI"/>
              <a:cs typeface="Segoe UI"/>
            </a:endParaRPr>
          </a:p>
          <a:p>
            <a:pPr marL="1041400" marR="5080" lvl="1" indent="-342900">
              <a:lnSpc>
                <a:spcPct val="150100"/>
              </a:lnSpc>
              <a:spcBef>
                <a:spcPts val="1200"/>
              </a:spcBef>
              <a:buFont typeface="Wingdings"/>
              <a:buChar char="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driving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development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specialized</a:t>
            </a:r>
            <a:r>
              <a:rPr sz="1800" b="1" spc="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communication</a:t>
            </a:r>
            <a:r>
              <a:rPr sz="1800" b="1" spc="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protocols</a:t>
            </a:r>
            <a:r>
              <a:rPr sz="1800" b="1" spc="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covering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greater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diversity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cases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environments.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3980" cy="484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2640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Segoe UI"/>
                <a:cs typeface="Segoe UI"/>
              </a:rPr>
              <a:t>Active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passive:</a:t>
            </a:r>
            <a:endParaRPr sz="2400">
              <a:latin typeface="Segoe UI"/>
              <a:cs typeface="Segoe UI"/>
            </a:endParaRPr>
          </a:p>
          <a:p>
            <a:pPr marL="12700" marR="5080" indent="914400" algn="just">
              <a:lnSpc>
                <a:spcPct val="150100"/>
              </a:lnSpc>
              <a:spcBef>
                <a:spcPts val="1200"/>
              </a:spcBef>
            </a:pP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4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can</a:t>
            </a:r>
            <a:r>
              <a:rPr sz="2400" b="1" spc="4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</a:t>
            </a:r>
            <a:r>
              <a:rPr sz="2400" b="1" spc="4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categorized</a:t>
            </a:r>
            <a:r>
              <a:rPr sz="2400" b="1" spc="43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based</a:t>
            </a:r>
            <a:r>
              <a:rPr sz="2400" b="1" spc="43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</a:t>
            </a:r>
            <a:r>
              <a:rPr sz="2400" b="1" spc="40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whether</a:t>
            </a:r>
            <a:r>
              <a:rPr sz="2400" b="1" spc="4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they</a:t>
            </a:r>
            <a:r>
              <a:rPr sz="2400" b="1" spc="434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produce</a:t>
            </a:r>
            <a:r>
              <a:rPr sz="2400" b="1" spc="409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</a:t>
            </a:r>
            <a:r>
              <a:rPr sz="2400" b="1" spc="43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energy </a:t>
            </a:r>
            <a:r>
              <a:rPr sz="2400" b="1" dirty="0">
                <a:latin typeface="Segoe UI"/>
                <a:cs typeface="Segoe UI"/>
              </a:rPr>
              <a:t>output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1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typically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require</a:t>
            </a:r>
            <a:r>
              <a:rPr sz="2400" b="1" spc="1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external</a:t>
            </a:r>
            <a:r>
              <a:rPr sz="2400" b="1" spc="1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power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supply</a:t>
            </a:r>
            <a:r>
              <a:rPr sz="2400" b="1" spc="1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(active)</a:t>
            </a:r>
            <a:r>
              <a:rPr sz="2400" b="1" spc="1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1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whether</a:t>
            </a:r>
            <a:r>
              <a:rPr sz="2400" b="1" spc="135" dirty="0">
                <a:latin typeface="Segoe UI"/>
                <a:cs typeface="Segoe UI"/>
              </a:rPr>
              <a:t> </a:t>
            </a:r>
            <a:r>
              <a:rPr sz="2400" b="1" spc="-20" dirty="0">
                <a:latin typeface="Segoe UI"/>
                <a:cs typeface="Segoe UI"/>
              </a:rPr>
              <a:t>they </a:t>
            </a:r>
            <a:r>
              <a:rPr sz="2400" b="1" dirty="0">
                <a:latin typeface="Segoe UI"/>
                <a:cs typeface="Segoe UI"/>
              </a:rPr>
              <a:t>simply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receive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energy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and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typically</a:t>
            </a:r>
            <a:r>
              <a:rPr sz="2400" b="1" spc="-7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require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no</a:t>
            </a:r>
            <a:r>
              <a:rPr sz="2400" b="1" spc="-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external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power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supply</a:t>
            </a:r>
            <a:r>
              <a:rPr sz="2400" b="1" spc="-6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(passive).</a:t>
            </a:r>
            <a:endParaRPr sz="2400">
              <a:latin typeface="Segoe UI"/>
              <a:cs typeface="Segoe UI"/>
            </a:endParaRPr>
          </a:p>
          <a:p>
            <a:pPr marL="469265" indent="-456565" algn="just">
              <a:lnSpc>
                <a:spcPct val="100000"/>
              </a:lnSpc>
              <a:spcBef>
                <a:spcPts val="2640"/>
              </a:spcBef>
              <a:buAutoNum type="arabicPeriod" startAt="2"/>
              <a:tabLst>
                <a:tab pos="469265" algn="l"/>
              </a:tabLst>
            </a:pPr>
            <a:r>
              <a:rPr sz="2400" b="1" dirty="0">
                <a:latin typeface="Segoe UI"/>
                <a:cs typeface="Segoe UI"/>
              </a:rPr>
              <a:t>Invasive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non-invasive:</a:t>
            </a:r>
            <a:endParaRPr sz="2400">
              <a:latin typeface="Segoe UI"/>
              <a:cs typeface="Segoe UI"/>
            </a:endParaRPr>
          </a:p>
          <a:p>
            <a:pPr marL="12700" marR="6350" indent="914400" algn="just">
              <a:lnSpc>
                <a:spcPct val="150000"/>
              </a:lnSpc>
              <a:spcBef>
                <a:spcPts val="1200"/>
              </a:spcBef>
            </a:pP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5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can</a:t>
            </a:r>
            <a:r>
              <a:rPr sz="2400" b="1" spc="5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be</a:t>
            </a:r>
            <a:r>
              <a:rPr sz="2400" b="1" spc="5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categorized</a:t>
            </a:r>
            <a:r>
              <a:rPr sz="2400" b="1" spc="5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based</a:t>
            </a:r>
            <a:r>
              <a:rPr sz="2400" b="1" spc="5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on</a:t>
            </a:r>
            <a:r>
              <a:rPr sz="2400" b="1" spc="5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whether</a:t>
            </a:r>
            <a:r>
              <a:rPr sz="2400" b="1" spc="55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5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sensor</a:t>
            </a:r>
            <a:r>
              <a:rPr sz="2400" b="1" spc="56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5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part</a:t>
            </a:r>
            <a:r>
              <a:rPr sz="2400" b="1" spc="56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of</a:t>
            </a:r>
            <a:r>
              <a:rPr sz="2400" b="1" spc="555" dirty="0">
                <a:latin typeface="Segoe UI"/>
                <a:cs typeface="Segoe UI"/>
              </a:rPr>
              <a:t> </a:t>
            </a:r>
            <a:r>
              <a:rPr sz="2400" b="1" spc="-25" dirty="0">
                <a:latin typeface="Segoe UI"/>
                <a:cs typeface="Segoe UI"/>
              </a:rPr>
              <a:t>the </a:t>
            </a:r>
            <a:r>
              <a:rPr sz="2400" b="1" dirty="0">
                <a:latin typeface="Segoe UI"/>
                <a:cs typeface="Segoe UI"/>
              </a:rPr>
              <a:t>environment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it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is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measuring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(invasive)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external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to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it</a:t>
            </a:r>
            <a:r>
              <a:rPr sz="2400" b="1" spc="-40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(non-invasive).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50950"/>
            <a:ext cx="11523345" cy="3096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Segoe UI"/>
                <a:cs typeface="Segoe UI"/>
              </a:rPr>
              <a:t>Trends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Broad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generalizations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trends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impacting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IoT: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spcBef>
                <a:spcPts val="2400"/>
              </a:spcBef>
              <a:buAutoNum type="arabicPeriod" startAt="5"/>
              <a:tabLst>
                <a:tab pos="295275" algn="l"/>
              </a:tabLst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being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increasingly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standardized:</a:t>
            </a:r>
            <a:endParaRPr sz="2000">
              <a:latin typeface="Segoe UI"/>
              <a:cs typeface="Segoe UI"/>
            </a:endParaRPr>
          </a:p>
          <a:p>
            <a:pPr marL="1103630" lvl="1" indent="-405130">
              <a:lnSpc>
                <a:spcPct val="100000"/>
              </a:lnSpc>
              <a:spcBef>
                <a:spcPts val="2335"/>
              </a:spcBef>
              <a:buFont typeface="Wingdings"/>
              <a:buChar char=""/>
              <a:tabLst>
                <a:tab pos="1103630" algn="l"/>
                <a:tab pos="1842770" algn="l"/>
                <a:tab pos="2139950" algn="l"/>
                <a:tab pos="2393315" algn="l"/>
                <a:tab pos="3223895" algn="l"/>
                <a:tab pos="3871595" algn="l"/>
                <a:tab pos="4205605" algn="l"/>
                <a:tab pos="4686935" algn="l"/>
                <a:tab pos="5714365" algn="l"/>
                <a:tab pos="6072505" algn="l"/>
                <a:tab pos="7061834" algn="l"/>
                <a:tab pos="7735570" algn="l"/>
                <a:tab pos="8910320" algn="l"/>
                <a:tab pos="9359265" algn="l"/>
                <a:tab pos="9836150" algn="l"/>
              </a:tabLst>
            </a:pPr>
            <a:r>
              <a:rPr sz="1800" b="1" spc="-10" dirty="0">
                <a:latin typeface="Segoe UI"/>
                <a:cs typeface="Segoe UI"/>
              </a:rPr>
              <a:t>There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is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50" dirty="0">
                <a:latin typeface="Segoe UI"/>
                <a:cs typeface="Segoe UI"/>
              </a:rPr>
              <a:t>a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strong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push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in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the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industry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to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develop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open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standards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for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IoT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communication</a:t>
            </a:r>
            <a:endParaRPr sz="1800">
              <a:latin typeface="Segoe UI"/>
              <a:cs typeface="Segoe UI"/>
            </a:endParaRPr>
          </a:p>
          <a:p>
            <a:pPr marL="1041400">
              <a:lnSpc>
                <a:spcPct val="100000"/>
              </a:lnSpc>
              <a:spcBef>
                <a:spcPts val="1085"/>
              </a:spcBef>
            </a:pPr>
            <a:r>
              <a:rPr sz="1800" b="1" spc="-10" dirty="0">
                <a:latin typeface="Segoe UI"/>
                <a:cs typeface="Segoe UI"/>
              </a:rPr>
              <a:t>protocols.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0"/>
              </a:spcBef>
              <a:buFont typeface="Wingdings"/>
              <a:buChar char="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addition,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there</a:t>
            </a:r>
            <a:r>
              <a:rPr sz="1800" b="1" spc="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open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source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efforts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 advance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IoT.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Networks:</a:t>
            </a:r>
            <a:endParaRPr sz="2000">
              <a:latin typeface="Segoe UI"/>
              <a:cs typeface="Segoe UI"/>
            </a:endParaRPr>
          </a:p>
          <a:p>
            <a:pPr marL="354965" marR="6350" indent="-342900" algn="just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sensor/actuator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(SANET),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sense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measure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their environment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and/or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environment.</a:t>
            </a:r>
            <a:endParaRPr sz="2000">
              <a:latin typeface="Segoe UI"/>
              <a:cs typeface="Segoe UI"/>
            </a:endParaRPr>
          </a:p>
          <a:p>
            <a:pPr marL="354965" marR="8255" indent="-342900" algn="just">
              <a:lnSpc>
                <a:spcPct val="150000"/>
              </a:lnSpc>
              <a:spcBef>
                <a:spcPts val="18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and/or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SANET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capable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communicating and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cooperating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a </a:t>
            </a:r>
            <a:r>
              <a:rPr sz="2000" b="1" dirty="0">
                <a:latin typeface="Segoe UI"/>
                <a:cs typeface="Segoe UI"/>
              </a:rPr>
              <a:t>productive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manner.</a:t>
            </a:r>
            <a:endParaRPr sz="2000">
              <a:latin typeface="Segoe UI"/>
              <a:cs typeface="Segoe UI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18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Effective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well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coordinated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cooperation</a:t>
            </a:r>
            <a:r>
              <a:rPr sz="2000" b="1" spc="3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prominent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challenge, </a:t>
            </a:r>
            <a:r>
              <a:rPr sz="2000" b="1" dirty="0">
                <a:latin typeface="Segoe UI"/>
                <a:cs typeface="Segoe UI"/>
              </a:rPr>
              <a:t>primarily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because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actuators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SANETs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diverse,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heterogeneous,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spc="-20" dirty="0">
                <a:latin typeface="Segoe UI"/>
                <a:cs typeface="Segoe UI"/>
              </a:rPr>
              <a:t>resource-</a:t>
            </a:r>
            <a:r>
              <a:rPr sz="2000" b="1" spc="-10" dirty="0">
                <a:latin typeface="Segoe UI"/>
                <a:cs typeface="Segoe UI"/>
              </a:rPr>
              <a:t>constrained.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Sensor</a:t>
            </a:r>
            <a:r>
              <a:rPr spc="-15" dirty="0"/>
              <a:t> </a:t>
            </a:r>
            <a:r>
              <a:rPr spc="-10" dirty="0"/>
              <a:t>Networks:</a:t>
            </a:r>
          </a:p>
          <a:p>
            <a:pPr marL="354965" indent="-342265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4965" algn="l"/>
              </a:tabLst>
            </a:pPr>
            <a:r>
              <a:rPr spc="-10" dirty="0"/>
              <a:t>SANETs</a:t>
            </a:r>
            <a:r>
              <a:rPr spc="-40" dirty="0"/>
              <a:t> </a:t>
            </a:r>
            <a:r>
              <a:rPr dirty="0"/>
              <a:t>offer</a:t>
            </a:r>
            <a:r>
              <a:rPr spc="-35" dirty="0"/>
              <a:t> </a:t>
            </a:r>
            <a:r>
              <a:rPr dirty="0"/>
              <a:t>highly</a:t>
            </a:r>
            <a:r>
              <a:rPr spc="-70" dirty="0"/>
              <a:t> </a:t>
            </a:r>
            <a:r>
              <a:rPr spc="-10" dirty="0"/>
              <a:t>coordinated</a:t>
            </a:r>
            <a:r>
              <a:rPr spc="-45" dirty="0"/>
              <a:t> </a:t>
            </a:r>
            <a:r>
              <a:rPr dirty="0"/>
              <a:t>sensing</a:t>
            </a:r>
            <a:r>
              <a:rPr spc="-3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actuation</a:t>
            </a:r>
            <a:r>
              <a:rPr spc="-55" dirty="0"/>
              <a:t> </a:t>
            </a:r>
            <a:r>
              <a:rPr spc="-10" dirty="0"/>
              <a:t>capabilities.</a:t>
            </a:r>
          </a:p>
          <a:p>
            <a:pPr marL="354965" marR="8890" indent="-342900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Smart</a:t>
            </a:r>
            <a:r>
              <a:rPr spc="20" dirty="0"/>
              <a:t> </a:t>
            </a:r>
            <a:r>
              <a:rPr dirty="0"/>
              <a:t>homes</a:t>
            </a:r>
            <a:r>
              <a:rPr spc="25" dirty="0"/>
              <a:t> </a:t>
            </a:r>
            <a:r>
              <a:rPr dirty="0"/>
              <a:t>are</a:t>
            </a:r>
            <a:r>
              <a:rPr spc="30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type</a:t>
            </a:r>
            <a:r>
              <a:rPr spc="2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dirty="0"/>
              <a:t>SANET</a:t>
            </a:r>
            <a:r>
              <a:rPr spc="35" dirty="0"/>
              <a:t> </a:t>
            </a:r>
            <a:r>
              <a:rPr dirty="0"/>
              <a:t>that</a:t>
            </a:r>
            <a:r>
              <a:rPr spc="35" dirty="0"/>
              <a:t> </a:t>
            </a:r>
            <a:r>
              <a:rPr dirty="0"/>
              <a:t>display</a:t>
            </a:r>
            <a:r>
              <a:rPr spc="30" dirty="0"/>
              <a:t> </a:t>
            </a:r>
            <a:r>
              <a:rPr dirty="0"/>
              <a:t>this</a:t>
            </a:r>
            <a:r>
              <a:rPr spc="30" dirty="0"/>
              <a:t> </a:t>
            </a:r>
            <a:r>
              <a:rPr dirty="0"/>
              <a:t>coordination</a:t>
            </a:r>
            <a:r>
              <a:rPr spc="30" dirty="0"/>
              <a:t> </a:t>
            </a:r>
            <a:r>
              <a:rPr dirty="0"/>
              <a:t>between</a:t>
            </a:r>
            <a:r>
              <a:rPr spc="45" dirty="0"/>
              <a:t> </a:t>
            </a:r>
            <a:r>
              <a:rPr dirty="0"/>
              <a:t>distributed</a:t>
            </a:r>
            <a:r>
              <a:rPr spc="20" dirty="0"/>
              <a:t> </a:t>
            </a:r>
            <a:r>
              <a:rPr spc="-10" dirty="0"/>
              <a:t>sensors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actuators.</a:t>
            </a:r>
          </a:p>
          <a:p>
            <a:pPr marL="354965" marR="9525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For</a:t>
            </a:r>
            <a:r>
              <a:rPr spc="310" dirty="0"/>
              <a:t> </a:t>
            </a:r>
            <a:r>
              <a:rPr dirty="0"/>
              <a:t>example,</a:t>
            </a:r>
            <a:r>
              <a:rPr spc="320" dirty="0"/>
              <a:t> </a:t>
            </a:r>
            <a:r>
              <a:rPr dirty="0"/>
              <a:t>smart</a:t>
            </a:r>
            <a:r>
              <a:rPr spc="305" dirty="0"/>
              <a:t> </a:t>
            </a:r>
            <a:r>
              <a:rPr dirty="0"/>
              <a:t>homes</a:t>
            </a:r>
            <a:r>
              <a:rPr spc="310" dirty="0"/>
              <a:t> </a:t>
            </a:r>
            <a:r>
              <a:rPr dirty="0"/>
              <a:t>can</a:t>
            </a:r>
            <a:r>
              <a:rPr spc="320" dirty="0"/>
              <a:t> </a:t>
            </a:r>
            <a:r>
              <a:rPr dirty="0"/>
              <a:t>have</a:t>
            </a:r>
            <a:r>
              <a:rPr spc="300" dirty="0"/>
              <a:t> </a:t>
            </a:r>
            <a:r>
              <a:rPr dirty="0"/>
              <a:t>temperature</a:t>
            </a:r>
            <a:r>
              <a:rPr spc="315" dirty="0"/>
              <a:t> </a:t>
            </a:r>
            <a:r>
              <a:rPr dirty="0"/>
              <a:t>sensors</a:t>
            </a:r>
            <a:r>
              <a:rPr spc="315" dirty="0"/>
              <a:t> </a:t>
            </a:r>
            <a:r>
              <a:rPr dirty="0"/>
              <a:t>that</a:t>
            </a:r>
            <a:r>
              <a:rPr spc="315" dirty="0"/>
              <a:t> </a:t>
            </a:r>
            <a:r>
              <a:rPr dirty="0"/>
              <a:t>are</a:t>
            </a:r>
            <a:r>
              <a:rPr spc="315" dirty="0"/>
              <a:t> </a:t>
            </a:r>
            <a:r>
              <a:rPr dirty="0"/>
              <a:t>strategically</a:t>
            </a:r>
            <a:r>
              <a:rPr spc="320" dirty="0"/>
              <a:t> </a:t>
            </a:r>
            <a:r>
              <a:rPr spc="-10" dirty="0"/>
              <a:t>networked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heating,</a:t>
            </a:r>
            <a:r>
              <a:rPr spc="-75" dirty="0"/>
              <a:t> </a:t>
            </a:r>
            <a:r>
              <a:rPr dirty="0"/>
              <a:t>ventilation,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air-</a:t>
            </a:r>
            <a:r>
              <a:rPr dirty="0"/>
              <a:t>conditioning</a:t>
            </a:r>
            <a:r>
              <a:rPr spc="-60" dirty="0"/>
              <a:t> </a:t>
            </a:r>
            <a:r>
              <a:rPr spc="-10" dirty="0"/>
              <a:t>(HVAC)</a:t>
            </a:r>
            <a:r>
              <a:rPr spc="-40" dirty="0"/>
              <a:t> </a:t>
            </a:r>
            <a:r>
              <a:rPr spc="-10" dirty="0"/>
              <a:t>actuators.</a:t>
            </a:r>
          </a:p>
          <a:p>
            <a:pPr marL="354965" marR="5080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When</a:t>
            </a:r>
            <a:r>
              <a:rPr spc="229" dirty="0"/>
              <a:t> </a:t>
            </a:r>
            <a:r>
              <a:rPr dirty="0"/>
              <a:t>a</a:t>
            </a:r>
            <a:r>
              <a:rPr spc="240" dirty="0"/>
              <a:t> </a:t>
            </a:r>
            <a:r>
              <a:rPr dirty="0"/>
              <a:t>sensor</a:t>
            </a:r>
            <a:r>
              <a:rPr spc="225" dirty="0"/>
              <a:t> </a:t>
            </a:r>
            <a:r>
              <a:rPr dirty="0"/>
              <a:t>detects</a:t>
            </a:r>
            <a:r>
              <a:rPr spc="235" dirty="0"/>
              <a:t> </a:t>
            </a:r>
            <a:r>
              <a:rPr dirty="0"/>
              <a:t>a</a:t>
            </a:r>
            <a:r>
              <a:rPr spc="235" dirty="0"/>
              <a:t> </a:t>
            </a:r>
            <a:r>
              <a:rPr dirty="0"/>
              <a:t>specified</a:t>
            </a:r>
            <a:r>
              <a:rPr spc="220" dirty="0"/>
              <a:t> </a:t>
            </a:r>
            <a:r>
              <a:rPr dirty="0"/>
              <a:t>temperature,</a:t>
            </a:r>
            <a:r>
              <a:rPr spc="229" dirty="0"/>
              <a:t> </a:t>
            </a:r>
            <a:r>
              <a:rPr dirty="0"/>
              <a:t>this</a:t>
            </a:r>
            <a:r>
              <a:rPr spc="235" dirty="0"/>
              <a:t> </a:t>
            </a:r>
            <a:r>
              <a:rPr dirty="0"/>
              <a:t>can</a:t>
            </a:r>
            <a:r>
              <a:rPr spc="220" dirty="0"/>
              <a:t> </a:t>
            </a:r>
            <a:r>
              <a:rPr dirty="0"/>
              <a:t>trigger</a:t>
            </a:r>
            <a:r>
              <a:rPr spc="235" dirty="0"/>
              <a:t> </a:t>
            </a:r>
            <a:r>
              <a:rPr dirty="0"/>
              <a:t>an</a:t>
            </a:r>
            <a:r>
              <a:rPr spc="235" dirty="0"/>
              <a:t> </a:t>
            </a:r>
            <a:r>
              <a:rPr dirty="0"/>
              <a:t>actuator</a:t>
            </a:r>
            <a:r>
              <a:rPr spc="225" dirty="0"/>
              <a:t> </a:t>
            </a:r>
            <a:r>
              <a:rPr dirty="0"/>
              <a:t>to</a:t>
            </a:r>
            <a:r>
              <a:rPr spc="240" dirty="0"/>
              <a:t> </a:t>
            </a:r>
            <a:r>
              <a:rPr dirty="0"/>
              <a:t>take</a:t>
            </a:r>
            <a:r>
              <a:rPr spc="229" dirty="0"/>
              <a:t> </a:t>
            </a:r>
            <a:r>
              <a:rPr spc="-10" dirty="0"/>
              <a:t>action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heat</a:t>
            </a:r>
            <a:r>
              <a:rPr spc="-3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cool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home</a:t>
            </a:r>
            <a:r>
              <a:rPr spc="-1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10" dirty="0"/>
              <a:t>needed.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0997565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200000"/>
              </a:lnSpc>
              <a:spcBef>
                <a:spcPts val="5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following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advantages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disadvantages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wireless-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solution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offers: Advantages: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370" y="3189224"/>
            <a:ext cx="1147381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4665" indent="-4565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494665" algn="l"/>
              </a:tabLst>
            </a:pPr>
            <a:r>
              <a:rPr sz="2000" b="1" dirty="0">
                <a:latin typeface="Segoe UI"/>
                <a:cs typeface="Segoe UI"/>
              </a:rPr>
              <a:t>Greater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deployment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flexibility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(especially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extreme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environments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hard-to-</a:t>
            </a:r>
            <a:r>
              <a:rPr sz="2000" b="1" dirty="0">
                <a:latin typeface="Segoe UI"/>
                <a:cs typeface="Segoe UI"/>
              </a:rPr>
              <a:t>reach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places)</a:t>
            </a:r>
            <a:endParaRPr sz="2000">
              <a:latin typeface="Segoe UI"/>
              <a:cs typeface="Segoe UI"/>
            </a:endParaRPr>
          </a:p>
          <a:p>
            <a:pPr marL="4946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94665" algn="l"/>
              </a:tabLst>
            </a:pPr>
            <a:r>
              <a:rPr sz="2000" b="1" dirty="0">
                <a:latin typeface="Segoe UI"/>
                <a:cs typeface="Segoe UI"/>
              </a:rPr>
              <a:t>Simpler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scaling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large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number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</a:t>
            </a:r>
            <a:endParaRPr sz="2000">
              <a:latin typeface="Segoe UI"/>
              <a:cs typeface="Segoe UI"/>
            </a:endParaRPr>
          </a:p>
          <a:p>
            <a:pPr marL="4946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94665" algn="l"/>
              </a:tabLst>
            </a:pPr>
            <a:r>
              <a:rPr sz="2000" b="1" dirty="0">
                <a:latin typeface="Segoe UI"/>
                <a:cs typeface="Segoe UI"/>
              </a:rPr>
              <a:t>Lower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implementation</a:t>
            </a:r>
            <a:r>
              <a:rPr sz="2000" b="1" spc="-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costs</a:t>
            </a:r>
            <a:endParaRPr sz="2000">
              <a:latin typeface="Segoe UI"/>
              <a:cs typeface="Segoe UI"/>
            </a:endParaRPr>
          </a:p>
          <a:p>
            <a:pPr marL="4946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94665" algn="l"/>
              </a:tabLst>
            </a:pPr>
            <a:r>
              <a:rPr sz="2000" b="1" dirty="0">
                <a:latin typeface="Segoe UI"/>
                <a:cs typeface="Segoe UI"/>
              </a:rPr>
              <a:t>Easier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long-</a:t>
            </a:r>
            <a:r>
              <a:rPr sz="2000" b="1" dirty="0">
                <a:latin typeface="Segoe UI"/>
                <a:cs typeface="Segoe UI"/>
              </a:rPr>
              <a:t>term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maintenance</a:t>
            </a:r>
            <a:endParaRPr sz="2000">
              <a:latin typeface="Segoe UI"/>
              <a:cs typeface="Segoe UI"/>
            </a:endParaRPr>
          </a:p>
          <a:p>
            <a:pPr marL="4946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94665" algn="l"/>
              </a:tabLst>
            </a:pPr>
            <a:r>
              <a:rPr sz="2000" b="1" dirty="0">
                <a:latin typeface="Segoe UI"/>
                <a:cs typeface="Segoe UI"/>
              </a:rPr>
              <a:t>Effortless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introduction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new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sensor/actuator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</a:t>
            </a:r>
            <a:endParaRPr sz="2000">
              <a:latin typeface="Segoe UI"/>
              <a:cs typeface="Segoe UI"/>
            </a:endParaRPr>
          </a:p>
          <a:p>
            <a:pPr marL="4946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94665" algn="l"/>
              </a:tabLst>
            </a:pPr>
            <a:r>
              <a:rPr sz="2000" b="1" dirty="0">
                <a:latin typeface="Segoe UI"/>
                <a:cs typeface="Segoe UI"/>
              </a:rPr>
              <a:t>Better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equipped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handle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5" dirty="0">
                <a:latin typeface="Segoe UI"/>
                <a:cs typeface="Segoe UI"/>
              </a:rPr>
              <a:t>dynami</a:t>
            </a:r>
            <a:r>
              <a:rPr sz="2000" b="1" spc="-15" dirty="0">
                <a:latin typeface="Segoe UI"/>
                <a:cs typeface="Segoe UI"/>
              </a:rPr>
              <a:t>c/r</a:t>
            </a:r>
            <a:r>
              <a:rPr sz="2000" b="1" spc="-495" dirty="0">
                <a:latin typeface="Segoe UI"/>
                <a:cs typeface="Segoe UI"/>
              </a:rPr>
              <a:t>a</a:t>
            </a:r>
            <a:r>
              <a:rPr sz="1800" spc="-540" baseline="-32407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2000" b="1" spc="-894" dirty="0">
                <a:latin typeface="Segoe UI"/>
                <a:cs typeface="Segoe UI"/>
              </a:rPr>
              <a:t>p</a:t>
            </a:r>
            <a:r>
              <a:rPr sz="1800" spc="-150" baseline="-32407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1800" spc="-7" baseline="-32407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1800" spc="-44" baseline="-32407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2000" b="1" spc="-565" dirty="0">
                <a:latin typeface="Segoe UI"/>
                <a:cs typeface="Segoe UI"/>
              </a:rPr>
              <a:t>i</a:t>
            </a:r>
            <a:r>
              <a:rPr sz="1800" spc="-142" baseline="-32407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2000" b="1" spc="-1195" dirty="0">
                <a:latin typeface="Segoe UI"/>
                <a:cs typeface="Segoe UI"/>
              </a:rPr>
              <a:t>d</a:t>
            </a:r>
            <a:r>
              <a:rPr sz="1800" spc="-15" baseline="-32407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1800" spc="-22" baseline="-32407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1800" spc="-322" baseline="-32407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2000" b="1" spc="-265" dirty="0">
                <a:latin typeface="Segoe UI"/>
                <a:cs typeface="Segoe UI"/>
              </a:rPr>
              <a:t>t</a:t>
            </a:r>
            <a:r>
              <a:rPr sz="1800" spc="-1275" baseline="-32407" dirty="0">
                <a:solidFill>
                  <a:srgbClr val="888888"/>
                </a:solidFill>
                <a:latin typeface="Segoe UI"/>
                <a:cs typeface="Segoe UI"/>
              </a:rPr>
              <a:t>M</a:t>
            </a:r>
            <a:r>
              <a:rPr sz="2000" b="1" spc="-400" dirty="0">
                <a:latin typeface="Segoe UI"/>
                <a:cs typeface="Segoe UI"/>
              </a:rPr>
              <a:t>o</a:t>
            </a:r>
            <a:r>
              <a:rPr sz="1800" spc="-457" baseline="-32407" dirty="0">
                <a:solidFill>
                  <a:srgbClr val="888888"/>
                </a:solidFill>
                <a:latin typeface="Segoe UI"/>
                <a:cs typeface="Segoe UI"/>
              </a:rPr>
              <a:t>u</a:t>
            </a:r>
            <a:r>
              <a:rPr sz="2000" b="1" spc="-955" dirty="0">
                <a:latin typeface="Segoe UI"/>
                <a:cs typeface="Segoe UI"/>
              </a:rPr>
              <a:t>p</a:t>
            </a:r>
            <a:r>
              <a:rPr sz="1800" spc="-37" baseline="-32407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1800" spc="-15" baseline="-32407" dirty="0">
                <a:solidFill>
                  <a:srgbClr val="888888"/>
                </a:solidFill>
                <a:latin typeface="Segoe UI"/>
                <a:cs typeface="Segoe UI"/>
              </a:rPr>
              <a:t>t</a:t>
            </a:r>
            <a:r>
              <a:rPr sz="1800" spc="-900" baseline="-32407" dirty="0">
                <a:solidFill>
                  <a:srgbClr val="888888"/>
                </a:solidFill>
                <a:latin typeface="Segoe UI"/>
                <a:cs typeface="Segoe UI"/>
              </a:rPr>
              <a:t>a</a:t>
            </a:r>
            <a:r>
              <a:rPr sz="2000" b="1" spc="-655" dirty="0">
                <a:latin typeface="Segoe UI"/>
                <a:cs typeface="Segoe UI"/>
              </a:rPr>
              <a:t>o</a:t>
            </a:r>
            <a:r>
              <a:rPr sz="1800" spc="-15" baseline="-32407" dirty="0">
                <a:solidFill>
                  <a:srgbClr val="888888"/>
                </a:solidFill>
                <a:latin typeface="Segoe UI"/>
                <a:cs typeface="Segoe UI"/>
              </a:rPr>
              <a:t>f</a:t>
            </a:r>
            <a:r>
              <a:rPr sz="1800" spc="-540" baseline="-32407" dirty="0">
                <a:solidFill>
                  <a:srgbClr val="888888"/>
                </a:solidFill>
                <a:latin typeface="Segoe UI"/>
                <a:cs typeface="Segoe UI"/>
              </a:rPr>
              <a:t>a</a:t>
            </a:r>
            <a:r>
              <a:rPr sz="2000" b="1" spc="-240" dirty="0">
                <a:latin typeface="Segoe UI"/>
                <a:cs typeface="Segoe UI"/>
              </a:rPr>
              <a:t>l</a:t>
            </a:r>
            <a:r>
              <a:rPr sz="1800" spc="-75" baseline="-32407" dirty="0">
                <a:solidFill>
                  <a:srgbClr val="888888"/>
                </a:solidFill>
                <a:latin typeface="Segoe UI"/>
                <a:cs typeface="Segoe UI"/>
              </a:rPr>
              <a:t>,</a:t>
            </a:r>
            <a:r>
              <a:rPr sz="2000" b="1" spc="-875" dirty="0">
                <a:latin typeface="Segoe UI"/>
                <a:cs typeface="Segoe UI"/>
              </a:rPr>
              <a:t>o</a:t>
            </a:r>
            <a:r>
              <a:rPr sz="1800" spc="-22" baseline="-32407" dirty="0">
                <a:solidFill>
                  <a:srgbClr val="888888"/>
                </a:solidFill>
                <a:latin typeface="Segoe UI"/>
                <a:cs typeface="Segoe UI"/>
              </a:rPr>
              <a:t>H</a:t>
            </a:r>
            <a:r>
              <a:rPr sz="1800" spc="-1057" baseline="-32407" dirty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2000" b="1" spc="-565" dirty="0">
                <a:latin typeface="Segoe UI"/>
                <a:cs typeface="Segoe UI"/>
              </a:rPr>
              <a:t>g</a:t>
            </a:r>
            <a:r>
              <a:rPr sz="1800" spc="-217" baseline="-32407" dirty="0">
                <a:solidFill>
                  <a:srgbClr val="888888"/>
                </a:solidFill>
                <a:latin typeface="Segoe UI"/>
                <a:cs typeface="Segoe UI"/>
              </a:rPr>
              <a:t>B</a:t>
            </a:r>
            <a:r>
              <a:rPr sz="2000" b="1" spc="-955" dirty="0">
                <a:latin typeface="Segoe UI"/>
                <a:cs typeface="Segoe UI"/>
              </a:rPr>
              <a:t>y</a:t>
            </a:r>
            <a:r>
              <a:rPr sz="1800" spc="-97" baseline="-32407" dirty="0">
                <a:solidFill>
                  <a:srgbClr val="888888"/>
                </a:solidFill>
                <a:latin typeface="Segoe UI"/>
                <a:cs typeface="Segoe UI"/>
              </a:rPr>
              <a:t>K</a:t>
            </a:r>
            <a:r>
              <a:rPr sz="1800" spc="-15" baseline="-32407" dirty="0">
                <a:solidFill>
                  <a:srgbClr val="888888"/>
                </a:solidFill>
                <a:latin typeface="Segoe UI"/>
                <a:cs typeface="Segoe UI"/>
              </a:rPr>
              <a:t>C</a:t>
            </a:r>
            <a:r>
              <a:rPr sz="1800" spc="-832" baseline="-32407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2000" b="1" spc="-10" dirty="0">
                <a:latin typeface="Segoe UI"/>
                <a:cs typeface="Segoe UI"/>
              </a:rPr>
              <a:t>changes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85068" y="6431686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52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43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7550784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spc="-10" dirty="0">
                <a:latin typeface="Segoe UI"/>
                <a:cs typeface="Segoe UI"/>
              </a:rPr>
              <a:t>Disadvantages: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265" algn="l"/>
              </a:tabLst>
            </a:pPr>
            <a:r>
              <a:rPr sz="2000" b="1" spc="-10" dirty="0">
                <a:latin typeface="Segoe UI"/>
                <a:cs typeface="Segoe UI"/>
              </a:rPr>
              <a:t>Potentially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less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hijacked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points)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265" algn="l"/>
              </a:tabLst>
            </a:pPr>
            <a:r>
              <a:rPr sz="2000" b="1" spc="-10" dirty="0">
                <a:latin typeface="Segoe UI"/>
                <a:cs typeface="Segoe UI"/>
              </a:rPr>
              <a:t>Typically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speeds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Segoe UI"/>
                <a:cs typeface="Segoe UI"/>
              </a:rPr>
              <a:t>Greater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level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impact/influence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environment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0805" cy="505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(WSNs):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5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Wireless sensor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made up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wirelessly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connected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objects, which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 </a:t>
            </a:r>
            <a:r>
              <a:rPr sz="2000" b="1" spc="-10" dirty="0">
                <a:latin typeface="Segoe UI"/>
                <a:cs typeface="Segoe UI"/>
              </a:rPr>
              <a:t>referred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motes.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following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significant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limitations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WSNs: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processing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power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memory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Segoe UI"/>
                <a:cs typeface="Segoe UI"/>
              </a:rPr>
              <a:t>Lossy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communication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-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speeds</a:t>
            </a:r>
            <a:endParaRPr sz="2000">
              <a:latin typeface="Segoe UI"/>
              <a:cs typeface="Segoe UI"/>
            </a:endParaRPr>
          </a:p>
          <a:p>
            <a:pPr marL="469265" indent="-456565">
              <a:lnSpc>
                <a:spcPct val="100000"/>
              </a:lnSpc>
              <a:spcBef>
                <a:spcPts val="2405"/>
              </a:spcBef>
              <a:buAutoNum type="arabicPeriod"/>
              <a:tabLst>
                <a:tab pos="469265" algn="l"/>
              </a:tabLst>
            </a:pP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power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2115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5867" y="1027175"/>
            <a:ext cx="6400799" cy="583082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7966" y="6260998"/>
            <a:ext cx="620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Segoe UI"/>
                <a:cs typeface="Segoe UI"/>
              </a:rPr>
              <a:t>Design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Constraints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Wireless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Smart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</a:t>
            </a:r>
            <a:r>
              <a:rPr sz="1800" b="1" spc="-415" dirty="0">
                <a:latin typeface="Segoe UI"/>
                <a:cs typeface="Segoe UI"/>
              </a:rPr>
              <a:t>b</a:t>
            </a:r>
            <a:r>
              <a:rPr sz="1800" spc="-644" baseline="-34722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b="1" spc="-90" dirty="0">
                <a:latin typeface="Segoe UI"/>
                <a:cs typeface="Segoe UI"/>
              </a:rPr>
              <a:t>j</a:t>
            </a:r>
            <a:r>
              <a:rPr sz="1800" spc="-502" baseline="-34722" dirty="0">
                <a:solidFill>
                  <a:srgbClr val="888888"/>
                </a:solidFill>
                <a:latin typeface="Segoe UI"/>
                <a:cs typeface="Segoe UI"/>
              </a:rPr>
              <a:t>r</a:t>
            </a:r>
            <a:r>
              <a:rPr sz="1800" b="1" spc="-745" dirty="0">
                <a:latin typeface="Segoe UI"/>
                <a:cs typeface="Segoe UI"/>
              </a:rPr>
              <a:t>e</a:t>
            </a:r>
            <a:r>
              <a:rPr sz="1800" baseline="-34722" dirty="0">
                <a:solidFill>
                  <a:srgbClr val="888888"/>
                </a:solidFill>
                <a:latin typeface="Segoe UI"/>
                <a:cs typeface="Segoe UI"/>
              </a:rPr>
              <a:t>.</a:t>
            </a:r>
            <a:r>
              <a:rPr sz="1800" spc="-22" baseline="-34722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spc="-735" baseline="-34722" dirty="0">
                <a:solidFill>
                  <a:srgbClr val="888888"/>
                </a:solidFill>
                <a:latin typeface="Segoe UI"/>
                <a:cs typeface="Segoe UI"/>
              </a:rPr>
              <a:t>S</a:t>
            </a:r>
            <a:r>
              <a:rPr sz="1800" b="1" spc="-420" dirty="0">
                <a:latin typeface="Segoe UI"/>
                <a:cs typeface="Segoe UI"/>
              </a:rPr>
              <a:t>c</a:t>
            </a:r>
            <a:r>
              <a:rPr sz="1800" spc="-277" baseline="-34722" dirty="0">
                <a:solidFill>
                  <a:srgbClr val="888888"/>
                </a:solidFill>
                <a:latin typeface="Segoe UI"/>
                <a:cs typeface="Segoe UI"/>
              </a:rPr>
              <a:t>y</a:t>
            </a:r>
            <a:r>
              <a:rPr sz="1800" b="1" spc="-540" dirty="0">
                <a:latin typeface="Segoe UI"/>
                <a:cs typeface="Segoe UI"/>
              </a:rPr>
              <a:t>t</a:t>
            </a:r>
            <a:r>
              <a:rPr sz="1800" spc="-172" baseline="-34722" dirty="0">
                <a:solidFill>
                  <a:srgbClr val="888888"/>
                </a:solidFill>
                <a:latin typeface="Segoe UI"/>
                <a:cs typeface="Segoe UI"/>
              </a:rPr>
              <a:t>e</a:t>
            </a:r>
            <a:r>
              <a:rPr sz="1800" b="1" spc="-710" dirty="0">
                <a:latin typeface="Segoe UI"/>
                <a:cs typeface="Segoe UI"/>
              </a:rPr>
              <a:t>s</a:t>
            </a:r>
            <a:r>
              <a:rPr sz="1800" spc="-15" baseline="-34722" dirty="0">
                <a:solidFill>
                  <a:srgbClr val="888888"/>
                </a:solidFill>
                <a:latin typeface="Segoe UI"/>
                <a:cs typeface="Segoe UI"/>
              </a:rPr>
              <a:t>d</a:t>
            </a:r>
            <a:r>
              <a:rPr sz="1800" spc="-7" baseline="-34722" dirty="0">
                <a:solidFill>
                  <a:srgbClr val="888888"/>
                </a:solidFill>
                <a:latin typeface="Segoe UI"/>
                <a:cs typeface="Segoe UI"/>
              </a:rPr>
              <a:t> </a:t>
            </a:r>
            <a:r>
              <a:rPr sz="1800" baseline="-34722" dirty="0">
                <a:solidFill>
                  <a:srgbClr val="888888"/>
                </a:solidFill>
                <a:latin typeface="Segoe UI"/>
                <a:cs typeface="Segoe UI"/>
              </a:rPr>
              <a:t>Mustafa,</a:t>
            </a:r>
            <a:r>
              <a:rPr sz="1800" spc="-15" baseline="-34722" dirty="0">
                <a:solidFill>
                  <a:srgbClr val="888888"/>
                </a:solidFill>
                <a:latin typeface="Segoe UI"/>
                <a:cs typeface="Segoe UI"/>
              </a:rPr>
              <a:t> HKBKCE</a:t>
            </a:r>
            <a:endParaRPr sz="1800" baseline="-34722">
              <a:latin typeface="Segoe UI"/>
              <a:cs typeface="Segoe U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5068" y="6431686"/>
            <a:ext cx="190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55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46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8432" y="1147571"/>
            <a:ext cx="5458968" cy="5710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1188232"/>
            <a:ext cx="6630034" cy="93091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455"/>
              </a:spcBef>
            </a:pP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Aggregation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Wireless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Networks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Smart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Objects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47</a:t>
            </a:fld>
            <a:endParaRPr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Networks:</a:t>
            </a:r>
            <a:endParaRPr sz="2000">
              <a:latin typeface="Segoe UI"/>
              <a:cs typeface="Segoe UI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18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aggregation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techniques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helpful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reducing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amount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overall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traffic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(and </a:t>
            </a:r>
            <a:r>
              <a:rPr sz="2000" b="1" dirty="0">
                <a:latin typeface="Segoe UI"/>
                <a:cs typeface="Segoe UI"/>
              </a:rPr>
              <a:t>energy)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WSNs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very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large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numbers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deployed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objects.</a:t>
            </a:r>
            <a:endParaRPr sz="2000">
              <a:latin typeface="Segoe UI"/>
              <a:cs typeface="Segoe UI"/>
            </a:endParaRPr>
          </a:p>
          <a:p>
            <a:pPr marL="354965" marR="6985" indent="-342900" algn="just">
              <a:lnSpc>
                <a:spcPct val="150000"/>
              </a:lnSpc>
              <a:spcBef>
                <a:spcPts val="18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aggregation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edges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where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fog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mist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computing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critical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IoT </a:t>
            </a:r>
            <a:r>
              <a:rPr sz="2000" b="1" dirty="0">
                <a:latin typeface="Segoe UI"/>
                <a:cs typeface="Segoe UI"/>
              </a:rPr>
              <a:t>architectural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elements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needed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deliver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scale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performance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required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IoT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cases.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49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Sensor</a:t>
            </a:r>
            <a:r>
              <a:rPr spc="-15" dirty="0"/>
              <a:t> </a:t>
            </a:r>
            <a:r>
              <a:rPr spc="-10" dirty="0"/>
              <a:t>Networks:</a:t>
            </a:r>
          </a:p>
          <a:p>
            <a:pPr marL="12700" marR="5080">
              <a:lnSpc>
                <a:spcPct val="150000"/>
              </a:lnSpc>
              <a:spcBef>
                <a:spcPts val="1805"/>
              </a:spcBef>
            </a:pPr>
            <a:r>
              <a:rPr dirty="0"/>
              <a:t>Wirelessly</a:t>
            </a:r>
            <a:r>
              <a:rPr spc="350" dirty="0"/>
              <a:t> </a:t>
            </a:r>
            <a:r>
              <a:rPr dirty="0"/>
              <a:t>connected</a:t>
            </a:r>
            <a:r>
              <a:rPr spc="335" dirty="0"/>
              <a:t> </a:t>
            </a:r>
            <a:r>
              <a:rPr dirty="0"/>
              <a:t>smart</a:t>
            </a:r>
            <a:r>
              <a:rPr spc="350" dirty="0"/>
              <a:t> </a:t>
            </a:r>
            <a:r>
              <a:rPr dirty="0"/>
              <a:t>objects</a:t>
            </a:r>
            <a:r>
              <a:rPr spc="335" dirty="0"/>
              <a:t> </a:t>
            </a:r>
            <a:r>
              <a:rPr dirty="0"/>
              <a:t>generally</a:t>
            </a:r>
            <a:r>
              <a:rPr spc="335" dirty="0"/>
              <a:t> </a:t>
            </a:r>
            <a:r>
              <a:rPr dirty="0"/>
              <a:t>have</a:t>
            </a:r>
            <a:r>
              <a:rPr spc="340" dirty="0"/>
              <a:t> </a:t>
            </a:r>
            <a:r>
              <a:rPr dirty="0"/>
              <a:t>one</a:t>
            </a:r>
            <a:r>
              <a:rPr spc="340" dirty="0"/>
              <a:t> </a:t>
            </a:r>
            <a:r>
              <a:rPr dirty="0"/>
              <a:t>of</a:t>
            </a:r>
            <a:r>
              <a:rPr spc="345" dirty="0"/>
              <a:t> </a:t>
            </a:r>
            <a:r>
              <a:rPr dirty="0"/>
              <a:t>the</a:t>
            </a:r>
            <a:r>
              <a:rPr spc="350" dirty="0"/>
              <a:t> </a:t>
            </a:r>
            <a:r>
              <a:rPr dirty="0"/>
              <a:t>following</a:t>
            </a:r>
            <a:r>
              <a:rPr spc="310" dirty="0"/>
              <a:t> </a:t>
            </a:r>
            <a:r>
              <a:rPr dirty="0"/>
              <a:t>two</a:t>
            </a:r>
            <a:r>
              <a:rPr spc="345" dirty="0"/>
              <a:t> </a:t>
            </a:r>
            <a:r>
              <a:rPr spc="-10" dirty="0"/>
              <a:t>communication patterns:</a:t>
            </a: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/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pc="-10" dirty="0"/>
              <a:t>Event-driven:</a:t>
            </a:r>
          </a:p>
          <a:p>
            <a:pPr>
              <a:lnSpc>
                <a:spcPct val="100000"/>
              </a:lnSpc>
              <a:spcBef>
                <a:spcPts val="340"/>
              </a:spcBef>
              <a:buFont typeface="Wingdings"/>
              <a:buChar char=""/>
            </a:pPr>
            <a:endParaRPr/>
          </a:p>
          <a:p>
            <a:pPr marL="1040765" lvl="1" indent="-342265">
              <a:lnSpc>
                <a:spcPct val="100000"/>
              </a:lnSpc>
              <a:buFont typeface="Wingdings"/>
              <a:buChar char=""/>
              <a:tabLst>
                <a:tab pos="1040765" algn="l"/>
                <a:tab pos="2579370" algn="l"/>
                <a:tab pos="2955290" algn="l"/>
                <a:tab pos="3932554" algn="l"/>
                <a:tab pos="5371465" algn="l"/>
                <a:tab pos="5688330" algn="l"/>
                <a:tab pos="6848475" algn="l"/>
                <a:tab pos="7466965" algn="l"/>
                <a:tab pos="8281034" algn="l"/>
                <a:tab pos="8583295" algn="l"/>
                <a:tab pos="9436735" algn="l"/>
                <a:tab pos="10344785" algn="l"/>
                <a:tab pos="11372215" algn="l"/>
              </a:tabLst>
            </a:pPr>
            <a:r>
              <a:rPr sz="1800" b="1" spc="-10" dirty="0">
                <a:latin typeface="Segoe UI"/>
                <a:cs typeface="Segoe UI"/>
              </a:rPr>
              <a:t>Transmission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of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sensory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information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is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triggered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0" dirty="0">
                <a:latin typeface="Segoe UI"/>
                <a:cs typeface="Segoe UI"/>
              </a:rPr>
              <a:t>only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when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smart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object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detects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endParaRPr sz="2000">
              <a:latin typeface="Segoe UI"/>
              <a:cs typeface="Segoe UI"/>
            </a:endParaRPr>
          </a:p>
          <a:p>
            <a:pPr marL="1040765">
              <a:lnSpc>
                <a:spcPct val="100000"/>
              </a:lnSpc>
              <a:spcBef>
                <a:spcPts val="1200"/>
              </a:spcBef>
            </a:pPr>
            <a:r>
              <a:rPr dirty="0"/>
              <a:t>particular</a:t>
            </a:r>
            <a:r>
              <a:rPr spc="-65" dirty="0"/>
              <a:t> </a:t>
            </a:r>
            <a:r>
              <a:rPr dirty="0"/>
              <a:t>event</a:t>
            </a:r>
            <a:r>
              <a:rPr spc="-4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predetermined</a:t>
            </a:r>
            <a:r>
              <a:rPr spc="-50" dirty="0"/>
              <a:t> </a:t>
            </a:r>
            <a:r>
              <a:rPr spc="-10" dirty="0"/>
              <a:t>threshold.</a:t>
            </a: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/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pc="-10" dirty="0"/>
              <a:t>Periodic:</a:t>
            </a:r>
          </a:p>
          <a:p>
            <a:pPr>
              <a:lnSpc>
                <a:spcPct val="100000"/>
              </a:lnSpc>
              <a:spcBef>
                <a:spcPts val="340"/>
              </a:spcBef>
              <a:buFont typeface="Wingdings"/>
              <a:buChar char=""/>
            </a:pPr>
            <a:endParaRPr/>
          </a:p>
          <a:p>
            <a:pPr marL="1104900" lvl="1" indent="-406400">
              <a:lnSpc>
                <a:spcPct val="100000"/>
              </a:lnSpc>
              <a:buFont typeface="Wingdings"/>
              <a:buChar char=""/>
              <a:tabLst>
                <a:tab pos="1104900" algn="l"/>
              </a:tabLst>
            </a:pPr>
            <a:r>
              <a:rPr sz="1800" b="1" spc="-10" dirty="0">
                <a:latin typeface="Segoe UI"/>
                <a:cs typeface="Segoe UI"/>
              </a:rPr>
              <a:t>Transmission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sensory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information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occurs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only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periodic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intervals.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5250" cy="484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353060" indent="-340360" algn="just">
              <a:lnSpc>
                <a:spcPct val="100000"/>
              </a:lnSpc>
              <a:spcBef>
                <a:spcPts val="2640"/>
              </a:spcBef>
              <a:buAutoNum type="arabicPeriod" startAt="3"/>
              <a:tabLst>
                <a:tab pos="353060" algn="l"/>
              </a:tabLst>
            </a:pPr>
            <a:r>
              <a:rPr sz="2400" b="1" dirty="0">
                <a:latin typeface="Segoe UI"/>
                <a:cs typeface="Segoe UI"/>
              </a:rPr>
              <a:t>Contact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10" dirty="0">
                <a:latin typeface="Segoe UI"/>
                <a:cs typeface="Segoe UI"/>
              </a:rPr>
              <a:t> no-contact:</a:t>
            </a:r>
            <a:endParaRPr sz="2400">
              <a:latin typeface="Segoe UI"/>
              <a:cs typeface="Segoe UI"/>
            </a:endParaRPr>
          </a:p>
          <a:p>
            <a:pPr marL="12700" marR="5080" indent="914400" algn="just">
              <a:lnSpc>
                <a:spcPct val="150100"/>
              </a:lnSpc>
              <a:spcBef>
                <a:spcPts val="1200"/>
              </a:spcBef>
            </a:pP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8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can</a:t>
            </a:r>
            <a:r>
              <a:rPr sz="2400" b="1" spc="8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be</a:t>
            </a:r>
            <a:r>
              <a:rPr sz="2400" b="1" spc="8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categorized</a:t>
            </a:r>
            <a:r>
              <a:rPr sz="2400" b="1" spc="8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based</a:t>
            </a:r>
            <a:r>
              <a:rPr sz="2400" b="1" spc="8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on</a:t>
            </a:r>
            <a:r>
              <a:rPr sz="2400" b="1" spc="7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whether</a:t>
            </a:r>
            <a:r>
              <a:rPr sz="2400" b="1" spc="8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they</a:t>
            </a:r>
            <a:r>
              <a:rPr sz="2400" b="1" spc="8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require</a:t>
            </a:r>
            <a:r>
              <a:rPr sz="2400" b="1" spc="80" dirty="0">
                <a:latin typeface="Segoe UI"/>
                <a:cs typeface="Segoe UI"/>
              </a:rPr>
              <a:t>  </a:t>
            </a:r>
            <a:r>
              <a:rPr sz="2400" b="1" spc="-10" dirty="0">
                <a:latin typeface="Segoe UI"/>
                <a:cs typeface="Segoe UI"/>
              </a:rPr>
              <a:t>physical </a:t>
            </a:r>
            <a:r>
              <a:rPr sz="2400" b="1" dirty="0">
                <a:latin typeface="Segoe UI"/>
                <a:cs typeface="Segoe UI"/>
              </a:rPr>
              <a:t>contact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with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what</a:t>
            </a:r>
            <a:r>
              <a:rPr sz="2400" b="1" spc="-2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they</a:t>
            </a:r>
            <a:r>
              <a:rPr sz="2400" b="1" spc="-2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are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measuring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(contact)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3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not</a:t>
            </a:r>
            <a:r>
              <a:rPr sz="2400" b="1" spc="-3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(no-contact).</a:t>
            </a:r>
            <a:endParaRPr sz="2400">
              <a:latin typeface="Segoe UI"/>
              <a:cs typeface="Segoe UI"/>
            </a:endParaRPr>
          </a:p>
          <a:p>
            <a:pPr marL="353060" indent="-340360" algn="just">
              <a:lnSpc>
                <a:spcPct val="100000"/>
              </a:lnSpc>
              <a:spcBef>
                <a:spcPts val="2640"/>
              </a:spcBef>
              <a:buAutoNum type="arabicPeriod" startAt="4"/>
              <a:tabLst>
                <a:tab pos="353060" algn="l"/>
              </a:tabLst>
            </a:pPr>
            <a:r>
              <a:rPr sz="2400" b="1" dirty="0">
                <a:latin typeface="Segoe UI"/>
                <a:cs typeface="Segoe UI"/>
              </a:rPr>
              <a:t>Absolute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1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relative:</a:t>
            </a:r>
            <a:endParaRPr sz="2400">
              <a:latin typeface="Segoe UI"/>
              <a:cs typeface="Segoe UI"/>
            </a:endParaRPr>
          </a:p>
          <a:p>
            <a:pPr marL="12700" marR="5080" indent="914400" algn="just">
              <a:lnSpc>
                <a:spcPct val="150000"/>
              </a:lnSpc>
              <a:spcBef>
                <a:spcPts val="1200"/>
              </a:spcBef>
            </a:pPr>
            <a:r>
              <a:rPr sz="2400" b="1" dirty="0">
                <a:latin typeface="Segoe UI"/>
                <a:cs typeface="Segoe UI"/>
              </a:rPr>
              <a:t>Sensors</a:t>
            </a:r>
            <a:r>
              <a:rPr sz="2400" b="1" spc="11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can</a:t>
            </a:r>
            <a:r>
              <a:rPr sz="2400" b="1" spc="10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be</a:t>
            </a:r>
            <a:r>
              <a:rPr sz="2400" b="1" spc="10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categorized</a:t>
            </a:r>
            <a:r>
              <a:rPr sz="2400" b="1" spc="11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based</a:t>
            </a:r>
            <a:r>
              <a:rPr sz="2400" b="1" spc="11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on</a:t>
            </a:r>
            <a:r>
              <a:rPr sz="2400" b="1" spc="10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whether</a:t>
            </a:r>
            <a:r>
              <a:rPr sz="2400" b="1" spc="11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they</a:t>
            </a:r>
            <a:r>
              <a:rPr sz="2400" b="1" spc="10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measure</a:t>
            </a:r>
            <a:r>
              <a:rPr sz="2400" b="1" spc="10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on</a:t>
            </a:r>
            <a:r>
              <a:rPr sz="2400" b="1" spc="105" dirty="0">
                <a:latin typeface="Segoe UI"/>
                <a:cs typeface="Segoe UI"/>
              </a:rPr>
              <a:t>  </a:t>
            </a:r>
            <a:r>
              <a:rPr sz="2400" b="1" spc="-25" dirty="0">
                <a:latin typeface="Segoe UI"/>
                <a:cs typeface="Segoe UI"/>
              </a:rPr>
              <a:t>an </a:t>
            </a:r>
            <a:r>
              <a:rPr sz="2400" b="1" dirty="0">
                <a:latin typeface="Segoe UI"/>
                <a:cs typeface="Segoe UI"/>
              </a:rPr>
              <a:t>absolute</a:t>
            </a:r>
            <a:r>
              <a:rPr sz="2400" b="1" spc="-2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scale</a:t>
            </a:r>
            <a:r>
              <a:rPr sz="2400" b="1" spc="-2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(absolute)</a:t>
            </a:r>
            <a:r>
              <a:rPr sz="2400" b="1" spc="-1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2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based</a:t>
            </a:r>
            <a:r>
              <a:rPr sz="2400" b="1" spc="-1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on</a:t>
            </a:r>
            <a:r>
              <a:rPr sz="2400" b="1" spc="-25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2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difference</a:t>
            </a:r>
            <a:r>
              <a:rPr sz="2400" b="1" spc="-2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with</a:t>
            </a:r>
            <a:r>
              <a:rPr sz="2400" b="1" spc="-2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a</a:t>
            </a:r>
            <a:r>
              <a:rPr sz="2400" b="1" spc="-2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fixed</a:t>
            </a:r>
            <a:r>
              <a:rPr sz="2400" b="1" spc="-20" dirty="0">
                <a:latin typeface="Segoe UI"/>
                <a:cs typeface="Segoe UI"/>
              </a:rPr>
              <a:t>  </a:t>
            </a:r>
            <a:r>
              <a:rPr sz="2400" b="1" dirty="0">
                <a:latin typeface="Segoe UI"/>
                <a:cs typeface="Segoe UI"/>
              </a:rPr>
              <a:t>or</a:t>
            </a:r>
            <a:r>
              <a:rPr sz="2400" b="1" spc="-15" dirty="0">
                <a:latin typeface="Segoe UI"/>
                <a:cs typeface="Segoe UI"/>
              </a:rPr>
              <a:t>  </a:t>
            </a:r>
            <a:r>
              <a:rPr sz="2400" b="1" spc="-10" dirty="0">
                <a:latin typeface="Segoe UI"/>
                <a:cs typeface="Segoe UI"/>
              </a:rPr>
              <a:t>variable </a:t>
            </a:r>
            <a:r>
              <a:rPr sz="2400" b="1" dirty="0">
                <a:latin typeface="Segoe UI"/>
                <a:cs typeface="Segoe UI"/>
              </a:rPr>
              <a:t>reference</a:t>
            </a:r>
            <a:r>
              <a:rPr sz="2400" b="1" spc="-50" dirty="0">
                <a:latin typeface="Segoe UI"/>
                <a:cs typeface="Segoe UI"/>
              </a:rPr>
              <a:t> </a:t>
            </a:r>
            <a:r>
              <a:rPr sz="2400" b="1" dirty="0">
                <a:latin typeface="Segoe UI"/>
                <a:cs typeface="Segoe UI"/>
              </a:rPr>
              <a:t>value</a:t>
            </a:r>
            <a:r>
              <a:rPr sz="2400" b="1" spc="-45" dirty="0">
                <a:latin typeface="Segoe UI"/>
                <a:cs typeface="Segoe UI"/>
              </a:rPr>
              <a:t> </a:t>
            </a:r>
            <a:r>
              <a:rPr sz="2400" b="1" spc="-10" dirty="0">
                <a:latin typeface="Segoe UI"/>
                <a:cs typeface="Segoe UI"/>
              </a:rPr>
              <a:t>(relative).</a:t>
            </a:r>
            <a:endParaRPr sz="24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2075" cy="467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Connecting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Objects: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150000"/>
              </a:lnSpc>
              <a:spcBef>
                <a:spcPts val="1805"/>
              </a:spcBef>
            </a:pPr>
            <a:r>
              <a:rPr sz="2000" b="1" dirty="0">
                <a:latin typeface="Segoe UI"/>
                <a:cs typeface="Segoe UI"/>
              </a:rPr>
              <a:t>“Communications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Criteria,”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describes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characteristics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attributes</a:t>
            </a:r>
            <a:r>
              <a:rPr sz="2000" b="1" spc="3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should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considered </a:t>
            </a:r>
            <a:r>
              <a:rPr sz="2000" b="1" dirty="0">
                <a:latin typeface="Segoe UI"/>
                <a:cs typeface="Segoe UI"/>
              </a:rPr>
              <a:t>when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selecting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dealing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connecting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objects.</a:t>
            </a:r>
            <a:endParaRPr sz="2000">
              <a:latin typeface="Segoe UI"/>
              <a:cs typeface="Segoe UI"/>
            </a:endParaRPr>
          </a:p>
          <a:p>
            <a:pPr marL="12700" marR="5715">
              <a:lnSpc>
                <a:spcPct val="150000"/>
              </a:lnSpc>
              <a:spcBef>
                <a:spcPts val="1800"/>
              </a:spcBef>
              <a:tabLst>
                <a:tab pos="589915" algn="l"/>
                <a:tab pos="1591310" algn="l"/>
                <a:tab pos="3252470" algn="l"/>
                <a:tab pos="3949700" algn="l"/>
                <a:tab pos="4439920" algn="l"/>
                <a:tab pos="5904865" algn="l"/>
                <a:tab pos="6924675" algn="l"/>
                <a:tab pos="7476490" algn="l"/>
                <a:tab pos="8275320" algn="l"/>
                <a:tab pos="9251950" algn="l"/>
                <a:tab pos="10672445" algn="l"/>
                <a:tab pos="1111948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various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technologies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used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connecting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sensors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can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differ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greatly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depending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criteria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analyze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them.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4019550" algn="l"/>
              </a:tabLst>
            </a:pPr>
            <a:r>
              <a:rPr sz="2000" b="1" dirty="0">
                <a:latin typeface="Segoe UI"/>
                <a:cs typeface="Segoe UI"/>
              </a:rPr>
              <a:t>1.</a:t>
            </a:r>
            <a:r>
              <a:rPr sz="2000" b="1" spc="-20" dirty="0">
                <a:latin typeface="Segoe UI"/>
                <a:cs typeface="Segoe UI"/>
              </a:rPr>
              <a:t> Range</a:t>
            </a:r>
            <a:r>
              <a:rPr sz="2000" b="1" dirty="0">
                <a:latin typeface="Segoe UI"/>
                <a:cs typeface="Segoe UI"/>
              </a:rPr>
              <a:t>	2.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4019550" algn="l"/>
              </a:tabLst>
            </a:pPr>
            <a:r>
              <a:rPr sz="2000" b="1" dirty="0">
                <a:latin typeface="Segoe UI"/>
                <a:cs typeface="Segoe UI"/>
              </a:rPr>
              <a:t>3.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Consumption</a:t>
            </a:r>
            <a:r>
              <a:rPr sz="2000" b="1" dirty="0">
                <a:latin typeface="Segoe UI"/>
                <a:cs typeface="Segoe UI"/>
              </a:rPr>
              <a:t>	4.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Topology</a:t>
            </a:r>
            <a:endParaRPr sz="20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tabLst>
                <a:tab pos="4019550" algn="l"/>
              </a:tabLst>
            </a:pPr>
            <a:r>
              <a:rPr sz="2000" b="1" dirty="0">
                <a:latin typeface="Segoe UI"/>
                <a:cs typeface="Segoe UI"/>
              </a:rPr>
              <a:t>5.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</a:t>
            </a:r>
            <a:r>
              <a:rPr sz="2000" b="1" dirty="0">
                <a:latin typeface="Segoe UI"/>
                <a:cs typeface="Segoe UI"/>
              </a:rPr>
              <a:t>	6.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Constrained-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8194675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Criteria: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1.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far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does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signal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propagated?</a:t>
            </a:r>
            <a:endParaRPr sz="2000">
              <a:latin typeface="Segoe UI"/>
              <a:cs typeface="Segoe UI"/>
            </a:endParaRPr>
          </a:p>
          <a:p>
            <a:pPr marL="12700" marR="5080">
              <a:lnSpc>
                <a:spcPct val="200000"/>
              </a:lnSpc>
            </a:pP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will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coverage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selected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technology? </a:t>
            </a:r>
            <a:r>
              <a:rPr sz="2000" b="1" dirty="0">
                <a:latin typeface="Segoe UI"/>
                <a:cs typeface="Segoe UI"/>
              </a:rPr>
              <a:t>Should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indoor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versus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outdoor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deployments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differentiated?</a:t>
            </a:r>
            <a:endParaRPr sz="2000">
              <a:latin typeface="Segoe UI"/>
              <a:cs typeface="Segoe UI"/>
            </a:endParaRPr>
          </a:p>
          <a:p>
            <a:pPr marL="220979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i.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Short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range:</a:t>
            </a:r>
            <a:endParaRPr sz="2000">
              <a:latin typeface="Segoe UI"/>
              <a:cs typeface="Segoe UI"/>
            </a:endParaRPr>
          </a:p>
          <a:p>
            <a:pPr marL="710565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classical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serial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cable.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Criteria: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1.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i. Short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range:</a:t>
            </a:r>
            <a:endParaRPr sz="2000">
              <a:latin typeface="Segoe UI"/>
              <a:cs typeface="Segoe UI"/>
            </a:endParaRPr>
          </a:p>
          <a:p>
            <a:pPr marL="12700" marR="7620">
              <a:lnSpc>
                <a:spcPct val="150000"/>
              </a:lnSpc>
              <a:spcBef>
                <a:spcPts val="1200"/>
              </a:spcBef>
              <a:tabLst>
                <a:tab pos="1150620" algn="l"/>
                <a:tab pos="2708910" algn="l"/>
                <a:tab pos="4376420" algn="l"/>
                <a:tab pos="4891405" algn="l"/>
                <a:tab pos="5676265" algn="l"/>
                <a:tab pos="7122795" algn="l"/>
                <a:tab pos="7512684" algn="l"/>
                <a:tab pos="7945755" algn="l"/>
                <a:tab pos="9366250" algn="l"/>
                <a:tab pos="9761220" algn="l"/>
                <a:tab pos="10039985" algn="l"/>
                <a:tab pos="10812780" algn="l"/>
              </a:tabLst>
            </a:pPr>
            <a:r>
              <a:rPr sz="2000" b="1" spc="-10" dirty="0">
                <a:latin typeface="Segoe UI"/>
                <a:cs typeface="Segoe UI"/>
              </a:rPr>
              <a:t>Wireless</a:t>
            </a:r>
            <a:r>
              <a:rPr sz="2000" b="1" dirty="0">
                <a:latin typeface="Segoe UI"/>
                <a:cs typeface="Segoe UI"/>
              </a:rPr>
              <a:t>	short-</a:t>
            </a:r>
            <a:r>
              <a:rPr sz="2000" b="1" spc="-20" dirty="0">
                <a:latin typeface="Segoe UI"/>
                <a:cs typeface="Segoe UI"/>
              </a:rPr>
              <a:t>range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technologies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often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considered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alternative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serial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cable, </a:t>
            </a:r>
            <a:r>
              <a:rPr sz="2000" b="1" dirty="0">
                <a:latin typeface="Segoe UI"/>
                <a:cs typeface="Segoe UI"/>
              </a:rPr>
              <a:t>supporting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tens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meters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maximum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distance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two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Examples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short-range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802.15.1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Bluetooth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802.15.7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Visible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Light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Communications(VLC).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2710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Criteria: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ii.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Medium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range:</a:t>
            </a:r>
            <a:endParaRPr sz="20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technologies.</a:t>
            </a:r>
            <a:endParaRPr sz="2000">
              <a:latin typeface="Segoe UI"/>
              <a:cs typeface="Segoe UI"/>
            </a:endParaRPr>
          </a:p>
          <a:p>
            <a:pPr marL="12700" marR="5715" algn="just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tens</a:t>
            </a:r>
            <a:r>
              <a:rPr sz="2000" b="1" spc="4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hundreds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meters,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specifications</a:t>
            </a:r>
            <a:r>
              <a:rPr sz="2000" b="1" spc="48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implementations</a:t>
            </a:r>
            <a:r>
              <a:rPr sz="2000" b="1" spc="50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are </a:t>
            </a:r>
            <a:r>
              <a:rPr sz="2000" b="1" spc="-10" dirty="0">
                <a:latin typeface="Segoe UI"/>
                <a:cs typeface="Segoe UI"/>
              </a:rPr>
              <a:t>available.</a:t>
            </a:r>
            <a:endParaRPr sz="2000">
              <a:latin typeface="Segoe UI"/>
              <a:cs typeface="Segoe UI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maximum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distance</a:t>
            </a:r>
            <a:r>
              <a:rPr sz="2000" b="1" spc="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generally</a:t>
            </a:r>
            <a:r>
              <a:rPr sz="2000" b="1" spc="8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less</a:t>
            </a:r>
            <a:r>
              <a:rPr sz="2000" b="1" spc="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than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1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mile</a:t>
            </a:r>
            <a:r>
              <a:rPr sz="2000" b="1" spc="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two</a:t>
            </a:r>
            <a:r>
              <a:rPr sz="2000" b="1" spc="9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devices,</a:t>
            </a:r>
            <a:r>
              <a:rPr sz="2000" b="1" spc="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although</a:t>
            </a:r>
            <a:r>
              <a:rPr sz="2000" b="1" spc="80" dirty="0">
                <a:latin typeface="Segoe UI"/>
                <a:cs typeface="Segoe UI"/>
              </a:rPr>
              <a:t>  </a:t>
            </a:r>
            <a:r>
              <a:rPr sz="2000" b="1" spc="-25" dirty="0">
                <a:latin typeface="Segoe UI"/>
                <a:cs typeface="Segoe UI"/>
              </a:rPr>
              <a:t>RF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do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not  have</a:t>
            </a:r>
            <a:r>
              <a:rPr sz="2000" b="1" spc="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real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maximum  distances  defined,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as  long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  radio  signal  </a:t>
            </a:r>
            <a:r>
              <a:rPr sz="2000" b="1" spc="-25" dirty="0">
                <a:latin typeface="Segoe UI"/>
                <a:cs typeface="Segoe UI"/>
              </a:rPr>
              <a:t>is </a:t>
            </a:r>
            <a:r>
              <a:rPr sz="2000" b="1" dirty="0">
                <a:latin typeface="Segoe UI"/>
                <a:cs typeface="Segoe UI"/>
              </a:rPr>
              <a:t>transmitted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received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scope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applicable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specification.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525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Criteria:</a:t>
            </a:r>
            <a:endParaRPr sz="2000">
              <a:latin typeface="Segoe UI"/>
              <a:cs typeface="Segoe UI"/>
            </a:endParaRPr>
          </a:p>
          <a:p>
            <a:pPr marL="12700" algn="just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ii.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Medium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range:</a:t>
            </a:r>
            <a:endParaRPr sz="2000">
              <a:latin typeface="Segoe UI"/>
              <a:cs typeface="Segoe UI"/>
            </a:endParaRPr>
          </a:p>
          <a:p>
            <a:pPr marL="12700" marR="5080" algn="just">
              <a:lnSpc>
                <a:spcPct val="150100"/>
              </a:lnSpc>
              <a:spcBef>
                <a:spcPts val="1195"/>
              </a:spcBef>
            </a:pPr>
            <a:r>
              <a:rPr sz="2000" b="1" dirty="0">
                <a:latin typeface="Segoe UI"/>
                <a:cs typeface="Segoe UI"/>
              </a:rPr>
              <a:t>Examples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medium-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include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802.11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Wi-</a:t>
            </a:r>
            <a:r>
              <a:rPr sz="2000" b="1" dirty="0">
                <a:latin typeface="Segoe UI"/>
                <a:cs typeface="Segoe UI"/>
              </a:rPr>
              <a:t>Fi,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802.15.4,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WPAN.</a:t>
            </a:r>
            <a:endParaRPr sz="2000">
              <a:latin typeface="Segoe UI"/>
              <a:cs typeface="Segoe UI"/>
            </a:endParaRPr>
          </a:p>
          <a:p>
            <a:pPr marL="12700" marR="5080" algn="just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Wired</a:t>
            </a:r>
            <a:r>
              <a:rPr sz="2000" b="1" spc="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3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802.3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Ethernet</a:t>
            </a:r>
            <a:r>
              <a:rPr sz="2000" b="1" spc="3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1901.2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Narrowband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25" dirty="0">
                <a:latin typeface="Segoe UI"/>
                <a:cs typeface="Segoe UI"/>
              </a:rPr>
              <a:t>  </a:t>
            </a:r>
            <a:r>
              <a:rPr sz="2000" b="1" spc="-20" dirty="0">
                <a:latin typeface="Segoe UI"/>
                <a:cs typeface="Segoe UI"/>
              </a:rPr>
              <a:t>Line </a:t>
            </a: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(PLC)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classified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medium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range,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depending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physical </a:t>
            </a:r>
            <a:r>
              <a:rPr sz="2000" b="1" dirty="0">
                <a:latin typeface="Segoe UI"/>
                <a:cs typeface="Segoe UI"/>
              </a:rPr>
              <a:t>media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characteristics.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Criteria: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iii.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Long</a:t>
            </a:r>
            <a:r>
              <a:rPr sz="2000" b="1" spc="-10" dirty="0">
                <a:latin typeface="Segoe UI"/>
                <a:cs typeface="Segoe UI"/>
              </a:rPr>
              <a:t> range: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Distances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greater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than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mile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two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require</a:t>
            </a:r>
            <a:r>
              <a:rPr sz="2000" b="1" spc="-10" dirty="0">
                <a:latin typeface="Segoe UI"/>
                <a:cs typeface="Segoe UI"/>
              </a:rPr>
              <a:t> long-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technologies.</a:t>
            </a:r>
            <a:endParaRPr sz="2000">
              <a:latin typeface="Segoe UI"/>
              <a:cs typeface="Segoe UI"/>
            </a:endParaRPr>
          </a:p>
          <a:p>
            <a:pPr marL="12700" marR="5715">
              <a:lnSpc>
                <a:spcPct val="15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examples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cellular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(2G,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3G,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4G)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outdoor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802.11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Wi-</a:t>
            </a:r>
            <a:r>
              <a:rPr sz="2000" b="1" spc="-25" dirty="0">
                <a:latin typeface="Segoe UI"/>
                <a:cs typeface="Segoe UI"/>
              </a:rPr>
              <a:t>Fi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Low-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Wide-</a:t>
            </a:r>
            <a:r>
              <a:rPr sz="2000" b="1" dirty="0">
                <a:latin typeface="Segoe UI"/>
                <a:cs typeface="Segoe UI"/>
              </a:rPr>
              <a:t>Area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(LPWA)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technologies.</a:t>
            </a:r>
            <a:endParaRPr sz="2000">
              <a:latin typeface="Segoe UI"/>
              <a:cs typeface="Segoe UI"/>
            </a:endParaRPr>
          </a:p>
          <a:p>
            <a:pPr marL="8255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LPWA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ability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communicate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large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area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without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consuming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much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power.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therefore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ideal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battery-powered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sensors.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  <a:tabLst>
                <a:tab pos="666115" algn="l"/>
                <a:tab pos="1483360" algn="l"/>
                <a:tab pos="2178050" algn="l"/>
                <a:tab pos="3159760" algn="l"/>
                <a:tab pos="3891279" algn="l"/>
                <a:tab pos="4505960" algn="l"/>
                <a:tab pos="5159375" algn="l"/>
                <a:tab pos="5908040" algn="l"/>
                <a:tab pos="7387590" algn="l"/>
                <a:tab pos="8298180" algn="l"/>
                <a:tab pos="8959215" algn="l"/>
                <a:tab pos="11137265" algn="l"/>
              </a:tabLst>
            </a:pPr>
            <a:r>
              <a:rPr sz="2000" b="1" spc="-20" dirty="0">
                <a:latin typeface="Segoe UI"/>
                <a:cs typeface="Segoe UI"/>
              </a:rPr>
              <a:t>IEEE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802.3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over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optical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fiber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IEEE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1901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Broadband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Power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Line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Communications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770" y="6390233"/>
            <a:ext cx="2795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Segoe UI"/>
                <a:cs typeface="Segoe UI"/>
              </a:rPr>
              <a:t>classified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long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range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14365" y="6431686"/>
            <a:ext cx="60610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3275" algn="l"/>
              </a:tabLst>
            </a:pPr>
            <a:r>
              <a:rPr sz="1200" dirty="0">
                <a:solidFill>
                  <a:srgbClr val="888888"/>
                </a:solidFill>
                <a:latin typeface="Segoe UI"/>
                <a:cs typeface="Segoe UI"/>
              </a:rPr>
              <a:t>	</a:t>
            </a:r>
            <a:r>
              <a:rPr sz="1200" spc="-25" dirty="0">
                <a:solidFill>
                  <a:srgbClr val="888888"/>
                </a:solidFill>
                <a:latin typeface="Segoe UI"/>
                <a:cs typeface="Segoe UI"/>
              </a:rPr>
              <a:t>64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55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683" y="1359483"/>
            <a:ext cx="203708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Segoe UI"/>
                <a:cs typeface="Segoe UI"/>
              </a:rPr>
              <a:t>Communications</a:t>
            </a:r>
            <a:endParaRPr sz="2000">
              <a:latin typeface="Segoe UI"/>
              <a:cs typeface="Segoe UI"/>
            </a:endParaRPr>
          </a:p>
          <a:p>
            <a:pPr marL="82550">
              <a:lnSpc>
                <a:spcPct val="100000"/>
              </a:lnSpc>
              <a:spcBef>
                <a:spcPts val="2405"/>
              </a:spcBef>
            </a:pPr>
            <a:r>
              <a:rPr sz="2000" b="1" spc="-10" dirty="0">
                <a:latin typeface="Segoe UI"/>
                <a:cs typeface="Segoe UI"/>
              </a:rPr>
              <a:t>Criteria: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803" y="1351595"/>
            <a:ext cx="9592758" cy="53639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56</a:t>
            </a:fld>
            <a:endParaRPr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Frequency</a:t>
            </a:r>
            <a:r>
              <a:rPr spc="-65" dirty="0"/>
              <a:t> </a:t>
            </a:r>
            <a:r>
              <a:rPr spc="-10" dirty="0"/>
              <a:t>Bands:</a:t>
            </a:r>
          </a:p>
          <a:p>
            <a:pPr marL="354965" marR="6350" indent="-342900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On</a:t>
            </a:r>
            <a:r>
              <a:rPr spc="125" dirty="0"/>
              <a:t> </a:t>
            </a:r>
            <a:r>
              <a:rPr dirty="0"/>
              <a:t>IoT</a:t>
            </a:r>
            <a:r>
              <a:rPr spc="135" dirty="0"/>
              <a:t> </a:t>
            </a:r>
            <a:r>
              <a:rPr dirty="0"/>
              <a:t>access</a:t>
            </a:r>
            <a:r>
              <a:rPr spc="120" dirty="0"/>
              <a:t> </a:t>
            </a:r>
            <a:r>
              <a:rPr dirty="0"/>
              <a:t>technologies,</a:t>
            </a:r>
            <a:r>
              <a:rPr spc="130" dirty="0"/>
              <a:t> </a:t>
            </a:r>
            <a:r>
              <a:rPr dirty="0"/>
              <a:t>the</a:t>
            </a:r>
            <a:r>
              <a:rPr spc="130" dirty="0"/>
              <a:t> </a:t>
            </a:r>
            <a:r>
              <a:rPr dirty="0"/>
              <a:t>frequency</a:t>
            </a:r>
            <a:r>
              <a:rPr spc="135" dirty="0"/>
              <a:t> </a:t>
            </a:r>
            <a:r>
              <a:rPr dirty="0"/>
              <a:t>bands</a:t>
            </a:r>
            <a:r>
              <a:rPr spc="120" dirty="0"/>
              <a:t> </a:t>
            </a:r>
            <a:r>
              <a:rPr dirty="0"/>
              <a:t>leveraged</a:t>
            </a:r>
            <a:r>
              <a:rPr spc="130" dirty="0"/>
              <a:t> </a:t>
            </a:r>
            <a:r>
              <a:rPr dirty="0"/>
              <a:t>by</a:t>
            </a:r>
            <a:r>
              <a:rPr spc="125" dirty="0"/>
              <a:t> </a:t>
            </a:r>
            <a:r>
              <a:rPr dirty="0"/>
              <a:t>wireless</a:t>
            </a:r>
            <a:r>
              <a:rPr spc="135" dirty="0"/>
              <a:t> </a:t>
            </a:r>
            <a:r>
              <a:rPr dirty="0"/>
              <a:t>communications</a:t>
            </a:r>
            <a:r>
              <a:rPr spc="125" dirty="0"/>
              <a:t> </a:t>
            </a:r>
            <a:r>
              <a:rPr spc="-25" dirty="0"/>
              <a:t>are </a:t>
            </a:r>
            <a:r>
              <a:rPr dirty="0"/>
              <a:t>split</a:t>
            </a:r>
            <a:r>
              <a:rPr spc="-80" dirty="0"/>
              <a:t> </a:t>
            </a:r>
            <a:r>
              <a:rPr dirty="0"/>
              <a:t>between</a:t>
            </a:r>
            <a:r>
              <a:rPr spc="-45" dirty="0"/>
              <a:t> </a:t>
            </a:r>
            <a:r>
              <a:rPr dirty="0"/>
              <a:t>licensed</a:t>
            </a:r>
            <a:r>
              <a:rPr spc="-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unlicensed</a:t>
            </a:r>
            <a:r>
              <a:rPr spc="-65" dirty="0"/>
              <a:t> </a:t>
            </a:r>
            <a:r>
              <a:rPr spc="-10" dirty="0"/>
              <a:t>bands.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Licensed</a:t>
            </a:r>
            <a:r>
              <a:rPr spc="145" dirty="0"/>
              <a:t>  </a:t>
            </a:r>
            <a:r>
              <a:rPr dirty="0"/>
              <a:t>spectrum</a:t>
            </a:r>
            <a:r>
              <a:rPr spc="145" dirty="0"/>
              <a:t>  </a:t>
            </a:r>
            <a:r>
              <a:rPr dirty="0"/>
              <a:t>is</a:t>
            </a:r>
            <a:r>
              <a:rPr spc="140" dirty="0"/>
              <a:t>  </a:t>
            </a:r>
            <a:r>
              <a:rPr dirty="0"/>
              <a:t>generally</a:t>
            </a:r>
            <a:r>
              <a:rPr spc="145" dirty="0"/>
              <a:t>  </a:t>
            </a:r>
            <a:r>
              <a:rPr dirty="0"/>
              <a:t>applicable</a:t>
            </a:r>
            <a:r>
              <a:rPr spc="140" dirty="0"/>
              <a:t>  </a:t>
            </a:r>
            <a:r>
              <a:rPr dirty="0"/>
              <a:t>to</a:t>
            </a:r>
            <a:r>
              <a:rPr spc="140" dirty="0"/>
              <a:t>  </a:t>
            </a:r>
            <a:r>
              <a:rPr dirty="0"/>
              <a:t>IoT</a:t>
            </a:r>
            <a:r>
              <a:rPr spc="145" dirty="0"/>
              <a:t>  </a:t>
            </a:r>
            <a:r>
              <a:rPr spc="-10" dirty="0"/>
              <a:t>long-</a:t>
            </a:r>
            <a:r>
              <a:rPr dirty="0"/>
              <a:t>range</a:t>
            </a:r>
            <a:r>
              <a:rPr spc="140" dirty="0"/>
              <a:t>  </a:t>
            </a:r>
            <a:r>
              <a:rPr dirty="0"/>
              <a:t>access</a:t>
            </a:r>
            <a:r>
              <a:rPr spc="150" dirty="0"/>
              <a:t>  </a:t>
            </a:r>
            <a:r>
              <a:rPr dirty="0"/>
              <a:t>technologies</a:t>
            </a:r>
            <a:r>
              <a:rPr spc="140" dirty="0"/>
              <a:t>  </a:t>
            </a:r>
            <a:r>
              <a:rPr spc="-25" dirty="0"/>
              <a:t>and </a:t>
            </a:r>
            <a:r>
              <a:rPr dirty="0"/>
              <a:t>allocated</a:t>
            </a:r>
            <a:r>
              <a:rPr spc="160" dirty="0"/>
              <a:t> </a:t>
            </a:r>
            <a:r>
              <a:rPr dirty="0"/>
              <a:t>to</a:t>
            </a:r>
            <a:r>
              <a:rPr spc="180" dirty="0"/>
              <a:t> </a:t>
            </a:r>
            <a:r>
              <a:rPr dirty="0"/>
              <a:t>communications</a:t>
            </a:r>
            <a:r>
              <a:rPr spc="170" dirty="0"/>
              <a:t> </a:t>
            </a:r>
            <a:r>
              <a:rPr dirty="0"/>
              <a:t>infrastructures</a:t>
            </a:r>
            <a:r>
              <a:rPr spc="180" dirty="0"/>
              <a:t> </a:t>
            </a:r>
            <a:r>
              <a:rPr dirty="0"/>
              <a:t>deployed</a:t>
            </a:r>
            <a:r>
              <a:rPr spc="160" dirty="0"/>
              <a:t> </a:t>
            </a:r>
            <a:r>
              <a:rPr dirty="0"/>
              <a:t>by</a:t>
            </a:r>
            <a:r>
              <a:rPr spc="185" dirty="0"/>
              <a:t> </a:t>
            </a:r>
            <a:r>
              <a:rPr dirty="0"/>
              <a:t>services</a:t>
            </a:r>
            <a:r>
              <a:rPr spc="175" dirty="0"/>
              <a:t> </a:t>
            </a:r>
            <a:r>
              <a:rPr dirty="0"/>
              <a:t>providers,</a:t>
            </a:r>
            <a:r>
              <a:rPr spc="170" dirty="0"/>
              <a:t> </a:t>
            </a:r>
            <a:r>
              <a:rPr dirty="0"/>
              <a:t>public</a:t>
            </a:r>
            <a:r>
              <a:rPr spc="175" dirty="0"/>
              <a:t> </a:t>
            </a:r>
            <a:r>
              <a:rPr spc="-10" dirty="0"/>
              <a:t>services </a:t>
            </a:r>
            <a:r>
              <a:rPr dirty="0"/>
              <a:t>(for</a:t>
            </a:r>
            <a:r>
              <a:rPr spc="-25" dirty="0"/>
              <a:t> </a:t>
            </a:r>
            <a:r>
              <a:rPr dirty="0"/>
              <a:t>example,</a:t>
            </a:r>
            <a:r>
              <a:rPr spc="-25" dirty="0"/>
              <a:t> </a:t>
            </a:r>
            <a:r>
              <a:rPr dirty="0"/>
              <a:t>first</a:t>
            </a:r>
            <a:r>
              <a:rPr spc="-35" dirty="0"/>
              <a:t> </a:t>
            </a:r>
            <a:r>
              <a:rPr dirty="0"/>
              <a:t>responders,</a:t>
            </a:r>
            <a:r>
              <a:rPr spc="-5" dirty="0"/>
              <a:t> </a:t>
            </a:r>
            <a:r>
              <a:rPr dirty="0"/>
              <a:t>military),</a:t>
            </a:r>
            <a:r>
              <a:rPr spc="-45" dirty="0"/>
              <a:t> </a:t>
            </a:r>
            <a:r>
              <a:rPr dirty="0"/>
              <a:t>broadcasters,</a:t>
            </a:r>
            <a:r>
              <a:rPr spc="-1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utilities.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Examples</a:t>
            </a:r>
            <a:r>
              <a:rPr spc="484" dirty="0"/>
              <a:t> </a:t>
            </a:r>
            <a:r>
              <a:rPr dirty="0"/>
              <a:t>of</a:t>
            </a:r>
            <a:r>
              <a:rPr spc="495" dirty="0"/>
              <a:t> </a:t>
            </a:r>
            <a:r>
              <a:rPr dirty="0"/>
              <a:t>licensed</a:t>
            </a:r>
            <a:r>
              <a:rPr spc="495" dirty="0"/>
              <a:t> </a:t>
            </a:r>
            <a:r>
              <a:rPr dirty="0"/>
              <a:t>spectrum</a:t>
            </a:r>
            <a:r>
              <a:rPr spc="-25" dirty="0"/>
              <a:t>  </a:t>
            </a:r>
            <a:r>
              <a:rPr dirty="0"/>
              <a:t>commonly</a:t>
            </a:r>
            <a:r>
              <a:rPr spc="495" dirty="0"/>
              <a:t> </a:t>
            </a:r>
            <a:r>
              <a:rPr dirty="0"/>
              <a:t>used</a:t>
            </a:r>
            <a:r>
              <a:rPr spc="480" dirty="0"/>
              <a:t> </a:t>
            </a:r>
            <a:r>
              <a:rPr dirty="0"/>
              <a:t>for</a:t>
            </a:r>
            <a:r>
              <a:rPr spc="490" dirty="0"/>
              <a:t> </a:t>
            </a:r>
            <a:r>
              <a:rPr dirty="0"/>
              <a:t>IoT</a:t>
            </a:r>
            <a:r>
              <a:rPr spc="495" dirty="0"/>
              <a:t> </a:t>
            </a:r>
            <a:r>
              <a:rPr dirty="0"/>
              <a:t>access</a:t>
            </a:r>
            <a:r>
              <a:rPr spc="495" dirty="0"/>
              <a:t> </a:t>
            </a:r>
            <a:r>
              <a:rPr dirty="0"/>
              <a:t>are</a:t>
            </a:r>
            <a:r>
              <a:rPr spc="490" dirty="0"/>
              <a:t> </a:t>
            </a:r>
            <a:r>
              <a:rPr dirty="0"/>
              <a:t>cellular,</a:t>
            </a:r>
            <a:r>
              <a:rPr spc="495" dirty="0"/>
              <a:t> </a:t>
            </a:r>
            <a:r>
              <a:rPr dirty="0"/>
              <a:t>WiMAX,</a:t>
            </a:r>
            <a:r>
              <a:rPr spc="490" dirty="0"/>
              <a:t> </a:t>
            </a:r>
            <a:r>
              <a:rPr spc="-25" dirty="0"/>
              <a:t>and </a:t>
            </a:r>
            <a:r>
              <a:rPr dirty="0"/>
              <a:t>Narrowband</a:t>
            </a:r>
            <a:r>
              <a:rPr spc="-40" dirty="0"/>
              <a:t> </a:t>
            </a:r>
            <a:r>
              <a:rPr dirty="0"/>
              <a:t>IoT</a:t>
            </a:r>
            <a:r>
              <a:rPr spc="-30" dirty="0"/>
              <a:t> </a:t>
            </a:r>
            <a:r>
              <a:rPr spc="-10" dirty="0"/>
              <a:t>(NB-</a:t>
            </a:r>
            <a:r>
              <a:rPr dirty="0"/>
              <a:t>IoT)</a:t>
            </a:r>
            <a:r>
              <a:rPr spc="-50" dirty="0"/>
              <a:t> </a:t>
            </a:r>
            <a:r>
              <a:rPr spc="-10" dirty="0"/>
              <a:t>technologies.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294640" algn="l"/>
              </a:tabLst>
            </a:pPr>
            <a:r>
              <a:rPr dirty="0"/>
              <a:t>Frequency</a:t>
            </a:r>
            <a:r>
              <a:rPr spc="-65" dirty="0"/>
              <a:t> </a:t>
            </a:r>
            <a:r>
              <a:rPr spc="-10" dirty="0"/>
              <a:t>Bands:</a:t>
            </a:r>
          </a:p>
          <a:p>
            <a:pPr marL="354965" marR="5080" lvl="1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Radio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spectrum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regulated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countries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and/or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organizations,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International Telecommunication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(ITU)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Federal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Commission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(FCC).</a:t>
            </a:r>
            <a:endParaRPr sz="2000">
              <a:latin typeface="Segoe UI"/>
              <a:cs typeface="Segoe UI"/>
            </a:endParaRPr>
          </a:p>
          <a:p>
            <a:pPr marL="354965" marR="9525" lvl="1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groups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define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regulations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requirements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various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frequency bands.</a:t>
            </a:r>
            <a:endParaRPr sz="2000">
              <a:latin typeface="Segoe UI"/>
              <a:cs typeface="Segoe UI"/>
            </a:endParaRPr>
          </a:p>
          <a:p>
            <a:pPr marL="354965" marR="10160" lvl="1" indent="-342900">
              <a:lnSpc>
                <a:spcPct val="1501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portions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spectrum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allocated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types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telecommunications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as </a:t>
            </a:r>
            <a:r>
              <a:rPr sz="2000" b="1" dirty="0">
                <a:latin typeface="Segoe UI"/>
                <a:cs typeface="Segoe UI"/>
              </a:rPr>
              <a:t>radio,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television,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military,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on.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59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Frequency</a:t>
            </a:r>
            <a:r>
              <a:rPr spc="-65" dirty="0"/>
              <a:t> </a:t>
            </a:r>
            <a:r>
              <a:rPr spc="-10" dirty="0"/>
              <a:t>Bands:</a:t>
            </a:r>
          </a:p>
          <a:p>
            <a:pPr marL="354965" marR="5080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The</a:t>
            </a:r>
            <a:r>
              <a:rPr spc="35" dirty="0"/>
              <a:t> </a:t>
            </a:r>
            <a:r>
              <a:rPr dirty="0"/>
              <a:t>ITU</a:t>
            </a:r>
            <a:r>
              <a:rPr spc="35" dirty="0"/>
              <a:t> </a:t>
            </a:r>
            <a:r>
              <a:rPr dirty="0"/>
              <a:t>has</a:t>
            </a:r>
            <a:r>
              <a:rPr spc="25" dirty="0"/>
              <a:t> </a:t>
            </a:r>
            <a:r>
              <a:rPr dirty="0"/>
              <a:t>also</a:t>
            </a:r>
            <a:r>
              <a:rPr spc="40" dirty="0"/>
              <a:t> </a:t>
            </a:r>
            <a:r>
              <a:rPr dirty="0"/>
              <a:t>defined</a:t>
            </a:r>
            <a:r>
              <a:rPr spc="40" dirty="0"/>
              <a:t> </a:t>
            </a:r>
            <a:r>
              <a:rPr dirty="0"/>
              <a:t>unlicensed</a:t>
            </a:r>
            <a:r>
              <a:rPr spc="10" dirty="0"/>
              <a:t> </a:t>
            </a:r>
            <a:r>
              <a:rPr dirty="0"/>
              <a:t>spectrum</a:t>
            </a:r>
            <a:r>
              <a:rPr spc="45" dirty="0"/>
              <a:t> </a:t>
            </a:r>
            <a:r>
              <a:rPr dirty="0"/>
              <a:t>for</a:t>
            </a:r>
            <a:r>
              <a:rPr spc="45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industrial,</a:t>
            </a:r>
            <a:r>
              <a:rPr spc="35" dirty="0"/>
              <a:t> </a:t>
            </a:r>
            <a:r>
              <a:rPr dirty="0"/>
              <a:t>scientific,</a:t>
            </a:r>
            <a:r>
              <a:rPr spc="25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dirty="0"/>
              <a:t>medical</a:t>
            </a:r>
            <a:r>
              <a:rPr spc="40" dirty="0"/>
              <a:t> </a:t>
            </a:r>
            <a:r>
              <a:rPr spc="-10" dirty="0"/>
              <a:t>(ISM) </a:t>
            </a:r>
            <a:r>
              <a:rPr dirty="0"/>
              <a:t>portions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radio</a:t>
            </a:r>
            <a:r>
              <a:rPr spc="-15" dirty="0"/>
              <a:t> </a:t>
            </a:r>
            <a:r>
              <a:rPr dirty="0"/>
              <a:t>bands</a:t>
            </a:r>
            <a:r>
              <a:rPr spc="-25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short-range</a:t>
            </a:r>
            <a:r>
              <a:rPr spc="-10" dirty="0"/>
              <a:t> </a:t>
            </a:r>
            <a:r>
              <a:rPr dirty="0"/>
              <a:t>devices</a:t>
            </a:r>
            <a:r>
              <a:rPr spc="-10" dirty="0"/>
              <a:t> (SRDs).</a:t>
            </a:r>
          </a:p>
          <a:p>
            <a:pPr marL="354965" marR="5715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Unlicensed</a:t>
            </a:r>
            <a:r>
              <a:rPr spc="75" dirty="0"/>
              <a:t> </a:t>
            </a:r>
            <a:r>
              <a:rPr dirty="0"/>
              <a:t>means</a:t>
            </a:r>
            <a:r>
              <a:rPr spc="65" dirty="0"/>
              <a:t> </a:t>
            </a:r>
            <a:r>
              <a:rPr dirty="0"/>
              <a:t>that</a:t>
            </a:r>
            <a:r>
              <a:rPr spc="65" dirty="0"/>
              <a:t> </a:t>
            </a:r>
            <a:r>
              <a:rPr dirty="0"/>
              <a:t>no</a:t>
            </a:r>
            <a:r>
              <a:rPr spc="75" dirty="0"/>
              <a:t> </a:t>
            </a:r>
            <a:r>
              <a:rPr dirty="0"/>
              <a:t>guarantees</a:t>
            </a:r>
            <a:r>
              <a:rPr spc="70" dirty="0"/>
              <a:t> </a:t>
            </a:r>
            <a:r>
              <a:rPr dirty="0"/>
              <a:t>or</a:t>
            </a:r>
            <a:r>
              <a:rPr spc="70" dirty="0"/>
              <a:t> </a:t>
            </a:r>
            <a:r>
              <a:rPr dirty="0"/>
              <a:t>protections</a:t>
            </a:r>
            <a:r>
              <a:rPr spc="70" dirty="0"/>
              <a:t> </a:t>
            </a:r>
            <a:r>
              <a:rPr dirty="0"/>
              <a:t>are</a:t>
            </a:r>
            <a:r>
              <a:rPr spc="70" dirty="0"/>
              <a:t> </a:t>
            </a:r>
            <a:r>
              <a:rPr dirty="0"/>
              <a:t>offered</a:t>
            </a:r>
            <a:r>
              <a:rPr spc="80" dirty="0"/>
              <a:t> </a:t>
            </a:r>
            <a:r>
              <a:rPr dirty="0"/>
              <a:t>in</a:t>
            </a:r>
            <a:r>
              <a:rPr spc="7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ISM</a:t>
            </a:r>
            <a:r>
              <a:rPr spc="80" dirty="0"/>
              <a:t> </a:t>
            </a:r>
            <a:r>
              <a:rPr dirty="0"/>
              <a:t>bands</a:t>
            </a:r>
            <a:r>
              <a:rPr spc="70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10" dirty="0"/>
              <a:t>device communications.</a:t>
            </a: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IoT</a:t>
            </a:r>
            <a:r>
              <a:rPr spc="-20" dirty="0"/>
              <a:t> </a:t>
            </a:r>
            <a:r>
              <a:rPr dirty="0"/>
              <a:t>access,</a:t>
            </a:r>
            <a:r>
              <a:rPr spc="-25" dirty="0"/>
              <a:t> </a:t>
            </a:r>
            <a:r>
              <a:rPr dirty="0"/>
              <a:t>these</a:t>
            </a:r>
            <a:r>
              <a:rPr spc="-2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most</a:t>
            </a:r>
            <a:r>
              <a:rPr spc="-35" dirty="0"/>
              <a:t> </a:t>
            </a:r>
            <a:r>
              <a:rPr spc="-20" dirty="0"/>
              <a:t>well-</a:t>
            </a:r>
            <a:r>
              <a:rPr dirty="0"/>
              <a:t>known</a:t>
            </a:r>
            <a:r>
              <a:rPr spc="-5" dirty="0"/>
              <a:t> </a:t>
            </a:r>
            <a:r>
              <a:rPr dirty="0"/>
              <a:t>ISM</a:t>
            </a:r>
            <a:r>
              <a:rPr spc="-25" dirty="0"/>
              <a:t> </a:t>
            </a:r>
            <a:r>
              <a:rPr spc="-10" dirty="0"/>
              <a:t>bands:</a:t>
            </a:r>
          </a:p>
          <a:p>
            <a:pPr marL="1040765" lvl="1" indent="-342265">
              <a:lnSpc>
                <a:spcPct val="100000"/>
              </a:lnSpc>
              <a:spcBef>
                <a:spcPts val="2340"/>
              </a:spcBef>
              <a:buAutoNum type="arabicPeriod"/>
              <a:tabLst>
                <a:tab pos="1040765" algn="l"/>
              </a:tabLst>
            </a:pPr>
            <a:r>
              <a:rPr sz="1800" b="1" dirty="0">
                <a:latin typeface="Segoe UI"/>
                <a:cs typeface="Segoe UI"/>
              </a:rPr>
              <a:t>2.4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GHz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used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IEEE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802.11b/g/n</a:t>
            </a:r>
            <a:r>
              <a:rPr sz="1800" b="1" spc="-10" dirty="0">
                <a:latin typeface="Segoe UI"/>
                <a:cs typeface="Segoe UI"/>
              </a:rPr>
              <a:t> Wi-</a:t>
            </a:r>
            <a:r>
              <a:rPr sz="1800" b="1" spc="-25" dirty="0">
                <a:latin typeface="Segoe UI"/>
                <a:cs typeface="Segoe UI"/>
              </a:rPr>
              <a:t>Fi</a:t>
            </a:r>
            <a:endParaRPr sz="1800">
              <a:latin typeface="Segoe UI"/>
              <a:cs typeface="Segoe UI"/>
            </a:endParaRPr>
          </a:p>
          <a:p>
            <a:pPr marL="1040765" lvl="1" indent="-342265">
              <a:lnSpc>
                <a:spcPct val="100000"/>
              </a:lnSpc>
              <a:spcBef>
                <a:spcPts val="2280"/>
              </a:spcBef>
              <a:buAutoNum type="arabicPeriod"/>
              <a:tabLst>
                <a:tab pos="1040765" algn="l"/>
              </a:tabLst>
            </a:pPr>
            <a:r>
              <a:rPr sz="1800" b="1" dirty="0">
                <a:latin typeface="Segoe UI"/>
                <a:cs typeface="Segoe UI"/>
              </a:rPr>
              <a:t>IEEE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802.15.1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Bluetooth</a:t>
            </a:r>
            <a:endParaRPr sz="1800">
              <a:latin typeface="Segoe UI"/>
              <a:cs typeface="Segoe UI"/>
            </a:endParaRPr>
          </a:p>
          <a:p>
            <a:pPr marL="1040765" lvl="1" indent="-342265">
              <a:lnSpc>
                <a:spcPct val="100000"/>
              </a:lnSpc>
              <a:spcBef>
                <a:spcPts val="2280"/>
              </a:spcBef>
              <a:buAutoNum type="arabicPeriod"/>
              <a:tabLst>
                <a:tab pos="1040765" algn="l"/>
              </a:tabLst>
            </a:pPr>
            <a:r>
              <a:rPr sz="1800" b="1" dirty="0">
                <a:latin typeface="Segoe UI"/>
                <a:cs typeface="Segoe UI"/>
              </a:rPr>
              <a:t>IEEE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802.15.4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WPAN(Wireless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Personal</a:t>
            </a:r>
            <a:r>
              <a:rPr sz="1800" b="1" spc="-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Area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Network).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10263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8241" y="1368044"/>
            <a:ext cx="11524615" cy="448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Segoe UI"/>
                <a:cs typeface="Segoe UI"/>
              </a:rPr>
              <a:t>Sensors:</a:t>
            </a:r>
            <a:endParaRPr sz="2400">
              <a:latin typeface="Segoe UI"/>
              <a:cs typeface="Segoe UI"/>
            </a:endParaRPr>
          </a:p>
          <a:p>
            <a:pPr marL="353060" indent="-340360">
              <a:lnSpc>
                <a:spcPct val="100000"/>
              </a:lnSpc>
              <a:spcBef>
                <a:spcPts val="1739"/>
              </a:spcBef>
              <a:buSzPct val="120000"/>
              <a:buAutoNum type="arabicPeriod" startAt="5"/>
              <a:tabLst>
                <a:tab pos="353060" algn="l"/>
              </a:tabLst>
            </a:pPr>
            <a:r>
              <a:rPr sz="2000" b="1" dirty="0">
                <a:latin typeface="Segoe UI"/>
                <a:cs typeface="Segoe UI"/>
              </a:rPr>
              <a:t>Area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application:</a:t>
            </a:r>
            <a:endParaRPr sz="2000">
              <a:latin typeface="Segoe UI"/>
              <a:cs typeface="Segoe UI"/>
            </a:endParaRPr>
          </a:p>
          <a:p>
            <a:pPr marL="12700" marR="7620" indent="914400" algn="just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categorized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industry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vertical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where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they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are </a:t>
            </a:r>
            <a:r>
              <a:rPr sz="2000" b="1" dirty="0">
                <a:latin typeface="Segoe UI"/>
                <a:cs typeface="Segoe UI"/>
              </a:rPr>
              <a:t>being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used.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spcBef>
                <a:spcPts val="1200"/>
              </a:spcBef>
              <a:buAutoNum type="arabicPeriod" startAt="6"/>
              <a:tabLst>
                <a:tab pos="295275" algn="l"/>
              </a:tabLst>
            </a:pP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measure:</a:t>
            </a:r>
            <a:endParaRPr sz="2000">
              <a:latin typeface="Segoe UI"/>
              <a:cs typeface="Segoe UI"/>
            </a:endParaRPr>
          </a:p>
          <a:p>
            <a:pPr marL="12700" marR="7620" indent="91440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categorized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mechanism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measure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sensory </a:t>
            </a:r>
            <a:r>
              <a:rPr sz="2000" b="1" dirty="0">
                <a:latin typeface="Segoe UI"/>
                <a:cs typeface="Segoe UI"/>
              </a:rPr>
              <a:t>input</a:t>
            </a:r>
            <a:r>
              <a:rPr sz="2000" b="1" spc="27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(for</a:t>
            </a:r>
            <a:r>
              <a:rPr sz="2000" b="1" spc="27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26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thermoelectric,</a:t>
            </a:r>
            <a:r>
              <a:rPr sz="2000" b="1" spc="2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electrochemical,</a:t>
            </a:r>
            <a:r>
              <a:rPr sz="2000" b="1" spc="27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piezoresistive,</a:t>
            </a:r>
            <a:r>
              <a:rPr sz="2000" b="1" spc="27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optic,</a:t>
            </a:r>
            <a:r>
              <a:rPr sz="2000" b="1" spc="26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electric,</a:t>
            </a:r>
            <a:r>
              <a:rPr sz="2000" b="1" spc="280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fluid </a:t>
            </a:r>
            <a:r>
              <a:rPr sz="2000" b="1" dirty="0">
                <a:latin typeface="Segoe UI"/>
                <a:cs typeface="Segoe UI"/>
              </a:rPr>
              <a:t>mechanic,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photoelastic).</a:t>
            </a:r>
            <a:endParaRPr sz="2000">
              <a:latin typeface="Segoe UI"/>
              <a:cs typeface="Segoe UI"/>
            </a:endParaRPr>
          </a:p>
          <a:p>
            <a:pPr marL="295275" indent="-282575">
              <a:lnSpc>
                <a:spcPct val="100000"/>
              </a:lnSpc>
              <a:spcBef>
                <a:spcPts val="1205"/>
              </a:spcBef>
              <a:buAutoNum type="arabicPeriod" startAt="7"/>
              <a:tabLst>
                <a:tab pos="295275" algn="l"/>
              </a:tabLst>
            </a:pP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measure:</a:t>
            </a:r>
            <a:endParaRPr sz="2000">
              <a:latin typeface="Segoe UI"/>
              <a:cs typeface="Segoe UI"/>
            </a:endParaRPr>
          </a:p>
          <a:p>
            <a:pPr marL="12700" marR="5080" indent="91440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categorized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applications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variables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they </a:t>
            </a:r>
            <a:r>
              <a:rPr sz="2000" b="1" spc="-10" dirty="0">
                <a:latin typeface="Segoe UI"/>
                <a:cs typeface="Segoe UI"/>
              </a:rPr>
              <a:t>measure.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770" y="5662857"/>
            <a:ext cx="11522075" cy="7416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  <a:tabLst>
                <a:tab pos="354965" algn="l"/>
              </a:tabLst>
            </a:pPr>
            <a:r>
              <a:rPr sz="1800" spc="-50" dirty="0">
                <a:latin typeface="Wingdings"/>
                <a:cs typeface="Wingdings"/>
              </a:rPr>
              <a:t>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Segoe UI"/>
                <a:cs typeface="Segoe UI"/>
              </a:rPr>
              <a:t>These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bands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have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better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ability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than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2.4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GHz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ISM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penetrate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building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infrastructures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go</a:t>
            </a:r>
            <a:endParaRPr sz="18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around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obstacles,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while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keeping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within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regulation.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405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Bands: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directly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impacts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signal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propagates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its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practical </a:t>
            </a:r>
            <a:r>
              <a:rPr sz="2000" b="1" dirty="0">
                <a:latin typeface="Segoe UI"/>
                <a:cs typeface="Segoe UI"/>
              </a:rPr>
              <a:t>maximum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within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ISM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operate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range.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bands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protocols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802.15.4,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802.15.4g,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802.11ah,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LPWA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LoRa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Sigfox.</a:t>
            </a:r>
            <a:endParaRPr sz="2000">
              <a:latin typeface="Segoe UI"/>
              <a:cs typeface="Segoe UI"/>
            </a:endParaRPr>
          </a:p>
          <a:p>
            <a:pPr marL="354965" marR="6985" indent="-342900">
              <a:lnSpc>
                <a:spcPct val="150000"/>
              </a:lnSpc>
              <a:spcBef>
                <a:spcPts val="1260"/>
              </a:spcBef>
              <a:buFont typeface="Wingdings"/>
              <a:buChar char=""/>
              <a:tabLst>
                <a:tab pos="354965" algn="l"/>
                <a:tab pos="1115695" algn="l"/>
                <a:tab pos="1567180" algn="l"/>
                <a:tab pos="2417445" algn="l"/>
                <a:tab pos="2780030" algn="l"/>
                <a:tab pos="3790950" algn="l"/>
                <a:tab pos="5380355" algn="l"/>
                <a:tab pos="5863590" algn="l"/>
                <a:tab pos="6917055" algn="l"/>
                <a:tab pos="8124190" algn="l"/>
                <a:tab pos="8898255" algn="l"/>
                <a:tab pos="9605645" algn="l"/>
                <a:tab pos="10518775" algn="l"/>
              </a:tabLst>
            </a:pPr>
            <a:r>
              <a:rPr sz="1800" b="1" spc="-10" dirty="0">
                <a:latin typeface="Segoe UI"/>
                <a:cs typeface="Segoe UI"/>
              </a:rPr>
              <a:t>Either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for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indoor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outdoor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deployments,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the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sub-</a:t>
            </a:r>
            <a:r>
              <a:rPr sz="1800" b="1" spc="-25" dirty="0">
                <a:latin typeface="Segoe UI"/>
                <a:cs typeface="Segoe UI"/>
              </a:rPr>
              <a:t>GHz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frequency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bands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allow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greater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distances </a:t>
            </a:r>
            <a:r>
              <a:rPr sz="1800" b="1" dirty="0">
                <a:latin typeface="Segoe UI"/>
                <a:cs typeface="Segoe UI"/>
              </a:rPr>
              <a:t>between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devices.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5770" y="5662857"/>
            <a:ext cx="11522075" cy="7416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  <a:tabLst>
                <a:tab pos="354965" algn="l"/>
              </a:tabLst>
            </a:pPr>
            <a:r>
              <a:rPr sz="1800" spc="-50" dirty="0">
                <a:latin typeface="Wingdings"/>
                <a:cs typeface="Wingdings"/>
              </a:rPr>
              <a:t>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b="1" dirty="0">
                <a:latin typeface="Segoe UI"/>
                <a:cs typeface="Segoe UI"/>
              </a:rPr>
              <a:t>These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bands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have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better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ability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than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2.4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GHz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ISM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penetrate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building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infrastructures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go</a:t>
            </a:r>
            <a:endParaRPr sz="18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around</a:t>
            </a:r>
            <a:r>
              <a:rPr sz="1800" b="1" spc="-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obstacles,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while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keeping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transmit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within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regulation.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4057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Bands: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directly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impacts</a:t>
            </a:r>
            <a:r>
              <a:rPr sz="2000" b="1" spc="3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how</a:t>
            </a:r>
            <a:r>
              <a:rPr sz="2000" b="1" spc="3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signal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propagates</a:t>
            </a:r>
            <a:r>
              <a:rPr sz="2000" b="1" spc="3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its</a:t>
            </a:r>
            <a:r>
              <a:rPr sz="2000" b="1" spc="3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practical </a:t>
            </a:r>
            <a:r>
              <a:rPr sz="2000" b="1" dirty="0">
                <a:latin typeface="Segoe UI"/>
                <a:cs typeface="Segoe UI"/>
              </a:rPr>
              <a:t>maximum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within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ISM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operate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range.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bands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used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protocols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IEEE</a:t>
            </a:r>
            <a:r>
              <a:rPr sz="2000" b="1" spc="254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802.15.4,</a:t>
            </a:r>
            <a:r>
              <a:rPr sz="2000" b="1" spc="26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802.15.4g,</a:t>
            </a:r>
            <a:r>
              <a:rPr sz="2000" b="1" spc="250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254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802.11ah</a:t>
            </a:r>
            <a:r>
              <a:rPr sz="2000" b="1" dirty="0">
                <a:latin typeface="Segoe UI"/>
                <a:cs typeface="Segoe UI"/>
              </a:rPr>
              <a:t>,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spc="-20" dirty="0">
                <a:solidFill>
                  <a:srgbClr val="FF0000"/>
                </a:solidFill>
                <a:latin typeface="Segoe UI"/>
                <a:cs typeface="Segoe UI"/>
              </a:rPr>
              <a:t>LPWA</a:t>
            </a:r>
            <a:r>
              <a:rPr sz="2000" b="1" spc="-20" dirty="0">
                <a:latin typeface="Segoe UI"/>
                <a:cs typeface="Segoe UI"/>
              </a:rPr>
              <a:t>(Low-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Wide-</a:t>
            </a:r>
            <a:r>
              <a:rPr sz="2000" b="1" dirty="0">
                <a:latin typeface="Segoe UI"/>
                <a:cs typeface="Segoe UI"/>
              </a:rPr>
              <a:t>Area)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LoRa</a:t>
            </a:r>
            <a:r>
              <a:rPr sz="2000" b="1" spc="-5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Segoe UI"/>
                <a:cs typeface="Segoe UI"/>
              </a:rPr>
              <a:t>and</a:t>
            </a:r>
            <a:r>
              <a:rPr sz="2000" b="1" spc="-45" dirty="0">
                <a:solidFill>
                  <a:srgbClr val="FF0000"/>
                </a:solidFill>
                <a:latin typeface="Segoe UI"/>
                <a:cs typeface="Segoe U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Segoe UI"/>
                <a:cs typeface="Segoe UI"/>
              </a:rPr>
              <a:t>Sigfox</a:t>
            </a:r>
            <a:r>
              <a:rPr sz="2000" b="1" spc="-10" dirty="0">
                <a:latin typeface="Segoe UI"/>
                <a:cs typeface="Segoe UI"/>
              </a:rPr>
              <a:t>.</a:t>
            </a:r>
            <a:endParaRPr sz="2000">
              <a:latin typeface="Segoe UI"/>
              <a:cs typeface="Segoe UI"/>
            </a:endParaRPr>
          </a:p>
          <a:p>
            <a:pPr marL="354965" marR="6985" indent="-342900">
              <a:lnSpc>
                <a:spcPct val="150000"/>
              </a:lnSpc>
              <a:spcBef>
                <a:spcPts val="1260"/>
              </a:spcBef>
              <a:buFont typeface="Wingdings"/>
              <a:buChar char=""/>
              <a:tabLst>
                <a:tab pos="354965" algn="l"/>
                <a:tab pos="1115695" algn="l"/>
                <a:tab pos="1567180" algn="l"/>
                <a:tab pos="2417445" algn="l"/>
                <a:tab pos="2780030" algn="l"/>
                <a:tab pos="3790950" algn="l"/>
                <a:tab pos="5380355" algn="l"/>
                <a:tab pos="5863590" algn="l"/>
                <a:tab pos="6917055" algn="l"/>
                <a:tab pos="8124190" algn="l"/>
                <a:tab pos="8898255" algn="l"/>
                <a:tab pos="9605645" algn="l"/>
                <a:tab pos="10518775" algn="l"/>
              </a:tabLst>
            </a:pPr>
            <a:r>
              <a:rPr sz="1800" b="1" spc="-10" dirty="0">
                <a:latin typeface="Segoe UI"/>
                <a:cs typeface="Segoe UI"/>
              </a:rPr>
              <a:t>Either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for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indoor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outdoor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deployments,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25" dirty="0">
                <a:latin typeface="Segoe UI"/>
                <a:cs typeface="Segoe UI"/>
              </a:rPr>
              <a:t>the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sub-</a:t>
            </a:r>
            <a:r>
              <a:rPr sz="1800" b="1" spc="-25" dirty="0">
                <a:latin typeface="Segoe UI"/>
                <a:cs typeface="Segoe UI"/>
              </a:rPr>
              <a:t>GHz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frequency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bands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allow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greater</a:t>
            </a:r>
            <a:r>
              <a:rPr sz="1800" b="1" dirty="0">
                <a:latin typeface="Segoe UI"/>
                <a:cs typeface="Segoe UI"/>
              </a:rPr>
              <a:t>	</a:t>
            </a:r>
            <a:r>
              <a:rPr sz="1800" b="1" spc="-10" dirty="0">
                <a:latin typeface="Segoe UI"/>
                <a:cs typeface="Segoe UI"/>
              </a:rPr>
              <a:t>distances </a:t>
            </a:r>
            <a:r>
              <a:rPr sz="1800" b="1" dirty="0">
                <a:latin typeface="Segoe UI"/>
                <a:cs typeface="Segoe UI"/>
              </a:rPr>
              <a:t>between</a:t>
            </a:r>
            <a:r>
              <a:rPr sz="1800" b="1" spc="-7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devices.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2710" cy="5033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Bands: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disadvantage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lower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delivery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compared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higher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frequencies.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high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rates.</a:t>
            </a:r>
            <a:endParaRPr sz="2000">
              <a:latin typeface="Segoe UI"/>
              <a:cs typeface="Segoe UI"/>
            </a:endParaRPr>
          </a:p>
          <a:p>
            <a:pPr marL="354965" marR="6985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Therefore,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lower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speeds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usually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concern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deployments.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6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example,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most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European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countries,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169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MHz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often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considered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best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suited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for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wireless </a:t>
            </a:r>
            <a:r>
              <a:rPr sz="1800" b="1" dirty="0">
                <a:latin typeface="Segoe UI"/>
                <a:cs typeface="Segoe UI"/>
              </a:rPr>
              <a:t>water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gas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metering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applications.</a:t>
            </a:r>
            <a:endParaRPr sz="18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28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due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1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its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good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deep</a:t>
            </a:r>
            <a:r>
              <a:rPr sz="1800" b="1" spc="1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building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basement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signal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penetration,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low</a:t>
            </a:r>
            <a:r>
              <a:rPr sz="1800" b="1" spc="11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rate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1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10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frequency</a:t>
            </a:r>
            <a:endParaRPr sz="18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matches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low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volume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needs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transmitted.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271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Bands: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Several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ranges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been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defined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ISM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wellknown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centered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169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MHz,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433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MHz,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868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MHz,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915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MHz.</a:t>
            </a:r>
            <a:endParaRPr sz="2000">
              <a:latin typeface="Segoe UI"/>
              <a:cs typeface="Segoe UI"/>
            </a:endParaRPr>
          </a:p>
          <a:p>
            <a:pPr marL="354965" marR="5715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most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tend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focus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two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regions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around </a:t>
            </a:r>
            <a:r>
              <a:rPr sz="2000" b="1" dirty="0">
                <a:latin typeface="Segoe UI"/>
                <a:cs typeface="Segoe UI"/>
              </a:rPr>
              <a:t>868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MHz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915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MHz.</a:t>
            </a:r>
            <a:endParaRPr sz="2000">
              <a:latin typeface="Segoe UI"/>
              <a:cs typeface="Segoe UI"/>
            </a:endParaRP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main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commonly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found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throughout the world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 applicable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nearly </a:t>
            </a:r>
            <a:r>
              <a:rPr sz="2000" b="1" spc="-25" dirty="0">
                <a:latin typeface="Segoe UI"/>
                <a:cs typeface="Segoe UI"/>
              </a:rPr>
              <a:t>all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Segoe UI"/>
                <a:cs typeface="Segoe UI"/>
              </a:rPr>
              <a:t>countries.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3980" cy="4881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Bands:</a:t>
            </a:r>
            <a:endParaRPr sz="2000">
              <a:latin typeface="Segoe UI"/>
              <a:cs typeface="Segoe UI"/>
            </a:endParaRPr>
          </a:p>
          <a:p>
            <a:pPr marL="354965" marR="5715" indent="-342900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European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Conference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Postal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Telecommunications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Administrations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(CEPT),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</a:t>
            </a:r>
            <a:r>
              <a:rPr sz="2000" b="1" dirty="0">
                <a:latin typeface="Segoe UI"/>
                <a:cs typeface="Segoe UI"/>
              </a:rPr>
              <a:t>European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Radio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communications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Committee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(ERC)Recommendation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70-</a:t>
            </a:r>
            <a:r>
              <a:rPr sz="2000" b="1" dirty="0">
                <a:latin typeface="Segoe UI"/>
                <a:cs typeface="Segoe UI"/>
              </a:rPr>
              <a:t>03,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defines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868 </a:t>
            </a:r>
            <a:r>
              <a:rPr sz="2000" b="1" dirty="0">
                <a:latin typeface="Segoe UI"/>
                <a:cs typeface="Segoe UI"/>
              </a:rPr>
              <a:t>MHz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band.</a:t>
            </a:r>
            <a:endParaRPr sz="2000">
              <a:latin typeface="Segoe UI"/>
              <a:cs typeface="Segoe UI"/>
            </a:endParaRPr>
          </a:p>
          <a:p>
            <a:pPr marL="354965" marR="5080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CEPT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established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1959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coordinating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body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European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state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telecommunications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postal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organizations.</a:t>
            </a:r>
            <a:endParaRPr sz="2000">
              <a:latin typeface="Segoe UI"/>
              <a:cs typeface="Segoe UI"/>
            </a:endParaRPr>
          </a:p>
          <a:p>
            <a:pPr marL="355600" indent="-342900" algn="just">
              <a:lnSpc>
                <a:spcPct val="100000"/>
              </a:lnSpc>
              <a:spcBef>
                <a:spcPts val="234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b="1" dirty="0">
                <a:latin typeface="Segoe UI"/>
                <a:cs typeface="Segoe UI"/>
              </a:rPr>
              <a:t>India,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 Middle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East,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Africa,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Russia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have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adopted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CEPT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definitions.</a:t>
            </a:r>
            <a:endParaRPr sz="1800">
              <a:latin typeface="Segoe UI"/>
              <a:cs typeface="Segoe UI"/>
            </a:endParaRPr>
          </a:p>
          <a:p>
            <a:pPr marL="354965" marR="5715" indent="-342900" algn="just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Recommendation</a:t>
            </a:r>
            <a:r>
              <a:rPr sz="1800" b="1" spc="150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70-</a:t>
            </a:r>
            <a:r>
              <a:rPr sz="1800" b="1" dirty="0">
                <a:latin typeface="Segoe UI"/>
                <a:cs typeface="Segoe UI"/>
              </a:rPr>
              <a:t>03</a:t>
            </a:r>
            <a:r>
              <a:rPr sz="1800" b="1" spc="1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mostly</a:t>
            </a:r>
            <a:r>
              <a:rPr sz="1800" b="1" spc="1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characterizes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</a:t>
            </a:r>
            <a:r>
              <a:rPr sz="1800" b="1" spc="1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1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863–870</a:t>
            </a:r>
            <a:r>
              <a:rPr sz="1800" b="1" spc="1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MHz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band,</a:t>
            </a:r>
            <a:r>
              <a:rPr sz="1800" b="1" spc="1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1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allowed</a:t>
            </a:r>
            <a:r>
              <a:rPr sz="1800" b="1" spc="1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transmit </a:t>
            </a:r>
            <a:r>
              <a:rPr sz="1800" b="1" dirty="0">
                <a:latin typeface="Segoe UI"/>
                <a:cs typeface="Segoe UI"/>
              </a:rPr>
              <a:t>power,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or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EIRP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(effective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isotropic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radiated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power),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duty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cycle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(that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is,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20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percentage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1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time</a:t>
            </a:r>
            <a:r>
              <a:rPr sz="1800" b="1" spc="200" dirty="0">
                <a:latin typeface="Segoe UI"/>
                <a:cs typeface="Segoe UI"/>
              </a:rPr>
              <a:t> </a:t>
            </a:r>
            <a:r>
              <a:rPr sz="1800" b="1" spc="-50" dirty="0">
                <a:latin typeface="Segoe UI"/>
                <a:cs typeface="Segoe UI"/>
              </a:rPr>
              <a:t>a </a:t>
            </a:r>
            <a:r>
              <a:rPr sz="1800" b="1" dirty="0">
                <a:latin typeface="Segoe UI"/>
                <a:cs typeface="Segoe UI"/>
              </a:rPr>
              <a:t>device can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 active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-10" dirty="0">
                <a:latin typeface="Segoe UI"/>
                <a:cs typeface="Segoe UI"/>
              </a:rPr>
              <a:t> transmission).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442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Frequency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Bands:</a:t>
            </a:r>
            <a:endParaRPr sz="2000">
              <a:latin typeface="Segoe UI"/>
              <a:cs typeface="Segoe UI"/>
            </a:endParaRPr>
          </a:p>
          <a:p>
            <a:pPr marL="354965" marR="7620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EIRP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amount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antenna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would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emit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produce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peak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density </a:t>
            </a:r>
            <a:r>
              <a:rPr sz="2000" b="1" dirty="0">
                <a:latin typeface="Segoe UI"/>
                <a:cs typeface="Segoe UI"/>
              </a:rPr>
              <a:t>observed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direction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maximum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antenna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gain.</a:t>
            </a:r>
            <a:endParaRPr sz="2000">
              <a:latin typeface="Segoe UI"/>
              <a:cs typeface="Segoe UI"/>
            </a:endParaRPr>
          </a:p>
          <a:p>
            <a:pPr marL="354965" marR="508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943610" algn="l"/>
                <a:tab pos="1530350" algn="l"/>
                <a:tab pos="2237740" algn="l"/>
                <a:tab pos="2988945" algn="l"/>
                <a:tab pos="3319779" algn="l"/>
                <a:tab pos="4686935" algn="l"/>
                <a:tab pos="5087620" algn="l"/>
                <a:tab pos="5621020" algn="l"/>
                <a:tab pos="6511290" algn="l"/>
                <a:tab pos="8183880" algn="l"/>
                <a:tab pos="8872855" algn="l"/>
                <a:tab pos="9267190" algn="l"/>
                <a:tab pos="9902825" algn="l"/>
                <a:tab pos="11062970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868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MHz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band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applicable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IoT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access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technologies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such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IEEE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802.15.4g,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802.11ah,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LoRaWAN.</a:t>
            </a:r>
            <a:endParaRPr sz="2000">
              <a:latin typeface="Segoe UI"/>
              <a:cs typeface="Segoe UI"/>
            </a:endParaRPr>
          </a:p>
          <a:p>
            <a:pPr marL="354965" marR="5715" indent="-342900">
              <a:lnSpc>
                <a:spcPct val="150100"/>
              </a:lnSpc>
              <a:spcBef>
                <a:spcPts val="1255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Smart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objects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running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over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unlicensed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bands</a:t>
            </a:r>
            <a:r>
              <a:rPr sz="1800" b="1" spc="8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can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7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easily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optimized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terms</a:t>
            </a:r>
            <a:r>
              <a:rPr sz="1800" b="1" spc="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8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hardware</a:t>
            </a:r>
            <a:r>
              <a:rPr sz="1800" b="1" spc="9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supporting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two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main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worldwide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sub-</a:t>
            </a:r>
            <a:r>
              <a:rPr sz="1800" b="1" dirty="0">
                <a:latin typeface="Segoe UI"/>
                <a:cs typeface="Segoe UI"/>
              </a:rPr>
              <a:t>GHz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frequencies,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868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MHz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915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MHz.</a:t>
            </a:r>
            <a:endParaRPr sz="1800">
              <a:latin typeface="Segoe UI"/>
              <a:cs typeface="Segoe UI"/>
            </a:endParaRPr>
          </a:p>
          <a:p>
            <a:pPr marL="354965" marR="8890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spc="-10" dirty="0">
                <a:latin typeface="Segoe UI"/>
                <a:cs typeface="Segoe UI"/>
              </a:rPr>
              <a:t>However,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parameters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such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as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transmit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power,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antennas,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EIRP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must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properly</a:t>
            </a:r>
            <a:r>
              <a:rPr sz="1800" b="1" spc="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designed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7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follow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settings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required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each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country’s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regulations.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2710" cy="402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294640" algn="l"/>
              </a:tabLst>
            </a:pP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1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Consumption: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powered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battery-powered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nodes.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335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powered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has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 direct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connection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 a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source,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communications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usually</a:t>
            </a:r>
            <a:r>
              <a:rPr sz="1800" b="1" spc="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not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limited</a:t>
            </a:r>
            <a:endParaRPr sz="18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consumption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criteria.</a:t>
            </a:r>
            <a:endParaRPr sz="18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Ease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deployment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powered</a:t>
            </a:r>
            <a:r>
              <a:rPr sz="1800" b="1" spc="2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nodes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229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limited</a:t>
            </a:r>
            <a:r>
              <a:rPr sz="1800" b="1" spc="2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2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availability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2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2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power</a:t>
            </a:r>
            <a:r>
              <a:rPr sz="1800" b="1" spc="2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source,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which</a:t>
            </a:r>
            <a:r>
              <a:rPr sz="1800" b="1" spc="24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makes </a:t>
            </a:r>
            <a:r>
              <a:rPr sz="1800" b="1" dirty="0">
                <a:latin typeface="Segoe UI"/>
                <a:cs typeface="Segoe UI"/>
              </a:rPr>
              <a:t>mobility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complex.</a:t>
            </a:r>
            <a:endParaRPr sz="18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285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Battery-powered</a:t>
            </a:r>
            <a:r>
              <a:rPr sz="1800" b="1" spc="-5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bring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much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flexibility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IoT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devices.</a:t>
            </a:r>
            <a:endParaRPr sz="18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28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These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nodes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often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classified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</a:t>
            </a:r>
            <a:r>
              <a:rPr sz="1800" b="1" spc="-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required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lifetimes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their</a:t>
            </a:r>
            <a:r>
              <a:rPr sz="1800" b="1" spc="-10" dirty="0">
                <a:latin typeface="Segoe UI"/>
                <a:cs typeface="Segoe UI"/>
              </a:rPr>
              <a:t> batteries.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294640" algn="l"/>
              </a:tabLst>
            </a:pPr>
            <a:r>
              <a:rPr dirty="0"/>
              <a:t>Power</a:t>
            </a:r>
            <a:r>
              <a:rPr spc="-110" dirty="0"/>
              <a:t> </a:t>
            </a:r>
            <a:r>
              <a:rPr spc="-10" dirty="0"/>
              <a:t>Consumption:</a:t>
            </a:r>
          </a:p>
          <a:p>
            <a:pPr marL="354965" lvl="1" indent="-342265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under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regular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maintenance,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battery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life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3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years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option.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must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address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3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consumption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connectivity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battery-powered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nodes.</a:t>
            </a:r>
            <a:endParaRPr sz="2000">
              <a:latin typeface="Segoe UI"/>
              <a:cs typeface="Segoe UI"/>
            </a:endParaRPr>
          </a:p>
          <a:p>
            <a:pPr marL="354965" marR="6350" lvl="1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led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evolution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new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environment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known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Low-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Wide-</a:t>
            </a:r>
            <a:r>
              <a:rPr sz="2000" b="1" spc="-20" dirty="0">
                <a:latin typeface="Segoe UI"/>
                <a:cs typeface="Segoe UI"/>
              </a:rPr>
              <a:t>Area </a:t>
            </a:r>
            <a:r>
              <a:rPr sz="2000" b="1" spc="-10" dirty="0">
                <a:latin typeface="Segoe UI"/>
                <a:cs typeface="Segoe UI"/>
              </a:rPr>
              <a:t>(LPWA)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34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It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possible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run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just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about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any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wireless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technology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on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batteries.</a:t>
            </a:r>
            <a:endParaRPr sz="18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280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b="1" dirty="0">
                <a:latin typeface="Segoe UI"/>
                <a:cs typeface="Segoe UI"/>
              </a:rPr>
              <a:t>However,</a:t>
            </a:r>
            <a:r>
              <a:rPr sz="1800" b="1" spc="2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in</a:t>
            </a:r>
            <a:r>
              <a:rPr sz="1800" b="1" spc="2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reality,</a:t>
            </a:r>
            <a:r>
              <a:rPr sz="1800" b="1" spc="3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no</a:t>
            </a:r>
            <a:r>
              <a:rPr sz="1800" b="1" spc="2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operational</a:t>
            </a:r>
            <a:r>
              <a:rPr sz="1800" b="1" spc="3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deployment</a:t>
            </a:r>
            <a:r>
              <a:rPr sz="1800" b="1" spc="2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will</a:t>
            </a:r>
            <a:r>
              <a:rPr sz="1800" b="1" spc="29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3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acceptable</a:t>
            </a:r>
            <a:r>
              <a:rPr sz="1800" b="1" spc="2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if</a:t>
            </a:r>
            <a:r>
              <a:rPr sz="1800" b="1" spc="3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hundreds</a:t>
            </a:r>
            <a:r>
              <a:rPr sz="1800" b="1" spc="2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30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batteries</a:t>
            </a:r>
            <a:r>
              <a:rPr sz="1800" b="1" spc="29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must</a:t>
            </a:r>
            <a:r>
              <a:rPr sz="1800" b="1" spc="280" dirty="0">
                <a:latin typeface="Segoe UI"/>
                <a:cs typeface="Segoe UI"/>
              </a:rPr>
              <a:t> </a:t>
            </a:r>
            <a:r>
              <a:rPr sz="1800" b="1" spc="-25" dirty="0">
                <a:latin typeface="Segoe UI"/>
                <a:cs typeface="Segoe UI"/>
              </a:rPr>
              <a:t>be</a:t>
            </a:r>
            <a:endParaRPr sz="18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dirty="0"/>
              <a:t>changed every</a:t>
            </a:r>
            <a:r>
              <a:rPr sz="1800" spc="-5" dirty="0"/>
              <a:t> </a:t>
            </a:r>
            <a:r>
              <a:rPr sz="1800" spc="-10" dirty="0"/>
              <a:t>month</a:t>
            </a:r>
            <a:endParaRPr sz="180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5250" cy="3532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94640" algn="l"/>
              </a:tabLst>
            </a:pPr>
            <a:r>
              <a:rPr sz="2000" b="1" spc="-10" dirty="0">
                <a:latin typeface="Segoe UI"/>
                <a:cs typeface="Segoe UI"/>
              </a:rPr>
              <a:t>Topology:</a:t>
            </a:r>
            <a:endParaRPr sz="2000">
              <a:latin typeface="Segoe UI"/>
              <a:cs typeface="Segoe UI"/>
            </a:endParaRPr>
          </a:p>
          <a:p>
            <a:pPr marL="354965" marR="6985" lvl="1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Among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available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connecting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devices,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three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main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topology </a:t>
            </a:r>
            <a:r>
              <a:rPr sz="2000" b="1" dirty="0">
                <a:latin typeface="Segoe UI"/>
                <a:cs typeface="Segoe UI"/>
              </a:rPr>
              <a:t>schemes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dominant: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star,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mesh,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peer-</a:t>
            </a:r>
            <a:r>
              <a:rPr sz="2000" b="1" spc="-10" dirty="0">
                <a:latin typeface="Segoe UI"/>
                <a:cs typeface="Segoe UI"/>
              </a:rPr>
              <a:t>to-peer.</a:t>
            </a:r>
            <a:endParaRPr sz="2000">
              <a:latin typeface="Segoe UI"/>
              <a:cs typeface="Segoe UI"/>
            </a:endParaRPr>
          </a:p>
          <a:p>
            <a:pPr marL="354965" marR="6350" lvl="1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876300" algn="l"/>
                <a:tab pos="1547495" algn="l"/>
                <a:tab pos="2366010" algn="l"/>
                <a:tab pos="2946400" algn="l"/>
                <a:tab pos="4495165" algn="l"/>
                <a:tab pos="6220460" algn="l"/>
                <a:tab pos="6490335" algn="l"/>
                <a:tab pos="7069455" algn="l"/>
                <a:tab pos="8288655" algn="l"/>
                <a:tab pos="8602980" algn="l"/>
                <a:tab pos="9933305" algn="l"/>
                <a:tab pos="10313035" algn="l"/>
                <a:tab pos="10984865" algn="l"/>
              </a:tabLst>
            </a:pP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long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range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short-</a:t>
            </a:r>
            <a:r>
              <a:rPr sz="2000" b="1" spc="-10" dirty="0">
                <a:latin typeface="Segoe UI"/>
                <a:cs typeface="Segoe UI"/>
              </a:rPr>
              <a:t>range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technologies,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star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topology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prevalent,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seen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with </a:t>
            </a:r>
            <a:r>
              <a:rPr sz="2000" b="1" spc="-10" dirty="0">
                <a:latin typeface="Segoe UI"/>
                <a:cs typeface="Segoe UI"/>
              </a:rPr>
              <a:t>cellular,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LPWA,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Bluetooth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1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Star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topologies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utilize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single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central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station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controller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communications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endpoints.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69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2075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94640" algn="l"/>
              </a:tabLst>
            </a:pPr>
            <a:r>
              <a:rPr sz="2000" b="1" spc="-10" dirty="0">
                <a:latin typeface="Segoe UI"/>
                <a:cs typeface="Segoe UI"/>
              </a:rPr>
              <a:t>Topology: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medium-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star,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peer-</a:t>
            </a:r>
            <a:r>
              <a:rPr sz="2000" b="1" spc="-10" dirty="0">
                <a:latin typeface="Segoe UI"/>
                <a:cs typeface="Segoe UI"/>
              </a:rPr>
              <a:t>to-</a:t>
            </a:r>
            <a:r>
              <a:rPr sz="2000" b="1" spc="-20" dirty="0">
                <a:latin typeface="Segoe UI"/>
                <a:cs typeface="Segoe UI"/>
              </a:rPr>
              <a:t>peer,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topology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common.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100"/>
              </a:lnSpc>
              <a:spcBef>
                <a:spcPts val="119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30" dirty="0">
                <a:latin typeface="Segoe UI"/>
                <a:cs typeface="Segoe UI"/>
              </a:rPr>
              <a:t>Peer-</a:t>
            </a:r>
            <a:r>
              <a:rPr sz="2000" b="1" spc="-10" dirty="0">
                <a:latin typeface="Segoe UI"/>
                <a:cs typeface="Segoe UI"/>
              </a:rPr>
              <a:t>to-</a:t>
            </a:r>
            <a:r>
              <a:rPr sz="2000" b="1" dirty="0">
                <a:latin typeface="Segoe UI"/>
                <a:cs typeface="Segoe UI"/>
              </a:rPr>
              <a:t>peer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topologies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allow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any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communicate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any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long</a:t>
            </a:r>
            <a:r>
              <a:rPr sz="2000" b="1" spc="18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as </a:t>
            </a:r>
            <a:r>
              <a:rPr sz="2000" b="1" dirty="0">
                <a:latin typeface="Segoe UI"/>
                <a:cs typeface="Segoe UI"/>
              </a:rPr>
              <a:t>they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other.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latin typeface="Segoe UI"/>
                <a:cs typeface="Segoe UI"/>
              </a:rPr>
              <a:t>Obviously,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peer-</a:t>
            </a:r>
            <a:r>
              <a:rPr sz="2000" b="1" spc="-10" dirty="0">
                <a:latin typeface="Segoe UI"/>
                <a:cs typeface="Segoe UI"/>
              </a:rPr>
              <a:t>to-</a:t>
            </a:r>
            <a:r>
              <a:rPr sz="2000" b="1" dirty="0">
                <a:latin typeface="Segoe UI"/>
                <a:cs typeface="Segoe UI"/>
              </a:rPr>
              <a:t>peer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topologies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rely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multiple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full-</a:t>
            </a:r>
            <a:r>
              <a:rPr sz="2000" b="1" dirty="0">
                <a:latin typeface="Segoe UI"/>
                <a:cs typeface="Segoe UI"/>
              </a:rPr>
              <a:t>function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devices.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  <a:tab pos="2035175" algn="l"/>
                <a:tab pos="3466465" algn="l"/>
                <a:tab pos="4422140" algn="l"/>
                <a:tab pos="5209540" algn="l"/>
                <a:tab pos="6389370" algn="l"/>
                <a:tab pos="7933690" algn="l"/>
                <a:tab pos="8634730" algn="l"/>
                <a:tab pos="9043035" algn="l"/>
                <a:tab pos="9338945" algn="l"/>
                <a:tab pos="10134600" algn="l"/>
              </a:tabLst>
            </a:pPr>
            <a:r>
              <a:rPr sz="2000" b="1" spc="-30" dirty="0">
                <a:latin typeface="Segoe UI"/>
                <a:cs typeface="Segoe UI"/>
              </a:rPr>
              <a:t>Peer-</a:t>
            </a:r>
            <a:r>
              <a:rPr sz="2000" b="1" spc="-10" dirty="0">
                <a:latin typeface="Segoe UI"/>
                <a:cs typeface="Segoe UI"/>
              </a:rPr>
              <a:t>to-</a:t>
            </a:r>
            <a:r>
              <a:rPr sz="2000" b="1" spc="-20" dirty="0">
                <a:latin typeface="Segoe UI"/>
                <a:cs typeface="Segoe UI"/>
              </a:rPr>
              <a:t>peer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topologies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enable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more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complex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formations,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such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mesh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networking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sz="2000" b="1" spc="-10" dirty="0">
                <a:latin typeface="Segoe UI"/>
                <a:cs typeface="Segoe UI"/>
              </a:rPr>
              <a:t>topology.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18386"/>
            <a:ext cx="1024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Sensors: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phenomenon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measuring: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719" y="1685543"/>
            <a:ext cx="9409176" cy="51724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Connecting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4954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4.</a:t>
            </a:r>
            <a:r>
              <a:rPr sz="2000" b="1" spc="-20" dirty="0">
                <a:latin typeface="Segoe UI"/>
                <a:cs typeface="Segoe UI"/>
              </a:rPr>
              <a:t> Topology: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955" y="1389889"/>
            <a:ext cx="8244917" cy="541197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70</a:t>
            </a:fld>
            <a:endParaRPr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</a:t>
            </a:r>
            <a:r>
              <a:rPr spc="-20" dirty="0"/>
              <a:t> </a:t>
            </a:r>
            <a:r>
              <a:rPr spc="-10" dirty="0"/>
              <a:t>Topology:</a:t>
            </a: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/>
              <a:t>For</a:t>
            </a:r>
            <a:r>
              <a:rPr spc="-5" dirty="0"/>
              <a:t> </a:t>
            </a:r>
            <a:r>
              <a:rPr spc="-10" dirty="0"/>
              <a:t>example,</a:t>
            </a:r>
          </a:p>
          <a:p>
            <a:pPr marL="12700" marR="5080">
              <a:lnSpc>
                <a:spcPct val="150100"/>
              </a:lnSpc>
              <a:spcBef>
                <a:spcPts val="1195"/>
              </a:spcBef>
            </a:pPr>
            <a:r>
              <a:rPr dirty="0"/>
              <a:t>indoor</a:t>
            </a:r>
            <a:r>
              <a:rPr spc="-25" dirty="0"/>
              <a:t> </a:t>
            </a:r>
            <a:r>
              <a:rPr spc="-10" dirty="0"/>
              <a:t>Wi-</a:t>
            </a:r>
            <a:r>
              <a:rPr dirty="0"/>
              <a:t>Fi</a:t>
            </a:r>
            <a:r>
              <a:rPr spc="-20" dirty="0"/>
              <a:t> </a:t>
            </a:r>
            <a:r>
              <a:rPr dirty="0"/>
              <a:t>deployments</a:t>
            </a:r>
            <a:r>
              <a:rPr spc="-20" dirty="0"/>
              <a:t> </a:t>
            </a:r>
            <a:r>
              <a:rPr dirty="0"/>
              <a:t>are</a:t>
            </a:r>
            <a:r>
              <a:rPr spc="-5" dirty="0"/>
              <a:t> </a:t>
            </a:r>
            <a:r>
              <a:rPr dirty="0"/>
              <a:t>mostly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nodes forming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>
                <a:solidFill>
                  <a:srgbClr val="FF0000"/>
                </a:solidFill>
              </a:rPr>
              <a:t>star</a:t>
            </a:r>
            <a:r>
              <a:rPr spc="-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topology</a:t>
            </a:r>
            <a:r>
              <a:rPr spc="-20" dirty="0">
                <a:solidFill>
                  <a:srgbClr val="FF0000"/>
                </a:solidFill>
              </a:rPr>
              <a:t> </a:t>
            </a:r>
            <a:r>
              <a:rPr dirty="0"/>
              <a:t>around their</a:t>
            </a:r>
            <a:r>
              <a:rPr spc="-15" dirty="0"/>
              <a:t> </a:t>
            </a:r>
            <a:r>
              <a:rPr spc="-10" dirty="0"/>
              <a:t>access </a:t>
            </a:r>
            <a:r>
              <a:rPr dirty="0"/>
              <a:t>points</a:t>
            </a:r>
            <a:r>
              <a:rPr spc="-35" dirty="0"/>
              <a:t> </a:t>
            </a:r>
            <a:r>
              <a:rPr spc="-10" dirty="0"/>
              <a:t>(APs).</a:t>
            </a: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pc="-10" smtClean="0"/>
              <a:t>Meanwhile,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/>
              <a:t>outdoor</a:t>
            </a:r>
            <a:r>
              <a:rPr spc="45" dirty="0"/>
              <a:t> </a:t>
            </a:r>
            <a:r>
              <a:rPr spc="-10" dirty="0"/>
              <a:t>Wi-</a:t>
            </a:r>
            <a:r>
              <a:rPr dirty="0"/>
              <a:t>Fi</a:t>
            </a:r>
            <a:r>
              <a:rPr spc="45" dirty="0"/>
              <a:t> </a:t>
            </a:r>
            <a:r>
              <a:rPr dirty="0"/>
              <a:t>may</a:t>
            </a:r>
            <a:r>
              <a:rPr spc="50" dirty="0"/>
              <a:t> </a:t>
            </a:r>
            <a:r>
              <a:rPr dirty="0"/>
              <a:t>consist</a:t>
            </a:r>
            <a:r>
              <a:rPr spc="5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a</a:t>
            </a:r>
            <a:r>
              <a:rPr spc="50" dirty="0"/>
              <a:t> </a:t>
            </a:r>
            <a:r>
              <a:rPr dirty="0">
                <a:solidFill>
                  <a:srgbClr val="FF0000"/>
                </a:solidFill>
              </a:rPr>
              <a:t>mesh</a:t>
            </a:r>
            <a:r>
              <a:rPr spc="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topology</a:t>
            </a:r>
            <a:r>
              <a:rPr spc="50" dirty="0">
                <a:solidFill>
                  <a:srgbClr val="FF0000"/>
                </a:solidFill>
              </a:rPr>
              <a:t> </a:t>
            </a:r>
            <a:r>
              <a:rPr dirty="0"/>
              <a:t>for</a:t>
            </a:r>
            <a:r>
              <a:rPr spc="3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backbone</a:t>
            </a:r>
            <a:r>
              <a:rPr spc="4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dirty="0"/>
              <a:t>APs,</a:t>
            </a:r>
            <a:r>
              <a:rPr spc="45" dirty="0"/>
              <a:t> </a:t>
            </a:r>
            <a:r>
              <a:rPr dirty="0"/>
              <a:t>with</a:t>
            </a:r>
            <a:r>
              <a:rPr spc="55" dirty="0"/>
              <a:t> </a:t>
            </a:r>
            <a:r>
              <a:rPr dirty="0"/>
              <a:t>nodes</a:t>
            </a:r>
            <a:r>
              <a:rPr spc="45" dirty="0"/>
              <a:t> </a:t>
            </a:r>
            <a:r>
              <a:rPr spc="-10" dirty="0"/>
              <a:t>connecting</a:t>
            </a: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APs</a:t>
            </a:r>
            <a:r>
              <a:rPr spc="-2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star</a:t>
            </a:r>
            <a:r>
              <a:rPr spc="-35" dirty="0"/>
              <a:t> </a:t>
            </a:r>
            <a:r>
              <a:rPr spc="-10" dirty="0"/>
              <a:t>topology.</a:t>
            </a: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dirty="0"/>
              <a:t>Similarly</a:t>
            </a:r>
            <a:r>
              <a:rPr dirty="0">
                <a:solidFill>
                  <a:srgbClr val="FF0000"/>
                </a:solidFill>
              </a:rPr>
              <a:t>,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IEEE</a:t>
            </a:r>
            <a:r>
              <a:rPr spc="10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802.15.4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spc="9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802.15.4g</a:t>
            </a:r>
            <a:r>
              <a:rPr spc="90" dirty="0">
                <a:solidFill>
                  <a:srgbClr val="FF0000"/>
                </a:solidFill>
              </a:rPr>
              <a:t> </a:t>
            </a:r>
            <a:r>
              <a:rPr dirty="0"/>
              <a:t>and</a:t>
            </a:r>
            <a:r>
              <a:rPr spc="95" dirty="0"/>
              <a:t> </a:t>
            </a:r>
            <a:r>
              <a:rPr dirty="0"/>
              <a:t>even</a:t>
            </a:r>
            <a:r>
              <a:rPr spc="110" dirty="0"/>
              <a:t> </a:t>
            </a:r>
            <a:r>
              <a:rPr dirty="0"/>
              <a:t>wired</a:t>
            </a:r>
            <a:r>
              <a:rPr spc="105" dirty="0"/>
              <a:t> </a:t>
            </a:r>
            <a:r>
              <a:rPr dirty="0"/>
              <a:t>IEEE</a:t>
            </a:r>
            <a:r>
              <a:rPr spc="105" dirty="0"/>
              <a:t> </a:t>
            </a:r>
            <a:r>
              <a:rPr dirty="0"/>
              <a:t>1901.2a</a:t>
            </a:r>
            <a:r>
              <a:rPr spc="85" dirty="0"/>
              <a:t> </a:t>
            </a:r>
            <a:r>
              <a:rPr dirty="0"/>
              <a:t>PLC</a:t>
            </a:r>
            <a:r>
              <a:rPr spc="105" dirty="0"/>
              <a:t> </a:t>
            </a:r>
            <a:r>
              <a:rPr dirty="0"/>
              <a:t>are</a:t>
            </a:r>
            <a:r>
              <a:rPr spc="105" dirty="0"/>
              <a:t> </a:t>
            </a:r>
            <a:r>
              <a:rPr dirty="0"/>
              <a:t>generally</a:t>
            </a:r>
            <a:r>
              <a:rPr spc="95" dirty="0"/>
              <a:t> </a:t>
            </a:r>
            <a:r>
              <a:rPr spc="-10" dirty="0"/>
              <a:t>deployed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/>
              <a:t>as</a:t>
            </a:r>
            <a:r>
              <a:rPr spc="-4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mesh</a:t>
            </a:r>
            <a:r>
              <a:rPr spc="-20" dirty="0"/>
              <a:t> </a:t>
            </a:r>
            <a:r>
              <a:rPr spc="-10" dirty="0"/>
              <a:t>topology.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505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 algn="just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294640" algn="l"/>
              </a:tabLst>
            </a:pPr>
            <a:r>
              <a:rPr sz="2000" b="1" spc="-10" dirty="0">
                <a:latin typeface="Segoe UI"/>
                <a:cs typeface="Segoe UI"/>
              </a:rPr>
              <a:t>Topology:</a:t>
            </a:r>
            <a:endParaRPr sz="2000">
              <a:latin typeface="Segoe UI"/>
              <a:cs typeface="Segoe UI"/>
            </a:endParaRPr>
          </a:p>
          <a:p>
            <a:pPr marL="354965" marR="6985" lvl="1" indent="-342900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topology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helps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cope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transmit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power,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searching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reach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greater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overall </a:t>
            </a:r>
            <a:r>
              <a:rPr sz="2000" b="1" dirty="0">
                <a:latin typeface="Segoe UI"/>
                <a:cs typeface="Segoe UI"/>
              </a:rPr>
              <a:t>distance,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coverage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intermediate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relaying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traffic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4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topology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requires</a:t>
            </a:r>
            <a:r>
              <a:rPr sz="2000" b="1" spc="4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implementation</a:t>
            </a:r>
            <a:r>
              <a:rPr sz="2000" b="1" spc="4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4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forwarding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known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as </a:t>
            </a:r>
            <a:r>
              <a:rPr sz="2000" b="1" spc="-10" dirty="0">
                <a:latin typeface="Segoe UI"/>
                <a:cs typeface="Segoe UI"/>
              </a:rPr>
              <a:t>mesh-</a:t>
            </a:r>
            <a:r>
              <a:rPr sz="2000" b="1" dirty="0">
                <a:latin typeface="Segoe UI"/>
                <a:cs typeface="Segoe UI"/>
              </a:rPr>
              <a:t>under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3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forwarding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referred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intermediate node.</a:t>
            </a:r>
            <a:endParaRPr sz="2000">
              <a:latin typeface="Segoe UI"/>
              <a:cs typeface="Segoe UI"/>
            </a:endParaRPr>
          </a:p>
          <a:p>
            <a:pPr marL="354965" marR="7620" lvl="1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intermediate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full-</a:t>
            </a:r>
            <a:r>
              <a:rPr sz="2000" b="1" dirty="0">
                <a:latin typeface="Segoe UI"/>
                <a:cs typeface="Segoe UI"/>
              </a:rPr>
              <a:t>function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(FFD)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simply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interconnects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other nodes.</a:t>
            </a:r>
            <a:endParaRPr sz="2000">
              <a:latin typeface="Segoe UI"/>
              <a:cs typeface="Segoe UI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doesn’t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interconnect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relay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traffic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known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leaf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node,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20" dirty="0">
                <a:latin typeface="Segoe UI"/>
                <a:cs typeface="Segoe UI"/>
              </a:rPr>
              <a:t> reduced-</a:t>
            </a:r>
            <a:r>
              <a:rPr sz="2000" b="1" dirty="0">
                <a:latin typeface="Segoe UI"/>
                <a:cs typeface="Segoe UI"/>
              </a:rPr>
              <a:t>function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(RFD).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5250" cy="5057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 algn="just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94640" algn="l"/>
              </a:tabLst>
            </a:pP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Devices:</a:t>
            </a:r>
            <a:endParaRPr sz="2000">
              <a:latin typeface="Segoe UI"/>
              <a:cs typeface="Segoe UI"/>
            </a:endParaRPr>
          </a:p>
          <a:p>
            <a:pPr marL="354965" marR="8890" lvl="1" indent="-342900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Internet</a:t>
            </a:r>
            <a:r>
              <a:rPr sz="2000" b="1" spc="13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Engineering</a:t>
            </a:r>
            <a:r>
              <a:rPr sz="2000" b="1" spc="13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Task</a:t>
            </a:r>
            <a:r>
              <a:rPr sz="2000" b="1" spc="1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Force</a:t>
            </a:r>
            <a:r>
              <a:rPr sz="2000" b="1" spc="13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(IETF)</a:t>
            </a:r>
            <a:r>
              <a:rPr sz="2000" b="1" spc="13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acknowledges</a:t>
            </a:r>
            <a:r>
              <a:rPr sz="2000" b="1" spc="13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3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RFC</a:t>
            </a:r>
            <a:r>
              <a:rPr sz="2000" b="1" spc="13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7228</a:t>
            </a:r>
            <a:r>
              <a:rPr sz="2000" b="1" spc="12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130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different </a:t>
            </a:r>
            <a:r>
              <a:rPr sz="2000" b="1" dirty="0">
                <a:latin typeface="Segoe UI"/>
                <a:cs typeface="Segoe UI"/>
              </a:rPr>
              <a:t>categories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deployed.</a:t>
            </a:r>
            <a:endParaRPr sz="2000">
              <a:latin typeface="Segoe UI"/>
              <a:cs typeface="Segoe UI"/>
            </a:endParaRPr>
          </a:p>
          <a:p>
            <a:pPr marL="354965" marR="6985" lvl="1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While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categorizing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class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perilous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exercise,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computing,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memory, </a:t>
            </a:r>
            <a:r>
              <a:rPr sz="2000" b="1" dirty="0">
                <a:latin typeface="Segoe UI"/>
                <a:cs typeface="Segoe UI"/>
              </a:rPr>
              <a:t>storage,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power,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networking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continuously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evolving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improving,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RFC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7228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gives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some </a:t>
            </a:r>
            <a:r>
              <a:rPr sz="2000" b="1" dirty="0">
                <a:latin typeface="Segoe UI"/>
                <a:cs typeface="Segoe UI"/>
              </a:rPr>
              <a:t>definitions</a:t>
            </a:r>
            <a:r>
              <a:rPr sz="2000" b="1" spc="-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definitions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help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differentiate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3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unconstrained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nodes,</a:t>
            </a:r>
            <a:r>
              <a:rPr sz="2000" b="1" spc="3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34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as </a:t>
            </a:r>
            <a:r>
              <a:rPr sz="2000" b="1" dirty="0">
                <a:latin typeface="Segoe UI"/>
                <a:cs typeface="Segoe UI"/>
              </a:rPr>
              <a:t>servers,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desktop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laptop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computers,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powerful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mobile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10" dirty="0">
                <a:latin typeface="Segoe UI"/>
                <a:cs typeface="Segoe UI"/>
              </a:rPr>
              <a:t> phones.</a:t>
            </a:r>
            <a:endParaRPr sz="2000">
              <a:latin typeface="Segoe UI"/>
              <a:cs typeface="Segoe UI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resources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2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impact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their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networking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feature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set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spc="-25" dirty="0">
                <a:latin typeface="Segoe UI"/>
                <a:cs typeface="Segoe UI"/>
              </a:rPr>
              <a:t>and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5"/>
              </a:spcBef>
            </a:pPr>
            <a:r>
              <a:rPr sz="2000" b="1" spc="-10" dirty="0">
                <a:latin typeface="Segoe UI"/>
                <a:cs typeface="Segoe UI"/>
              </a:rPr>
              <a:t>capabilities.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9796780" cy="1551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5"/>
              <a:tabLst>
                <a:tab pos="294640" algn="l"/>
              </a:tabLst>
            </a:pP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Devices: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classes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implement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stack.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According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RFC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7228,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broken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down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classes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" y="3317747"/>
            <a:ext cx="10154179" cy="31165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74</a:t>
            </a:fld>
            <a:endParaRPr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3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	Connecting</a:t>
            </a:r>
            <a:r>
              <a:rPr sz="36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sz="36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27908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5.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Devices: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1711592"/>
            <a:ext cx="9326718" cy="498303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75</a:t>
            </a:fld>
            <a:endParaRPr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 algn="just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294640" algn="l"/>
              </a:tabLst>
            </a:pPr>
            <a:r>
              <a:rPr spc="-10" dirty="0"/>
              <a:t>Constrained-</a:t>
            </a:r>
            <a:r>
              <a:rPr dirty="0"/>
              <a:t>Node</a:t>
            </a:r>
            <a:r>
              <a:rPr spc="30" dirty="0"/>
              <a:t> </a:t>
            </a:r>
            <a:r>
              <a:rPr spc="-10" dirty="0"/>
              <a:t>Networks:</a:t>
            </a:r>
          </a:p>
          <a:p>
            <a:pPr marL="354965" marR="5715" lvl="1" indent="-342900" algn="just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While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several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technologies,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Wi-</a:t>
            </a:r>
            <a:r>
              <a:rPr sz="2000" b="1" dirty="0">
                <a:latin typeface="Segoe UI"/>
                <a:cs typeface="Segoe UI"/>
              </a:rPr>
              <a:t>Fi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cellular,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applicable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 </a:t>
            </a:r>
            <a:r>
              <a:rPr sz="2000" b="1" dirty="0">
                <a:latin typeface="Segoe UI"/>
                <a:cs typeface="Segoe UI"/>
              </a:rPr>
              <a:t>laptops,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phones,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devices,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some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suited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specifically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constrained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nodes.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 algn="just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Typical</a:t>
            </a:r>
            <a:r>
              <a:rPr sz="2000" b="1" spc="4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examples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802.15.4g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RF,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1901.2a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PLC,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LPWA,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IEEE </a:t>
            </a:r>
            <a:r>
              <a:rPr sz="2000" b="1" dirty="0">
                <a:latin typeface="Segoe UI"/>
                <a:cs typeface="Segoe UI"/>
              </a:rPr>
              <a:t>802.11ah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technologies.</a:t>
            </a:r>
            <a:endParaRPr sz="2000">
              <a:latin typeface="Segoe UI"/>
              <a:cs typeface="Segoe UI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b="1" spc="-10" dirty="0">
                <a:latin typeface="Segoe UI"/>
                <a:cs typeface="Segoe UI"/>
              </a:rPr>
              <a:t>Constrained-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often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referred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low-</a:t>
            </a: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lossy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(LLNs).</a:t>
            </a:r>
            <a:endParaRPr sz="2000">
              <a:latin typeface="Segoe UI"/>
              <a:cs typeface="Segoe UI"/>
            </a:endParaRPr>
          </a:p>
          <a:p>
            <a:pPr marL="425450" lvl="1" indent="-412750">
              <a:lnSpc>
                <a:spcPct val="100000"/>
              </a:lnSpc>
              <a:spcBef>
                <a:spcPts val="2400"/>
              </a:spcBef>
              <a:buFont typeface="Wingdings"/>
              <a:buChar char=""/>
              <a:tabLst>
                <a:tab pos="425450" algn="l"/>
                <a:tab pos="1926589" algn="l"/>
                <a:tab pos="2307590" algn="l"/>
                <a:tab pos="2851785" algn="l"/>
                <a:tab pos="3912870" algn="l"/>
                <a:tab pos="4316730" algn="l"/>
                <a:tab pos="5041900" algn="l"/>
                <a:tab pos="5883910" algn="l"/>
                <a:tab pos="6292215" algn="l"/>
                <a:tab pos="6836409" algn="l"/>
                <a:tab pos="7446009" algn="l"/>
                <a:tab pos="8087995" algn="l"/>
                <a:tab pos="8957945" algn="l"/>
                <a:tab pos="9711055" algn="l"/>
                <a:tab pos="10439400" algn="l"/>
                <a:tab pos="11119485" algn="l"/>
              </a:tabLst>
            </a:pPr>
            <a:r>
              <a:rPr sz="2000" b="1" spc="-25" dirty="0">
                <a:latin typeface="Segoe UI"/>
                <a:cs typeface="Segoe UI"/>
              </a:rPr>
              <a:t>Low-</a:t>
            </a:r>
            <a:r>
              <a:rPr sz="2000" b="1" spc="-10" dirty="0">
                <a:latin typeface="Segoe UI"/>
                <a:cs typeface="Segoe UI"/>
              </a:rPr>
              <a:t>power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context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LLNs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refers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fact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that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nodes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must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cope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with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dirty="0"/>
              <a:t>requirements</a:t>
            </a:r>
            <a:r>
              <a:rPr spc="-25" dirty="0"/>
              <a:t> </a:t>
            </a:r>
            <a:r>
              <a:rPr dirty="0"/>
              <a:t>from</a:t>
            </a:r>
            <a:r>
              <a:rPr spc="-50" dirty="0"/>
              <a:t> </a:t>
            </a:r>
            <a:r>
              <a:rPr dirty="0"/>
              <a:t>powered</a:t>
            </a:r>
            <a:r>
              <a:rPr spc="-4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battery-</a:t>
            </a:r>
            <a:r>
              <a:rPr dirty="0"/>
              <a:t>powered</a:t>
            </a:r>
            <a:r>
              <a:rPr spc="-60" dirty="0"/>
              <a:t> </a:t>
            </a:r>
            <a:r>
              <a:rPr dirty="0"/>
              <a:t>constrained</a:t>
            </a:r>
            <a:r>
              <a:rPr spc="-50" dirty="0"/>
              <a:t> </a:t>
            </a:r>
            <a:r>
              <a:rPr spc="-10" dirty="0"/>
              <a:t>nodes.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294640" algn="l"/>
              </a:tabLst>
            </a:pPr>
            <a:r>
              <a:rPr spc="-10" dirty="0"/>
              <a:t>Constrained-</a:t>
            </a:r>
            <a:r>
              <a:rPr dirty="0"/>
              <a:t>Node</a:t>
            </a:r>
            <a:r>
              <a:rPr spc="30" dirty="0"/>
              <a:t> </a:t>
            </a:r>
            <a:r>
              <a:rPr spc="-10" dirty="0"/>
              <a:t>Networks:</a:t>
            </a:r>
          </a:p>
          <a:p>
            <a:pPr marL="354965" marR="5080" lvl="1" indent="-342900">
              <a:lnSpc>
                <a:spcPct val="15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  <a:tab pos="1162685" algn="l"/>
                <a:tab pos="2428240" algn="l"/>
                <a:tab pos="3652520" algn="l"/>
                <a:tab pos="4302760" algn="l"/>
                <a:tab pos="5453380" algn="l"/>
                <a:tab pos="7158990" algn="l"/>
                <a:tab pos="7829550" algn="l"/>
                <a:tab pos="8691245" algn="l"/>
                <a:tab pos="9441180" algn="l"/>
                <a:tab pos="11061065" algn="l"/>
              </a:tabLst>
            </a:pPr>
            <a:r>
              <a:rPr sz="2000" b="1" spc="-10" dirty="0">
                <a:latin typeface="Segoe UI"/>
                <a:cs typeface="Segoe UI"/>
              </a:rPr>
              <a:t>Lossy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indicates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that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performance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may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suffer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from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interference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variability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due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harsh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radio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environments.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1396365" algn="l"/>
                <a:tab pos="1974214" algn="l"/>
                <a:tab pos="3014980" algn="l"/>
                <a:tab pos="4271010" algn="l"/>
                <a:tab pos="5426075" algn="l"/>
                <a:tab pos="5850255" algn="l"/>
                <a:tab pos="9256395" algn="l"/>
                <a:tab pos="10485120" algn="l"/>
                <a:tab pos="11212195" algn="l"/>
              </a:tabLst>
            </a:pP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1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Layer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2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protocols</a:t>
            </a:r>
            <a:r>
              <a:rPr sz="2000" b="1" dirty="0">
                <a:latin typeface="Segoe UI"/>
                <a:cs typeface="Segoe UI"/>
              </a:rPr>
              <a:t>	that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can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be</a:t>
            </a:r>
            <a:r>
              <a:rPr sz="2000" b="1" dirty="0">
                <a:latin typeface="Segoe UI"/>
                <a:cs typeface="Segoe UI"/>
              </a:rPr>
              <a:t>	used</a:t>
            </a:r>
            <a:r>
              <a:rPr sz="2000" b="1" spc="4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4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constrained-</a:t>
            </a:r>
            <a:r>
              <a:rPr sz="2000" b="1" spc="-20" dirty="0">
                <a:latin typeface="Segoe UI"/>
                <a:cs typeface="Segoe UI"/>
              </a:rPr>
              <a:t>node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must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be </a:t>
            </a:r>
            <a:r>
              <a:rPr sz="2000" b="1" dirty="0">
                <a:latin typeface="Segoe UI"/>
                <a:cs typeface="Segoe UI"/>
              </a:rPr>
              <a:t>evaluated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context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following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characteristics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use-</a:t>
            </a:r>
            <a:r>
              <a:rPr sz="2000" b="1" dirty="0">
                <a:latin typeface="Segoe UI"/>
                <a:cs typeface="Segoe UI"/>
              </a:rPr>
              <a:t>case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applicability:</a:t>
            </a:r>
            <a:endParaRPr sz="2000">
              <a:latin typeface="Segoe UI"/>
              <a:cs typeface="Segoe UI"/>
            </a:endParaRPr>
          </a:p>
          <a:p>
            <a:pPr marL="1040765" lvl="2" indent="-342265">
              <a:lnSpc>
                <a:spcPct val="100000"/>
              </a:lnSpc>
              <a:spcBef>
                <a:spcPts val="2335"/>
              </a:spcBef>
              <a:buFont typeface="Wingdings"/>
              <a:buChar char=""/>
              <a:tabLst>
                <a:tab pos="1040765" algn="l"/>
              </a:tabLst>
            </a:pP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rate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throughput,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latency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determinism,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overhead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and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payload.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294640" algn="l"/>
              </a:tabLst>
            </a:pPr>
            <a:r>
              <a:rPr spc="-10" dirty="0"/>
              <a:t>Constrained-</a:t>
            </a:r>
            <a:r>
              <a:rPr dirty="0"/>
              <a:t>Node</a:t>
            </a:r>
            <a:r>
              <a:rPr spc="30" dirty="0"/>
              <a:t> </a:t>
            </a:r>
            <a:r>
              <a:rPr spc="-10" dirty="0"/>
              <a:t>Networks:</a:t>
            </a: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Rate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Throughput:</a:t>
            </a:r>
          </a:p>
          <a:p>
            <a:pPr marL="354965" marR="5080" lvl="1" indent="-342900">
              <a:lnSpc>
                <a:spcPct val="150100"/>
              </a:lnSpc>
              <a:spcBef>
                <a:spcPts val="11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rates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available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100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bps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such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Sigfox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tens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megabits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second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LTE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802.11ac.</a:t>
            </a:r>
            <a:endParaRPr sz="2000">
              <a:latin typeface="Segoe UI"/>
              <a:cs typeface="Segoe UI"/>
            </a:endParaRPr>
          </a:p>
          <a:p>
            <a:pPr marL="354965" marR="8890" lvl="1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0" dirty="0">
                <a:latin typeface="Segoe UI"/>
                <a:cs typeface="Segoe UI"/>
              </a:rPr>
              <a:t>Technologies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particularly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designed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IoT,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cellular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Wi-</a:t>
            </a:r>
            <a:r>
              <a:rPr sz="2000" b="1" dirty="0">
                <a:latin typeface="Segoe UI"/>
                <a:cs typeface="Segoe UI"/>
              </a:rPr>
              <a:t>Fi,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match</a:t>
            </a:r>
            <a:r>
              <a:rPr sz="2000" b="1" spc="1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up</a:t>
            </a:r>
            <a:r>
              <a:rPr sz="2000" b="1" spc="1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well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high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bandwidth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requirements.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involved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video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analytics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need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high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rates.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found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retail,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airport,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cities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environments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detecting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events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dirty="0"/>
              <a:t>and</a:t>
            </a:r>
            <a:r>
              <a:rPr spc="-35" dirty="0"/>
              <a:t> </a:t>
            </a:r>
            <a:r>
              <a:rPr dirty="0"/>
              <a:t>driving</a:t>
            </a:r>
            <a:r>
              <a:rPr spc="-40" dirty="0"/>
              <a:t> </a:t>
            </a:r>
            <a:r>
              <a:rPr spc="-10" dirty="0"/>
              <a:t>actions.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79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398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294640" algn="l"/>
              </a:tabLst>
            </a:pPr>
            <a:r>
              <a:rPr sz="2000" b="1" spc="-10" dirty="0">
                <a:latin typeface="Segoe UI"/>
                <a:cs typeface="Segoe UI"/>
              </a:rPr>
              <a:t>Constrained-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Throughput: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100"/>
              </a:lnSpc>
              <a:spcBef>
                <a:spcPts val="1195"/>
              </a:spcBef>
              <a:buFont typeface="Arial MT"/>
              <a:buChar char="•"/>
              <a:tabLst>
                <a:tab pos="354965" algn="l"/>
                <a:tab pos="6887845" algn="l"/>
                <a:tab pos="7929245" algn="l"/>
                <a:tab pos="10601325" algn="l"/>
              </a:tabLst>
            </a:pPr>
            <a:r>
              <a:rPr sz="2000" b="1" dirty="0">
                <a:latin typeface="Segoe UI"/>
                <a:cs typeface="Segoe UI"/>
              </a:rPr>
              <a:t>Short-range</a:t>
            </a:r>
            <a:r>
              <a:rPr sz="2000" b="1" spc="4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technologies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4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provide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medium</a:t>
            </a:r>
            <a:r>
              <a:rPr sz="2000" b="1" dirty="0">
                <a:latin typeface="Segoe UI"/>
                <a:cs typeface="Segoe UI"/>
              </a:rPr>
              <a:t>	to</a:t>
            </a:r>
            <a:r>
              <a:rPr sz="2000" b="1" spc="41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high</a:t>
            </a:r>
            <a:r>
              <a:rPr sz="2000" b="1" dirty="0">
                <a:latin typeface="Segoe UI"/>
                <a:cs typeface="Segoe UI"/>
              </a:rPr>
              <a:t>	data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rates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41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have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enough </a:t>
            </a:r>
            <a:r>
              <a:rPr sz="2000" b="1" dirty="0">
                <a:latin typeface="Segoe UI"/>
                <a:cs typeface="Segoe UI"/>
              </a:rPr>
              <a:t>throughput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few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endpoints.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Bluetooth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now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appearing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connected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wearables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fall into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this </a:t>
            </a:r>
            <a:r>
              <a:rPr sz="2000" b="1" spc="-10" dirty="0">
                <a:latin typeface="Segoe UI"/>
                <a:cs typeface="Segoe UI"/>
              </a:rPr>
              <a:t>category.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18386"/>
            <a:ext cx="1024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Sensors: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phenomenon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measuring: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2033478"/>
            <a:ext cx="10166354" cy="424515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8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80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45770" y="1359483"/>
            <a:ext cx="1152461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294640" algn="l"/>
              </a:tabLst>
            </a:pPr>
            <a:r>
              <a:rPr sz="2000" b="1" spc="-10" dirty="0">
                <a:latin typeface="Segoe UI"/>
                <a:cs typeface="Segoe UI"/>
              </a:rPr>
              <a:t>Constrained-</a:t>
            </a:r>
            <a:r>
              <a:rPr sz="2000" b="1" dirty="0">
                <a:latin typeface="Segoe UI"/>
                <a:cs typeface="Segoe UI"/>
              </a:rPr>
              <a:t>Node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Segoe UI"/>
                <a:cs typeface="Segoe UI"/>
              </a:rPr>
              <a:t>Latency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Determinism:</a:t>
            </a:r>
            <a:endParaRPr sz="2000">
              <a:latin typeface="Segoe UI"/>
              <a:cs typeface="Segoe UI"/>
            </a:endParaRPr>
          </a:p>
          <a:p>
            <a:pPr marL="354965" marR="7620" lvl="1" indent="-342900">
              <a:lnSpc>
                <a:spcPct val="150100"/>
              </a:lnSpc>
              <a:spcBef>
                <a:spcPts val="1195"/>
              </a:spcBef>
              <a:buFont typeface="Arial MT"/>
              <a:buChar char="•"/>
              <a:tabLst>
                <a:tab pos="354965" algn="l"/>
                <a:tab pos="1399540" algn="l"/>
                <a:tab pos="3107690" algn="l"/>
                <a:tab pos="3542665" algn="l"/>
                <a:tab pos="4114165" algn="l"/>
                <a:tab pos="5744845" algn="l"/>
                <a:tab pos="6732270" algn="l"/>
                <a:tab pos="7214234" algn="l"/>
                <a:tab pos="8208009" algn="l"/>
                <a:tab pos="9041765" algn="l"/>
                <a:tab pos="10290175" algn="l"/>
                <a:tab pos="10767060" algn="l"/>
              </a:tabLst>
            </a:pPr>
            <a:r>
              <a:rPr sz="2000" b="1" spc="-10" dirty="0">
                <a:latin typeface="Segoe UI"/>
                <a:cs typeface="Segoe UI"/>
              </a:rPr>
              <a:t>latency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expectations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IoT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applications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should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known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when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selecting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access technology.</a:t>
            </a:r>
            <a:endParaRPr sz="2000">
              <a:latin typeface="Segoe UI"/>
              <a:cs typeface="Segoe UI"/>
            </a:endParaRPr>
          </a:p>
          <a:p>
            <a:pPr marL="354965" marR="8255" lvl="1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particularly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true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networks,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where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packet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loss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retransmissions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due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 </a:t>
            </a:r>
            <a:r>
              <a:rPr sz="2000" b="1" dirty="0">
                <a:latin typeface="Segoe UI"/>
                <a:cs typeface="Segoe UI"/>
              </a:rPr>
              <a:t>interference,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collisions,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noise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normal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behaviors.</a:t>
            </a:r>
            <a:endParaRPr sz="2000">
              <a:latin typeface="Segoe UI"/>
              <a:cs typeface="Segoe UI"/>
            </a:endParaRPr>
          </a:p>
          <a:p>
            <a:pPr marL="354965" marR="5080" lvl="1" indent="-342900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856615" algn="l"/>
                <a:tab pos="2408555" algn="l"/>
                <a:tab pos="3734435" algn="l"/>
                <a:tab pos="4742180" algn="l"/>
                <a:tab pos="5403215" algn="l"/>
                <a:tab pos="6242050" algn="l"/>
                <a:tab pos="6981190" algn="l"/>
                <a:tab pos="7272020" algn="l"/>
                <a:tab pos="7863205" algn="l"/>
                <a:tab pos="9484995" algn="l"/>
                <a:tab pos="9892030" algn="l"/>
                <a:tab pos="11062970" algn="l"/>
              </a:tabLst>
            </a:pPr>
            <a:r>
              <a:rPr sz="2000" b="1" spc="-25" dirty="0">
                <a:latin typeface="Segoe UI"/>
                <a:cs typeface="Segoe UI"/>
              </a:rPr>
              <a:t>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constrained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networks,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latency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may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range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from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few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milliseconds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seconds,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dirty="0">
                <a:latin typeface="Segoe UI"/>
                <a:cs typeface="Segoe UI"/>
              </a:rPr>
              <a:t>applications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stacks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must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cope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wide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ranging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values.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70" y="407670"/>
            <a:ext cx="838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Connecting</a:t>
            </a:r>
            <a:r>
              <a:rPr spc="-130" dirty="0"/>
              <a:t> </a:t>
            </a:r>
            <a:r>
              <a:rPr dirty="0"/>
              <a:t>Smart</a:t>
            </a:r>
            <a:r>
              <a:rPr spc="-13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81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8194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294640" algn="l"/>
              </a:tabLst>
            </a:pPr>
            <a:r>
              <a:rPr spc="-10" dirty="0"/>
              <a:t>Constrained-</a:t>
            </a:r>
            <a:r>
              <a:rPr dirty="0"/>
              <a:t>Node</a:t>
            </a:r>
            <a:r>
              <a:rPr spc="30" dirty="0"/>
              <a:t> </a:t>
            </a:r>
            <a:r>
              <a:rPr spc="-10" dirty="0"/>
              <a:t>Networks:</a:t>
            </a: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/>
              <a:t>Overhead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Payload:</a:t>
            </a:r>
          </a:p>
          <a:p>
            <a:pPr marL="354965" lvl="1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minimum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IPv6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MTU(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maximum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unit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)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size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expected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1280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bytes.</a:t>
            </a:r>
            <a:endParaRPr sz="2000">
              <a:latin typeface="Segoe UI"/>
              <a:cs typeface="Segoe UI"/>
            </a:endParaRPr>
          </a:p>
          <a:p>
            <a:pPr marL="354965" marR="6350" lvl="1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Therefore,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fragmentation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IPv6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payload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taken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into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account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link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smaller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MTUs.</a:t>
            </a:r>
            <a:endParaRPr sz="2000">
              <a:latin typeface="Segoe UI"/>
              <a:cs typeface="Segoe UI"/>
            </a:endParaRPr>
          </a:p>
          <a:p>
            <a:pPr marL="354965" lvl="1" indent="-342265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payload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size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127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bytes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requires</a:t>
            </a:r>
            <a:r>
              <a:rPr sz="2000" b="1" spc="2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2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IPv6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payload</a:t>
            </a:r>
            <a:endParaRPr sz="2000">
              <a:latin typeface="Segoe UI"/>
              <a:cs typeface="Segoe UI"/>
            </a:endParaRPr>
          </a:p>
          <a:p>
            <a:pPr marL="354965">
              <a:lnSpc>
                <a:spcPct val="100000"/>
              </a:lnSpc>
              <a:spcBef>
                <a:spcPts val="1200"/>
              </a:spcBef>
            </a:pP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minimum</a:t>
            </a:r>
            <a:r>
              <a:rPr spc="-20" dirty="0"/>
              <a:t> </a:t>
            </a:r>
            <a:r>
              <a:rPr dirty="0"/>
              <a:t>MTU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1280</a:t>
            </a:r>
            <a:r>
              <a:rPr spc="-30" dirty="0"/>
              <a:t> </a:t>
            </a:r>
            <a:r>
              <a:rPr dirty="0"/>
              <a:t>bytes</a:t>
            </a:r>
            <a:r>
              <a:rPr spc="-3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be</a:t>
            </a:r>
            <a:r>
              <a:rPr spc="-10" dirty="0"/>
              <a:t> fragmented.</a:t>
            </a:r>
          </a:p>
        </p:txBody>
      </p:sp>
    </p:spTree>
  </p:cSld>
  <p:clrMapOvr>
    <a:masterClrMapping/>
  </p:clrMapOvr>
  <p:transition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5885" cy="513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Technologies: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spc="-20" dirty="0">
                <a:latin typeface="Segoe UI"/>
                <a:cs typeface="Segoe UI"/>
              </a:rPr>
              <a:t>Topics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addressed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each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technology: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469900" algn="l"/>
                <a:tab pos="2510790" algn="l"/>
                <a:tab pos="3111500" algn="l"/>
                <a:tab pos="4344035" algn="l"/>
                <a:tab pos="4937125" algn="l"/>
                <a:tab pos="6252210" algn="l"/>
                <a:tab pos="7194550" algn="l"/>
                <a:tab pos="7834630" algn="l"/>
                <a:tab pos="9044940" algn="l"/>
                <a:tab pos="9584690" algn="l"/>
                <a:tab pos="10864850" algn="l"/>
                <a:tab pos="11370945" algn="l"/>
              </a:tabLst>
            </a:pPr>
            <a:r>
              <a:rPr sz="2000" b="1" spc="-10" dirty="0">
                <a:latin typeface="Segoe UI"/>
                <a:cs typeface="Segoe UI"/>
              </a:rPr>
              <a:t>Standardization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alliances: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standards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bodies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that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maintain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protocols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Segoe UI"/>
                <a:cs typeface="Segoe UI"/>
              </a:rPr>
              <a:t>technology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eriod" startAt="2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layer: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methods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relevant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frequencies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eriod" startAt="2"/>
              <a:tabLst>
                <a:tab pos="469900" algn="l"/>
                <a:tab pos="1179830" algn="l"/>
                <a:tab pos="1974214" algn="l"/>
                <a:tab pos="3883660" algn="l"/>
                <a:tab pos="4251325" algn="l"/>
                <a:tab pos="4773930" algn="l"/>
                <a:tab pos="5653405" algn="l"/>
                <a:tab pos="6570980" algn="l"/>
                <a:tab pos="7598409" algn="l"/>
                <a:tab pos="8496300" algn="l"/>
                <a:tab pos="9258300" algn="l"/>
                <a:tab pos="10095230" algn="l"/>
                <a:tab pos="11122025" algn="l"/>
              </a:tabLst>
            </a:pPr>
            <a:r>
              <a:rPr sz="2000" b="1" spc="-25" dirty="0">
                <a:latin typeface="Segoe UI"/>
                <a:cs typeface="Segoe UI"/>
              </a:rPr>
              <a:t>MAC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layer: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Considerations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Media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Access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Control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(MAC)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layer,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which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bridges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link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control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1805"/>
              </a:spcBef>
              <a:buAutoNum type="arabicPeriod" startAt="4"/>
              <a:tabLst>
                <a:tab pos="469900" algn="l"/>
              </a:tabLst>
            </a:pPr>
            <a:r>
              <a:rPr sz="2000" b="1" spc="-20" dirty="0">
                <a:latin typeface="Segoe UI"/>
                <a:cs typeface="Segoe UI"/>
              </a:rPr>
              <a:t>Topology: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topologies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supported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technology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eriod" startAt="4"/>
              <a:tabLst>
                <a:tab pos="469900" algn="l"/>
              </a:tabLst>
            </a:pPr>
            <a:r>
              <a:rPr sz="2000" b="1" dirty="0">
                <a:latin typeface="Segoe UI"/>
                <a:cs typeface="Segoe UI"/>
              </a:rPr>
              <a:t>Security: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Security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aspects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technology</a:t>
            </a:r>
            <a:endParaRPr sz="2000">
              <a:latin typeface="Segoe UI"/>
              <a:cs typeface="Segoe UI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AutoNum type="arabicPeriod" startAt="4"/>
              <a:tabLst>
                <a:tab pos="469900" algn="l"/>
                <a:tab pos="2120265" algn="l"/>
                <a:tab pos="3906520" algn="l"/>
                <a:tab pos="4783455" algn="l"/>
                <a:tab pos="6501130" algn="l"/>
                <a:tab pos="7180580" algn="l"/>
                <a:tab pos="7747634" algn="l"/>
                <a:tab pos="8740140" algn="l"/>
                <a:tab pos="9382125" algn="l"/>
                <a:tab pos="10081260" algn="l"/>
                <a:tab pos="10570845" algn="l"/>
              </a:tabLst>
            </a:pPr>
            <a:r>
              <a:rPr sz="2000" b="1" spc="-10" dirty="0">
                <a:latin typeface="Segoe UI"/>
                <a:cs typeface="Segoe UI"/>
              </a:rPr>
              <a:t>Competitive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technologies: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Other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technologies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that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similar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may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be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suitable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358" y="6530746"/>
            <a:ext cx="4336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Segoe UI"/>
                <a:cs typeface="Segoe UI"/>
              </a:rPr>
              <a:t>alternatives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given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technology</a:t>
            </a:r>
            <a:endParaRPr sz="2000">
              <a:latin typeface="Segoe UI"/>
              <a:cs typeface="Segoe U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lang="en-US" spc="-25" smtClean="0"/>
              <a:pPr marL="220345">
                <a:lnSpc>
                  <a:spcPct val="100000"/>
                </a:lnSpc>
                <a:spcBef>
                  <a:spcPts val="195"/>
                </a:spcBef>
              </a:pPr>
              <a:t>82</a:t>
            </a:fld>
            <a:endParaRPr lang="en-US"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83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271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Technologies: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technology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low-</a:t>
            </a:r>
            <a:r>
              <a:rPr sz="2000" b="1" dirty="0">
                <a:latin typeface="Segoe UI"/>
                <a:cs typeface="Segoe UI"/>
              </a:rPr>
              <a:t>cost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low-data-</a:t>
            </a:r>
            <a:r>
              <a:rPr sz="2000" b="1" dirty="0">
                <a:latin typeface="Segoe UI"/>
                <a:cs typeface="Segoe UI"/>
              </a:rPr>
              <a:t>rate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are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powered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run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batteries.</a:t>
            </a:r>
            <a:endParaRPr sz="200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1000125" algn="l"/>
                <a:tab pos="1900555" algn="l"/>
                <a:tab pos="3401060" algn="l"/>
                <a:tab pos="4467860" algn="l"/>
                <a:tab pos="5150485" algn="l"/>
                <a:tab pos="6639559" algn="l"/>
                <a:tab pos="7447280" algn="l"/>
                <a:tab pos="7744459" algn="l"/>
                <a:tab pos="8925560" algn="l"/>
                <a:tab pos="10100945" algn="l"/>
                <a:tab pos="10870565" algn="l"/>
              </a:tabLst>
            </a:pPr>
            <a:r>
              <a:rPr sz="2000" b="1" spc="-20" dirty="0">
                <a:latin typeface="Segoe UI"/>
                <a:cs typeface="Segoe UI"/>
              </a:rPr>
              <a:t>This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access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technology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enables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easy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installation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using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a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compact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protocol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stack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while </a:t>
            </a:r>
            <a:r>
              <a:rPr sz="2000" b="1" dirty="0">
                <a:latin typeface="Segoe UI"/>
                <a:cs typeface="Segoe UI"/>
              </a:rPr>
              <a:t>remaining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both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simple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flexible.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84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398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Standardization</a:t>
            </a:r>
            <a:r>
              <a:rPr sz="2000" b="1" u="sng" spc="-8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and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Alliances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  <a:tab pos="1003300" algn="l"/>
                <a:tab pos="2174875" algn="l"/>
                <a:tab pos="2591435" algn="l"/>
                <a:tab pos="3239135" algn="l"/>
                <a:tab pos="4199255" algn="l"/>
                <a:tab pos="4874895" algn="l"/>
                <a:tab pos="5782945" algn="l"/>
                <a:tab pos="6089650" algn="l"/>
                <a:tab pos="7117080" algn="l"/>
                <a:tab pos="8916670" algn="l"/>
                <a:tab pos="9581515" algn="l"/>
                <a:tab pos="10189845" algn="l"/>
                <a:tab pos="10927080" algn="l"/>
              </a:tabLst>
            </a:pPr>
            <a:r>
              <a:rPr sz="2000" b="1" spc="-20" dirty="0">
                <a:latin typeface="Segoe UI"/>
                <a:cs typeface="Segoe UI"/>
              </a:rPr>
              <a:t>IEEE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IEEE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802.15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Task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Group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50" dirty="0">
                <a:latin typeface="Segoe UI"/>
                <a:cs typeface="Segoe UI"/>
              </a:rPr>
              <a:t>4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defines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low-data-</a:t>
            </a:r>
            <a:r>
              <a:rPr sz="2000" b="1" spc="-20" dirty="0">
                <a:latin typeface="Segoe UI"/>
                <a:cs typeface="Segoe UI"/>
              </a:rPr>
              <a:t>rate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PHY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MAC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layer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specifications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personal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area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(WPAN).</a:t>
            </a:r>
            <a:endParaRPr sz="2000">
              <a:latin typeface="Segoe UI"/>
              <a:cs typeface="Segoe UI"/>
            </a:endParaRPr>
          </a:p>
          <a:p>
            <a:pPr marL="355600" marR="6350" indent="-343535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>
                <a:latin typeface="Segoe UI"/>
                <a:cs typeface="Segoe UI"/>
              </a:rPr>
              <a:t>This</a:t>
            </a:r>
            <a:r>
              <a:rPr sz="2000" b="1" spc="60">
                <a:latin typeface="Segoe UI"/>
                <a:cs typeface="Segoe UI"/>
              </a:rPr>
              <a:t> </a:t>
            </a:r>
            <a:r>
              <a:rPr sz="2000" b="1" smtClean="0">
                <a:latin typeface="Segoe UI"/>
                <a:cs typeface="Segoe UI"/>
              </a:rPr>
              <a:t>standard</a:t>
            </a:r>
            <a:r>
              <a:rPr sz="2000" b="1" spc="70" smtClean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solution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complexity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wireless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data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rates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need </a:t>
            </a:r>
            <a:r>
              <a:rPr sz="2000" b="1" dirty="0">
                <a:latin typeface="Segoe UI"/>
                <a:cs typeface="Segoe UI"/>
              </a:rPr>
              <a:t>many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months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even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years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battery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life.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Since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2003,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published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several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iterations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specification,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each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labeled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publication’s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year.</a:t>
            </a:r>
            <a:endParaRPr sz="2000">
              <a:latin typeface="Segoe UI"/>
              <a:cs typeface="Segoe UI"/>
            </a:endParaRPr>
          </a:p>
          <a:p>
            <a:pPr marL="355600" marR="6985" indent="-343535">
              <a:lnSpc>
                <a:spcPct val="150100"/>
              </a:lnSpc>
              <a:spcBef>
                <a:spcPts val="11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example,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</a:t>
            </a:r>
            <a:r>
              <a:rPr sz="2000" b="1" dirty="0">
                <a:latin typeface="Segoe UI"/>
                <a:cs typeface="Segoe UI"/>
              </a:rPr>
              <a:t>2003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published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2003,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</a:t>
            </a:r>
            <a:r>
              <a:rPr sz="2000" b="1" dirty="0">
                <a:latin typeface="Segoe UI"/>
                <a:cs typeface="Segoe UI"/>
              </a:rPr>
              <a:t>2006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released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2006,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</a:t>
            </a:r>
            <a:r>
              <a:rPr sz="2000" b="1" dirty="0">
                <a:latin typeface="Segoe UI"/>
                <a:cs typeface="Segoe UI"/>
              </a:rPr>
              <a:t>2011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</a:t>
            </a:r>
            <a:r>
              <a:rPr sz="2000" b="1" dirty="0">
                <a:latin typeface="Segoe UI"/>
                <a:cs typeface="Segoe UI"/>
              </a:rPr>
              <a:t>2015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were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issued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2011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2015,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respectively.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795" y="1072891"/>
            <a:ext cx="10138375" cy="578510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683" y="84515"/>
            <a:ext cx="8164195" cy="9461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605"/>
              </a:spcBef>
              <a:tabLst>
                <a:tab pos="271716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b="0" dirty="0">
                <a:latin typeface="Arial MT"/>
                <a:cs typeface="Arial MT"/>
              </a:rPr>
              <a:t>Protocol</a:t>
            </a:r>
            <a:r>
              <a:rPr sz="1800" b="0" spc="-3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Stacks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Utilizing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IEEE</a:t>
            </a:r>
            <a:r>
              <a:rPr sz="1800" b="0" spc="-40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802.15.4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85</a:t>
            </a:fld>
            <a:endParaRPr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683" y="84515"/>
            <a:ext cx="8164195" cy="9461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605"/>
              </a:spcBef>
              <a:tabLst>
                <a:tab pos="271716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b="0" dirty="0">
                <a:latin typeface="Arial MT"/>
                <a:cs typeface="Arial MT"/>
              </a:rPr>
              <a:t>Protocol</a:t>
            </a:r>
            <a:r>
              <a:rPr sz="1800" b="0" spc="-30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Stacks</a:t>
            </a:r>
            <a:r>
              <a:rPr sz="1800" b="0" spc="-3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Utilizing</a:t>
            </a:r>
            <a:r>
              <a:rPr sz="1800" b="0" spc="-15" dirty="0">
                <a:latin typeface="Arial MT"/>
                <a:cs typeface="Arial MT"/>
              </a:rPr>
              <a:t> </a:t>
            </a:r>
            <a:r>
              <a:rPr sz="1800" b="0" dirty="0">
                <a:latin typeface="Arial MT"/>
                <a:cs typeface="Arial MT"/>
              </a:rPr>
              <a:t>IEEE</a:t>
            </a:r>
            <a:r>
              <a:rPr sz="1800" b="0" spc="-40" dirty="0">
                <a:latin typeface="Arial MT"/>
                <a:cs typeface="Arial MT"/>
              </a:rPr>
              <a:t> </a:t>
            </a:r>
            <a:r>
              <a:rPr sz="1800" b="0" spc="-10" dirty="0">
                <a:latin typeface="Arial MT"/>
                <a:cs typeface="Arial MT"/>
              </a:rPr>
              <a:t>802.15.4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2" y="1333500"/>
            <a:ext cx="9626138" cy="53873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86</a:t>
            </a:fld>
            <a:endParaRPr spc="-25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87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3980" cy="505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ZigBee:</a:t>
            </a:r>
            <a:endParaRPr sz="2000">
              <a:latin typeface="Segoe UI"/>
              <a:cs typeface="Segoe UI"/>
            </a:endParaRPr>
          </a:p>
          <a:p>
            <a:pPr marL="351790" marR="5080" indent="-339725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idea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ZigBee-</a:t>
            </a:r>
            <a:r>
              <a:rPr sz="2000" b="1" dirty="0">
                <a:latin typeface="Segoe UI"/>
                <a:cs typeface="Segoe UI"/>
              </a:rPr>
              <a:t>style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networks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late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1990s,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first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1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specification 	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ratified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2004,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shortly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after</a:t>
            </a:r>
            <a:r>
              <a:rPr sz="2000" b="1" spc="1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1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release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1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specification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previous 	year.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industry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</a:t>
            </a:r>
            <a:r>
              <a:rPr sz="2000" b="1" spc="2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has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grown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than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400</a:t>
            </a:r>
            <a:r>
              <a:rPr sz="2000" b="1" spc="25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companies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members</a:t>
            </a:r>
            <a:r>
              <a:rPr sz="2000" b="1" spc="2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ZigBee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Segoe UI"/>
                <a:cs typeface="Segoe UI"/>
              </a:rPr>
              <a:t>Alliance.</a:t>
            </a:r>
            <a:endParaRPr sz="2000">
              <a:latin typeface="Segoe UI"/>
              <a:cs typeface="Segoe UI"/>
            </a:endParaRPr>
          </a:p>
          <a:p>
            <a:pPr marL="351790" marR="5715" indent="-339725" algn="just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Similar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Wi-</a:t>
            </a:r>
            <a:r>
              <a:rPr sz="2000" b="1" dirty="0">
                <a:latin typeface="Segoe UI"/>
                <a:cs typeface="Segoe UI"/>
              </a:rPr>
              <a:t>Fi</a:t>
            </a:r>
            <a:r>
              <a:rPr sz="2000" b="1" spc="40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Alliance,</a:t>
            </a:r>
            <a:r>
              <a:rPr sz="2000" b="1" spc="4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Alliance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4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industry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group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formed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4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certify 	</a:t>
            </a:r>
            <a:r>
              <a:rPr sz="2000" b="1" dirty="0">
                <a:latin typeface="Segoe UI"/>
                <a:cs typeface="Segoe UI"/>
              </a:rPr>
              <a:t>interoperability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vendors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committed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driving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evolving</a:t>
            </a:r>
            <a:r>
              <a:rPr sz="2000" b="1" spc="1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6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 	</a:t>
            </a: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solution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interconnecting smart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88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2710" cy="520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solutions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aimed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objects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sensors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have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bandwidth</a:t>
            </a:r>
            <a:r>
              <a:rPr sz="2000" b="1" spc="1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04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low</a:t>
            </a:r>
            <a:endParaRPr sz="200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power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needs.</a:t>
            </a:r>
            <a:endParaRPr sz="2000">
              <a:latin typeface="Segoe UI"/>
              <a:cs typeface="Segoe UI"/>
            </a:endParaRPr>
          </a:p>
          <a:p>
            <a:pPr marL="351790" marR="6350" indent="-339725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products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compliant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certified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Alliance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should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interoperate 	</a:t>
            </a:r>
            <a:r>
              <a:rPr sz="2000" b="1" dirty="0">
                <a:latin typeface="Segoe UI"/>
                <a:cs typeface="Segoe UI"/>
              </a:rPr>
              <a:t>even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though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different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vendors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may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manufacture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them.</a:t>
            </a:r>
            <a:endParaRPr sz="2000">
              <a:latin typeface="Segoe UI"/>
              <a:cs typeface="Segoe UI"/>
            </a:endParaRPr>
          </a:p>
          <a:p>
            <a:pPr marL="351790" marR="5080" indent="-339725" algn="just">
              <a:lnSpc>
                <a:spcPct val="1501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In the 2006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revision, sets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commands and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message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were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introduced,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increased </a:t>
            </a:r>
            <a:r>
              <a:rPr sz="2000" b="1" spc="-25" dirty="0">
                <a:latin typeface="Segoe UI"/>
                <a:cs typeface="Segoe UI"/>
              </a:rPr>
              <a:t>in 	</a:t>
            </a:r>
            <a:r>
              <a:rPr sz="2000" b="1" dirty="0">
                <a:latin typeface="Segoe UI"/>
                <a:cs typeface="Segoe UI"/>
              </a:rPr>
              <a:t>number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2007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(called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pro)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iteration,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achieve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different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functions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device, 	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metering,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temperature,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lighting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control.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sets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commands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message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types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called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clusters.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89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334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ZigBee:</a:t>
            </a:r>
            <a:endParaRPr sz="2000">
              <a:latin typeface="Segoe UI"/>
              <a:cs typeface="Segoe UI"/>
            </a:endParaRPr>
          </a:p>
          <a:p>
            <a:pPr marL="352425" indent="-339725" algn="just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2425" algn="l"/>
              </a:tabLst>
            </a:pP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home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automation,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lighting,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thermostats,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security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functions.</a:t>
            </a:r>
            <a:endParaRPr sz="2000">
              <a:latin typeface="Segoe UI"/>
              <a:cs typeface="Segoe UI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421005" algn="l"/>
              </a:tabLst>
            </a:pPr>
            <a:r>
              <a:rPr sz="2000" dirty="0">
                <a:latin typeface="Segoe UI"/>
                <a:cs typeface="Segoe UI"/>
              </a:rPr>
              <a:t>	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Energy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brings</a:t>
            </a:r>
            <a:r>
              <a:rPr sz="2000" b="1" spc="3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together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variety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interoperable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products,</a:t>
            </a:r>
            <a:r>
              <a:rPr sz="2000" b="1" spc="4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4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3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smart </a:t>
            </a:r>
            <a:r>
              <a:rPr sz="2000" b="1" dirty="0">
                <a:latin typeface="Segoe UI"/>
                <a:cs typeface="Segoe UI"/>
              </a:rPr>
              <a:t>meters,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monitor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</a:t>
            </a:r>
            <a:r>
              <a:rPr sz="2000" b="1" spc="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delivery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utilities,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electricity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</a:t>
            </a:r>
            <a:r>
              <a:rPr sz="2000" b="1" spc="-10" dirty="0">
                <a:latin typeface="Segoe UI"/>
                <a:cs typeface="Segoe UI"/>
              </a:rPr>
              <a:t>water.</a:t>
            </a:r>
            <a:endParaRPr sz="2000">
              <a:latin typeface="Segoe UI"/>
              <a:cs typeface="Segoe UI"/>
            </a:endParaRPr>
          </a:p>
          <a:p>
            <a:pPr marL="351790" marR="5080" indent="-339725" algn="just">
              <a:lnSpc>
                <a:spcPct val="150100"/>
              </a:lnSpc>
              <a:spcBef>
                <a:spcPts val="119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These</a:t>
            </a:r>
            <a:r>
              <a:rPr sz="2000" b="1" spc="1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products</a:t>
            </a:r>
            <a:r>
              <a:rPr sz="2000" b="1" spc="1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controlled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by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utility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provider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1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can</a:t>
            </a:r>
            <a:r>
              <a:rPr sz="2000" b="1" spc="1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help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coordinate</a:t>
            </a:r>
            <a:r>
              <a:rPr sz="2000" b="1" spc="1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usage 	</a:t>
            </a:r>
            <a:r>
              <a:rPr sz="2000" b="1" dirty="0">
                <a:latin typeface="Segoe UI"/>
                <a:cs typeface="Segoe UI"/>
              </a:rPr>
              <a:t>between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homes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businesses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utility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provider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itself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10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provide</a:t>
            </a:r>
            <a:r>
              <a:rPr sz="2000" b="1" spc="-15" dirty="0">
                <a:latin typeface="Segoe UI"/>
                <a:cs typeface="Segoe UI"/>
              </a:rPr>
              <a:t>  </a:t>
            </a:r>
            <a:r>
              <a:rPr sz="2000" b="1" dirty="0">
                <a:latin typeface="Segoe UI"/>
                <a:cs typeface="Segoe UI"/>
              </a:rPr>
              <a:t>more</a:t>
            </a:r>
            <a:r>
              <a:rPr sz="2000" b="1" spc="-5" dirty="0">
                <a:latin typeface="Segoe UI"/>
                <a:cs typeface="Segoe UI"/>
              </a:rPr>
              <a:t>  </a:t>
            </a:r>
            <a:r>
              <a:rPr sz="2000" b="1" spc="-10" dirty="0">
                <a:latin typeface="Segoe UI"/>
                <a:cs typeface="Segoe UI"/>
              </a:rPr>
              <a:t>efficient 	operations.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Smart</a:t>
            </a:r>
            <a:r>
              <a:rPr spc="-55" dirty="0"/>
              <a:t> </a:t>
            </a:r>
            <a:r>
              <a:rPr dirty="0"/>
              <a:t>Objects: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“Things”</a:t>
            </a:r>
            <a:r>
              <a:rPr spc="-3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70" y="1318386"/>
            <a:ext cx="1024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Segoe UI"/>
                <a:cs typeface="Segoe UI"/>
              </a:rPr>
              <a:t>Sensors:</a:t>
            </a:r>
            <a:r>
              <a:rPr sz="24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Categorization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phenomenon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sensor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measuring: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04" y="2020102"/>
            <a:ext cx="10059924" cy="429687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220345">
                <a:lnSpc>
                  <a:spcPct val="100000"/>
                </a:lnSpc>
                <a:spcBef>
                  <a:spcPts val="195"/>
                </a:spcBef>
              </a:pPr>
              <a:t>9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398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utilizes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lower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specifies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security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sit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top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lower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  <a:tab pos="1012190" algn="l"/>
                <a:tab pos="2050414" algn="l"/>
                <a:tab pos="3257550" algn="l"/>
                <a:tab pos="3921760" algn="l"/>
                <a:tab pos="5073015" algn="l"/>
                <a:tab pos="5869940" algn="l"/>
                <a:tab pos="7115175" algn="l"/>
                <a:tab pos="8796020" algn="l"/>
                <a:tab pos="9366885" algn="l"/>
                <a:tab pos="1057338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ZigBee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security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layer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provides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mechanisms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network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startup,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configuration,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routing,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securing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communications.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includes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calculating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routing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paths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what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often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changing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topology,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discovering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neighbors,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managing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routing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tables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join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first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time.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461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responsible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forming</a:t>
            </a:r>
            <a:r>
              <a:rPr sz="2000" b="1" spc="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appropriate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topology,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which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often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spc="-50" dirty="0">
                <a:latin typeface="Segoe UI"/>
                <a:cs typeface="Segoe UI"/>
              </a:rPr>
              <a:t>a</a:t>
            </a:r>
            <a:endParaRPr sz="2000">
              <a:latin typeface="Segoe UI"/>
              <a:cs typeface="Segoe UI"/>
            </a:endParaRPr>
          </a:p>
          <a:p>
            <a:pPr marL="355600" algn="just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could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tree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well.</a:t>
            </a:r>
            <a:endParaRPr sz="2000">
              <a:latin typeface="Segoe UI"/>
              <a:cs typeface="Segoe UI"/>
            </a:endParaRPr>
          </a:p>
          <a:p>
            <a:pPr marL="351790" marR="5080" indent="-339725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security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perspective,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utilizes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security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MAC</a:t>
            </a:r>
            <a:r>
              <a:rPr sz="2000" b="1" spc="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layer,</a:t>
            </a:r>
            <a:r>
              <a:rPr sz="2000" b="1" spc="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using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	</a:t>
            </a:r>
            <a:r>
              <a:rPr sz="2000" b="1" dirty="0">
                <a:latin typeface="Segoe UI"/>
                <a:cs typeface="Segoe UI"/>
              </a:rPr>
              <a:t>Advanced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Encryption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(AES)</a:t>
            </a:r>
            <a:r>
              <a:rPr sz="2000" b="1" spc="3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128-</a:t>
            </a:r>
            <a:r>
              <a:rPr sz="2000" b="1" dirty="0">
                <a:latin typeface="Segoe UI"/>
                <a:cs typeface="Segoe UI"/>
              </a:rPr>
              <a:t>bit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key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also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provides</a:t>
            </a:r>
            <a:r>
              <a:rPr sz="2000" b="1" spc="3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security</a:t>
            </a:r>
            <a:r>
              <a:rPr sz="2000" b="1" spc="3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32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	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</a:t>
            </a:r>
            <a:r>
              <a:rPr sz="2000" b="1" spc="-8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layers.</a:t>
            </a:r>
            <a:endParaRPr sz="2000">
              <a:latin typeface="Segoe UI"/>
              <a:cs typeface="Segoe UI"/>
            </a:endParaRPr>
          </a:p>
          <a:p>
            <a:pPr marL="351790" marR="6985" indent="-339725" algn="just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application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</a:t>
            </a:r>
            <a:r>
              <a:rPr sz="2000" b="1" spc="4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interfaces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lower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portion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4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stack</a:t>
            </a:r>
            <a:r>
              <a:rPr sz="2000" b="1" spc="4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dealing</a:t>
            </a:r>
            <a:r>
              <a:rPr sz="2000" b="1" spc="4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434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the 	</a:t>
            </a:r>
            <a:r>
              <a:rPr sz="2000" b="1" dirty="0">
                <a:latin typeface="Segoe UI"/>
                <a:cs typeface="Segoe UI"/>
              </a:rPr>
              <a:t>networking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devices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higher-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applications.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45986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023" y="1737452"/>
            <a:ext cx="7603172" cy="510863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92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5250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IP:</a:t>
            </a:r>
            <a:endParaRPr sz="2000">
              <a:latin typeface="Segoe UI"/>
              <a:cs typeface="Segoe UI"/>
            </a:endParaRPr>
          </a:p>
          <a:p>
            <a:pPr marL="351790" marR="5080" indent="-339725" algn="just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With</a:t>
            </a:r>
            <a:r>
              <a:rPr sz="2000" b="1" spc="2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introduction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IP,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</a:t>
            </a:r>
            <a:r>
              <a:rPr sz="2000" b="1" spc="2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continues,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but</a:t>
            </a:r>
            <a:r>
              <a:rPr sz="2000" b="1" spc="2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22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	</a:t>
            </a:r>
            <a:r>
              <a:rPr sz="2000" b="1" dirty="0">
                <a:latin typeface="Segoe UI"/>
                <a:cs typeface="Segoe UI"/>
              </a:rPr>
              <a:t>TCP/UDP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protocols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various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other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open</a:t>
            </a:r>
            <a:r>
              <a:rPr sz="2000" b="1" spc="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are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now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supported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3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and 	</a:t>
            </a:r>
            <a:r>
              <a:rPr sz="2000" b="1" dirty="0">
                <a:latin typeface="Segoe UI"/>
                <a:cs typeface="Segoe UI"/>
              </a:rPr>
              <a:t>transport</a:t>
            </a:r>
            <a:r>
              <a:rPr sz="2000" b="1" spc="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  <a:tab pos="931544" algn="l"/>
                <a:tab pos="2884170" algn="l"/>
                <a:tab pos="3713479" algn="l"/>
                <a:tab pos="4224020" algn="l"/>
                <a:tab pos="4874895" algn="l"/>
                <a:tab pos="5728335" algn="l"/>
                <a:tab pos="6381750" algn="l"/>
                <a:tab pos="6753859" algn="l"/>
                <a:tab pos="7278370" algn="l"/>
                <a:tab pos="7823834" algn="l"/>
                <a:tab pos="8208009" algn="l"/>
                <a:tab pos="8733790" algn="l"/>
                <a:tab pos="9885045" algn="l"/>
                <a:tab pos="10631805" algn="l"/>
                <a:tab pos="11119485" algn="l"/>
              </a:tabLst>
            </a:pP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ZigBee-</a:t>
            </a:r>
            <a:r>
              <a:rPr sz="2000" b="1" spc="-10" dirty="0">
                <a:latin typeface="Segoe UI"/>
                <a:cs typeface="Segoe UI"/>
              </a:rPr>
              <a:t>specific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layers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are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now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found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only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top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protocol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stack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Segoe UI"/>
                <a:cs typeface="Segoe UI"/>
              </a:rPr>
              <a:t>applications.</a:t>
            </a:r>
            <a:endParaRPr sz="200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created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embrace</a:t>
            </a:r>
            <a:r>
              <a:rPr sz="2000" b="1" spc="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open</a:t>
            </a:r>
            <a:r>
              <a:rPr sz="2000" b="1" spc="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coming</a:t>
            </a:r>
            <a:r>
              <a:rPr sz="2000" b="1" spc="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IETF’s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work</a:t>
            </a:r>
            <a:r>
              <a:rPr sz="2000" b="1" spc="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LLNs, </a:t>
            </a:r>
            <a:r>
              <a:rPr sz="2000" b="1" dirty="0">
                <a:latin typeface="Segoe UI"/>
                <a:cs typeface="Segoe UI"/>
              </a:rPr>
              <a:t>such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IPv6,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6LoWPAN,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RPL.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271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IP: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  <a:tab pos="1105535" algn="l"/>
                <a:tab pos="2196465" algn="l"/>
                <a:tab pos="2724150" algn="l"/>
                <a:tab pos="4786630" algn="l"/>
                <a:tab pos="6293485" algn="l"/>
                <a:tab pos="6915150" algn="l"/>
                <a:tab pos="8714105" algn="l"/>
                <a:tab pos="10861675" algn="l"/>
              </a:tabLst>
            </a:pPr>
            <a:r>
              <a:rPr sz="2000" b="1" spc="-20" dirty="0">
                <a:latin typeface="Segoe UI"/>
                <a:cs typeface="Segoe UI"/>
              </a:rPr>
              <a:t>They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provide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for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low-bandwidth,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low-</a:t>
            </a:r>
            <a:r>
              <a:rPr sz="2000" b="1" spc="-10" dirty="0">
                <a:latin typeface="Segoe UI"/>
                <a:cs typeface="Segoe UI"/>
              </a:rPr>
              <a:t>power,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cost-effective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communications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0" dirty="0">
                <a:latin typeface="Segoe UI"/>
                <a:cs typeface="Segoe UI"/>
              </a:rPr>
              <a:t>when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connecting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objects.</a:t>
            </a:r>
            <a:endParaRPr sz="200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critical</a:t>
            </a:r>
            <a:r>
              <a:rPr sz="2000" b="1" spc="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part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Energy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(SE)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Profile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2.0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specification</a:t>
            </a:r>
            <a:r>
              <a:rPr sz="2000" b="1" spc="1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1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ZigBee </a:t>
            </a:r>
            <a:r>
              <a:rPr sz="2000" b="1" dirty="0">
                <a:latin typeface="Segoe UI"/>
                <a:cs typeface="Segoe UI"/>
              </a:rPr>
              <a:t>Alliance.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2.0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aimed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smart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metering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residential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energy</a:t>
            </a:r>
            <a:r>
              <a:rPr sz="2000" b="1" spc="-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management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systems.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fact,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was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designed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specifically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2.0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but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it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limited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this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use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case.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45986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IP: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767" y="1310739"/>
            <a:ext cx="6427393" cy="54225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95</a:t>
            </a:fld>
            <a:endParaRPr spc="-25" dirty="0"/>
          </a:p>
        </p:txBody>
      </p:sp>
    </p:spTree>
  </p:cSld>
  <p:clrMapOvr>
    <a:masterClrMapping/>
  </p:clrMapOvr>
  <p:transition>
    <p:wipe dir="d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3345" cy="475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ZigBee</a:t>
            </a:r>
            <a:r>
              <a:rPr sz="2000" b="1" u="sng" spc="-7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IP: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6LoWPAN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adaptation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layer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6LoWPAN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addressing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header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not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required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utilizes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1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mesh-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or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-20" dirty="0">
                <a:latin typeface="Segoe UI"/>
                <a:cs typeface="Segoe UI"/>
              </a:rPr>
              <a:t>route-</a:t>
            </a:r>
            <a:r>
              <a:rPr sz="2000" b="1" dirty="0">
                <a:latin typeface="Segoe UI"/>
                <a:cs typeface="Segoe UI"/>
              </a:rPr>
              <a:t>over</a:t>
            </a:r>
            <a:r>
              <a:rPr sz="2000" b="1" spc="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method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forwarding</a:t>
            </a:r>
            <a:r>
              <a:rPr sz="2000" b="1" spc="-10" dirty="0">
                <a:latin typeface="Segoe UI"/>
                <a:cs typeface="Segoe UI"/>
              </a:rPr>
              <a:t> packets.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  <a:tab pos="1343025" algn="l"/>
                <a:tab pos="1746885" algn="l"/>
                <a:tab pos="2880995" algn="l"/>
                <a:tab pos="3437254" algn="l"/>
                <a:tab pos="4546600" algn="l"/>
                <a:tab pos="4959985" algn="l"/>
                <a:tab pos="6496050" algn="l"/>
                <a:tab pos="8394065" algn="l"/>
                <a:tab pos="9006840" algn="l"/>
                <a:tab pos="9996170" algn="l"/>
              </a:tabLst>
            </a:pPr>
            <a:r>
              <a:rPr sz="2000" b="1" spc="-10" dirty="0">
                <a:latin typeface="Segoe UI"/>
                <a:cs typeface="Segoe UI"/>
              </a:rPr>
              <a:t>ZigBee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IP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requires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the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support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of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6LoWPAN’s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fragmentation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25" dirty="0">
                <a:latin typeface="Segoe UI"/>
                <a:cs typeface="Segoe UI"/>
              </a:rPr>
              <a:t>and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header</a:t>
            </a:r>
            <a:r>
              <a:rPr sz="2000" b="1" dirty="0">
                <a:latin typeface="Segoe UI"/>
                <a:cs typeface="Segoe UI"/>
              </a:rPr>
              <a:t>	</a:t>
            </a:r>
            <a:r>
              <a:rPr sz="2000" b="1" spc="-10" dirty="0">
                <a:latin typeface="Segoe UI"/>
                <a:cs typeface="Segoe UI"/>
              </a:rPr>
              <a:t>compression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latin typeface="Segoe UI"/>
                <a:cs typeface="Segoe UI"/>
              </a:rPr>
              <a:t>schemes.</a:t>
            </a:r>
            <a:endParaRPr sz="2000">
              <a:latin typeface="Segoe UI"/>
              <a:cs typeface="Segoe UI"/>
            </a:endParaRPr>
          </a:p>
          <a:p>
            <a:pPr marL="355600" marR="5080" indent="-343535">
              <a:lnSpc>
                <a:spcPct val="150000"/>
              </a:lnSpc>
              <a:spcBef>
                <a:spcPts val="12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At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network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layer,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all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ZigBee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nodes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</a:t>
            </a:r>
            <a:r>
              <a:rPr sz="2000" b="1" spc="3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IPv6,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ICMPv6,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6LoWPAN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Neighbor </a:t>
            </a:r>
            <a:r>
              <a:rPr sz="2000" b="1" dirty="0">
                <a:latin typeface="Segoe UI"/>
                <a:cs typeface="Segoe UI"/>
              </a:rPr>
              <a:t>Discovery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(ND),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utilize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RPL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for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routing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packets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across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mesh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network.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3345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7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supports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extensive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number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of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options</a:t>
            </a:r>
            <a:r>
              <a:rPr sz="2000" b="1" spc="28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that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range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from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2.4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to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sub-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frequencies</a:t>
            </a:r>
            <a:r>
              <a:rPr sz="2000" b="1" spc="-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ISM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bands.</a:t>
            </a:r>
            <a:endParaRPr sz="2000">
              <a:latin typeface="Segoe UI"/>
              <a:cs typeface="Segoe UI"/>
            </a:endParaRPr>
          </a:p>
          <a:p>
            <a:pPr marL="355600" marR="6985" indent="-343535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original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</a:t>
            </a:r>
            <a:r>
              <a:rPr sz="2000" b="1" dirty="0">
                <a:latin typeface="Segoe UI"/>
                <a:cs typeface="Segoe UI"/>
              </a:rPr>
              <a:t>2003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standard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specified</a:t>
            </a:r>
            <a:r>
              <a:rPr sz="2000" b="1" spc="2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only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three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</a:t>
            </a:r>
            <a:r>
              <a:rPr sz="2000" b="1" spc="2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options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based</a:t>
            </a:r>
            <a:r>
              <a:rPr sz="2000" b="1" spc="229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on</a:t>
            </a:r>
            <a:r>
              <a:rPr sz="2000" b="1" spc="2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direct </a:t>
            </a:r>
            <a:r>
              <a:rPr sz="2000" b="1" dirty="0">
                <a:latin typeface="Segoe UI"/>
                <a:cs typeface="Segoe UI"/>
              </a:rPr>
              <a:t>sequence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spread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spectrum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(DSSS)</a:t>
            </a:r>
            <a:r>
              <a:rPr sz="2000" b="1" spc="-7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modulation.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DSSS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modulation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technique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which</a:t>
            </a:r>
            <a:r>
              <a:rPr sz="2000" b="1" spc="31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</a:t>
            </a:r>
            <a:r>
              <a:rPr sz="2000" b="1" spc="29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signal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is</a:t>
            </a:r>
            <a:r>
              <a:rPr sz="2000" b="1" spc="29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intentionally</a:t>
            </a:r>
            <a:r>
              <a:rPr sz="2000" b="1" spc="28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spread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30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30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frequency</a:t>
            </a:r>
            <a:endParaRPr sz="2000">
              <a:latin typeface="Segoe UI"/>
              <a:cs typeface="Segoe U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Segoe UI"/>
                <a:cs typeface="Segoe UI"/>
              </a:rPr>
              <a:t>domain,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resulting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</a:t>
            </a:r>
            <a:r>
              <a:rPr sz="2000" b="1" spc="-5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greater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bandwidth.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8002270" cy="3852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7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original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physical</a:t>
            </a:r>
            <a:r>
              <a:rPr sz="2000" b="1" spc="-7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layer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transmission</a:t>
            </a:r>
            <a:r>
              <a:rPr sz="2000" b="1" spc="-6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options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were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as</a:t>
            </a:r>
            <a:r>
              <a:rPr sz="2000" b="1" spc="-6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follows:</a:t>
            </a:r>
            <a:endParaRPr sz="20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335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2.4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GHz,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16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channels,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rate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250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spc="-20" dirty="0">
                <a:latin typeface="Segoe UI"/>
                <a:cs typeface="Segoe UI"/>
              </a:rPr>
              <a:t>kbps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5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915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MHz,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10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channels,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rate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40</a:t>
            </a:r>
            <a:r>
              <a:rPr sz="1800" b="1" spc="-20" dirty="0">
                <a:latin typeface="Segoe UI"/>
                <a:cs typeface="Segoe UI"/>
              </a:rPr>
              <a:t> kbps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868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MHz,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1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channel,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with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rate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20</a:t>
            </a:r>
            <a:r>
              <a:rPr sz="1800" b="1" spc="-20" dirty="0">
                <a:latin typeface="Segoe UI"/>
                <a:cs typeface="Segoe UI"/>
              </a:rPr>
              <a:t> kbps</a:t>
            </a:r>
            <a:endParaRPr sz="18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34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only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2.4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GHz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band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operates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worldwide.</a:t>
            </a:r>
            <a:endParaRPr sz="20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9535" algn="l"/>
              </a:tabLst>
            </a:pPr>
            <a:r>
              <a:rPr dirty="0"/>
              <a:t>Module</a:t>
            </a:r>
            <a:r>
              <a:rPr spc="-5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spc="-50" dirty="0"/>
              <a:t>2</a:t>
            </a:r>
            <a:r>
              <a:rPr dirty="0"/>
              <a:t>	IoT</a:t>
            </a:r>
            <a:r>
              <a:rPr spc="-170" dirty="0"/>
              <a:t> </a:t>
            </a:r>
            <a:r>
              <a:rPr dirty="0"/>
              <a:t>Access</a:t>
            </a:r>
            <a:r>
              <a:rPr spc="-65" dirty="0"/>
              <a:t> </a:t>
            </a:r>
            <a:r>
              <a:rPr spc="-20" dirty="0"/>
              <a:t>Technologies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58977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spc="-25" dirty="0"/>
              <a:pPr marL="137795">
                <a:lnSpc>
                  <a:spcPct val="100000"/>
                </a:lnSpc>
                <a:spcBef>
                  <a:spcPts val="195"/>
                </a:spcBef>
              </a:pPr>
              <a:t>99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1853" y="1271777"/>
            <a:ext cx="11523345" cy="488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Segoe UI"/>
                <a:cs typeface="Segoe UI"/>
              </a:rPr>
              <a:t>IoT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Access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Technologies: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Physical</a:t>
            </a:r>
            <a:r>
              <a:rPr sz="2000" b="1" u="sng" spc="-7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Layer: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2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802.15.4-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2006,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</a:t>
            </a:r>
            <a:r>
              <a:rPr sz="2000" b="1" dirty="0">
                <a:latin typeface="Segoe UI"/>
                <a:cs typeface="Segoe UI"/>
              </a:rPr>
              <a:t>2011,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and</a:t>
            </a:r>
            <a:r>
              <a:rPr sz="2000" b="1" spc="-1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IEEE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802.15.4-</a:t>
            </a:r>
            <a:r>
              <a:rPr sz="2000" b="1" dirty="0">
                <a:latin typeface="Segoe UI"/>
                <a:cs typeface="Segoe UI"/>
              </a:rPr>
              <a:t>2015</a:t>
            </a:r>
            <a:r>
              <a:rPr sz="2000" b="1" spc="-3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introduced</a:t>
            </a:r>
            <a:r>
              <a:rPr sz="2000" b="1" spc="-2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additional</a:t>
            </a:r>
            <a:r>
              <a:rPr sz="2000" b="1" spc="-30" dirty="0">
                <a:latin typeface="Segoe UI"/>
                <a:cs typeface="Segoe UI"/>
              </a:rPr>
              <a:t> </a:t>
            </a:r>
            <a:r>
              <a:rPr sz="2000" b="1" spc="-25" dirty="0">
                <a:latin typeface="Segoe UI"/>
                <a:cs typeface="Segoe UI"/>
              </a:rPr>
              <a:t>PHY</a:t>
            </a:r>
            <a:endParaRPr sz="20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Segoe UI"/>
                <a:cs typeface="Segoe UI"/>
              </a:rPr>
              <a:t>communication</a:t>
            </a:r>
            <a:r>
              <a:rPr sz="2000" b="1" spc="-40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options,</a:t>
            </a:r>
            <a:r>
              <a:rPr sz="2000" b="1" spc="-5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including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dirty="0">
                <a:latin typeface="Segoe UI"/>
                <a:cs typeface="Segoe UI"/>
              </a:rPr>
              <a:t>the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10" dirty="0">
                <a:latin typeface="Segoe UI"/>
                <a:cs typeface="Segoe UI"/>
              </a:rPr>
              <a:t>following:</a:t>
            </a:r>
            <a:endParaRPr sz="2000">
              <a:latin typeface="Segoe UI"/>
              <a:cs typeface="Segoe UI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Segoe UI"/>
                <a:cs typeface="Segoe UI"/>
              </a:rPr>
              <a:t>OQPSK</a:t>
            </a:r>
            <a:r>
              <a:rPr sz="2000" b="1" spc="-45" dirty="0">
                <a:latin typeface="Segoe UI"/>
                <a:cs typeface="Segoe UI"/>
              </a:rPr>
              <a:t> </a:t>
            </a:r>
            <a:r>
              <a:rPr sz="2000" b="1" spc="-20" dirty="0">
                <a:latin typeface="Segoe UI"/>
                <a:cs typeface="Segoe UI"/>
              </a:rPr>
              <a:t>PHY:</a:t>
            </a:r>
            <a:endParaRPr sz="20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340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This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DSSS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spc="-30" dirty="0">
                <a:latin typeface="Segoe UI"/>
                <a:cs typeface="Segoe UI"/>
              </a:rPr>
              <a:t>PHY,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employing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offset</a:t>
            </a:r>
            <a:r>
              <a:rPr sz="1800" b="1" spc="-3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quadrature</a:t>
            </a:r>
            <a:r>
              <a:rPr sz="1800" b="1" spc="-6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phaseshift</a:t>
            </a:r>
            <a:r>
              <a:rPr sz="1800" b="1" spc="-3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keying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(OQPSK)</a:t>
            </a:r>
            <a:r>
              <a:rPr sz="1800" b="1" spc="-50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modulation.</a:t>
            </a:r>
            <a:endParaRPr sz="1800">
              <a:latin typeface="Segoe UI"/>
              <a:cs typeface="Segoe UI"/>
            </a:endParaRPr>
          </a:p>
          <a:p>
            <a:pPr marL="1041400" marR="5080" lvl="1" indent="-342900">
              <a:lnSpc>
                <a:spcPct val="150000"/>
              </a:lnSpc>
              <a:spcBef>
                <a:spcPts val="1200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OQPSK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modulation</a:t>
            </a:r>
            <a:r>
              <a:rPr sz="1800" b="1" spc="2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technique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uses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four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unique</a:t>
            </a:r>
            <a:r>
              <a:rPr sz="1800" b="1" spc="26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bit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values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25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are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signaled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by</a:t>
            </a:r>
            <a:r>
              <a:rPr sz="1800" b="1" spc="254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phase changes.</a:t>
            </a:r>
            <a:endParaRPr sz="1800">
              <a:latin typeface="Segoe UI"/>
              <a:cs typeface="Segoe UI"/>
            </a:endParaRPr>
          </a:p>
          <a:p>
            <a:pPr marL="1041400" lvl="1" indent="-342900">
              <a:lnSpc>
                <a:spcPct val="100000"/>
              </a:lnSpc>
              <a:spcBef>
                <a:spcPts val="2280"/>
              </a:spcBef>
              <a:buFont typeface="Arial MT"/>
              <a:buChar char="•"/>
              <a:tabLst>
                <a:tab pos="1041400" algn="l"/>
              </a:tabLst>
            </a:pPr>
            <a:r>
              <a:rPr sz="1800" b="1" dirty="0">
                <a:latin typeface="Segoe UI"/>
                <a:cs typeface="Segoe UI"/>
              </a:rPr>
              <a:t>An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offset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function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that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is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present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during</a:t>
            </a:r>
            <a:r>
              <a:rPr sz="1800" b="1" spc="-4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phase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shifts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allows</a:t>
            </a:r>
            <a:r>
              <a:rPr sz="1800" b="1" spc="-4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data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to</a:t>
            </a:r>
            <a:r>
              <a:rPr sz="1800" b="1" spc="-1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be</a:t>
            </a:r>
            <a:r>
              <a:rPr sz="1800" b="1" spc="-25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transmitted</a:t>
            </a:r>
            <a:r>
              <a:rPr sz="1800" b="1" spc="-20" dirty="0">
                <a:latin typeface="Segoe UI"/>
                <a:cs typeface="Segoe UI"/>
              </a:rPr>
              <a:t> </a:t>
            </a:r>
            <a:r>
              <a:rPr sz="1800" b="1" dirty="0">
                <a:latin typeface="Segoe UI"/>
                <a:cs typeface="Segoe UI"/>
              </a:rPr>
              <a:t>more</a:t>
            </a:r>
            <a:r>
              <a:rPr sz="1800" b="1" spc="-15" dirty="0">
                <a:latin typeface="Segoe UI"/>
                <a:cs typeface="Segoe UI"/>
              </a:rPr>
              <a:t> </a:t>
            </a:r>
            <a:r>
              <a:rPr sz="1800" b="1" spc="-10" dirty="0">
                <a:latin typeface="Segoe UI"/>
                <a:cs typeface="Segoe UI"/>
              </a:rPr>
              <a:t>reliably.</a:t>
            </a:r>
            <a:endParaRPr sz="1800">
              <a:latin typeface="Segoe UI"/>
              <a:cs typeface="Segoe UI"/>
            </a:endParaRPr>
          </a:p>
        </p:txBody>
      </p:sp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7519</Words>
  <Application>Microsoft Office PowerPoint</Application>
  <PresentationFormat>Custom</PresentationFormat>
  <Paragraphs>1128</Paragraphs>
  <Slides>143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44" baseType="lpstr">
      <vt:lpstr>Office Theme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Smart Objects: The “Things” in IoT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Slide 70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Slide 75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Connecting Smart Objects</vt:lpstr>
      <vt:lpstr>Module – 2 IoT Access Technologies</vt:lpstr>
      <vt:lpstr>Module – 2 IoT Access Technologies</vt:lpstr>
      <vt:lpstr>Module – 2 IoT Access Technologies</vt:lpstr>
      <vt:lpstr>Module – 2 IoT Access Technologies Protocol Stacks Utilizing IEEE 802.15.4</vt:lpstr>
      <vt:lpstr>Module – 2 IoT Access Technologies Protocol Stacks Utilizing IEEE 802.15.4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 IoT Access Technologies: IEEE 802.15.4g and 802.15.4e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  <vt:lpstr>Module – 2 IoT Access Technologies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syedmustafa</dc:creator>
  <cp:lastModifiedBy>admin</cp:lastModifiedBy>
  <cp:revision>8</cp:revision>
  <dcterms:created xsi:type="dcterms:W3CDTF">2024-04-03T11:12:39Z</dcterms:created>
  <dcterms:modified xsi:type="dcterms:W3CDTF">2025-06-03T12:19:53Z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2024-04-03T00:00:00Z</vt:filetime>
  </property>
  <property fmtid="{D5CDD505-2E9C-101B-9397-08002B2CF9AE}" pid="5" name="Producer">
    <vt:lpwstr>Microsoft® PowerPoint® 2013</vt:lpwstr>
  </property>
</Properties>
</file>