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300" r:id="rId7"/>
    <p:sldId id="258" r:id="rId8"/>
    <p:sldId id="288" r:id="rId9"/>
    <p:sldId id="292" r:id="rId10"/>
    <p:sldId id="301" r:id="rId11"/>
    <p:sldId id="302" r:id="rId12"/>
    <p:sldId id="290" r:id="rId13"/>
    <p:sldId id="281" r:id="rId14"/>
    <p:sldId id="287" r:id="rId15"/>
    <p:sldId id="296" r:id="rId16"/>
    <p:sldId id="297" r:id="rId17"/>
    <p:sldId id="298" r:id="rId18"/>
    <p:sldId id="291" r:id="rId19"/>
    <p:sldId id="284" r:id="rId20"/>
    <p:sldId id="271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0655" autoAdjust="0"/>
  </p:normalViewPr>
  <p:slideViewPr>
    <p:cSldViewPr snapToGrid="0">
      <p:cViewPr varScale="1">
        <p:scale>
          <a:sx n="68" d="100"/>
          <a:sy n="68" d="100"/>
        </p:scale>
        <p:origin x="608" y="3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3DDFD-570A-171F-DDE7-F6D03B093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E2553-2F92-06CF-0697-AA3B598D6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8763BE-8B1A-ADCF-1E56-2AA4C94AE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FDAB6-092F-39AD-F1F7-5B91F8671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77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493F4-D119-520B-CA83-09397F24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A94B59-C068-EDB5-65FF-3CBC1D567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FAC68-2BE1-4A2C-8018-465D21343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1FAD9-8F30-471A-280B-E0F903C12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140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16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A6C8-3FFC-8AB7-8D5F-CC88A129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284787-B635-114F-023B-C263F8807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C0867-9FB9-9B73-0716-8E10977E8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E5939-3E72-41B6-2524-016ACEFBF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91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374F-039F-D5F5-EF74-88E1CA88D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BDB60-4E48-A131-BBE8-3E64A31E2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CBD42-E1BF-70E6-CB21-45B3F1FDB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72DBD-DE0E-8DE3-7DAD-FCDAC8B3E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dea.int/sites/default/files/publications/the-state-of-political-finance-regulations-in-canada-uk-usa.pdf" TargetMode="External"/><Relationship Id="rId3" Type="http://schemas.openxmlformats.org/officeDocument/2006/relationships/hyperlink" Target="https://www.elections.ca/content.aspx?section=fin&amp;dir=oda&amp;document=index&amp;lang=e" TargetMode="External"/><Relationship Id="rId7" Type="http://schemas.openxmlformats.org/officeDocument/2006/relationships/hyperlink" Target="https://www.cpsa-acsp.ca/papers-2007/MacDermid.pdf" TargetMode="External"/><Relationship Id="rId2" Type="http://schemas.openxmlformats.org/officeDocument/2006/relationships/hyperlink" Target="https://publications.gc.ca/Collection-R/LoPBdP/LS/372/372c24-e.htm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150.statcan.gc.ca/t1/tbl1/en/tv.action?pid=1810000501" TargetMode="External"/><Relationship Id="rId5" Type="http://schemas.openxmlformats.org/officeDocument/2006/relationships/hyperlink" Target="https://doi.org/https:/doi.org/10.1016/j.polgeo.2024.103077" TargetMode="External"/><Relationship Id="rId4" Type="http://schemas.openxmlformats.org/officeDocument/2006/relationships/hyperlink" Target="https://laws-lois.justice.gc.ca/eng/annualstatutes/2014%2012/FullText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Analysis on elections contributions data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Model choice and explanation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9679" y="2797255"/>
            <a:ext cx="3924300" cy="464499"/>
          </a:xfrm>
        </p:spPr>
        <p:txBody>
          <a:bodyPr>
            <a:normAutofit/>
          </a:bodyPr>
          <a:lstStyle/>
          <a:p>
            <a:r>
              <a:rPr lang="en-US" dirty="0"/>
              <a:t>Gradient-Boosted Random Forest 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80352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Machine learning model that combines many “decision trees” to make more accurate predictions:</a:t>
            </a:r>
          </a:p>
          <a:p>
            <a:pPr lvl="1"/>
            <a:r>
              <a:rPr lang="en-US" dirty="0"/>
              <a:t>Handles both numerical and categorical data well</a:t>
            </a:r>
          </a:p>
          <a:p>
            <a:pPr lvl="1"/>
            <a:r>
              <a:rPr lang="en-US" dirty="0"/>
              <a:t>Run both classification and regression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7065" y="2797255"/>
            <a:ext cx="4965895" cy="464499"/>
          </a:xfrm>
        </p:spPr>
        <p:txBody>
          <a:bodyPr>
            <a:noAutofit/>
          </a:bodyPr>
          <a:lstStyle/>
          <a:p>
            <a:r>
              <a:rPr lang="en-US" dirty="0"/>
              <a:t>SHAP Values (</a:t>
            </a:r>
            <a:r>
              <a:rPr lang="en-CA" dirty="0" err="1"/>
              <a:t>SHapley</a:t>
            </a:r>
            <a:r>
              <a:rPr lang="en-CA" dirty="0"/>
              <a:t> Additive </a:t>
            </a:r>
            <a:r>
              <a:rPr lang="en-CA" dirty="0" err="1"/>
              <a:t>exPlanations</a:t>
            </a:r>
            <a:r>
              <a:rPr lang="en-CA" dirty="0"/>
              <a:t>)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287065" y="3261754"/>
            <a:ext cx="4678663" cy="3234264"/>
          </a:xfrm>
        </p:spPr>
        <p:txBody>
          <a:bodyPr>
            <a:normAutofit/>
          </a:bodyPr>
          <a:lstStyle/>
          <a:p>
            <a:r>
              <a:rPr lang="en-CA" dirty="0"/>
              <a:t>Method for explaining ML model decisions</a:t>
            </a:r>
            <a:endParaRPr lang="en-US" dirty="0"/>
          </a:p>
          <a:p>
            <a:pPr lvl="1"/>
            <a:r>
              <a:rPr lang="en-US" dirty="0"/>
              <a:t>Shows which inputs have the most influence on the prediction output</a:t>
            </a:r>
          </a:p>
          <a:p>
            <a:pPr lvl="1"/>
            <a:r>
              <a:rPr lang="en-US" dirty="0"/>
              <a:t>Game theory-based calculations to divide up the “credit” on the input’s influence on the result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A48E-4BC3-F34D-5A36-A644E55E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CA" dirty="0"/>
              <a:t>Example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6AF786-9727-A975-CE97-B6EA83DFFC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22498" y="2981891"/>
            <a:ext cx="7288212" cy="235044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00241-8D84-829E-2900-1F369239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7815-C8EB-FCC1-A7AE-B65FD5BC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Features analyzed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D5F94-6712-BC66-A137-FAA3C95D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2DF887-2C95-86E4-8A8A-E9B631D8E182}"/>
              </a:ext>
            </a:extLst>
          </p:cNvPr>
          <p:cNvSpPr txBox="1">
            <a:spLocks/>
          </p:cNvSpPr>
          <p:nvPr/>
        </p:nvSpPr>
        <p:spPr>
          <a:xfrm>
            <a:off x="2933700" y="2920264"/>
            <a:ext cx="7587150" cy="3436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sz="1800" dirty="0"/>
              <a:t>District share (i.e. what % of donations recorded was captured by the candidate)</a:t>
            </a:r>
          </a:p>
          <a:p>
            <a:pPr marL="285750" indent="-285750"/>
            <a:r>
              <a:rPr lang="en-CA" sz="1800" dirty="0"/>
              <a:t>Highest donation amount received</a:t>
            </a:r>
          </a:p>
          <a:p>
            <a:pPr marL="285750" indent="-285750"/>
            <a:r>
              <a:rPr lang="en-CA" sz="1800" dirty="0"/>
              <a:t>Total donation amount received</a:t>
            </a:r>
          </a:p>
          <a:p>
            <a:pPr marL="285750" indent="-285750"/>
            <a:r>
              <a:rPr lang="en-CA" sz="1800" dirty="0"/>
              <a:t>Number of donations</a:t>
            </a:r>
          </a:p>
          <a:p>
            <a:pPr marL="285750" indent="-285750"/>
            <a:r>
              <a:rPr lang="en-CA" sz="1800" dirty="0"/>
              <a:t>Which election this happened in</a:t>
            </a:r>
          </a:p>
          <a:p>
            <a:pPr marL="285750" indent="-285750"/>
            <a:r>
              <a:rPr lang="en-CA" sz="1800" dirty="0"/>
              <a:t>Which district the candidate was based in</a:t>
            </a:r>
          </a:p>
          <a:p>
            <a:pPr marL="285750" indent="-285750"/>
            <a:r>
              <a:rPr lang="en-CA" sz="1800" dirty="0"/>
              <a:t>Which political party the candidate was in</a:t>
            </a:r>
          </a:p>
          <a:p>
            <a:pPr marL="285750" indent="-285750"/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06229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57DB-2D05-FFBE-844D-A62BD894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Shap</a:t>
            </a:r>
            <a:r>
              <a:rPr lang="en-CA" dirty="0"/>
              <a:t>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7A351-353C-2F2E-311A-4EE796354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6205" y="2913481"/>
            <a:ext cx="1547446" cy="351284"/>
          </a:xfrm>
        </p:spPr>
        <p:txBody>
          <a:bodyPr>
            <a:normAutofit fontScale="92500"/>
          </a:bodyPr>
          <a:lstStyle/>
          <a:p>
            <a:r>
              <a:rPr lang="en-CA" dirty="0"/>
              <a:t>Classification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AA2F9-11E9-A3A3-162C-1A16233BFE1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538141" y="2913481"/>
            <a:ext cx="1341119" cy="351284"/>
          </a:xfrm>
        </p:spPr>
        <p:txBody>
          <a:bodyPr/>
          <a:lstStyle/>
          <a:p>
            <a:r>
              <a:rPr lang="en-CA" dirty="0"/>
              <a:t>Regression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8167E-1096-FF33-0E65-CFDBBA0939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AFF153AE-9C38-EAAC-F86E-F4AED629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1" y="3675992"/>
            <a:ext cx="5254814" cy="2238893"/>
          </a:xfrm>
          <a:prstGeom prst="rect">
            <a:avLst/>
          </a:prstGeom>
        </p:spPr>
      </p:pic>
      <p:pic>
        <p:nvPicPr>
          <p:cNvPr id="9" name="Content Placeholder 10">
            <a:extLst>
              <a:ext uri="{FF2B5EF4-FFF2-40B4-BE49-F238E27FC236}">
                <a16:creationId xmlns:a16="http://schemas.microsoft.com/office/drawing/2014/main" id="{25073F28-7F4A-B37F-FDF1-05B25A36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810" y="3675992"/>
            <a:ext cx="5325782" cy="22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2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A02D-1EEF-46EF-E8C5-5D503030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insights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FF83555-3981-43CD-2926-E499FF93E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819416"/>
            <a:ext cx="7288212" cy="3407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/>
              <a:t>The model results aren’t stellar – about 50% accuracy in terms of prediction, and ~10% error in vote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However, </a:t>
            </a:r>
            <a:r>
              <a:rPr lang="en-US" b="0" dirty="0"/>
              <a:t>this level of performance is expected: the goal wasn't to predict accurately, but to test whether donation patterns relate to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0" dirty="0"/>
              <a:t>Based on the results, it shows that fundraising/donation support does have some potential influence on election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could represent meaningful proxy for voter support and potentially used in combination with other data to elevate models. 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83601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10BF7-7F29-2D7E-A363-0C077780B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3C00-AA89-8E57-699A-12E4B52DF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45479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takeaways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641450"/>
            <a:ext cx="8066649" cy="3714900"/>
          </a:xfrm>
        </p:spPr>
        <p:txBody>
          <a:bodyPr>
            <a:noAutofit/>
          </a:bodyPr>
          <a:lstStyle/>
          <a:p>
            <a:r>
              <a:rPr lang="en-US" dirty="0"/>
              <a:t>While it may seem obvious as a conclusion, this suggests that tracking donations can be a signal for campaign momentum.</a:t>
            </a:r>
          </a:p>
          <a:p>
            <a:r>
              <a:rPr lang="en-US" dirty="0"/>
              <a:t>This signals that strong grassroots campaigns that really work to interact and engage within the members of a district to be financially engaged could lead to better election results</a:t>
            </a:r>
          </a:p>
          <a:p>
            <a:r>
              <a:rPr lang="en-US" dirty="0"/>
              <a:t>While the pool of generous donors is small, this group alone shows the potential influence of fundraising on results.</a:t>
            </a:r>
          </a:p>
          <a:p>
            <a:r>
              <a:rPr lang="en-US" dirty="0"/>
              <a:t>The reduced contribution caps in general does not seem to have detrimentally affected average donation size. </a:t>
            </a:r>
          </a:p>
          <a:p>
            <a:r>
              <a:rPr lang="en-US" dirty="0"/>
              <a:t>Canada has established a transparent system of tracking contributions but needs to better translate this to the public in a more accessible way.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2172" y="2366012"/>
            <a:ext cx="4179570" cy="152473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D650-0CFE-7FAA-E78D-36623DFA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588985"/>
          </a:xfrm>
        </p:spPr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AFE8A-6A5F-2AB6-6BDE-FFBAD158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CDCA9-4D9B-D40B-6B2B-80E8936620B5}"/>
              </a:ext>
            </a:extLst>
          </p:cNvPr>
          <p:cNvSpPr txBox="1"/>
          <p:nvPr/>
        </p:nvSpPr>
        <p:spPr>
          <a:xfrm>
            <a:off x="550983" y="1043927"/>
            <a:ext cx="1127760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/>
              <a:t>Bill c-24: An act to amend the </a:t>
            </a:r>
            <a:r>
              <a:rPr lang="en-CA" sz="1200" dirty="0" err="1"/>
              <a:t>canada</a:t>
            </a:r>
            <a:r>
              <a:rPr lang="en-CA" sz="1200" dirty="0"/>
              <a:t> elections act and the income tax act (political fi-</a:t>
            </a:r>
            <a:r>
              <a:rPr lang="en-CA" sz="1200" dirty="0" err="1"/>
              <a:t>nancing</a:t>
            </a:r>
            <a:r>
              <a:rPr lang="en-CA" sz="1200" dirty="0"/>
              <a:t>) [Accessed August 2, 2025]. (2003). </a:t>
            </a:r>
            <a:r>
              <a:rPr lang="en-CA" sz="1200" dirty="0">
                <a:hlinkClick r:id="rId2"/>
              </a:rPr>
              <a:t>https://publications.gc.ca/Collection-R/LoPBdP/LS/372/372c24-e.htm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Elections Canada. (n.d.-a). Open data. </a:t>
            </a:r>
            <a:r>
              <a:rPr lang="en-CA" sz="1200" dirty="0">
                <a:hlinkClick r:id="rId3"/>
              </a:rPr>
              <a:t>https://www.elections.ca/content.aspx?section=fin&amp;dir=oda&amp;document=index&amp;lang=e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Elections Canada. (n.d.-b). Understanding contributions. https : / / www . elections . ca /</a:t>
            </a:r>
            <a:r>
              <a:rPr lang="en-CA" sz="1200" dirty="0" err="1"/>
              <a:t>content.aspx?section</a:t>
            </a:r>
            <a:r>
              <a:rPr lang="en-CA" sz="1200" dirty="0"/>
              <a:t>=</a:t>
            </a:r>
            <a:r>
              <a:rPr lang="en-CA" sz="1200" dirty="0" err="1"/>
              <a:t>fin&amp;dir</a:t>
            </a:r>
            <a:r>
              <a:rPr lang="en-CA" sz="1200" dirty="0"/>
              <a:t>=</a:t>
            </a:r>
            <a:r>
              <a:rPr lang="en-CA" sz="1200" dirty="0" err="1"/>
              <a:t>cont&amp;document</a:t>
            </a:r>
            <a:r>
              <a:rPr lang="en-CA" sz="1200" dirty="0"/>
              <a:t>=</a:t>
            </a:r>
            <a:r>
              <a:rPr lang="en-CA" sz="1200" dirty="0" err="1"/>
              <a:t>index&amp;lang</a:t>
            </a:r>
            <a:r>
              <a:rPr lang="en-CA" sz="1200" dirty="0"/>
              <a:t>=e</a:t>
            </a:r>
          </a:p>
          <a:p>
            <a:endParaRPr lang="en-CA" sz="1200" dirty="0"/>
          </a:p>
          <a:p>
            <a:r>
              <a:rPr lang="en-CA" sz="1200" dirty="0"/>
              <a:t>Fair elections act (bill c-23) [Accessed August 2, 2025]. (2014). </a:t>
            </a:r>
            <a:r>
              <a:rPr lang="en-CA" sz="1200" dirty="0">
                <a:hlinkClick r:id="rId4"/>
              </a:rPr>
              <a:t>https://laws-lois.justice.gc.ca/eng/annualstatutes/2014 12/FullText.html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Federal accountability act (bill c-2) [Accessed August 2, 2025]. (2006). https://lop.parl.ca/sites/PublicWebsite/default/en CA/</a:t>
            </a:r>
            <a:r>
              <a:rPr lang="en-CA" sz="1200" dirty="0" err="1"/>
              <a:t>ResearchPublications</a:t>
            </a:r>
            <a:r>
              <a:rPr lang="en-CA" sz="1200" dirty="0"/>
              <a:t>/</a:t>
            </a:r>
            <a:r>
              <a:rPr lang="en-CA" sz="1200" dirty="0" err="1"/>
              <a:t>LegislativeSummaries</a:t>
            </a:r>
            <a:r>
              <a:rPr lang="en-CA" sz="1200" dirty="0"/>
              <a:t>/391LS522E</a:t>
            </a:r>
          </a:p>
          <a:p>
            <a:endParaRPr lang="en-CA" sz="1200" dirty="0"/>
          </a:p>
          <a:p>
            <a:r>
              <a:rPr lang="en-CA" sz="1200" dirty="0"/>
              <a:t>Garnett, H. A. (2024). Where do donors come from? using census data to predict </a:t>
            </a:r>
            <a:r>
              <a:rPr lang="en-CA" sz="1200" dirty="0" err="1"/>
              <a:t>donationsto</a:t>
            </a:r>
            <a:r>
              <a:rPr lang="en-CA" sz="1200" dirty="0"/>
              <a:t> </a:t>
            </a:r>
            <a:r>
              <a:rPr lang="en-CA" sz="1200" dirty="0" err="1"/>
              <a:t>canadian</a:t>
            </a:r>
            <a:r>
              <a:rPr lang="en-CA" sz="1200" dirty="0"/>
              <a:t> federal election candidates. Political Geography, 110, 103077. </a:t>
            </a:r>
            <a:r>
              <a:rPr lang="en-CA" sz="1200" dirty="0">
                <a:hlinkClick r:id="rId5"/>
              </a:rPr>
              <a:t>https://doi.org/https://doi.org/10.1016/j.polgeo.2024.103077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Government of Canada, S. C. (2025, January). Consumer Price Index, annual </a:t>
            </a:r>
            <a:r>
              <a:rPr lang="en-CA" sz="1200" dirty="0" err="1"/>
              <a:t>average,not</a:t>
            </a:r>
            <a:r>
              <a:rPr lang="en-CA" sz="1200" dirty="0"/>
              <a:t> seasonally adjusted. </a:t>
            </a:r>
            <a:r>
              <a:rPr lang="en-CA" sz="1200" dirty="0">
                <a:hlinkClick r:id="rId6"/>
              </a:rPr>
              <a:t>https://www150.statcan.gc.ca/t1/tbl1/en/tv.action?pid=1810000501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MacDermid, R. (2007). Campaign finance and campaign success in municipal elections </a:t>
            </a:r>
            <a:r>
              <a:rPr lang="en-CA" sz="1200" dirty="0" err="1"/>
              <a:t>inthe</a:t>
            </a:r>
            <a:r>
              <a:rPr lang="en-CA" sz="1200" dirty="0"/>
              <a:t> Toronto region. </a:t>
            </a:r>
            <a:r>
              <a:rPr lang="en-CA" sz="1200" dirty="0">
                <a:hlinkClick r:id="rId7"/>
              </a:rPr>
              <a:t>https://www.cpsa-acsp.ca/papers-2007/MacDermid.pdf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Political fundraisers transparency (bill c-50) [Accessed August 2, 2025]. (2017). https://lop.parl.ca/sites/PublicWebsite/default/en CA/</a:t>
            </a:r>
            <a:r>
              <a:rPr lang="en-CA" sz="1200" dirty="0" err="1"/>
              <a:t>ResearchPublications</a:t>
            </a:r>
            <a:r>
              <a:rPr lang="en-CA" sz="1200" dirty="0"/>
              <a:t>/</a:t>
            </a:r>
            <a:r>
              <a:rPr lang="en-CA" sz="1200" dirty="0" err="1"/>
              <a:t>LegislativeSummaries</a:t>
            </a:r>
            <a:r>
              <a:rPr lang="en-CA" sz="1200" dirty="0"/>
              <a:t>/421C50E</a:t>
            </a:r>
          </a:p>
          <a:p>
            <a:endParaRPr lang="en-CA" sz="1200" dirty="0"/>
          </a:p>
          <a:p>
            <a:r>
              <a:rPr lang="en-CA" sz="1200" dirty="0"/>
              <a:t>Scarrow, S. E. (2016). The state of political finance regulations in Canada, the </a:t>
            </a:r>
            <a:r>
              <a:rPr lang="en-CA" sz="1200" dirty="0" err="1"/>
              <a:t>UnitedKingdom</a:t>
            </a:r>
            <a:r>
              <a:rPr lang="en-CA" sz="1200" dirty="0"/>
              <a:t> and the United States (tech. rep.). International Institute for </a:t>
            </a:r>
            <a:r>
              <a:rPr lang="en-CA" sz="1200" dirty="0" err="1"/>
              <a:t>Democracyand</a:t>
            </a:r>
            <a:r>
              <a:rPr lang="en-CA" sz="1200" dirty="0"/>
              <a:t> Electoral Assistance. International IDEA. </a:t>
            </a:r>
            <a:r>
              <a:rPr lang="en-CA" sz="1200" dirty="0">
                <a:hlinkClick r:id="rId8"/>
              </a:rPr>
              <a:t>https://www.idea.int/sites/default/files/publications/the-state-of-political-finance-regulations-in-canada-uk-usa.pdf</a:t>
            </a:r>
            <a:endParaRPr lang="en-CA" sz="1200" dirty="0"/>
          </a:p>
          <a:p>
            <a:endParaRPr lang="en-CA" sz="1200" dirty="0"/>
          </a:p>
          <a:p>
            <a:r>
              <a:rPr lang="en-CA" sz="1200" dirty="0"/>
              <a:t>Young, L. (2025). Royal Commission on Electoral Reform and Party Financing, report(tech. rep.). Royal Commission on Electoral Reform and Party Financing. https:/ / </a:t>
            </a:r>
            <a:r>
              <a:rPr lang="en-CA" sz="1200" dirty="0" err="1"/>
              <a:t>foreigninterferencecommission</a:t>
            </a:r>
            <a:r>
              <a:rPr lang="en-CA" sz="1200" dirty="0"/>
              <a:t> . ca / </a:t>
            </a:r>
            <a:r>
              <a:rPr lang="en-CA" sz="1200" dirty="0" err="1"/>
              <a:t>fileadmin</a:t>
            </a:r>
            <a:r>
              <a:rPr lang="en-CA" sz="1200" dirty="0"/>
              <a:t> / foreign interference commission /Documents / Policy Consultation Documents / Summaries / 7 YOUNG - Summaryreport.pdf</a:t>
            </a:r>
          </a:p>
        </p:txBody>
      </p:sp>
    </p:spTree>
    <p:extLst>
      <p:ext uri="{BB962C8B-B14F-4D97-AF65-F5344CB8AC3E}">
        <p14:creationId xmlns:p14="http://schemas.microsoft.com/office/powerpoint/2010/main" val="387343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Closing Thoughts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5BF3-0047-59DC-2936-BDA5A50C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68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Quick history on elections contributions/donations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Since 2003, all corporate and union donations have been banned and caps on donations were introduced.</a:t>
            </a:r>
          </a:p>
          <a:p>
            <a:pPr lvl="1"/>
            <a:r>
              <a:rPr lang="en-US" dirty="0"/>
              <a:t>Additional regulations and changes have been added in to further enforce and reduce the caps to limit the impact of large donors on elections.</a:t>
            </a:r>
          </a:p>
          <a:p>
            <a:pPr lvl="1"/>
            <a:r>
              <a:rPr lang="en-US" dirty="0"/>
              <a:t>Elections Canada keeps an open database on all contributions over $200 as part of their attempt to keep all donations transparent since the 38</a:t>
            </a:r>
            <a:r>
              <a:rPr lang="en-US" baseline="30000" dirty="0"/>
              <a:t>th</a:t>
            </a:r>
            <a:r>
              <a:rPr lang="en-US" dirty="0"/>
              <a:t> general election (2004).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44723-287E-7159-5923-52DB750C6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E32F-BB79-6870-9F97-5B605EC1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0B944-D7E3-EE0E-DDDC-687F6D47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Utilize available data to analyze potential impact of donations/contributions for elections.</a:t>
            </a:r>
          </a:p>
          <a:p>
            <a:pPr lvl="1"/>
            <a:r>
              <a:rPr lang="en-US" dirty="0"/>
              <a:t>Create a visualization dashboard to illustrate additional key insights on the data.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0E355F2-019E-2F9E-4429-774A721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F0583-813C-FA4B-806B-71EC51125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537-E3A5-98DC-37CA-3A704A13A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25258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7FB41D-2048-4DE7-FCF5-1AA16B5CF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21919"/>
            <a:ext cx="12192000" cy="69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8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BBF0-4DE3-5AAC-9BC1-5288CAEFF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41B75-AA50-191A-4EA9-2DF6E28F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6609" y="-8015"/>
            <a:ext cx="12234203" cy="68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B1782-F9C2-9598-7E4E-C31AEB9FB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1F2C-D926-94DE-125A-C2771960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35138591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587B847732374CB79B30F342E18F9F" ma:contentTypeVersion="8" ma:contentTypeDescription="Create a new document." ma:contentTypeScope="" ma:versionID="2caf03be4e658848b9fcf31e3a4a4cd7">
  <xsd:schema xmlns:xsd="http://www.w3.org/2001/XMLSchema" xmlns:xs="http://www.w3.org/2001/XMLSchema" xmlns:p="http://schemas.microsoft.com/office/2006/metadata/properties" xmlns:ns3="34c6c7ce-0df9-4510-b586-cbb40d185a97" xmlns:ns4="0f8fd770-ea0f-4d87-ad54-6539e60400a1" targetNamespace="http://schemas.microsoft.com/office/2006/metadata/properties" ma:root="true" ma:fieldsID="5064fd347cd7500aa5443fda0e2db9de" ns3:_="" ns4:_="">
    <xsd:import namespace="34c6c7ce-0df9-4510-b586-cbb40d185a97"/>
    <xsd:import namespace="0f8fd770-ea0f-4d87-ad54-6539e60400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6c7ce-0df9-4510-b586-cbb40d185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8fd770-ea0f-4d87-ad54-6539e60400a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6c7ce-0df9-4510-b586-cbb40d185a9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DB2E9C-B599-4F81-A407-474C991EB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6c7ce-0df9-4510-b586-cbb40d185a97"/>
    <ds:schemaRef ds:uri="0f8fd770-ea0f-4d87-ad54-6539e60400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34c6c7ce-0df9-4510-b586-cbb40d185a97"/>
    <ds:schemaRef ds:uri="http://www.w3.org/XML/1998/namespace"/>
    <ds:schemaRef ds:uri="0f8fd770-ea0f-4d87-ad54-6539e60400a1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2363</TotalTime>
  <Words>983</Words>
  <Application>Microsoft Office PowerPoint</Application>
  <PresentationFormat>Widescreen</PresentationFormat>
  <Paragraphs>95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Custom</vt:lpstr>
      <vt:lpstr>Analysis on elections contributions data</vt:lpstr>
      <vt:lpstr>AGENDA</vt:lpstr>
      <vt:lpstr>overview</vt:lpstr>
      <vt:lpstr>Quick history on elections contributions/donations</vt:lpstr>
      <vt:lpstr>goals</vt:lpstr>
      <vt:lpstr>dashboard</vt:lpstr>
      <vt:lpstr>PowerPoint Presentation</vt:lpstr>
      <vt:lpstr>PowerPoint Presentation</vt:lpstr>
      <vt:lpstr>Feature importance</vt:lpstr>
      <vt:lpstr>Model choice and explanation</vt:lpstr>
      <vt:lpstr>Example tree</vt:lpstr>
      <vt:lpstr>Features analyzed</vt:lpstr>
      <vt:lpstr>Shap graphs</vt:lpstr>
      <vt:lpstr>Key insights</vt:lpstr>
      <vt:lpstr>closing thoughts</vt:lpstr>
      <vt:lpstr>Final takeaways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Yu, Carmen Jia Min</dc:creator>
  <cp:lastModifiedBy>Yu, Carmen Jia Min</cp:lastModifiedBy>
  <cp:revision>4</cp:revision>
  <dcterms:created xsi:type="dcterms:W3CDTF">2025-08-05T19:11:20Z</dcterms:created>
  <dcterms:modified xsi:type="dcterms:W3CDTF">2025-08-08T19:51:16Z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0x0101006D587B847732374CB79B30F342E18F9F</vt:lpwstr>
  </property>
  <property fmtid="{D5CDD505-2E9C-101B-9397-08002B2CF9AE}" pid="3" name="MediaServiceImageTags">
    <vt:lpwstr/>
  </property>
</Properties>
</file>