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sldIdLst>
    <p:sldId id="257" r:id="rId2"/>
    <p:sldId id="256" r:id="rId3"/>
    <p:sldId id="258" r:id="rId4"/>
    <p:sldId id="259" r:id="rId5"/>
    <p:sldId id="261"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6"/>
    <p:restoredTop sz="80530"/>
  </p:normalViewPr>
  <p:slideViewPr>
    <p:cSldViewPr snapToGrid="0">
      <p:cViewPr>
        <p:scale>
          <a:sx n="73" d="100"/>
          <a:sy n="73" d="100"/>
        </p:scale>
        <p:origin x="45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40" b="1" i="0" u="none" strike="noStrike" kern="1200" cap="all" spc="120" normalizeH="0" baseline="0">
                <a:solidFill>
                  <a:schemeClr val="bg1"/>
                </a:solidFill>
                <a:latin typeface="+mn-lt"/>
                <a:ea typeface="+mn-ea"/>
                <a:cs typeface="+mn-cs"/>
              </a:defRPr>
            </a:pPr>
            <a:r>
              <a:rPr lang="en-US"/>
              <a:t>Comparing where animal bites where received</a:t>
            </a:r>
          </a:p>
        </c:rich>
      </c:tx>
      <c:layout>
        <c:manualLayout>
          <c:xMode val="edge"/>
          <c:yMode val="edge"/>
          <c:x val="0.19808711502869805"/>
          <c:y val="3.8250727834445684E-2"/>
        </c:manualLayout>
      </c:layout>
      <c:overlay val="0"/>
      <c:spPr>
        <a:noFill/>
        <a:ln>
          <a:noFill/>
        </a:ln>
        <a:effectLst/>
      </c:spPr>
      <c:txPr>
        <a:bodyPr rot="0" spcFirstLastPara="1" vertOverflow="ellipsis" vert="horz" wrap="square" anchor="ctr" anchorCtr="1"/>
        <a:lstStyle/>
        <a:p>
          <a:pPr>
            <a:defRPr sz="1440" b="1" i="0" u="none" strike="noStrike" kern="1200" cap="all" spc="120" normalizeH="0" baseline="0">
              <a:solidFill>
                <a:schemeClr val="bg1"/>
              </a:solidFill>
              <a:latin typeface="+mn-lt"/>
              <a:ea typeface="+mn-ea"/>
              <a:cs typeface="+mn-cs"/>
            </a:defRPr>
          </a:pPr>
          <a:endParaRPr lang="en-US"/>
        </a:p>
      </c:txPr>
    </c:title>
    <c:autoTitleDeleted val="0"/>
    <c:plotArea>
      <c:layout>
        <c:manualLayout>
          <c:layoutTarget val="inner"/>
          <c:xMode val="edge"/>
          <c:yMode val="edge"/>
          <c:x val="0.14126871465010535"/>
          <c:y val="0.17222950819672131"/>
          <c:w val="0.83684082843517804"/>
          <c:h val="0.58125597005292373"/>
        </c:manualLayout>
      </c:layout>
      <c:barChart>
        <c:barDir val="col"/>
        <c:grouping val="stacked"/>
        <c:varyColors val="0"/>
        <c:ser>
          <c:idx val="0"/>
          <c:order val="0"/>
          <c:tx>
            <c:strRef>
              <c:f>Sheet1!$C$1</c:f>
              <c:strCache>
                <c:ptCount val="1"/>
                <c:pt idx="0">
                  <c:v>Dog Bites</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BODY</c:v>
                </c:pt>
                <c:pt idx="1">
                  <c:v>HEAD</c:v>
                </c:pt>
                <c:pt idx="2">
                  <c:v>UNKNOWN    </c:v>
                </c:pt>
              </c:strCache>
            </c:strRef>
          </c:cat>
          <c:val>
            <c:numRef>
              <c:f>Sheet1!$C$2:$C$4</c:f>
              <c:numCache>
                <c:formatCode>General</c:formatCode>
                <c:ptCount val="3"/>
                <c:pt idx="0">
                  <c:v>4909</c:v>
                </c:pt>
                <c:pt idx="1">
                  <c:v>1184</c:v>
                </c:pt>
                <c:pt idx="2">
                  <c:v>637</c:v>
                </c:pt>
              </c:numCache>
            </c:numRef>
          </c:val>
          <c:extLst>
            <c:ext xmlns:c16="http://schemas.microsoft.com/office/drawing/2014/chart" uri="{C3380CC4-5D6E-409C-BE32-E72D297353CC}">
              <c16:uniqueId val="{00000000-CF6A-8445-A61E-DFDE9F0254C6}"/>
            </c:ext>
          </c:extLst>
        </c:ser>
        <c:ser>
          <c:idx val="1"/>
          <c:order val="1"/>
          <c:tx>
            <c:strRef>
              <c:f>Sheet1!$D$1</c:f>
              <c:strCache>
                <c:ptCount val="1"/>
                <c:pt idx="0">
                  <c:v>Non Dog Bites</c:v>
                </c:pt>
              </c:strCache>
            </c:strRef>
          </c:tx>
          <c:spPr>
            <a:solidFill>
              <a:schemeClr val="accent1">
                <a:tint val="77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1-CF6A-8445-A61E-DFDE9F0254C6}"/>
                </c:ext>
              </c:extLst>
            </c:dLbl>
            <c:dLbl>
              <c:idx val="2"/>
              <c:delete val="1"/>
              <c:extLst>
                <c:ext xmlns:c15="http://schemas.microsoft.com/office/drawing/2012/chart" uri="{CE6537A1-D6FC-4f65-9D91-7224C49458BB}"/>
                <c:ext xmlns:c16="http://schemas.microsoft.com/office/drawing/2014/chart" uri="{C3380CC4-5D6E-409C-BE32-E72D297353CC}">
                  <c16:uniqueId val="{00000002-CF6A-8445-A61E-DFDE9F0254C6}"/>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BODY</c:v>
                </c:pt>
                <c:pt idx="1">
                  <c:v>HEAD</c:v>
                </c:pt>
                <c:pt idx="2">
                  <c:v>UNKNOWN    </c:v>
                </c:pt>
              </c:strCache>
            </c:strRef>
          </c:cat>
          <c:val>
            <c:numRef>
              <c:f>Sheet1!$D$2:$D$4</c:f>
              <c:numCache>
                <c:formatCode>General</c:formatCode>
                <c:ptCount val="3"/>
                <c:pt idx="0">
                  <c:v>1304</c:v>
                </c:pt>
                <c:pt idx="1">
                  <c:v>60</c:v>
                </c:pt>
                <c:pt idx="2">
                  <c:v>293</c:v>
                </c:pt>
              </c:numCache>
            </c:numRef>
          </c:val>
          <c:extLst>
            <c:ext xmlns:c16="http://schemas.microsoft.com/office/drawing/2014/chart" uri="{C3380CC4-5D6E-409C-BE32-E72D297353CC}">
              <c16:uniqueId val="{00000003-CF6A-8445-A61E-DFDE9F0254C6}"/>
            </c:ext>
          </c:extLst>
        </c:ser>
        <c:dLbls>
          <c:showLegendKey val="0"/>
          <c:showVal val="0"/>
          <c:showCatName val="0"/>
          <c:showSerName val="0"/>
          <c:showPercent val="0"/>
          <c:showBubbleSize val="0"/>
        </c:dLbls>
        <c:gapWidth val="79"/>
        <c:overlap val="100"/>
        <c:axId val="1130685119"/>
        <c:axId val="1130910479"/>
      </c:barChart>
      <c:catAx>
        <c:axId val="11306851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cap="all" baseline="0">
                    <a:solidFill>
                      <a:schemeClr val="bg1"/>
                    </a:solidFill>
                    <a:latin typeface="+mn-lt"/>
                    <a:ea typeface="+mn-ea"/>
                    <a:cs typeface="+mn-cs"/>
                  </a:defRPr>
                </a:pPr>
                <a:r>
                  <a:rPr lang="en-US"/>
                  <a:t>Postion of bite</a:t>
                </a:r>
              </a:p>
            </c:rich>
          </c:tx>
          <c:layout>
            <c:manualLayout>
              <c:xMode val="edge"/>
              <c:yMode val="edge"/>
              <c:x val="0.46220127707917108"/>
              <c:y val="0.84501639344262303"/>
            </c:manualLayout>
          </c:layout>
          <c:overlay val="0"/>
          <c:spPr>
            <a:noFill/>
            <a:ln>
              <a:noFill/>
            </a:ln>
            <a:effectLst/>
          </c:spPr>
          <c:txPr>
            <a:bodyPr rot="0" spcFirstLastPara="1" vertOverflow="ellipsis" vert="horz" wrap="square" anchor="ctr" anchorCtr="1"/>
            <a:lstStyle/>
            <a:p>
              <a:pPr>
                <a:defRPr sz="1200" b="0"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all" spc="120" normalizeH="0" baseline="0">
                <a:solidFill>
                  <a:schemeClr val="bg1"/>
                </a:solidFill>
                <a:latin typeface="+mn-lt"/>
                <a:ea typeface="+mn-ea"/>
                <a:cs typeface="+mn-cs"/>
              </a:defRPr>
            </a:pPr>
            <a:endParaRPr lang="en-US"/>
          </a:p>
        </c:txPr>
        <c:crossAx val="1130910479"/>
        <c:crosses val="autoZero"/>
        <c:auto val="1"/>
        <c:lblAlgn val="ctr"/>
        <c:lblOffset val="100"/>
        <c:noMultiLvlLbl val="0"/>
      </c:catAx>
      <c:valAx>
        <c:axId val="1130910479"/>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bg1"/>
                    </a:solidFill>
                    <a:latin typeface="+mn-lt"/>
                    <a:ea typeface="+mn-ea"/>
                    <a:cs typeface="+mn-cs"/>
                  </a:defRPr>
                </a:pPr>
                <a:r>
                  <a:rPr lang="en-US"/>
                  <a:t>Number of bites</a:t>
                </a:r>
              </a:p>
            </c:rich>
          </c:tx>
          <c:layout>
            <c:manualLayout>
              <c:xMode val="edge"/>
              <c:yMode val="edge"/>
              <c:x val="2.9850746268656716E-2"/>
              <c:y val="0.34203769200981027"/>
            </c:manualLayout>
          </c:layout>
          <c:overlay val="0"/>
          <c:spPr>
            <a:noFill/>
            <a:ln>
              <a:noFill/>
            </a:ln>
            <a:effectLst/>
          </c:spPr>
          <c:txPr>
            <a:bodyPr rot="-5400000" spcFirstLastPara="1" vertOverflow="ellipsis" vert="horz" wrap="square" anchor="ctr" anchorCtr="1"/>
            <a:lstStyle/>
            <a:p>
              <a:pPr>
                <a:defRPr sz="1200" b="0" i="0" u="none" strike="noStrike" kern="1200" cap="all" baseline="0">
                  <a:solidFill>
                    <a:schemeClr val="bg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130685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sz="1200">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Sheet1!$B$9:$B$11</cx:f>
        <cx:lvl ptCount="3">
          <cx:pt idx="0">MALE</cx:pt>
          <cx:pt idx="1">FEMALE</cx:pt>
          <cx:pt idx="2">UNKNOWN</cx:pt>
        </cx:lvl>
      </cx:strDim>
      <cx:numDim type="val">
        <cx:f>Sheet1!$C$9:$C$11</cx:f>
        <cx:lvl ptCount="3" formatCode="General">
          <cx:pt idx="0">3307</cx:pt>
          <cx:pt idx="1">1601</cx:pt>
          <cx:pt idx="2">464</cx:pt>
        </cx:lvl>
      </cx:numDim>
    </cx:data>
  </cx:chartData>
  <cx:chart>
    <cx:title pos="t" align="ctr" overlay="0">
      <cx:tx>
        <cx:txData>
          <cx:v>Dog Bites by Gender</cx:v>
        </cx:txData>
      </cx:tx>
      <cx:txPr>
        <a:bodyPr spcFirstLastPara="1" vertOverflow="ellipsis" horzOverflow="overflow" wrap="square" lIns="0" tIns="0" rIns="0" bIns="0" anchor="ctr" anchorCtr="1"/>
        <a:lstStyle/>
        <a:p>
          <a:pPr algn="ctr" rtl="0">
            <a:defRPr sz="1800">
              <a:solidFill>
                <a:schemeClr val="bg1"/>
              </a:solidFill>
            </a:defRPr>
          </a:pPr>
          <a:r>
            <a:rPr lang="en-US" sz="1800" b="0" i="0" u="none" strike="noStrike" baseline="0">
              <a:solidFill>
                <a:schemeClr val="bg1"/>
              </a:solidFill>
              <a:latin typeface="Calibri" panose="020F0502020204030204"/>
            </a:rPr>
            <a:t>Dog Bites by Gender</a:t>
          </a:r>
        </a:p>
      </cx:txPr>
    </cx:title>
    <cx:plotArea>
      <cx:plotAreaRegion>
        <cx:series layoutId="funnel" uniqueId="{1B3B9AE7-9875-1F4B-86A8-EA071AC01D8E}">
          <cx:tx>
            <cx:txData>
              <cx:f>Sheet1!$C$8</cx:f>
              <cx:v>Bites</cx:v>
            </cx:txData>
          </cx:tx>
          <cx:spPr>
            <a:solidFill>
              <a:schemeClr val="accent6">
                <a:lumMod val="60000"/>
                <a:lumOff val="40000"/>
              </a:schemeClr>
            </a:solidFill>
          </cx:spPr>
          <cx:dataId val="0"/>
        </cx:series>
      </cx:plotAreaRegion>
      <cx:axis id="0">
        <cx:catScaling gapWidth="0.0599999987"/>
        <cx:tickLabels/>
        <cx:txPr>
          <a:bodyPr vertOverflow="overflow" horzOverflow="overflow" wrap="square" lIns="0" tIns="0" rIns="0" bIns="0"/>
          <a:lstStyle/>
          <a:p>
            <a:pPr algn="ctr" rtl="0">
              <a:defRPr sz="12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US" sz="1200">
              <a:solidFill>
                <a:schemeClr val="bg1"/>
              </a:solidFill>
            </a:endParaRPr>
          </a:p>
        </cx:txPr>
      </cx:axis>
    </cx:plotArea>
  </cx:chart>
  <cx:spPr>
    <a:solidFill>
      <a:schemeClr val="tx1"/>
    </a:solidFill>
  </cx:spPr>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0F5E0-64CB-664E-87F4-5D54C0449328}" type="datetimeFigureOut">
              <a:rPr lang="en-US" smtClean="0"/>
              <a:t>10/12/23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CA5BF-E217-EB4B-9AE1-8DC7021CC8D2}" type="slidenum">
              <a:rPr lang="en-US" smtClean="0"/>
              <a:t>‹#›</a:t>
            </a:fld>
            <a:endParaRPr lang="en-US"/>
          </a:p>
        </p:txBody>
      </p:sp>
    </p:spTree>
    <p:extLst>
      <p:ext uri="{BB962C8B-B14F-4D97-AF65-F5344CB8AC3E}">
        <p14:creationId xmlns:p14="http://schemas.microsoft.com/office/powerpoint/2010/main" val="1955516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Inter"/>
              </a:rPr>
              <a:t>Notes:</a:t>
            </a:r>
          </a:p>
          <a:p>
            <a:pPr algn="l"/>
            <a:endParaRPr lang="en-US" b="0" i="0" dirty="0">
              <a:solidFill>
                <a:srgbClr val="000000"/>
              </a:solidFill>
              <a:effectLst/>
              <a:latin typeface="Inter"/>
            </a:endParaRPr>
          </a:p>
          <a:p>
            <a:pPr algn="l">
              <a:buFont typeface="Arial" panose="020B0604020202020204" pitchFamily="34" charset="0"/>
              <a:buChar char="•"/>
            </a:pPr>
            <a:r>
              <a:rPr lang="en-US" b="0" i="0" dirty="0">
                <a:effectLst/>
                <a:latin typeface="Inter"/>
              </a:rPr>
              <a:t> Dogs appear to be the main culprits here, with the most bites representing 80% of total animal bites.</a:t>
            </a:r>
          </a:p>
          <a:p>
            <a:endParaRPr lang="en-US" dirty="0"/>
          </a:p>
        </p:txBody>
      </p:sp>
      <p:sp>
        <p:nvSpPr>
          <p:cNvPr id="4" name="Slide Number Placeholder 3"/>
          <p:cNvSpPr>
            <a:spLocks noGrp="1"/>
          </p:cNvSpPr>
          <p:nvPr>
            <p:ph type="sldNum" sz="quarter" idx="5"/>
          </p:nvPr>
        </p:nvSpPr>
        <p:spPr/>
        <p:txBody>
          <a:bodyPr/>
          <a:lstStyle/>
          <a:p>
            <a:fld id="{9BBCA5BF-E217-EB4B-9AE1-8DC7021CC8D2}" type="slidenum">
              <a:rPr lang="en-US" smtClean="0"/>
              <a:t>1</a:t>
            </a:fld>
            <a:endParaRPr lang="en-US"/>
          </a:p>
        </p:txBody>
      </p:sp>
    </p:spTree>
    <p:extLst>
      <p:ext uri="{BB962C8B-B14F-4D97-AF65-F5344CB8AC3E}">
        <p14:creationId xmlns:p14="http://schemas.microsoft.com/office/powerpoint/2010/main" val="291646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Inter"/>
              </a:rPr>
              <a:t>Notes:</a:t>
            </a:r>
          </a:p>
          <a:p>
            <a:pPr algn="l"/>
            <a:endParaRPr lang="en-US" b="0" i="0" dirty="0">
              <a:solidFill>
                <a:srgbClr val="000000"/>
              </a:solidFill>
              <a:effectLst/>
              <a:latin typeface="Inter"/>
            </a:endParaRPr>
          </a:p>
          <a:p>
            <a:pPr algn="l"/>
            <a:r>
              <a:rPr lang="en-US" b="0" i="0" dirty="0">
                <a:solidFill>
                  <a:srgbClr val="000000"/>
                </a:solidFill>
                <a:effectLst/>
                <a:latin typeface="Inter"/>
              </a:rPr>
              <a:t>Pit bulls represent almost 30% of total dog bites with more than 100 breeds are represented in this data set.</a:t>
            </a:r>
          </a:p>
          <a:p>
            <a:pPr algn="l"/>
            <a:endParaRPr lang="en-US" b="0" i="0" dirty="0">
              <a:solidFill>
                <a:srgbClr val="000000"/>
              </a:solidFill>
              <a:effectLst/>
              <a:latin typeface="Inter"/>
            </a:endParaRPr>
          </a:p>
        </p:txBody>
      </p:sp>
      <p:sp>
        <p:nvSpPr>
          <p:cNvPr id="4" name="Slide Number Placeholder 3"/>
          <p:cNvSpPr>
            <a:spLocks noGrp="1"/>
          </p:cNvSpPr>
          <p:nvPr>
            <p:ph type="sldNum" sz="quarter" idx="5"/>
          </p:nvPr>
        </p:nvSpPr>
        <p:spPr/>
        <p:txBody>
          <a:bodyPr/>
          <a:lstStyle/>
          <a:p>
            <a:fld id="{9BBCA5BF-E217-EB4B-9AE1-8DC7021CC8D2}" type="slidenum">
              <a:rPr lang="en-US" smtClean="0"/>
              <a:t>2</a:t>
            </a:fld>
            <a:endParaRPr lang="en-US"/>
          </a:p>
        </p:txBody>
      </p:sp>
    </p:spTree>
    <p:extLst>
      <p:ext uri="{BB962C8B-B14F-4D97-AF65-F5344CB8AC3E}">
        <p14:creationId xmlns:p14="http://schemas.microsoft.com/office/powerpoint/2010/main" val="235654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Inter"/>
              </a:rPr>
              <a:t>Notes:</a:t>
            </a:r>
          </a:p>
          <a:p>
            <a:pPr algn="l"/>
            <a:endParaRPr lang="en-US" b="0" i="0" dirty="0">
              <a:solidFill>
                <a:srgbClr val="000000"/>
              </a:solidFill>
              <a:effectLst/>
              <a:latin typeface="Inter"/>
            </a:endParaRPr>
          </a:p>
          <a:p>
            <a:pPr algn="l"/>
            <a:r>
              <a:rPr lang="en-US" b="0" i="0" dirty="0">
                <a:effectLst/>
                <a:latin typeface="Inter"/>
              </a:rPr>
              <a:t>They also seem to target the face more than other animals, making them perhaps even more dangerous than animals with high numbers of bites.</a:t>
            </a:r>
          </a:p>
          <a:p>
            <a:pPr algn="l">
              <a:buFont typeface="Arial" panose="020B0604020202020204" pitchFamily="34" charset="0"/>
              <a:buChar char="•"/>
            </a:pPr>
            <a:r>
              <a:rPr lang="en-US" b="0" i="0" dirty="0">
                <a:effectLst/>
                <a:latin typeface="Inter"/>
              </a:rPr>
              <a:t>Within dogs it would be interesting to see the impact of size of dog, as many of the dogs with the most bites are larger, but there were some noticeable smaller dogs in there as well.</a:t>
            </a:r>
          </a:p>
          <a:p>
            <a:pPr algn="l">
              <a:buFont typeface="Arial" panose="020B0604020202020204" pitchFamily="34" charset="0"/>
              <a:buChar char="•"/>
            </a:pPr>
            <a:r>
              <a:rPr lang="en-US" b="0" i="0" dirty="0">
                <a:effectLst/>
                <a:latin typeface="Inter"/>
              </a:rPr>
              <a:t>If someone got bitten by an animal that they knew had been vaccinated then they were less likely to go for a test for rabies.</a:t>
            </a:r>
          </a:p>
          <a:p>
            <a:pPr algn="l"/>
            <a:r>
              <a:rPr lang="en-US" b="0" i="0" dirty="0">
                <a:effectLst/>
                <a:latin typeface="Inter"/>
              </a:rPr>
              <a:t>Thanks for taking the time to have a look at my analysis. If you have any feedback or advice, then I would love to hear it.</a:t>
            </a:r>
          </a:p>
          <a:p>
            <a:endParaRPr lang="en-US" dirty="0"/>
          </a:p>
        </p:txBody>
      </p:sp>
      <p:sp>
        <p:nvSpPr>
          <p:cNvPr id="4" name="Slide Number Placeholder 3"/>
          <p:cNvSpPr>
            <a:spLocks noGrp="1"/>
          </p:cNvSpPr>
          <p:nvPr>
            <p:ph type="sldNum" sz="quarter" idx="5"/>
          </p:nvPr>
        </p:nvSpPr>
        <p:spPr/>
        <p:txBody>
          <a:bodyPr/>
          <a:lstStyle/>
          <a:p>
            <a:fld id="{9BBCA5BF-E217-EB4B-9AE1-8DC7021CC8D2}" type="slidenum">
              <a:rPr lang="en-US" smtClean="0"/>
              <a:t>3</a:t>
            </a:fld>
            <a:endParaRPr lang="en-US"/>
          </a:p>
        </p:txBody>
      </p:sp>
    </p:spTree>
    <p:extLst>
      <p:ext uri="{BB962C8B-B14F-4D97-AF65-F5344CB8AC3E}">
        <p14:creationId xmlns:p14="http://schemas.microsoft.com/office/powerpoint/2010/main" val="408697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Inter"/>
              </a:rPr>
              <a:t>Notes:</a:t>
            </a:r>
          </a:p>
          <a:p>
            <a:pPr algn="l"/>
            <a:endParaRPr lang="en-US" b="0" i="0" dirty="0">
              <a:solidFill>
                <a:srgbClr val="000000"/>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9BBCA5BF-E217-EB4B-9AE1-8DC7021CC8D2}" type="slidenum">
              <a:rPr lang="en-US" smtClean="0"/>
              <a:t>4</a:t>
            </a:fld>
            <a:endParaRPr lang="en-US"/>
          </a:p>
        </p:txBody>
      </p:sp>
    </p:spTree>
    <p:extLst>
      <p:ext uri="{BB962C8B-B14F-4D97-AF65-F5344CB8AC3E}">
        <p14:creationId xmlns:p14="http://schemas.microsoft.com/office/powerpoint/2010/main" val="1761266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CA5BF-E217-EB4B-9AE1-8DC7021CC8D2}" type="slidenum">
              <a:rPr lang="en-US" smtClean="0"/>
              <a:t>5</a:t>
            </a:fld>
            <a:endParaRPr lang="en-US"/>
          </a:p>
        </p:txBody>
      </p:sp>
    </p:spTree>
    <p:extLst>
      <p:ext uri="{BB962C8B-B14F-4D97-AF65-F5344CB8AC3E}">
        <p14:creationId xmlns:p14="http://schemas.microsoft.com/office/powerpoint/2010/main" val="3466504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Inter"/>
              </a:rPr>
              <a:t>This only case of a dog that had rabies was not vaccinated. In the data it shows that 58 dogs were vaccinated and 979 cases it was unknown. </a:t>
            </a:r>
          </a:p>
        </p:txBody>
      </p:sp>
      <p:sp>
        <p:nvSpPr>
          <p:cNvPr id="4" name="Slide Number Placeholder 3"/>
          <p:cNvSpPr>
            <a:spLocks noGrp="1"/>
          </p:cNvSpPr>
          <p:nvPr>
            <p:ph type="sldNum" sz="quarter" idx="5"/>
          </p:nvPr>
        </p:nvSpPr>
        <p:spPr/>
        <p:txBody>
          <a:bodyPr/>
          <a:lstStyle/>
          <a:p>
            <a:fld id="{9BBCA5BF-E217-EB4B-9AE1-8DC7021CC8D2}" type="slidenum">
              <a:rPr lang="en-US" smtClean="0"/>
              <a:t>6</a:t>
            </a:fld>
            <a:endParaRPr lang="en-US"/>
          </a:p>
        </p:txBody>
      </p:sp>
    </p:spTree>
    <p:extLst>
      <p:ext uri="{BB962C8B-B14F-4D97-AF65-F5344CB8AC3E}">
        <p14:creationId xmlns:p14="http://schemas.microsoft.com/office/powerpoint/2010/main" val="103046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BCA5BF-E217-EB4B-9AE1-8DC7021CC8D2}" type="slidenum">
              <a:rPr lang="en-US" smtClean="0"/>
              <a:t>7</a:t>
            </a:fld>
            <a:endParaRPr lang="en-US"/>
          </a:p>
        </p:txBody>
      </p:sp>
    </p:spTree>
    <p:extLst>
      <p:ext uri="{BB962C8B-B14F-4D97-AF65-F5344CB8AC3E}">
        <p14:creationId xmlns:p14="http://schemas.microsoft.com/office/powerpoint/2010/main" val="286572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9B6631-9352-EE43-9E81-8FCAB9FE5E88}"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374520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B6631-9352-EE43-9E81-8FCAB9FE5E88}"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21564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B6631-9352-EE43-9E81-8FCAB9FE5E88}"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104933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B6631-9352-EE43-9E81-8FCAB9FE5E88}"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411288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B6631-9352-EE43-9E81-8FCAB9FE5E88}"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283992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B6631-9352-EE43-9E81-8FCAB9FE5E88}"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52349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B6631-9352-EE43-9E81-8FCAB9FE5E88}" type="datetimeFigureOut">
              <a:rPr lang="en-US" smtClean="0"/>
              <a:t>10/12/23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100473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B6631-9352-EE43-9E81-8FCAB9FE5E88}" type="datetimeFigureOut">
              <a:rPr lang="en-US" smtClean="0"/>
              <a:t>10/12/23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418596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B6631-9352-EE43-9E81-8FCAB9FE5E88}" type="datetimeFigureOut">
              <a:rPr lang="en-US" smtClean="0"/>
              <a:t>10/12/23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21420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B6631-9352-EE43-9E81-8FCAB9FE5E88}"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408640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B6631-9352-EE43-9E81-8FCAB9FE5E88}"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4FF8B-4D3E-D94E-8C87-F58019827919}" type="slidenum">
              <a:rPr lang="en-US" smtClean="0"/>
              <a:t>‹#›</a:t>
            </a:fld>
            <a:endParaRPr lang="en-US"/>
          </a:p>
        </p:txBody>
      </p:sp>
    </p:spTree>
    <p:extLst>
      <p:ext uri="{BB962C8B-B14F-4D97-AF65-F5344CB8AC3E}">
        <p14:creationId xmlns:p14="http://schemas.microsoft.com/office/powerpoint/2010/main" val="360630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B6631-9352-EE43-9E81-8FCAB9FE5E88}" type="datetimeFigureOut">
              <a:rPr lang="en-US" smtClean="0"/>
              <a:t>10/12/23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4FF8B-4D3E-D94E-8C87-F58019827919}" type="slidenum">
              <a:rPr lang="en-US" smtClean="0"/>
              <a:t>‹#›</a:t>
            </a:fld>
            <a:endParaRPr lang="en-US"/>
          </a:p>
        </p:txBody>
      </p:sp>
    </p:spTree>
    <p:extLst>
      <p:ext uri="{BB962C8B-B14F-4D97-AF65-F5344CB8AC3E}">
        <p14:creationId xmlns:p14="http://schemas.microsoft.com/office/powerpoint/2010/main" val="295296119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25DC8D-C42A-6A12-C67E-0E94D3D2E774}"/>
              </a:ext>
            </a:extLst>
          </p:cNvPr>
          <p:cNvSpPr txBox="1"/>
          <p:nvPr/>
        </p:nvSpPr>
        <p:spPr>
          <a:xfrm>
            <a:off x="607375" y="232760"/>
            <a:ext cx="10977250" cy="600164"/>
          </a:xfrm>
          <a:prstGeom prst="rect">
            <a:avLst/>
          </a:prstGeom>
          <a:noFill/>
        </p:spPr>
        <p:txBody>
          <a:bodyPr wrap="square" rtlCol="0">
            <a:spAutoFit/>
          </a:bodyPr>
          <a:lstStyle/>
          <a:p>
            <a:pPr algn="ctr"/>
            <a:r>
              <a:rPr lang="en-US" sz="3300" dirty="0">
                <a:latin typeface="Verdana" panose="020B0604030504040204" pitchFamily="34" charset="0"/>
                <a:ea typeface="Verdana" panose="020B0604030504040204" pitchFamily="34" charset="0"/>
                <a:cs typeface="Verdana" panose="020B0604030504040204" pitchFamily="34" charset="0"/>
              </a:rPr>
              <a:t>What animal is responsible for most bites?</a:t>
            </a:r>
          </a:p>
        </p:txBody>
      </p:sp>
      <p:grpSp>
        <p:nvGrpSpPr>
          <p:cNvPr id="6" name="Group 5">
            <a:extLst>
              <a:ext uri="{FF2B5EF4-FFF2-40B4-BE49-F238E27FC236}">
                <a16:creationId xmlns:a16="http://schemas.microsoft.com/office/drawing/2014/main" id="{E11E7C94-8F3D-2FCD-5441-1BEF70538FD0}"/>
              </a:ext>
            </a:extLst>
          </p:cNvPr>
          <p:cNvGrpSpPr/>
          <p:nvPr/>
        </p:nvGrpSpPr>
        <p:grpSpPr>
          <a:xfrm>
            <a:off x="598951" y="1130530"/>
            <a:ext cx="10985674" cy="5220393"/>
            <a:chOff x="598951" y="1130530"/>
            <a:chExt cx="10985674" cy="5220393"/>
          </a:xfrm>
        </p:grpSpPr>
        <p:pic>
          <p:nvPicPr>
            <p:cNvPr id="2" name="Picture 1">
              <a:extLst>
                <a:ext uri="{FF2B5EF4-FFF2-40B4-BE49-F238E27FC236}">
                  <a16:creationId xmlns:a16="http://schemas.microsoft.com/office/drawing/2014/main" id="{CBB10F3F-EE2F-0724-2882-156E5B27D908}"/>
                </a:ext>
              </a:extLst>
            </p:cNvPr>
            <p:cNvPicPr>
              <a:picLocks noChangeAspect="1"/>
            </p:cNvPicPr>
            <p:nvPr/>
          </p:nvPicPr>
          <p:blipFill rotWithShape="1">
            <a:blip r:embed="rId3"/>
            <a:srcRect t="10353"/>
            <a:stretch/>
          </p:blipFill>
          <p:spPr>
            <a:xfrm>
              <a:off x="598951" y="1130530"/>
              <a:ext cx="10985674" cy="5220393"/>
            </a:xfrm>
            <a:prstGeom prst="rect">
              <a:avLst/>
            </a:prstGeom>
          </p:spPr>
        </p:pic>
        <p:pic>
          <p:nvPicPr>
            <p:cNvPr id="1032" name="Picture 8" descr="390,000+ Dog Pictures">
              <a:extLst>
                <a:ext uri="{FF2B5EF4-FFF2-40B4-BE49-F238E27FC236}">
                  <a16:creationId xmlns:a16="http://schemas.microsoft.com/office/drawing/2014/main" id="{4FFDFF3A-B034-F722-081F-CE846E471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841" y="1911672"/>
              <a:ext cx="5516126" cy="36744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t Images – Browse 3,758,078 Stock Photos, Vectors, and Video | Adobe Stock">
              <a:extLst>
                <a:ext uri="{FF2B5EF4-FFF2-40B4-BE49-F238E27FC236}">
                  <a16:creationId xmlns:a16="http://schemas.microsoft.com/office/drawing/2014/main" id="{BD07F8CF-D282-0FE4-207B-D47A96595F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800" r="21567"/>
            <a:stretch/>
          </p:blipFill>
          <p:spPr bwMode="auto">
            <a:xfrm>
              <a:off x="9638474" y="2701773"/>
              <a:ext cx="1352089" cy="14544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ittle Brown Bat Identification, Habitat &amp; Behavior | Florida Pest Control">
              <a:extLst>
                <a:ext uri="{FF2B5EF4-FFF2-40B4-BE49-F238E27FC236}">
                  <a16:creationId xmlns:a16="http://schemas.microsoft.com/office/drawing/2014/main" id="{882DC5B9-B018-428C-649E-06F602C64A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353" y="5753409"/>
              <a:ext cx="212689" cy="21268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F5406AB0-9205-B718-2FD1-2AA319F31691}"/>
              </a:ext>
            </a:extLst>
          </p:cNvPr>
          <p:cNvSpPr txBox="1"/>
          <p:nvPr/>
        </p:nvSpPr>
        <p:spPr>
          <a:xfrm rot="20371063">
            <a:off x="2292042" y="3380373"/>
            <a:ext cx="5766607" cy="830997"/>
          </a:xfrm>
          <a:prstGeom prst="rect">
            <a:avLst/>
          </a:prstGeom>
          <a:noFill/>
        </p:spPr>
        <p:txBody>
          <a:bodyPr wrap="square" rtlCol="0">
            <a:spAutoFit/>
            <a:scene3d>
              <a:camera prst="orthographicFront"/>
              <a:lightRig rig="threePt" dir="t"/>
            </a:scene3d>
            <a:sp3d extrusionH="95250" contourW="38100" prstMaterial="plastic">
              <a:bevelT w="38100"/>
              <a:bevelB w="31750"/>
              <a:extrusionClr>
                <a:schemeClr val="tx1"/>
              </a:extrusionClr>
              <a:contourClr>
                <a:schemeClr val="tx1"/>
              </a:contourClr>
            </a:sp3d>
          </a:bodyPr>
          <a:lstStyle/>
          <a:p>
            <a:pPr algn="ctr"/>
            <a:r>
              <a:rPr lang="en-US" sz="4800" dirty="0">
                <a:solidFill>
                  <a:schemeClr val="bg1"/>
                </a:solidFill>
                <a:latin typeface="Verdana" panose="020B0604030504040204" pitchFamily="34" charset="0"/>
                <a:ea typeface="Verdana" panose="020B0604030504040204" pitchFamily="34" charset="0"/>
                <a:cs typeface="Verdana" panose="020B0604030504040204" pitchFamily="34" charset="0"/>
              </a:rPr>
              <a:t>DOGS</a:t>
            </a:r>
          </a:p>
        </p:txBody>
      </p:sp>
    </p:spTree>
    <p:extLst>
      <p:ext uri="{BB962C8B-B14F-4D97-AF65-F5344CB8AC3E}">
        <p14:creationId xmlns:p14="http://schemas.microsoft.com/office/powerpoint/2010/main" val="1095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3A393A"/>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2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8" presetClass="entr" presetSubtype="0" accel="50000" fill="hold" grpId="2" nodeType="clickEffect">
                                  <p:stCondLst>
                                    <p:cond delay="1500"/>
                                  </p:stCondLst>
                                  <p:iterate type="lt">
                                    <p:tmPct val="50000"/>
                                  </p:iterate>
                                  <p:childTnLst>
                                    <p:set>
                                      <p:cBhvr>
                                        <p:cTn id="14" dur="1" fill="hold">
                                          <p:stCondLst>
                                            <p:cond delay="0"/>
                                          </p:stCondLst>
                                        </p:cTn>
                                        <p:tgtEl>
                                          <p:spTgt spid="5"/>
                                        </p:tgtEl>
                                        <p:attrNameLst>
                                          <p:attrName>style.visibility</p:attrName>
                                        </p:attrNameLst>
                                      </p:cBhvr>
                                      <p:to>
                                        <p:strVal val="visible"/>
                                      </p:to>
                                    </p:set>
                                    <p:set>
                                      <p:cBhvr>
                                        <p:cTn id="15" dur="455" fill="hold">
                                          <p:stCondLst>
                                            <p:cond delay="0"/>
                                          </p:stCondLst>
                                        </p:cTn>
                                        <p:tgtEl>
                                          <p:spTgt spid="5"/>
                                        </p:tgtEl>
                                        <p:attrNameLst>
                                          <p:attrName>style.rotation</p:attrName>
                                        </p:attrNameLst>
                                      </p:cBhvr>
                                      <p:to>
                                        <p:strVal val="-45.0"/>
                                      </p:to>
                                    </p:set>
                                    <p:anim calcmode="lin" valueType="num">
                                      <p:cBhvr>
                                        <p:cTn id="16"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C7220AE-BFBA-DEE2-39F4-B04A8EA38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563" y="837678"/>
            <a:ext cx="7908591" cy="5059332"/>
          </a:xfrm>
          <a:prstGeom prst="rect">
            <a:avLst/>
          </a:prstGeom>
          <a:solidFill>
            <a:schemeClr val="tx1"/>
          </a:solidFill>
        </p:spPr>
      </p:pic>
      <p:sp>
        <p:nvSpPr>
          <p:cNvPr id="5" name="TextBox 4">
            <a:extLst>
              <a:ext uri="{FF2B5EF4-FFF2-40B4-BE49-F238E27FC236}">
                <a16:creationId xmlns:a16="http://schemas.microsoft.com/office/drawing/2014/main" id="{9F047299-7F70-7E4E-4B56-DC3122E4E48C}"/>
              </a:ext>
            </a:extLst>
          </p:cNvPr>
          <p:cNvSpPr txBox="1"/>
          <p:nvPr/>
        </p:nvSpPr>
        <p:spPr>
          <a:xfrm>
            <a:off x="557498" y="855966"/>
            <a:ext cx="3116727" cy="3036601"/>
          </a:xfrm>
          <a:prstGeom prst="rect">
            <a:avLst/>
          </a:prstGeom>
          <a:noFill/>
        </p:spPr>
        <p:txBody>
          <a:bodyPr wrap="square" rtlCol="0">
            <a:spAutoFit/>
          </a:bodyPr>
          <a:lstStyle/>
          <a:p>
            <a:pP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Pit Bulls: </a:t>
            </a:r>
          </a:p>
          <a:p>
            <a:pP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most aggressive biters</a:t>
            </a:r>
          </a:p>
        </p:txBody>
      </p:sp>
    </p:spTree>
    <p:extLst>
      <p:ext uri="{BB962C8B-B14F-4D97-AF65-F5344CB8AC3E}">
        <p14:creationId xmlns:p14="http://schemas.microsoft.com/office/powerpoint/2010/main" val="154623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350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47299-7F70-7E4E-4B56-DC3122E4E48C}"/>
              </a:ext>
            </a:extLst>
          </p:cNvPr>
          <p:cNvSpPr txBox="1"/>
          <p:nvPr/>
        </p:nvSpPr>
        <p:spPr>
          <a:xfrm>
            <a:off x="8870225" y="1104639"/>
            <a:ext cx="3116727" cy="3798348"/>
          </a:xfrm>
          <a:prstGeom prst="rect">
            <a:avLst/>
          </a:prstGeom>
          <a:noFill/>
        </p:spPr>
        <p:txBody>
          <a:bodyPr wrap="square" rtlCol="0">
            <a:spAutoFit/>
          </a:bodyPr>
          <a:lstStyle/>
          <a:p>
            <a:pP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Dogs target the head more than any other animal</a:t>
            </a:r>
          </a:p>
        </p:txBody>
      </p:sp>
      <p:graphicFrame>
        <p:nvGraphicFramePr>
          <p:cNvPr id="2" name="Chart 1">
            <a:extLst>
              <a:ext uri="{FF2B5EF4-FFF2-40B4-BE49-F238E27FC236}">
                <a16:creationId xmlns:a16="http://schemas.microsoft.com/office/drawing/2014/main" id="{2C0B9FDD-F2C1-47CF-DBF7-A2F06F69DE70}"/>
              </a:ext>
            </a:extLst>
          </p:cNvPr>
          <p:cNvGraphicFramePr>
            <a:graphicFrameLocks/>
          </p:cNvGraphicFramePr>
          <p:nvPr>
            <p:extLst>
              <p:ext uri="{D42A27DB-BD31-4B8C-83A1-F6EECF244321}">
                <p14:modId xmlns:p14="http://schemas.microsoft.com/office/powerpoint/2010/main" val="3675128667"/>
              </p:ext>
            </p:extLst>
          </p:nvPr>
        </p:nvGraphicFramePr>
        <p:xfrm>
          <a:off x="820192" y="1104639"/>
          <a:ext cx="7730836" cy="46487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463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0"/>
                                  </p:stCondLst>
                                  <p:iterate type="wd">
                                    <p:tmAbs val="500"/>
                                  </p:iterate>
                                  <p:childTnLst>
                                    <p:set>
                                      <p:cBhvr>
                                        <p:cTn id="10"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3A393A"/>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47299-7F70-7E4E-4B56-DC3122E4E48C}"/>
              </a:ext>
            </a:extLst>
          </p:cNvPr>
          <p:cNvSpPr txBox="1"/>
          <p:nvPr/>
        </p:nvSpPr>
        <p:spPr>
          <a:xfrm>
            <a:off x="722993" y="1241799"/>
            <a:ext cx="3547327" cy="3798348"/>
          </a:xfrm>
          <a:prstGeom prst="rect">
            <a:avLst/>
          </a:prstGeom>
          <a:noFill/>
        </p:spPr>
        <p:txBody>
          <a:bodyPr wrap="square" rtlCol="0">
            <a:spAutoFit/>
          </a:bodyPr>
          <a:lstStyle/>
          <a:p>
            <a:pP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Male dogs are twice more likely to bite than female dogs</a:t>
            </a:r>
          </a:p>
        </p:txBody>
      </p:sp>
      <mc:AlternateContent xmlns:mc="http://schemas.openxmlformats.org/markup-compatibility/2006">
        <mc:Choice xmlns:cx2="http://schemas.microsoft.com/office/drawing/2015/10/21/chartex" Requires="cx2">
          <p:graphicFrame>
            <p:nvGraphicFramePr>
              <p:cNvPr id="4" name="Chart 3">
                <a:extLst>
                  <a:ext uri="{FF2B5EF4-FFF2-40B4-BE49-F238E27FC236}">
                    <a16:creationId xmlns:a16="http://schemas.microsoft.com/office/drawing/2014/main" id="{667048E0-AF08-E2DB-1C7A-9142B56ED4EE}"/>
                  </a:ext>
                </a:extLst>
              </p:cNvPr>
              <p:cNvGraphicFramePr/>
              <p:nvPr>
                <p:extLst>
                  <p:ext uri="{D42A27DB-BD31-4B8C-83A1-F6EECF244321}">
                    <p14:modId xmlns:p14="http://schemas.microsoft.com/office/powerpoint/2010/main" val="2013465728"/>
                  </p:ext>
                </p:extLst>
              </p:nvPr>
            </p:nvGraphicFramePr>
            <p:xfrm>
              <a:off x="4556143" y="877824"/>
              <a:ext cx="6912864" cy="5102352"/>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hart 3">
                <a:extLst>
                  <a:ext uri="{FF2B5EF4-FFF2-40B4-BE49-F238E27FC236}">
                    <a16:creationId xmlns:a16="http://schemas.microsoft.com/office/drawing/2014/main" id="{667048E0-AF08-E2DB-1C7A-9142B56ED4EE}"/>
                  </a:ext>
                </a:extLst>
              </p:cNvPr>
              <p:cNvPicPr>
                <a:picLocks noGrp="1" noRot="1" noChangeAspect="1" noMove="1" noResize="1" noEditPoints="1" noAdjustHandles="1" noChangeArrowheads="1" noChangeShapeType="1"/>
              </p:cNvPicPr>
              <p:nvPr/>
            </p:nvPicPr>
            <p:blipFill>
              <a:blip r:embed="rId4"/>
              <a:stretch>
                <a:fillRect/>
              </a:stretch>
            </p:blipFill>
            <p:spPr>
              <a:xfrm>
                <a:off x="4556143" y="877824"/>
                <a:ext cx="6912864" cy="5102352"/>
              </a:xfrm>
              <a:prstGeom prst="rect">
                <a:avLst/>
              </a:prstGeom>
            </p:spPr>
          </p:pic>
        </mc:Fallback>
      </mc:AlternateContent>
    </p:spTree>
    <p:extLst>
      <p:ext uri="{BB962C8B-B14F-4D97-AF65-F5344CB8AC3E}">
        <p14:creationId xmlns:p14="http://schemas.microsoft.com/office/powerpoint/2010/main" val="6797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0"/>
                                  </p:stCondLst>
                                  <p:childTnLst>
                                    <p:set>
                                      <p:cBhvr>
                                        <p:cTn id="10"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3A393A"/>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47299-7F70-7E4E-4B56-DC3122E4E48C}"/>
              </a:ext>
            </a:extLst>
          </p:cNvPr>
          <p:cNvSpPr txBox="1"/>
          <p:nvPr/>
        </p:nvSpPr>
        <p:spPr>
          <a:xfrm>
            <a:off x="3684879" y="235134"/>
            <a:ext cx="4822241" cy="751360"/>
          </a:xfrm>
          <a:prstGeom prst="rect">
            <a:avLst/>
          </a:prstGeom>
          <a:noFill/>
        </p:spPr>
        <p:txBody>
          <a:bodyPr wrap="square" rtlCol="0">
            <a:spAutoFit/>
          </a:bodyPr>
          <a:lstStyle/>
          <a:p>
            <a:pPr algn="ct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Cases of Rabies</a:t>
            </a:r>
          </a:p>
        </p:txBody>
      </p:sp>
      <p:graphicFrame>
        <p:nvGraphicFramePr>
          <p:cNvPr id="6" name="Table 5">
            <a:extLst>
              <a:ext uri="{FF2B5EF4-FFF2-40B4-BE49-F238E27FC236}">
                <a16:creationId xmlns:a16="http://schemas.microsoft.com/office/drawing/2014/main" id="{21FB9196-108F-4577-7233-6531563C6D65}"/>
              </a:ext>
            </a:extLst>
          </p:cNvPr>
          <p:cNvGraphicFramePr>
            <a:graphicFrameLocks noGrp="1"/>
          </p:cNvGraphicFramePr>
          <p:nvPr>
            <p:extLst>
              <p:ext uri="{D42A27DB-BD31-4B8C-83A1-F6EECF244321}">
                <p14:modId xmlns:p14="http://schemas.microsoft.com/office/powerpoint/2010/main" val="3168371064"/>
              </p:ext>
            </p:extLst>
          </p:nvPr>
        </p:nvGraphicFramePr>
        <p:xfrm>
          <a:off x="2691112" y="1292586"/>
          <a:ext cx="6809776" cy="5154430"/>
        </p:xfrm>
        <a:graphic>
          <a:graphicData uri="http://schemas.openxmlformats.org/drawingml/2006/table">
            <a:tbl>
              <a:tblPr firstRow="1" bandRow="1">
                <a:tableStyleId>{EB344D84-9AFB-497E-A393-DC336BA19D2E}</a:tableStyleId>
              </a:tblPr>
              <a:tblGrid>
                <a:gridCol w="1702444">
                  <a:extLst>
                    <a:ext uri="{9D8B030D-6E8A-4147-A177-3AD203B41FA5}">
                      <a16:colId xmlns:a16="http://schemas.microsoft.com/office/drawing/2014/main" val="2091325534"/>
                    </a:ext>
                  </a:extLst>
                </a:gridCol>
                <a:gridCol w="1702444">
                  <a:extLst>
                    <a:ext uri="{9D8B030D-6E8A-4147-A177-3AD203B41FA5}">
                      <a16:colId xmlns:a16="http://schemas.microsoft.com/office/drawing/2014/main" val="2291825307"/>
                    </a:ext>
                  </a:extLst>
                </a:gridCol>
                <a:gridCol w="1702444">
                  <a:extLst>
                    <a:ext uri="{9D8B030D-6E8A-4147-A177-3AD203B41FA5}">
                      <a16:colId xmlns:a16="http://schemas.microsoft.com/office/drawing/2014/main" val="2331517728"/>
                    </a:ext>
                  </a:extLst>
                </a:gridCol>
                <a:gridCol w="1702444">
                  <a:extLst>
                    <a:ext uri="{9D8B030D-6E8A-4147-A177-3AD203B41FA5}">
                      <a16:colId xmlns:a16="http://schemas.microsoft.com/office/drawing/2014/main" val="2293219489"/>
                    </a:ext>
                  </a:extLst>
                </a:gridCol>
              </a:tblGrid>
              <a:tr h="515443">
                <a:tc>
                  <a:txBody>
                    <a:bodyPr/>
                    <a:lstStyle/>
                    <a:p>
                      <a:pPr algn="ctr" fontAlgn="ctr"/>
                      <a:r>
                        <a:rPr lang="en-US" sz="1800" b="1" u="none" strike="noStrike" dirty="0">
                          <a:effectLst/>
                        </a:rPr>
                        <a:t>SPECIES</a:t>
                      </a:r>
                      <a:endParaRPr lang="en-US" sz="1800" b="1" i="0" u="none" strike="noStrike" dirty="0">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b="1" u="none" strike="noStrike" dirty="0">
                          <a:effectLst/>
                        </a:rPr>
                        <a:t>BITES</a:t>
                      </a:r>
                      <a:endParaRPr lang="en-US" sz="1800" b="1" i="0" u="none" strike="noStrike" dirty="0">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b="1" u="none" strike="noStrike" dirty="0">
                          <a:effectLst/>
                        </a:rPr>
                        <a:t>RABIES</a:t>
                      </a:r>
                      <a:endParaRPr lang="en-US" sz="1800" b="1" i="0" u="none" strike="noStrike" dirty="0">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b="1" u="none" strike="noStrike" dirty="0">
                          <a:effectLst/>
                        </a:rPr>
                        <a:t>%</a:t>
                      </a:r>
                      <a:endParaRPr lang="en-US" sz="1800" b="1" i="0" u="none" strike="noStrike" dirty="0">
                        <a:solidFill>
                          <a:srgbClr val="000000"/>
                        </a:solidFill>
                        <a:effectLst/>
                        <a:latin typeface="Helvetica Neue" panose="02000503000000020004" pitchFamily="2" charset="0"/>
                      </a:endParaRPr>
                    </a:p>
                  </a:txBody>
                  <a:tcPr marL="9525" marR="9525" marT="9525" marB="0" anchor="ctr"/>
                </a:tc>
                <a:extLst>
                  <a:ext uri="{0D108BD9-81ED-4DB2-BD59-A6C34878D82A}">
                    <a16:rowId xmlns:a16="http://schemas.microsoft.com/office/drawing/2014/main" val="3281155866"/>
                  </a:ext>
                </a:extLst>
              </a:tr>
              <a:tr h="515443">
                <a:tc>
                  <a:txBody>
                    <a:bodyPr/>
                    <a:lstStyle/>
                    <a:p>
                      <a:pPr algn="ctr" fontAlgn="ctr"/>
                      <a:r>
                        <a:rPr lang="en-US" sz="1800" u="none" strike="noStrike">
                          <a:effectLst/>
                        </a:rPr>
                        <a:t>DOG</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dirty="0">
                          <a:effectLst/>
                        </a:rPr>
                        <a:t>6925</a:t>
                      </a:r>
                      <a:endParaRPr lang="en-US" sz="1800" b="0" i="0" u="none" strike="noStrike" dirty="0">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6103729"/>
                  </a:ext>
                </a:extLst>
              </a:tr>
              <a:tr h="515443">
                <a:tc>
                  <a:txBody>
                    <a:bodyPr/>
                    <a:lstStyle/>
                    <a:p>
                      <a:pPr algn="ctr" fontAlgn="ctr"/>
                      <a:r>
                        <a:rPr lang="en-US" sz="1800" u="none" strike="noStrike">
                          <a:effectLst/>
                        </a:rPr>
                        <a:t>CAT</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1532</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89634475"/>
                  </a:ext>
                </a:extLst>
              </a:tr>
              <a:tr h="515443">
                <a:tc>
                  <a:txBody>
                    <a:bodyPr/>
                    <a:lstStyle/>
                    <a:p>
                      <a:pPr algn="ctr" fontAlgn="ctr"/>
                      <a:r>
                        <a:rPr lang="en-US" sz="1800" u="none" strike="noStrike">
                          <a:effectLst/>
                        </a:rPr>
                        <a:t>BAT</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76</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65838605"/>
                  </a:ext>
                </a:extLst>
              </a:tr>
              <a:tr h="515443">
                <a:tc>
                  <a:txBody>
                    <a:bodyPr/>
                    <a:lstStyle/>
                    <a:p>
                      <a:pPr algn="ctr" fontAlgn="ctr"/>
                      <a:r>
                        <a:rPr lang="en-US" sz="1800" u="none" strike="noStrike">
                          <a:effectLst/>
                        </a:rPr>
                        <a:t>RACCOON</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21</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4587241"/>
                  </a:ext>
                </a:extLst>
              </a:tr>
              <a:tr h="515443">
                <a:tc>
                  <a:txBody>
                    <a:bodyPr/>
                    <a:lstStyle/>
                    <a:p>
                      <a:pPr algn="ctr" fontAlgn="ctr"/>
                      <a:r>
                        <a:rPr lang="en-US" sz="1800" u="none" strike="noStrike">
                          <a:effectLst/>
                        </a:rPr>
                        <a:t>OTHER</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8</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97682443"/>
                  </a:ext>
                </a:extLst>
              </a:tr>
              <a:tr h="515443">
                <a:tc>
                  <a:txBody>
                    <a:bodyPr/>
                    <a:lstStyle/>
                    <a:p>
                      <a:pPr algn="ctr" fontAlgn="ctr"/>
                      <a:r>
                        <a:rPr lang="en-US" sz="1800" u="none" strike="noStrike">
                          <a:effectLst/>
                        </a:rPr>
                        <a:t>HORSE</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5</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70622131"/>
                  </a:ext>
                </a:extLst>
              </a:tr>
              <a:tr h="515443">
                <a:tc>
                  <a:txBody>
                    <a:bodyPr/>
                    <a:lstStyle/>
                    <a:p>
                      <a:pPr algn="ctr" fontAlgn="ctr"/>
                      <a:r>
                        <a:rPr lang="en-US" sz="1800" u="none" strike="noStrike">
                          <a:effectLst/>
                        </a:rPr>
                        <a:t>FERRET</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4</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5930976"/>
                  </a:ext>
                </a:extLst>
              </a:tr>
              <a:tr h="515443">
                <a:tc>
                  <a:txBody>
                    <a:bodyPr/>
                    <a:lstStyle/>
                    <a:p>
                      <a:pPr algn="ctr" fontAlgn="ctr"/>
                      <a:r>
                        <a:rPr lang="en-US" sz="1800" u="none" strike="noStrike" dirty="0">
                          <a:effectLst/>
                        </a:rPr>
                        <a:t>RABBIT</a:t>
                      </a:r>
                      <a:endParaRPr lang="en-US" sz="1800" b="0" i="0" u="none" strike="noStrike" dirty="0">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3</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87697493"/>
                  </a:ext>
                </a:extLst>
              </a:tr>
              <a:tr h="515443">
                <a:tc>
                  <a:txBody>
                    <a:bodyPr/>
                    <a:lstStyle/>
                    <a:p>
                      <a:pPr algn="ctr" fontAlgn="ctr"/>
                      <a:r>
                        <a:rPr lang="en-US" sz="1800" u="none" strike="noStrike" dirty="0">
                          <a:effectLst/>
                        </a:rPr>
                        <a:t>SKUNK</a:t>
                      </a:r>
                      <a:endParaRPr lang="en-US" sz="1800" b="0" i="0" u="none" strike="noStrike" dirty="0">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Helvetica Neue" panose="02000503000000020004" pitchFamily="2"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450678"/>
                  </a:ext>
                </a:extLst>
              </a:tr>
            </a:tbl>
          </a:graphicData>
        </a:graphic>
      </p:graphicFrame>
    </p:spTree>
    <p:extLst>
      <p:ext uri="{BB962C8B-B14F-4D97-AF65-F5344CB8AC3E}">
        <p14:creationId xmlns:p14="http://schemas.microsoft.com/office/powerpoint/2010/main" val="322594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47299-7F70-7E4E-4B56-DC3122E4E48C}"/>
              </a:ext>
            </a:extLst>
          </p:cNvPr>
          <p:cNvSpPr txBox="1"/>
          <p:nvPr/>
        </p:nvSpPr>
        <p:spPr>
          <a:xfrm>
            <a:off x="1075427" y="945158"/>
            <a:ext cx="10041146" cy="751360"/>
          </a:xfrm>
          <a:prstGeom prst="rect">
            <a:avLst/>
          </a:prstGeom>
          <a:noFill/>
        </p:spPr>
        <p:txBody>
          <a:bodyPr wrap="square" rtlCol="0">
            <a:spAutoFit/>
          </a:bodyPr>
          <a:lstStyle/>
          <a:p>
            <a:pPr algn="ct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When a dog bites you, can you get rabies?</a:t>
            </a:r>
          </a:p>
        </p:txBody>
      </p:sp>
      <p:grpSp>
        <p:nvGrpSpPr>
          <p:cNvPr id="105" name="Group 104">
            <a:extLst>
              <a:ext uri="{FF2B5EF4-FFF2-40B4-BE49-F238E27FC236}">
                <a16:creationId xmlns:a16="http://schemas.microsoft.com/office/drawing/2014/main" id="{C04682B4-0D9D-E43E-2711-8A03A138F8EB}"/>
              </a:ext>
            </a:extLst>
          </p:cNvPr>
          <p:cNvGrpSpPr/>
          <p:nvPr/>
        </p:nvGrpSpPr>
        <p:grpSpPr>
          <a:xfrm>
            <a:off x="2224890" y="2620400"/>
            <a:ext cx="7742220" cy="1245396"/>
            <a:chOff x="2224890" y="2620400"/>
            <a:chExt cx="7742220" cy="1245396"/>
          </a:xfrm>
        </p:grpSpPr>
        <p:grpSp>
          <p:nvGrpSpPr>
            <p:cNvPr id="93" name="Group 92">
              <a:extLst>
                <a:ext uri="{FF2B5EF4-FFF2-40B4-BE49-F238E27FC236}">
                  <a16:creationId xmlns:a16="http://schemas.microsoft.com/office/drawing/2014/main" id="{0E158F24-0899-A3F7-76CB-D13D065DE95E}"/>
                </a:ext>
              </a:extLst>
            </p:cNvPr>
            <p:cNvGrpSpPr/>
            <p:nvPr/>
          </p:nvGrpSpPr>
          <p:grpSpPr>
            <a:xfrm>
              <a:off x="2224890" y="2620400"/>
              <a:ext cx="7742220" cy="611608"/>
              <a:chOff x="4023361" y="400179"/>
              <a:chExt cx="7742220" cy="611608"/>
            </a:xfrm>
          </p:grpSpPr>
          <p:sp>
            <p:nvSpPr>
              <p:cNvPr id="10" name="Freeform 9">
                <a:extLst>
                  <a:ext uri="{FF2B5EF4-FFF2-40B4-BE49-F238E27FC236}">
                    <a16:creationId xmlns:a16="http://schemas.microsoft.com/office/drawing/2014/main" id="{22CB8AF3-6B45-50D6-58BB-150DB785A028}"/>
                  </a:ext>
                </a:extLst>
              </p:cNvPr>
              <p:cNvSpPr/>
              <p:nvPr/>
            </p:nvSpPr>
            <p:spPr>
              <a:xfrm>
                <a:off x="4023361" y="400179"/>
                <a:ext cx="1935561" cy="605109"/>
              </a:xfrm>
              <a:custGeom>
                <a:avLst/>
                <a:gdLst>
                  <a:gd name="connsiteX0" fmla="*/ -690 w 1935561"/>
                  <a:gd name="connsiteY0" fmla="*/ -72 h 605109"/>
                  <a:gd name="connsiteX1" fmla="*/ 1934872 w 1935561"/>
                  <a:gd name="connsiteY1" fmla="*/ -72 h 605109"/>
                  <a:gd name="connsiteX2" fmla="*/ 1934872 w 1935561"/>
                  <a:gd name="connsiteY2" fmla="*/ 605037 h 605109"/>
                  <a:gd name="connsiteX3" fmla="*/ -690 w 1935561"/>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61" h="605109">
                    <a:moveTo>
                      <a:pt x="-690" y="-72"/>
                    </a:moveTo>
                    <a:lnTo>
                      <a:pt x="1934872" y="-72"/>
                    </a:lnTo>
                    <a:lnTo>
                      <a:pt x="1934872"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BBCE555-A524-08EC-0783-D4F52BC716EB}"/>
                  </a:ext>
                </a:extLst>
              </p:cNvPr>
              <p:cNvSpPr/>
              <p:nvPr/>
            </p:nvSpPr>
            <p:spPr>
              <a:xfrm>
                <a:off x="5958923" y="400179"/>
                <a:ext cx="1935535" cy="605109"/>
              </a:xfrm>
              <a:custGeom>
                <a:avLst/>
                <a:gdLst>
                  <a:gd name="connsiteX0" fmla="*/ -690 w 1935535"/>
                  <a:gd name="connsiteY0" fmla="*/ -72 h 605109"/>
                  <a:gd name="connsiteX1" fmla="*/ 1934846 w 1935535"/>
                  <a:gd name="connsiteY1" fmla="*/ -72 h 605109"/>
                  <a:gd name="connsiteX2" fmla="*/ 1934846 w 1935535"/>
                  <a:gd name="connsiteY2" fmla="*/ 605037 h 605109"/>
                  <a:gd name="connsiteX3" fmla="*/ -690 w 1935535"/>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35" h="605109">
                    <a:moveTo>
                      <a:pt x="-690" y="-72"/>
                    </a:moveTo>
                    <a:lnTo>
                      <a:pt x="1934846" y="-72"/>
                    </a:lnTo>
                    <a:lnTo>
                      <a:pt x="1934846"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992733-BAB6-4C1A-0B9A-B3C7FD4107E5}"/>
                  </a:ext>
                </a:extLst>
              </p:cNvPr>
              <p:cNvSpPr/>
              <p:nvPr/>
            </p:nvSpPr>
            <p:spPr>
              <a:xfrm>
                <a:off x="7894459" y="400179"/>
                <a:ext cx="1935561" cy="605109"/>
              </a:xfrm>
              <a:custGeom>
                <a:avLst/>
                <a:gdLst>
                  <a:gd name="connsiteX0" fmla="*/ -690 w 1935561"/>
                  <a:gd name="connsiteY0" fmla="*/ -72 h 605109"/>
                  <a:gd name="connsiteX1" fmla="*/ 1934871 w 1935561"/>
                  <a:gd name="connsiteY1" fmla="*/ -72 h 605109"/>
                  <a:gd name="connsiteX2" fmla="*/ 1934871 w 1935561"/>
                  <a:gd name="connsiteY2" fmla="*/ 605037 h 605109"/>
                  <a:gd name="connsiteX3" fmla="*/ -690 w 1935561"/>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61" h="605109">
                    <a:moveTo>
                      <a:pt x="-690" y="-72"/>
                    </a:moveTo>
                    <a:lnTo>
                      <a:pt x="1934871" y="-72"/>
                    </a:lnTo>
                    <a:lnTo>
                      <a:pt x="1934871"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10F7875-BC30-1AB3-F3A1-0A5170CB2BA0}"/>
                  </a:ext>
                </a:extLst>
              </p:cNvPr>
              <p:cNvSpPr/>
              <p:nvPr/>
            </p:nvSpPr>
            <p:spPr>
              <a:xfrm>
                <a:off x="9830020" y="400179"/>
                <a:ext cx="1935561" cy="605109"/>
              </a:xfrm>
              <a:custGeom>
                <a:avLst/>
                <a:gdLst>
                  <a:gd name="connsiteX0" fmla="*/ -690 w 1935561"/>
                  <a:gd name="connsiteY0" fmla="*/ -72 h 605109"/>
                  <a:gd name="connsiteX1" fmla="*/ 1934871 w 1935561"/>
                  <a:gd name="connsiteY1" fmla="*/ -72 h 605109"/>
                  <a:gd name="connsiteX2" fmla="*/ 1934871 w 1935561"/>
                  <a:gd name="connsiteY2" fmla="*/ 605037 h 605109"/>
                  <a:gd name="connsiteX3" fmla="*/ -690 w 1935561"/>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61" h="605109">
                    <a:moveTo>
                      <a:pt x="-690" y="-72"/>
                    </a:moveTo>
                    <a:lnTo>
                      <a:pt x="1934871" y="-72"/>
                    </a:lnTo>
                    <a:lnTo>
                      <a:pt x="1934871"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17823406-5B1B-3CF2-4E55-9F18C20DBBD5}"/>
                  </a:ext>
                </a:extLst>
              </p:cNvPr>
              <p:cNvSpPr/>
              <p:nvPr/>
            </p:nvSpPr>
            <p:spPr>
              <a:xfrm>
                <a:off x="4023361" y="1005289"/>
                <a:ext cx="7742219" cy="6498"/>
              </a:xfrm>
              <a:custGeom>
                <a:avLst/>
                <a:gdLst>
                  <a:gd name="connsiteX0" fmla="*/ -690 w 7742219"/>
                  <a:gd name="connsiteY0" fmla="*/ -72 h 6498"/>
                  <a:gd name="connsiteX1" fmla="*/ 7741530 w 7742219"/>
                  <a:gd name="connsiteY1" fmla="*/ -72 h 6498"/>
                </a:gdLst>
                <a:ahLst/>
                <a:cxnLst>
                  <a:cxn ang="0">
                    <a:pos x="connsiteX0" y="connsiteY0"/>
                  </a:cxn>
                  <a:cxn ang="0">
                    <a:pos x="connsiteX1" y="connsiteY1"/>
                  </a:cxn>
                </a:cxnLst>
                <a:rect l="l" t="t" r="r" b="b"/>
                <a:pathLst>
                  <a:path w="7742219" h="6498">
                    <a:moveTo>
                      <a:pt x="-690" y="-72"/>
                    </a:moveTo>
                    <a:lnTo>
                      <a:pt x="7741530" y="-72"/>
                    </a:lnTo>
                  </a:path>
                </a:pathLst>
              </a:custGeom>
              <a:noFill/>
              <a:ln w="25995" cap="flat">
                <a:solidFill>
                  <a:srgbClr val="000000"/>
                </a:solidFill>
                <a:prstDash val="solid"/>
                <a:round/>
              </a:ln>
            </p:spPr>
            <p:txBody>
              <a:bodyPr rtlCol="0" anchor="ctr"/>
              <a:lstStyle/>
              <a:p>
                <a:endParaRPr lang="en-US"/>
              </a:p>
            </p:txBody>
          </p:sp>
          <p:sp>
            <p:nvSpPr>
              <p:cNvPr id="51" name="Freeform 50">
                <a:extLst>
                  <a:ext uri="{FF2B5EF4-FFF2-40B4-BE49-F238E27FC236}">
                    <a16:creationId xmlns:a16="http://schemas.microsoft.com/office/drawing/2014/main" id="{A1E432AB-CD9B-72BA-1DBE-C28BF2DD533B}"/>
                  </a:ext>
                </a:extLst>
              </p:cNvPr>
              <p:cNvSpPr/>
              <p:nvPr/>
            </p:nvSpPr>
            <p:spPr>
              <a:xfrm>
                <a:off x="4023361" y="400179"/>
                <a:ext cx="7742219" cy="6498"/>
              </a:xfrm>
              <a:custGeom>
                <a:avLst/>
                <a:gdLst>
                  <a:gd name="connsiteX0" fmla="*/ -690 w 7742219"/>
                  <a:gd name="connsiteY0" fmla="*/ -72 h 6498"/>
                  <a:gd name="connsiteX1" fmla="*/ 7741530 w 7742219"/>
                  <a:gd name="connsiteY1" fmla="*/ -72 h 6498"/>
                </a:gdLst>
                <a:ahLst/>
                <a:cxnLst>
                  <a:cxn ang="0">
                    <a:pos x="connsiteX0" y="connsiteY0"/>
                  </a:cxn>
                  <a:cxn ang="0">
                    <a:pos x="connsiteX1" y="connsiteY1"/>
                  </a:cxn>
                </a:cxnLst>
                <a:rect l="l" t="t" r="r" b="b"/>
                <a:pathLst>
                  <a:path w="7742219" h="6498">
                    <a:moveTo>
                      <a:pt x="-690" y="-72"/>
                    </a:moveTo>
                    <a:lnTo>
                      <a:pt x="7741530" y="-72"/>
                    </a:lnTo>
                  </a:path>
                </a:pathLst>
              </a:custGeom>
              <a:noFill/>
              <a:ln w="25995" cap="flat">
                <a:solidFill>
                  <a:srgbClr val="000000"/>
                </a:solidFill>
                <a:prstDash val="solid"/>
                <a:round/>
              </a:ln>
            </p:spPr>
            <p:txBody>
              <a:bodyPr rtlCol="0" anchor="ctr"/>
              <a:lstStyle/>
              <a:p>
                <a:endParaRPr lang="en-US"/>
              </a:p>
            </p:txBody>
          </p:sp>
          <p:sp>
            <p:nvSpPr>
              <p:cNvPr id="53" name="TextBox 52">
                <a:extLst>
                  <a:ext uri="{FF2B5EF4-FFF2-40B4-BE49-F238E27FC236}">
                    <a16:creationId xmlns:a16="http://schemas.microsoft.com/office/drawing/2014/main" id="{C28D7F90-BF38-E3CF-1749-4224B7BE3E49}"/>
                  </a:ext>
                </a:extLst>
              </p:cNvPr>
              <p:cNvSpPr txBox="1"/>
              <p:nvPr/>
            </p:nvSpPr>
            <p:spPr>
              <a:xfrm>
                <a:off x="10621098" y="520610"/>
                <a:ext cx="351845" cy="377381"/>
              </a:xfrm>
              <a:prstGeom prst="rect">
                <a:avLst/>
              </a:prstGeom>
              <a:noFill/>
            </p:spPr>
            <p:txBody>
              <a:bodyPr wrap="none" rtlCol="0">
                <a:spAutoFit/>
              </a:bodyPr>
              <a:lstStyle/>
              <a:p>
                <a:pPr algn="l"/>
                <a:r>
                  <a:rPr lang="en-US" sz="2700" b="1" spc="0" baseline="0">
                    <a:ln/>
                    <a:solidFill>
                      <a:srgbClr val="FFFFFF"/>
                    </a:solidFill>
                    <a:latin typeface="Calibri"/>
                    <a:cs typeface="Calibri"/>
                    <a:sym typeface="Calibri"/>
                    <a:rtl val="0"/>
                  </a:rPr>
                  <a:t>%</a:t>
                </a:r>
              </a:p>
            </p:txBody>
          </p:sp>
          <p:sp>
            <p:nvSpPr>
              <p:cNvPr id="54" name="TextBox 53">
                <a:extLst>
                  <a:ext uri="{FF2B5EF4-FFF2-40B4-BE49-F238E27FC236}">
                    <a16:creationId xmlns:a16="http://schemas.microsoft.com/office/drawing/2014/main" id="{054B02BA-AC5F-CCAC-F54F-D57C61AF42C2}"/>
                  </a:ext>
                </a:extLst>
              </p:cNvPr>
              <p:cNvSpPr txBox="1"/>
              <p:nvPr/>
            </p:nvSpPr>
            <p:spPr>
              <a:xfrm>
                <a:off x="8426695" y="520610"/>
                <a:ext cx="871738" cy="377381"/>
              </a:xfrm>
              <a:prstGeom prst="rect">
                <a:avLst/>
              </a:prstGeom>
              <a:noFill/>
            </p:spPr>
            <p:txBody>
              <a:bodyPr wrap="none" rtlCol="0">
                <a:spAutoFit/>
              </a:bodyPr>
              <a:lstStyle/>
              <a:p>
                <a:pPr algn="l"/>
                <a:r>
                  <a:rPr lang="en-US" sz="2700" b="1" spc="0" baseline="0" dirty="0">
                    <a:ln/>
                    <a:solidFill>
                      <a:srgbClr val="FFFFFF"/>
                    </a:solidFill>
                    <a:latin typeface="Calibri"/>
                    <a:cs typeface="Calibri"/>
                    <a:sym typeface="Calibri"/>
                    <a:rtl val="0"/>
                  </a:rPr>
                  <a:t>RABIES</a:t>
                </a:r>
              </a:p>
            </p:txBody>
          </p:sp>
          <p:sp>
            <p:nvSpPr>
              <p:cNvPr id="55" name="TextBox 54">
                <a:extLst>
                  <a:ext uri="{FF2B5EF4-FFF2-40B4-BE49-F238E27FC236}">
                    <a16:creationId xmlns:a16="http://schemas.microsoft.com/office/drawing/2014/main" id="{F03BAF1A-DAE1-2700-3D72-6E0DE42018FE}"/>
                  </a:ext>
                </a:extLst>
              </p:cNvPr>
              <p:cNvSpPr txBox="1"/>
              <p:nvPr/>
            </p:nvSpPr>
            <p:spPr>
              <a:xfrm>
                <a:off x="6569962" y="520610"/>
                <a:ext cx="715770" cy="377381"/>
              </a:xfrm>
              <a:prstGeom prst="rect">
                <a:avLst/>
              </a:prstGeom>
              <a:noFill/>
            </p:spPr>
            <p:txBody>
              <a:bodyPr wrap="none" rtlCol="0">
                <a:spAutoFit/>
              </a:bodyPr>
              <a:lstStyle/>
              <a:p>
                <a:pPr algn="l"/>
                <a:r>
                  <a:rPr lang="en-US" sz="2700" b="1" spc="0" baseline="0">
                    <a:ln/>
                    <a:solidFill>
                      <a:srgbClr val="FFFFFF"/>
                    </a:solidFill>
                    <a:latin typeface="Calibri"/>
                    <a:cs typeface="Calibri"/>
                    <a:sym typeface="Calibri"/>
                    <a:rtl val="0"/>
                  </a:rPr>
                  <a:t>BITES</a:t>
                </a:r>
              </a:p>
            </p:txBody>
          </p:sp>
          <p:sp>
            <p:nvSpPr>
              <p:cNvPr id="56" name="TextBox 55">
                <a:extLst>
                  <a:ext uri="{FF2B5EF4-FFF2-40B4-BE49-F238E27FC236}">
                    <a16:creationId xmlns:a16="http://schemas.microsoft.com/office/drawing/2014/main" id="{59A4CFEB-8CB9-DB67-ED11-3D3086C7444B}"/>
                  </a:ext>
                </a:extLst>
              </p:cNvPr>
              <p:cNvSpPr txBox="1"/>
              <p:nvPr/>
            </p:nvSpPr>
            <p:spPr>
              <a:xfrm>
                <a:off x="4523202" y="520610"/>
                <a:ext cx="936724" cy="377381"/>
              </a:xfrm>
              <a:prstGeom prst="rect">
                <a:avLst/>
              </a:prstGeom>
              <a:noFill/>
            </p:spPr>
            <p:txBody>
              <a:bodyPr wrap="none" rtlCol="0">
                <a:spAutoFit/>
              </a:bodyPr>
              <a:lstStyle/>
              <a:p>
                <a:pPr algn="l"/>
                <a:r>
                  <a:rPr lang="en-US" sz="2700" b="1" spc="0" baseline="0" dirty="0">
                    <a:ln/>
                    <a:solidFill>
                      <a:srgbClr val="FFFFFF"/>
                    </a:solidFill>
                    <a:latin typeface="Calibri"/>
                    <a:cs typeface="Calibri"/>
                    <a:sym typeface="Calibri"/>
                    <a:rtl val="0"/>
                  </a:rPr>
                  <a:t>SPECIES</a:t>
                </a:r>
              </a:p>
            </p:txBody>
          </p:sp>
        </p:grpSp>
        <p:grpSp>
          <p:nvGrpSpPr>
            <p:cNvPr id="94" name="Group 93">
              <a:extLst>
                <a:ext uri="{FF2B5EF4-FFF2-40B4-BE49-F238E27FC236}">
                  <a16:creationId xmlns:a16="http://schemas.microsoft.com/office/drawing/2014/main" id="{179F6AD6-2B0E-649D-4E5B-30EAD95F2B9E}"/>
                </a:ext>
              </a:extLst>
            </p:cNvPr>
            <p:cNvGrpSpPr/>
            <p:nvPr/>
          </p:nvGrpSpPr>
          <p:grpSpPr>
            <a:xfrm>
              <a:off x="2224890" y="3260680"/>
              <a:ext cx="7742220" cy="605116"/>
              <a:chOff x="4023361" y="1005289"/>
              <a:chExt cx="7742220" cy="605116"/>
            </a:xfrm>
          </p:grpSpPr>
          <p:sp>
            <p:nvSpPr>
              <p:cNvPr id="14" name="Freeform 13">
                <a:extLst>
                  <a:ext uri="{FF2B5EF4-FFF2-40B4-BE49-F238E27FC236}">
                    <a16:creationId xmlns:a16="http://schemas.microsoft.com/office/drawing/2014/main" id="{4546B34B-2BB1-EF8C-23B1-F787C6C35604}"/>
                  </a:ext>
                </a:extLst>
              </p:cNvPr>
              <p:cNvSpPr/>
              <p:nvPr/>
            </p:nvSpPr>
            <p:spPr>
              <a:xfrm>
                <a:off x="4023361" y="1005289"/>
                <a:ext cx="1935561" cy="605116"/>
              </a:xfrm>
              <a:custGeom>
                <a:avLst/>
                <a:gdLst>
                  <a:gd name="connsiteX0" fmla="*/ -690 w 1935561"/>
                  <a:gd name="connsiteY0" fmla="*/ -72 h 605116"/>
                  <a:gd name="connsiteX1" fmla="*/ 1934872 w 1935561"/>
                  <a:gd name="connsiteY1" fmla="*/ -72 h 605116"/>
                  <a:gd name="connsiteX2" fmla="*/ 1934872 w 1935561"/>
                  <a:gd name="connsiteY2" fmla="*/ 605044 h 605116"/>
                  <a:gd name="connsiteX3" fmla="*/ -690 w 1935561"/>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61" h="605116">
                    <a:moveTo>
                      <a:pt x="-690" y="-72"/>
                    </a:moveTo>
                    <a:lnTo>
                      <a:pt x="1934872" y="-72"/>
                    </a:lnTo>
                    <a:lnTo>
                      <a:pt x="1934872" y="605044"/>
                    </a:lnTo>
                    <a:lnTo>
                      <a:pt x="-690" y="605044"/>
                    </a:lnTo>
                    <a:close/>
                  </a:path>
                </a:pathLst>
              </a:custGeom>
              <a:solidFill>
                <a:srgbClr val="E7E7E7"/>
              </a:solidFill>
              <a:ln w="6499" cap="flat">
                <a:noFill/>
                <a:prstDash val="solid"/>
                <a:miter/>
              </a:ln>
            </p:spPr>
            <p:txBody>
              <a:bodyPr rtlCol="0" anchor="ctr"/>
              <a:lstStyle/>
              <a:p>
                <a:endParaRPr lang="en-US" sz="1600" dirty="0"/>
              </a:p>
            </p:txBody>
          </p:sp>
          <p:sp>
            <p:nvSpPr>
              <p:cNvPr id="15" name="Freeform 14">
                <a:extLst>
                  <a:ext uri="{FF2B5EF4-FFF2-40B4-BE49-F238E27FC236}">
                    <a16:creationId xmlns:a16="http://schemas.microsoft.com/office/drawing/2014/main" id="{1D2AC645-A5AD-3DA2-51DC-A1D0F4E6FD63}"/>
                  </a:ext>
                </a:extLst>
              </p:cNvPr>
              <p:cNvSpPr/>
              <p:nvPr/>
            </p:nvSpPr>
            <p:spPr>
              <a:xfrm>
                <a:off x="5958923" y="1005289"/>
                <a:ext cx="1935535" cy="605116"/>
              </a:xfrm>
              <a:custGeom>
                <a:avLst/>
                <a:gdLst>
                  <a:gd name="connsiteX0" fmla="*/ -690 w 1935535"/>
                  <a:gd name="connsiteY0" fmla="*/ -72 h 605116"/>
                  <a:gd name="connsiteX1" fmla="*/ 1934846 w 1935535"/>
                  <a:gd name="connsiteY1" fmla="*/ -72 h 605116"/>
                  <a:gd name="connsiteX2" fmla="*/ 1934846 w 1935535"/>
                  <a:gd name="connsiteY2" fmla="*/ 605044 h 605116"/>
                  <a:gd name="connsiteX3" fmla="*/ -690 w 1935535"/>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35" h="605116">
                    <a:moveTo>
                      <a:pt x="-690" y="-72"/>
                    </a:moveTo>
                    <a:lnTo>
                      <a:pt x="1934846" y="-72"/>
                    </a:lnTo>
                    <a:lnTo>
                      <a:pt x="1934846" y="605044"/>
                    </a:lnTo>
                    <a:lnTo>
                      <a:pt x="-690" y="605044"/>
                    </a:lnTo>
                    <a:close/>
                  </a:path>
                </a:pathLst>
              </a:custGeom>
              <a:solidFill>
                <a:srgbClr val="E7E7E7"/>
              </a:solidFill>
              <a:ln w="6499"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AFCD90F-4628-1084-ABED-92056BDF1BC5}"/>
                  </a:ext>
                </a:extLst>
              </p:cNvPr>
              <p:cNvSpPr/>
              <p:nvPr/>
            </p:nvSpPr>
            <p:spPr>
              <a:xfrm>
                <a:off x="7894459" y="1005289"/>
                <a:ext cx="1935561" cy="605116"/>
              </a:xfrm>
              <a:custGeom>
                <a:avLst/>
                <a:gdLst>
                  <a:gd name="connsiteX0" fmla="*/ -690 w 1935561"/>
                  <a:gd name="connsiteY0" fmla="*/ -72 h 605116"/>
                  <a:gd name="connsiteX1" fmla="*/ 1934871 w 1935561"/>
                  <a:gd name="connsiteY1" fmla="*/ -72 h 605116"/>
                  <a:gd name="connsiteX2" fmla="*/ 1934871 w 1935561"/>
                  <a:gd name="connsiteY2" fmla="*/ 605044 h 605116"/>
                  <a:gd name="connsiteX3" fmla="*/ -690 w 1935561"/>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61" h="605116">
                    <a:moveTo>
                      <a:pt x="-690" y="-72"/>
                    </a:moveTo>
                    <a:lnTo>
                      <a:pt x="1934871" y="-72"/>
                    </a:lnTo>
                    <a:lnTo>
                      <a:pt x="1934871" y="605044"/>
                    </a:lnTo>
                    <a:lnTo>
                      <a:pt x="-690" y="605044"/>
                    </a:lnTo>
                    <a:close/>
                  </a:path>
                </a:pathLst>
              </a:custGeom>
              <a:solidFill>
                <a:srgbClr val="E7E7E7"/>
              </a:solidFill>
              <a:ln w="6499"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7674B8B-B940-C023-5CF7-1A1D90516B20}"/>
                  </a:ext>
                </a:extLst>
              </p:cNvPr>
              <p:cNvSpPr/>
              <p:nvPr/>
            </p:nvSpPr>
            <p:spPr>
              <a:xfrm>
                <a:off x="9830020" y="1005289"/>
                <a:ext cx="1935561" cy="605116"/>
              </a:xfrm>
              <a:custGeom>
                <a:avLst/>
                <a:gdLst>
                  <a:gd name="connsiteX0" fmla="*/ -690 w 1935561"/>
                  <a:gd name="connsiteY0" fmla="*/ -72 h 605116"/>
                  <a:gd name="connsiteX1" fmla="*/ 1934871 w 1935561"/>
                  <a:gd name="connsiteY1" fmla="*/ -72 h 605116"/>
                  <a:gd name="connsiteX2" fmla="*/ 1934871 w 1935561"/>
                  <a:gd name="connsiteY2" fmla="*/ 605044 h 605116"/>
                  <a:gd name="connsiteX3" fmla="*/ -690 w 1935561"/>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61" h="605116">
                    <a:moveTo>
                      <a:pt x="-690" y="-72"/>
                    </a:moveTo>
                    <a:lnTo>
                      <a:pt x="1934871" y="-72"/>
                    </a:lnTo>
                    <a:lnTo>
                      <a:pt x="1934871" y="605044"/>
                    </a:lnTo>
                    <a:lnTo>
                      <a:pt x="-690" y="605044"/>
                    </a:lnTo>
                    <a:close/>
                  </a:path>
                </a:pathLst>
              </a:custGeom>
              <a:solidFill>
                <a:srgbClr val="E7E7E7"/>
              </a:solidFill>
              <a:ln w="6499" cap="flat">
                <a:noFill/>
                <a:prstDash val="solid"/>
                <a:miter/>
              </a:ln>
            </p:spPr>
            <p:txBody>
              <a:bodyPr rtlCol="0" anchor="ctr"/>
              <a:lstStyle/>
              <a:p>
                <a:endParaRPr lang="en-US"/>
              </a:p>
            </p:txBody>
          </p:sp>
          <p:sp>
            <p:nvSpPr>
              <p:cNvPr id="57" name="TextBox 56">
                <a:extLst>
                  <a:ext uri="{FF2B5EF4-FFF2-40B4-BE49-F238E27FC236}">
                    <a16:creationId xmlns:a16="http://schemas.microsoft.com/office/drawing/2014/main" id="{1038B887-EAE2-A9FC-9854-AA4BD6A1B6BB}"/>
                  </a:ext>
                </a:extLst>
              </p:cNvPr>
              <p:cNvSpPr txBox="1"/>
              <p:nvPr/>
            </p:nvSpPr>
            <p:spPr>
              <a:xfrm>
                <a:off x="10563390" y="1124986"/>
                <a:ext cx="529312"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0%</a:t>
                </a:r>
              </a:p>
            </p:txBody>
          </p:sp>
          <p:sp>
            <p:nvSpPr>
              <p:cNvPr id="58" name="TextBox 57">
                <a:extLst>
                  <a:ext uri="{FF2B5EF4-FFF2-40B4-BE49-F238E27FC236}">
                    <a16:creationId xmlns:a16="http://schemas.microsoft.com/office/drawing/2014/main" id="{FE32DD40-39CA-C4F1-2600-40B3343BAD20}"/>
                  </a:ext>
                </a:extLst>
              </p:cNvPr>
              <p:cNvSpPr txBox="1"/>
              <p:nvPr/>
            </p:nvSpPr>
            <p:spPr>
              <a:xfrm>
                <a:off x="8711531" y="1124986"/>
                <a:ext cx="327334"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1</a:t>
                </a:r>
              </a:p>
            </p:txBody>
          </p:sp>
          <p:sp>
            <p:nvSpPr>
              <p:cNvPr id="59" name="TextBox 58">
                <a:extLst>
                  <a:ext uri="{FF2B5EF4-FFF2-40B4-BE49-F238E27FC236}">
                    <a16:creationId xmlns:a16="http://schemas.microsoft.com/office/drawing/2014/main" id="{893873BE-1E0B-E058-D4E6-1010F842B68A}"/>
                  </a:ext>
                </a:extLst>
              </p:cNvPr>
              <p:cNvSpPr txBox="1"/>
              <p:nvPr/>
            </p:nvSpPr>
            <p:spPr>
              <a:xfrm>
                <a:off x="6598037" y="1124986"/>
                <a:ext cx="755335"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6925</a:t>
                </a:r>
              </a:p>
            </p:txBody>
          </p:sp>
          <p:sp>
            <p:nvSpPr>
              <p:cNvPr id="60" name="TextBox 59">
                <a:extLst>
                  <a:ext uri="{FF2B5EF4-FFF2-40B4-BE49-F238E27FC236}">
                    <a16:creationId xmlns:a16="http://schemas.microsoft.com/office/drawing/2014/main" id="{29D8E6EB-2E43-985C-9430-D839D4AB076D}"/>
                  </a:ext>
                </a:extLst>
              </p:cNvPr>
              <p:cNvSpPr txBox="1"/>
              <p:nvPr/>
            </p:nvSpPr>
            <p:spPr>
              <a:xfrm>
                <a:off x="4676311" y="1124986"/>
                <a:ext cx="723275"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DOG</a:t>
                </a:r>
              </a:p>
            </p:txBody>
          </p:sp>
        </p:grpSp>
      </p:grpSp>
      <p:sp>
        <p:nvSpPr>
          <p:cNvPr id="103" name="TextBox 102">
            <a:extLst>
              <a:ext uri="{FF2B5EF4-FFF2-40B4-BE49-F238E27FC236}">
                <a16:creationId xmlns:a16="http://schemas.microsoft.com/office/drawing/2014/main" id="{CAD3D0DB-1AE9-9028-A297-F90AC38649BF}"/>
              </a:ext>
            </a:extLst>
          </p:cNvPr>
          <p:cNvSpPr txBox="1"/>
          <p:nvPr/>
        </p:nvSpPr>
        <p:spPr>
          <a:xfrm>
            <a:off x="1663615" y="4617595"/>
            <a:ext cx="8864744" cy="751360"/>
          </a:xfrm>
          <a:prstGeom prst="rect">
            <a:avLst/>
          </a:prstGeom>
          <a:noFill/>
        </p:spPr>
        <p:txBody>
          <a:bodyPr wrap="square" rtlCol="0">
            <a:spAutoFit/>
          </a:bodyPr>
          <a:lstStyle/>
          <a:p>
            <a:pPr algn="ct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Chances are extremely low</a:t>
            </a:r>
          </a:p>
        </p:txBody>
      </p:sp>
    </p:spTree>
    <p:extLst>
      <p:ext uri="{BB962C8B-B14F-4D97-AF65-F5344CB8AC3E}">
        <p14:creationId xmlns:p14="http://schemas.microsoft.com/office/powerpoint/2010/main" val="370798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3A393A"/>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400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4000"/>
                                  </p:stCondLst>
                                  <p:childTnLst>
                                    <p:set>
                                      <p:cBhvr>
                                        <p:cTn id="14" dur="1" fill="hold">
                                          <p:stCondLst>
                                            <p:cond delay="0"/>
                                          </p:stCondLst>
                                        </p:cTn>
                                        <p:tgtEl>
                                          <p:spTgt spid="103"/>
                                        </p:tgtEl>
                                        <p:attrNameLst>
                                          <p:attrName>style.visibility</p:attrName>
                                        </p:attrNameLst>
                                      </p:cBhvr>
                                      <p:to>
                                        <p:strVal val="visible"/>
                                      </p:to>
                                    </p:set>
                                    <p:anim calcmode="lin" valueType="num">
                                      <p:cBhvr>
                                        <p:cTn id="15" dur="500" fill="hold"/>
                                        <p:tgtEl>
                                          <p:spTgt spid="103"/>
                                        </p:tgtEl>
                                        <p:attrNameLst>
                                          <p:attrName>ppt_w</p:attrName>
                                        </p:attrNameLst>
                                      </p:cBhvr>
                                      <p:tavLst>
                                        <p:tav tm="0">
                                          <p:val>
                                            <p:fltVal val="0"/>
                                          </p:val>
                                        </p:tav>
                                        <p:tav tm="100000">
                                          <p:val>
                                            <p:strVal val="#ppt_w"/>
                                          </p:val>
                                        </p:tav>
                                      </p:tavLst>
                                    </p:anim>
                                    <p:anim calcmode="lin" valueType="num">
                                      <p:cBhvr>
                                        <p:cTn id="16" dur="500" fill="hold"/>
                                        <p:tgtEl>
                                          <p:spTgt spid="103"/>
                                        </p:tgtEl>
                                        <p:attrNameLst>
                                          <p:attrName>ppt_h</p:attrName>
                                        </p:attrNameLst>
                                      </p:cBhvr>
                                      <p:tavLst>
                                        <p:tav tm="0">
                                          <p:val>
                                            <p:fltVal val="0"/>
                                          </p:val>
                                        </p:tav>
                                        <p:tav tm="100000">
                                          <p:val>
                                            <p:strVal val="#ppt_h"/>
                                          </p:val>
                                        </p:tav>
                                      </p:tavLst>
                                    </p:anim>
                                    <p:animEffect transition="in" filter="fade">
                                      <p:cBhvr>
                                        <p:cTn id="1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a:extLst>
              <a:ext uri="{FF2B5EF4-FFF2-40B4-BE49-F238E27FC236}">
                <a16:creationId xmlns:a16="http://schemas.microsoft.com/office/drawing/2014/main" id="{CAD3D0DB-1AE9-9028-A297-F90AC38649BF}"/>
              </a:ext>
            </a:extLst>
          </p:cNvPr>
          <p:cNvSpPr txBox="1"/>
          <p:nvPr/>
        </p:nvSpPr>
        <p:spPr>
          <a:xfrm>
            <a:off x="1663582" y="3353867"/>
            <a:ext cx="8864744" cy="751360"/>
          </a:xfrm>
          <a:prstGeom prst="rect">
            <a:avLst/>
          </a:prstGeom>
          <a:noFill/>
        </p:spPr>
        <p:txBody>
          <a:bodyPr wrap="square" rtlCol="0">
            <a:spAutoFit/>
          </a:bodyPr>
          <a:lstStyle/>
          <a:p>
            <a:pPr algn="ct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There our chances skyrocket</a:t>
            </a:r>
          </a:p>
        </p:txBody>
      </p:sp>
      <p:grpSp>
        <p:nvGrpSpPr>
          <p:cNvPr id="21" name="Group 20">
            <a:extLst>
              <a:ext uri="{FF2B5EF4-FFF2-40B4-BE49-F238E27FC236}">
                <a16:creationId xmlns:a16="http://schemas.microsoft.com/office/drawing/2014/main" id="{52596BDF-6788-772A-7A96-06EC790970BE}"/>
              </a:ext>
            </a:extLst>
          </p:cNvPr>
          <p:cNvGrpSpPr/>
          <p:nvPr/>
        </p:nvGrpSpPr>
        <p:grpSpPr>
          <a:xfrm>
            <a:off x="2224857" y="1615508"/>
            <a:ext cx="7742233" cy="1248066"/>
            <a:chOff x="2224877" y="2620400"/>
            <a:chExt cx="7742233" cy="1248066"/>
          </a:xfrm>
        </p:grpSpPr>
        <p:grpSp>
          <p:nvGrpSpPr>
            <p:cNvPr id="93" name="Group 92">
              <a:extLst>
                <a:ext uri="{FF2B5EF4-FFF2-40B4-BE49-F238E27FC236}">
                  <a16:creationId xmlns:a16="http://schemas.microsoft.com/office/drawing/2014/main" id="{0E158F24-0899-A3F7-76CB-D13D065DE95E}"/>
                </a:ext>
              </a:extLst>
            </p:cNvPr>
            <p:cNvGrpSpPr/>
            <p:nvPr/>
          </p:nvGrpSpPr>
          <p:grpSpPr>
            <a:xfrm>
              <a:off x="2224890" y="2620400"/>
              <a:ext cx="7742220" cy="611608"/>
              <a:chOff x="4023361" y="400179"/>
              <a:chExt cx="7742220" cy="611608"/>
            </a:xfrm>
          </p:grpSpPr>
          <p:sp>
            <p:nvSpPr>
              <p:cNvPr id="10" name="Freeform 9">
                <a:extLst>
                  <a:ext uri="{FF2B5EF4-FFF2-40B4-BE49-F238E27FC236}">
                    <a16:creationId xmlns:a16="http://schemas.microsoft.com/office/drawing/2014/main" id="{22CB8AF3-6B45-50D6-58BB-150DB785A028}"/>
                  </a:ext>
                </a:extLst>
              </p:cNvPr>
              <p:cNvSpPr/>
              <p:nvPr/>
            </p:nvSpPr>
            <p:spPr>
              <a:xfrm>
                <a:off x="4023361" y="400179"/>
                <a:ext cx="1935561" cy="605109"/>
              </a:xfrm>
              <a:custGeom>
                <a:avLst/>
                <a:gdLst>
                  <a:gd name="connsiteX0" fmla="*/ -690 w 1935561"/>
                  <a:gd name="connsiteY0" fmla="*/ -72 h 605109"/>
                  <a:gd name="connsiteX1" fmla="*/ 1934872 w 1935561"/>
                  <a:gd name="connsiteY1" fmla="*/ -72 h 605109"/>
                  <a:gd name="connsiteX2" fmla="*/ 1934872 w 1935561"/>
                  <a:gd name="connsiteY2" fmla="*/ 605037 h 605109"/>
                  <a:gd name="connsiteX3" fmla="*/ -690 w 1935561"/>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61" h="605109">
                    <a:moveTo>
                      <a:pt x="-690" y="-72"/>
                    </a:moveTo>
                    <a:lnTo>
                      <a:pt x="1934872" y="-72"/>
                    </a:lnTo>
                    <a:lnTo>
                      <a:pt x="1934872"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BBCE555-A524-08EC-0783-D4F52BC716EB}"/>
                  </a:ext>
                </a:extLst>
              </p:cNvPr>
              <p:cNvSpPr/>
              <p:nvPr/>
            </p:nvSpPr>
            <p:spPr>
              <a:xfrm>
                <a:off x="5958923" y="400179"/>
                <a:ext cx="1935535" cy="605109"/>
              </a:xfrm>
              <a:custGeom>
                <a:avLst/>
                <a:gdLst>
                  <a:gd name="connsiteX0" fmla="*/ -690 w 1935535"/>
                  <a:gd name="connsiteY0" fmla="*/ -72 h 605109"/>
                  <a:gd name="connsiteX1" fmla="*/ 1934846 w 1935535"/>
                  <a:gd name="connsiteY1" fmla="*/ -72 h 605109"/>
                  <a:gd name="connsiteX2" fmla="*/ 1934846 w 1935535"/>
                  <a:gd name="connsiteY2" fmla="*/ 605037 h 605109"/>
                  <a:gd name="connsiteX3" fmla="*/ -690 w 1935535"/>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35" h="605109">
                    <a:moveTo>
                      <a:pt x="-690" y="-72"/>
                    </a:moveTo>
                    <a:lnTo>
                      <a:pt x="1934846" y="-72"/>
                    </a:lnTo>
                    <a:lnTo>
                      <a:pt x="1934846"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992733-BAB6-4C1A-0B9A-B3C7FD4107E5}"/>
                  </a:ext>
                </a:extLst>
              </p:cNvPr>
              <p:cNvSpPr/>
              <p:nvPr/>
            </p:nvSpPr>
            <p:spPr>
              <a:xfrm>
                <a:off x="7894459" y="400179"/>
                <a:ext cx="1935561" cy="605109"/>
              </a:xfrm>
              <a:custGeom>
                <a:avLst/>
                <a:gdLst>
                  <a:gd name="connsiteX0" fmla="*/ -690 w 1935561"/>
                  <a:gd name="connsiteY0" fmla="*/ -72 h 605109"/>
                  <a:gd name="connsiteX1" fmla="*/ 1934871 w 1935561"/>
                  <a:gd name="connsiteY1" fmla="*/ -72 h 605109"/>
                  <a:gd name="connsiteX2" fmla="*/ 1934871 w 1935561"/>
                  <a:gd name="connsiteY2" fmla="*/ 605037 h 605109"/>
                  <a:gd name="connsiteX3" fmla="*/ -690 w 1935561"/>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61" h="605109">
                    <a:moveTo>
                      <a:pt x="-690" y="-72"/>
                    </a:moveTo>
                    <a:lnTo>
                      <a:pt x="1934871" y="-72"/>
                    </a:lnTo>
                    <a:lnTo>
                      <a:pt x="1934871"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10F7875-BC30-1AB3-F3A1-0A5170CB2BA0}"/>
                  </a:ext>
                </a:extLst>
              </p:cNvPr>
              <p:cNvSpPr/>
              <p:nvPr/>
            </p:nvSpPr>
            <p:spPr>
              <a:xfrm>
                <a:off x="9830020" y="400179"/>
                <a:ext cx="1935561" cy="605109"/>
              </a:xfrm>
              <a:custGeom>
                <a:avLst/>
                <a:gdLst>
                  <a:gd name="connsiteX0" fmla="*/ -690 w 1935561"/>
                  <a:gd name="connsiteY0" fmla="*/ -72 h 605109"/>
                  <a:gd name="connsiteX1" fmla="*/ 1934871 w 1935561"/>
                  <a:gd name="connsiteY1" fmla="*/ -72 h 605109"/>
                  <a:gd name="connsiteX2" fmla="*/ 1934871 w 1935561"/>
                  <a:gd name="connsiteY2" fmla="*/ 605037 h 605109"/>
                  <a:gd name="connsiteX3" fmla="*/ -690 w 1935561"/>
                  <a:gd name="connsiteY3" fmla="*/ 605037 h 605109"/>
                </a:gdLst>
                <a:ahLst/>
                <a:cxnLst>
                  <a:cxn ang="0">
                    <a:pos x="connsiteX0" y="connsiteY0"/>
                  </a:cxn>
                  <a:cxn ang="0">
                    <a:pos x="connsiteX1" y="connsiteY1"/>
                  </a:cxn>
                  <a:cxn ang="0">
                    <a:pos x="connsiteX2" y="connsiteY2"/>
                  </a:cxn>
                  <a:cxn ang="0">
                    <a:pos x="connsiteX3" y="connsiteY3"/>
                  </a:cxn>
                </a:cxnLst>
                <a:rect l="l" t="t" r="r" b="b"/>
                <a:pathLst>
                  <a:path w="1935561" h="605109">
                    <a:moveTo>
                      <a:pt x="-690" y="-72"/>
                    </a:moveTo>
                    <a:lnTo>
                      <a:pt x="1934871" y="-72"/>
                    </a:lnTo>
                    <a:lnTo>
                      <a:pt x="1934871" y="605037"/>
                    </a:lnTo>
                    <a:lnTo>
                      <a:pt x="-690" y="605037"/>
                    </a:lnTo>
                    <a:close/>
                  </a:path>
                </a:pathLst>
              </a:custGeom>
              <a:solidFill>
                <a:srgbClr val="A5A5A5"/>
              </a:solidFill>
              <a:ln w="6499"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17823406-5B1B-3CF2-4E55-9F18C20DBBD5}"/>
                  </a:ext>
                </a:extLst>
              </p:cNvPr>
              <p:cNvSpPr/>
              <p:nvPr/>
            </p:nvSpPr>
            <p:spPr>
              <a:xfrm>
                <a:off x="4023361" y="1005289"/>
                <a:ext cx="7742219" cy="6498"/>
              </a:xfrm>
              <a:custGeom>
                <a:avLst/>
                <a:gdLst>
                  <a:gd name="connsiteX0" fmla="*/ -690 w 7742219"/>
                  <a:gd name="connsiteY0" fmla="*/ -72 h 6498"/>
                  <a:gd name="connsiteX1" fmla="*/ 7741530 w 7742219"/>
                  <a:gd name="connsiteY1" fmla="*/ -72 h 6498"/>
                </a:gdLst>
                <a:ahLst/>
                <a:cxnLst>
                  <a:cxn ang="0">
                    <a:pos x="connsiteX0" y="connsiteY0"/>
                  </a:cxn>
                  <a:cxn ang="0">
                    <a:pos x="connsiteX1" y="connsiteY1"/>
                  </a:cxn>
                </a:cxnLst>
                <a:rect l="l" t="t" r="r" b="b"/>
                <a:pathLst>
                  <a:path w="7742219" h="6498">
                    <a:moveTo>
                      <a:pt x="-690" y="-72"/>
                    </a:moveTo>
                    <a:lnTo>
                      <a:pt x="7741530" y="-72"/>
                    </a:lnTo>
                  </a:path>
                </a:pathLst>
              </a:custGeom>
              <a:noFill/>
              <a:ln w="25995" cap="flat">
                <a:solidFill>
                  <a:srgbClr val="000000"/>
                </a:solidFill>
                <a:prstDash val="solid"/>
                <a:round/>
              </a:ln>
            </p:spPr>
            <p:txBody>
              <a:bodyPr rtlCol="0" anchor="ctr"/>
              <a:lstStyle/>
              <a:p>
                <a:endParaRPr lang="en-US"/>
              </a:p>
            </p:txBody>
          </p:sp>
          <p:sp>
            <p:nvSpPr>
              <p:cNvPr id="51" name="Freeform 50">
                <a:extLst>
                  <a:ext uri="{FF2B5EF4-FFF2-40B4-BE49-F238E27FC236}">
                    <a16:creationId xmlns:a16="http://schemas.microsoft.com/office/drawing/2014/main" id="{A1E432AB-CD9B-72BA-1DBE-C28BF2DD533B}"/>
                  </a:ext>
                </a:extLst>
              </p:cNvPr>
              <p:cNvSpPr/>
              <p:nvPr/>
            </p:nvSpPr>
            <p:spPr>
              <a:xfrm>
                <a:off x="4023361" y="400179"/>
                <a:ext cx="7742219" cy="6498"/>
              </a:xfrm>
              <a:custGeom>
                <a:avLst/>
                <a:gdLst>
                  <a:gd name="connsiteX0" fmla="*/ -690 w 7742219"/>
                  <a:gd name="connsiteY0" fmla="*/ -72 h 6498"/>
                  <a:gd name="connsiteX1" fmla="*/ 7741530 w 7742219"/>
                  <a:gd name="connsiteY1" fmla="*/ -72 h 6498"/>
                </a:gdLst>
                <a:ahLst/>
                <a:cxnLst>
                  <a:cxn ang="0">
                    <a:pos x="connsiteX0" y="connsiteY0"/>
                  </a:cxn>
                  <a:cxn ang="0">
                    <a:pos x="connsiteX1" y="connsiteY1"/>
                  </a:cxn>
                </a:cxnLst>
                <a:rect l="l" t="t" r="r" b="b"/>
                <a:pathLst>
                  <a:path w="7742219" h="6498">
                    <a:moveTo>
                      <a:pt x="-690" y="-72"/>
                    </a:moveTo>
                    <a:lnTo>
                      <a:pt x="7741530" y="-72"/>
                    </a:lnTo>
                  </a:path>
                </a:pathLst>
              </a:custGeom>
              <a:noFill/>
              <a:ln w="25995" cap="flat">
                <a:solidFill>
                  <a:srgbClr val="000000"/>
                </a:solidFill>
                <a:prstDash val="solid"/>
                <a:round/>
              </a:ln>
            </p:spPr>
            <p:txBody>
              <a:bodyPr rtlCol="0" anchor="ctr"/>
              <a:lstStyle/>
              <a:p>
                <a:endParaRPr lang="en-US"/>
              </a:p>
            </p:txBody>
          </p:sp>
          <p:sp>
            <p:nvSpPr>
              <p:cNvPr id="53" name="TextBox 52">
                <a:extLst>
                  <a:ext uri="{FF2B5EF4-FFF2-40B4-BE49-F238E27FC236}">
                    <a16:creationId xmlns:a16="http://schemas.microsoft.com/office/drawing/2014/main" id="{C28D7F90-BF38-E3CF-1749-4224B7BE3E49}"/>
                  </a:ext>
                </a:extLst>
              </p:cNvPr>
              <p:cNvSpPr txBox="1"/>
              <p:nvPr/>
            </p:nvSpPr>
            <p:spPr>
              <a:xfrm>
                <a:off x="10621098" y="520610"/>
                <a:ext cx="351845" cy="377381"/>
              </a:xfrm>
              <a:prstGeom prst="rect">
                <a:avLst/>
              </a:prstGeom>
              <a:noFill/>
            </p:spPr>
            <p:txBody>
              <a:bodyPr wrap="none" rtlCol="0">
                <a:spAutoFit/>
              </a:bodyPr>
              <a:lstStyle/>
              <a:p>
                <a:pPr algn="l"/>
                <a:r>
                  <a:rPr lang="en-US" sz="2700" b="1" spc="0" baseline="0">
                    <a:ln/>
                    <a:solidFill>
                      <a:srgbClr val="FFFFFF"/>
                    </a:solidFill>
                    <a:latin typeface="Calibri"/>
                    <a:cs typeface="Calibri"/>
                    <a:sym typeface="Calibri"/>
                    <a:rtl val="0"/>
                  </a:rPr>
                  <a:t>%</a:t>
                </a:r>
              </a:p>
            </p:txBody>
          </p:sp>
          <p:sp>
            <p:nvSpPr>
              <p:cNvPr id="54" name="TextBox 53">
                <a:extLst>
                  <a:ext uri="{FF2B5EF4-FFF2-40B4-BE49-F238E27FC236}">
                    <a16:creationId xmlns:a16="http://schemas.microsoft.com/office/drawing/2014/main" id="{054B02BA-AC5F-CCAC-F54F-D57C61AF42C2}"/>
                  </a:ext>
                </a:extLst>
              </p:cNvPr>
              <p:cNvSpPr txBox="1"/>
              <p:nvPr/>
            </p:nvSpPr>
            <p:spPr>
              <a:xfrm>
                <a:off x="8426695" y="520610"/>
                <a:ext cx="871738" cy="377381"/>
              </a:xfrm>
              <a:prstGeom prst="rect">
                <a:avLst/>
              </a:prstGeom>
              <a:noFill/>
            </p:spPr>
            <p:txBody>
              <a:bodyPr wrap="none" rtlCol="0">
                <a:spAutoFit/>
              </a:bodyPr>
              <a:lstStyle/>
              <a:p>
                <a:pPr algn="l"/>
                <a:r>
                  <a:rPr lang="en-US" sz="2700" b="1" spc="0" baseline="0" dirty="0">
                    <a:ln/>
                    <a:solidFill>
                      <a:srgbClr val="FFFFFF"/>
                    </a:solidFill>
                    <a:latin typeface="Calibri"/>
                    <a:cs typeface="Calibri"/>
                    <a:sym typeface="Calibri"/>
                    <a:rtl val="0"/>
                  </a:rPr>
                  <a:t>RABIES</a:t>
                </a:r>
              </a:p>
            </p:txBody>
          </p:sp>
          <p:sp>
            <p:nvSpPr>
              <p:cNvPr id="55" name="TextBox 54">
                <a:extLst>
                  <a:ext uri="{FF2B5EF4-FFF2-40B4-BE49-F238E27FC236}">
                    <a16:creationId xmlns:a16="http://schemas.microsoft.com/office/drawing/2014/main" id="{F03BAF1A-DAE1-2700-3D72-6E0DE42018FE}"/>
                  </a:ext>
                </a:extLst>
              </p:cNvPr>
              <p:cNvSpPr txBox="1"/>
              <p:nvPr/>
            </p:nvSpPr>
            <p:spPr>
              <a:xfrm>
                <a:off x="6569962" y="520610"/>
                <a:ext cx="715770" cy="377381"/>
              </a:xfrm>
              <a:prstGeom prst="rect">
                <a:avLst/>
              </a:prstGeom>
              <a:noFill/>
            </p:spPr>
            <p:txBody>
              <a:bodyPr wrap="none" rtlCol="0">
                <a:spAutoFit/>
              </a:bodyPr>
              <a:lstStyle/>
              <a:p>
                <a:pPr algn="l"/>
                <a:r>
                  <a:rPr lang="en-US" sz="2700" b="1" spc="0" baseline="0">
                    <a:ln/>
                    <a:solidFill>
                      <a:srgbClr val="FFFFFF"/>
                    </a:solidFill>
                    <a:latin typeface="Calibri"/>
                    <a:cs typeface="Calibri"/>
                    <a:sym typeface="Calibri"/>
                    <a:rtl val="0"/>
                  </a:rPr>
                  <a:t>BITES</a:t>
                </a:r>
              </a:p>
            </p:txBody>
          </p:sp>
          <p:sp>
            <p:nvSpPr>
              <p:cNvPr id="56" name="TextBox 55">
                <a:extLst>
                  <a:ext uri="{FF2B5EF4-FFF2-40B4-BE49-F238E27FC236}">
                    <a16:creationId xmlns:a16="http://schemas.microsoft.com/office/drawing/2014/main" id="{59A4CFEB-8CB9-DB67-ED11-3D3086C7444B}"/>
                  </a:ext>
                </a:extLst>
              </p:cNvPr>
              <p:cNvSpPr txBox="1"/>
              <p:nvPr/>
            </p:nvSpPr>
            <p:spPr>
              <a:xfrm>
                <a:off x="4523202" y="520610"/>
                <a:ext cx="936724" cy="377381"/>
              </a:xfrm>
              <a:prstGeom prst="rect">
                <a:avLst/>
              </a:prstGeom>
              <a:noFill/>
            </p:spPr>
            <p:txBody>
              <a:bodyPr wrap="none" rtlCol="0">
                <a:spAutoFit/>
              </a:bodyPr>
              <a:lstStyle/>
              <a:p>
                <a:pPr algn="l"/>
                <a:r>
                  <a:rPr lang="en-US" sz="2700" b="1" spc="0" baseline="0" dirty="0">
                    <a:ln/>
                    <a:solidFill>
                      <a:srgbClr val="FFFFFF"/>
                    </a:solidFill>
                    <a:latin typeface="Calibri"/>
                    <a:cs typeface="Calibri"/>
                    <a:sym typeface="Calibri"/>
                    <a:rtl val="0"/>
                  </a:rPr>
                  <a:t>SPECIES</a:t>
                </a:r>
              </a:p>
            </p:txBody>
          </p:sp>
        </p:grpSp>
        <p:grpSp>
          <p:nvGrpSpPr>
            <p:cNvPr id="2" name="Group 1">
              <a:extLst>
                <a:ext uri="{FF2B5EF4-FFF2-40B4-BE49-F238E27FC236}">
                  <a16:creationId xmlns:a16="http://schemas.microsoft.com/office/drawing/2014/main" id="{5D3F3CD0-46DA-302F-EBB8-E5AD2DBD2C4B}"/>
                </a:ext>
              </a:extLst>
            </p:cNvPr>
            <p:cNvGrpSpPr/>
            <p:nvPr/>
          </p:nvGrpSpPr>
          <p:grpSpPr>
            <a:xfrm>
              <a:off x="2224877" y="3263350"/>
              <a:ext cx="7742220" cy="605116"/>
              <a:chOff x="4023361" y="2215515"/>
              <a:chExt cx="7742220" cy="605116"/>
            </a:xfrm>
          </p:grpSpPr>
          <p:sp>
            <p:nvSpPr>
              <p:cNvPr id="3" name="Freeform 2">
                <a:extLst>
                  <a:ext uri="{FF2B5EF4-FFF2-40B4-BE49-F238E27FC236}">
                    <a16:creationId xmlns:a16="http://schemas.microsoft.com/office/drawing/2014/main" id="{095D652C-7F42-B141-EEF7-CA3A202B144A}"/>
                  </a:ext>
                </a:extLst>
              </p:cNvPr>
              <p:cNvSpPr/>
              <p:nvPr/>
            </p:nvSpPr>
            <p:spPr>
              <a:xfrm>
                <a:off x="4023361" y="2215515"/>
                <a:ext cx="1935561" cy="605116"/>
              </a:xfrm>
              <a:custGeom>
                <a:avLst/>
                <a:gdLst>
                  <a:gd name="connsiteX0" fmla="*/ -690 w 1935561"/>
                  <a:gd name="connsiteY0" fmla="*/ -72 h 605116"/>
                  <a:gd name="connsiteX1" fmla="*/ 1934872 w 1935561"/>
                  <a:gd name="connsiteY1" fmla="*/ -72 h 605116"/>
                  <a:gd name="connsiteX2" fmla="*/ 1934872 w 1935561"/>
                  <a:gd name="connsiteY2" fmla="*/ 605044 h 605116"/>
                  <a:gd name="connsiteX3" fmla="*/ -690 w 1935561"/>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61" h="605116">
                    <a:moveTo>
                      <a:pt x="-690" y="-72"/>
                    </a:moveTo>
                    <a:lnTo>
                      <a:pt x="1934872" y="-72"/>
                    </a:lnTo>
                    <a:lnTo>
                      <a:pt x="1934872" y="605044"/>
                    </a:lnTo>
                    <a:lnTo>
                      <a:pt x="-690" y="605044"/>
                    </a:lnTo>
                    <a:close/>
                  </a:path>
                </a:pathLst>
              </a:custGeom>
              <a:solidFill>
                <a:srgbClr val="E7E7E7"/>
              </a:solidFill>
              <a:ln w="6499"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B26D8821-3AA9-6549-BC92-29A2C347A237}"/>
                  </a:ext>
                </a:extLst>
              </p:cNvPr>
              <p:cNvSpPr/>
              <p:nvPr/>
            </p:nvSpPr>
            <p:spPr>
              <a:xfrm>
                <a:off x="5958923" y="2215515"/>
                <a:ext cx="1935535" cy="605116"/>
              </a:xfrm>
              <a:custGeom>
                <a:avLst/>
                <a:gdLst>
                  <a:gd name="connsiteX0" fmla="*/ -690 w 1935535"/>
                  <a:gd name="connsiteY0" fmla="*/ -72 h 605116"/>
                  <a:gd name="connsiteX1" fmla="*/ 1934846 w 1935535"/>
                  <a:gd name="connsiteY1" fmla="*/ -72 h 605116"/>
                  <a:gd name="connsiteX2" fmla="*/ 1934846 w 1935535"/>
                  <a:gd name="connsiteY2" fmla="*/ 605044 h 605116"/>
                  <a:gd name="connsiteX3" fmla="*/ -690 w 1935535"/>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35" h="605116">
                    <a:moveTo>
                      <a:pt x="-690" y="-72"/>
                    </a:moveTo>
                    <a:lnTo>
                      <a:pt x="1934846" y="-72"/>
                    </a:lnTo>
                    <a:lnTo>
                      <a:pt x="1934846" y="605044"/>
                    </a:lnTo>
                    <a:lnTo>
                      <a:pt x="-690" y="605044"/>
                    </a:lnTo>
                    <a:close/>
                  </a:path>
                </a:pathLst>
              </a:custGeom>
              <a:solidFill>
                <a:srgbClr val="E7E7E7"/>
              </a:solidFill>
              <a:ln w="6499"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8C46CFF-C2CD-BC36-D2AE-171E889963F5}"/>
                  </a:ext>
                </a:extLst>
              </p:cNvPr>
              <p:cNvSpPr/>
              <p:nvPr/>
            </p:nvSpPr>
            <p:spPr>
              <a:xfrm>
                <a:off x="7894459" y="2215515"/>
                <a:ext cx="1935561" cy="605116"/>
              </a:xfrm>
              <a:custGeom>
                <a:avLst/>
                <a:gdLst>
                  <a:gd name="connsiteX0" fmla="*/ -690 w 1935561"/>
                  <a:gd name="connsiteY0" fmla="*/ -72 h 605116"/>
                  <a:gd name="connsiteX1" fmla="*/ 1934871 w 1935561"/>
                  <a:gd name="connsiteY1" fmla="*/ -72 h 605116"/>
                  <a:gd name="connsiteX2" fmla="*/ 1934871 w 1935561"/>
                  <a:gd name="connsiteY2" fmla="*/ 605044 h 605116"/>
                  <a:gd name="connsiteX3" fmla="*/ -690 w 1935561"/>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61" h="605116">
                    <a:moveTo>
                      <a:pt x="-690" y="-72"/>
                    </a:moveTo>
                    <a:lnTo>
                      <a:pt x="1934871" y="-72"/>
                    </a:lnTo>
                    <a:lnTo>
                      <a:pt x="1934871" y="605044"/>
                    </a:lnTo>
                    <a:lnTo>
                      <a:pt x="-690" y="605044"/>
                    </a:lnTo>
                    <a:close/>
                  </a:path>
                </a:pathLst>
              </a:custGeom>
              <a:solidFill>
                <a:srgbClr val="E7E7E7"/>
              </a:solidFill>
              <a:ln w="6499"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ABEFF6B5-1441-04DC-3D09-1342CA2D34F8}"/>
                  </a:ext>
                </a:extLst>
              </p:cNvPr>
              <p:cNvSpPr/>
              <p:nvPr/>
            </p:nvSpPr>
            <p:spPr>
              <a:xfrm>
                <a:off x="9830020" y="2215515"/>
                <a:ext cx="1935561" cy="605116"/>
              </a:xfrm>
              <a:custGeom>
                <a:avLst/>
                <a:gdLst>
                  <a:gd name="connsiteX0" fmla="*/ -690 w 1935561"/>
                  <a:gd name="connsiteY0" fmla="*/ -72 h 605116"/>
                  <a:gd name="connsiteX1" fmla="*/ 1934871 w 1935561"/>
                  <a:gd name="connsiteY1" fmla="*/ -72 h 605116"/>
                  <a:gd name="connsiteX2" fmla="*/ 1934871 w 1935561"/>
                  <a:gd name="connsiteY2" fmla="*/ 605044 h 605116"/>
                  <a:gd name="connsiteX3" fmla="*/ -690 w 1935561"/>
                  <a:gd name="connsiteY3" fmla="*/ 605044 h 605116"/>
                </a:gdLst>
                <a:ahLst/>
                <a:cxnLst>
                  <a:cxn ang="0">
                    <a:pos x="connsiteX0" y="connsiteY0"/>
                  </a:cxn>
                  <a:cxn ang="0">
                    <a:pos x="connsiteX1" y="connsiteY1"/>
                  </a:cxn>
                  <a:cxn ang="0">
                    <a:pos x="connsiteX2" y="connsiteY2"/>
                  </a:cxn>
                  <a:cxn ang="0">
                    <a:pos x="connsiteX3" y="connsiteY3"/>
                  </a:cxn>
                </a:cxnLst>
                <a:rect l="l" t="t" r="r" b="b"/>
                <a:pathLst>
                  <a:path w="1935561" h="605116">
                    <a:moveTo>
                      <a:pt x="-690" y="-72"/>
                    </a:moveTo>
                    <a:lnTo>
                      <a:pt x="1934871" y="-72"/>
                    </a:lnTo>
                    <a:lnTo>
                      <a:pt x="1934871" y="605044"/>
                    </a:lnTo>
                    <a:lnTo>
                      <a:pt x="-690" y="605044"/>
                    </a:lnTo>
                    <a:close/>
                  </a:path>
                </a:pathLst>
              </a:custGeom>
              <a:solidFill>
                <a:srgbClr val="E7E7E7"/>
              </a:solidFill>
              <a:ln w="6499"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074133E8-3C71-FC9E-3158-8344B0A00508}"/>
                  </a:ext>
                </a:extLst>
              </p:cNvPr>
              <p:cNvSpPr txBox="1"/>
              <p:nvPr/>
            </p:nvSpPr>
            <p:spPr>
              <a:xfrm>
                <a:off x="10563390" y="2333737"/>
                <a:ext cx="529312"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4%</a:t>
                </a:r>
              </a:p>
            </p:txBody>
          </p:sp>
          <p:sp>
            <p:nvSpPr>
              <p:cNvPr id="9" name="TextBox 8">
                <a:extLst>
                  <a:ext uri="{FF2B5EF4-FFF2-40B4-BE49-F238E27FC236}">
                    <a16:creationId xmlns:a16="http://schemas.microsoft.com/office/drawing/2014/main" id="{C9965737-058E-0203-48CD-096064575DC0}"/>
                  </a:ext>
                </a:extLst>
              </p:cNvPr>
              <p:cNvSpPr txBox="1"/>
              <p:nvPr/>
            </p:nvSpPr>
            <p:spPr>
              <a:xfrm>
                <a:off x="8711531" y="2333737"/>
                <a:ext cx="327334"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3</a:t>
                </a:r>
              </a:p>
            </p:txBody>
          </p:sp>
          <p:sp>
            <p:nvSpPr>
              <p:cNvPr id="18" name="TextBox 17">
                <a:extLst>
                  <a:ext uri="{FF2B5EF4-FFF2-40B4-BE49-F238E27FC236}">
                    <a16:creationId xmlns:a16="http://schemas.microsoft.com/office/drawing/2014/main" id="{9F2EE6D6-F72C-07BE-F4ED-589970DB0517}"/>
                  </a:ext>
                </a:extLst>
              </p:cNvPr>
              <p:cNvSpPr txBox="1"/>
              <p:nvPr/>
            </p:nvSpPr>
            <p:spPr>
              <a:xfrm>
                <a:off x="6716637" y="2333737"/>
                <a:ext cx="470000"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76</a:t>
                </a:r>
              </a:p>
            </p:txBody>
          </p:sp>
          <p:sp>
            <p:nvSpPr>
              <p:cNvPr id="19" name="TextBox 18">
                <a:extLst>
                  <a:ext uri="{FF2B5EF4-FFF2-40B4-BE49-F238E27FC236}">
                    <a16:creationId xmlns:a16="http://schemas.microsoft.com/office/drawing/2014/main" id="{DFAB7823-FFF8-FE26-7736-559833AA72C5}"/>
                  </a:ext>
                </a:extLst>
              </p:cNvPr>
              <p:cNvSpPr txBox="1"/>
              <p:nvPr/>
            </p:nvSpPr>
            <p:spPr>
              <a:xfrm>
                <a:off x="4722321" y="2333737"/>
                <a:ext cx="615105" cy="430887"/>
              </a:xfrm>
              <a:prstGeom prst="rect">
                <a:avLst/>
              </a:prstGeom>
              <a:noFill/>
            </p:spPr>
            <p:txBody>
              <a:bodyPr wrap="none" rtlCol="0">
                <a:spAutoFit/>
              </a:bodyPr>
              <a:lstStyle/>
              <a:p>
                <a:pPr algn="l"/>
                <a:r>
                  <a:rPr lang="en-US" sz="2200" spc="0" baseline="0" dirty="0">
                    <a:ln/>
                    <a:solidFill>
                      <a:srgbClr val="000000"/>
                    </a:solidFill>
                    <a:latin typeface="Calibri"/>
                    <a:cs typeface="Calibri"/>
                    <a:sym typeface="Calibri"/>
                    <a:rtl val="0"/>
                  </a:rPr>
                  <a:t>BAT</a:t>
                </a:r>
              </a:p>
            </p:txBody>
          </p:sp>
        </p:grpSp>
      </p:grpSp>
      <p:sp>
        <p:nvSpPr>
          <p:cNvPr id="20" name="TextBox 19">
            <a:extLst>
              <a:ext uri="{FF2B5EF4-FFF2-40B4-BE49-F238E27FC236}">
                <a16:creationId xmlns:a16="http://schemas.microsoft.com/office/drawing/2014/main" id="{5A34A0C8-772B-A7E6-B578-D0A4677D75E9}"/>
              </a:ext>
            </a:extLst>
          </p:cNvPr>
          <p:cNvSpPr txBox="1"/>
          <p:nvPr/>
        </p:nvSpPr>
        <p:spPr>
          <a:xfrm>
            <a:off x="1812214" y="4481923"/>
            <a:ext cx="8864744" cy="1513107"/>
          </a:xfrm>
          <a:prstGeom prst="rect">
            <a:avLst/>
          </a:prstGeom>
          <a:noFill/>
        </p:spPr>
        <p:txBody>
          <a:bodyPr wrap="square" rtlCol="0">
            <a:spAutoFit/>
          </a:bodyPr>
          <a:lstStyle/>
          <a:p>
            <a:pPr algn="ct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given that most bats the bit didn’t get tested because you’d have to catch first</a:t>
            </a:r>
          </a:p>
        </p:txBody>
      </p:sp>
      <p:grpSp>
        <p:nvGrpSpPr>
          <p:cNvPr id="23" name="Group 22">
            <a:extLst>
              <a:ext uri="{FF2B5EF4-FFF2-40B4-BE49-F238E27FC236}">
                <a16:creationId xmlns:a16="http://schemas.microsoft.com/office/drawing/2014/main" id="{E27AD7F4-2F1C-E6D2-EAB3-BD212931B53E}"/>
              </a:ext>
            </a:extLst>
          </p:cNvPr>
          <p:cNvGrpSpPr/>
          <p:nvPr/>
        </p:nvGrpSpPr>
        <p:grpSpPr>
          <a:xfrm>
            <a:off x="1075427" y="565325"/>
            <a:ext cx="10041146" cy="4151937"/>
            <a:chOff x="1075427" y="565325"/>
            <a:chExt cx="10041146" cy="4151937"/>
          </a:xfrm>
        </p:grpSpPr>
        <p:sp>
          <p:nvSpPr>
            <p:cNvPr id="5" name="TextBox 4">
              <a:extLst>
                <a:ext uri="{FF2B5EF4-FFF2-40B4-BE49-F238E27FC236}">
                  <a16:creationId xmlns:a16="http://schemas.microsoft.com/office/drawing/2014/main" id="{9F047299-7F70-7E4E-4B56-DC3122E4E48C}"/>
                </a:ext>
              </a:extLst>
            </p:cNvPr>
            <p:cNvSpPr txBox="1"/>
            <p:nvPr/>
          </p:nvSpPr>
          <p:spPr>
            <a:xfrm>
              <a:off x="1075427" y="565325"/>
              <a:ext cx="10041146" cy="1513107"/>
            </a:xfrm>
            <a:prstGeom prst="rect">
              <a:avLst/>
            </a:prstGeom>
            <a:noFill/>
          </p:spPr>
          <p:txBody>
            <a:bodyPr wrap="square" rtlCol="0">
              <a:spAutoFit/>
            </a:bodyPr>
            <a:lstStyle/>
            <a:p>
              <a:pPr algn="ctr">
                <a:lnSpc>
                  <a:spcPct val="150000"/>
                </a:lnSpc>
              </a:pPr>
              <a:r>
                <a:rPr lang="en-US" sz="3300" dirty="0">
                  <a:latin typeface="Verdana" panose="020B0604030504040204" pitchFamily="34" charset="0"/>
                  <a:ea typeface="Verdana" panose="020B0604030504040204" pitchFamily="34" charset="0"/>
                  <a:cs typeface="Verdana" panose="020B0604030504040204" pitchFamily="34" charset="0"/>
                </a:rPr>
                <a:t>What about when a bat bites you?</a:t>
              </a:r>
            </a:p>
            <a:p>
              <a:pPr algn="ctr">
                <a:lnSpc>
                  <a:spcPct val="150000"/>
                </a:lnSpc>
              </a:pPr>
              <a:endParaRPr lang="en-US" sz="3300" dirty="0">
                <a:latin typeface="Verdana" panose="020B0604030504040204" pitchFamily="34" charset="0"/>
                <a:ea typeface="Verdana" panose="020B0604030504040204" pitchFamily="34" charset="0"/>
                <a:cs typeface="Verdana" panose="020B0604030504040204" pitchFamily="34" charset="0"/>
              </a:endParaRPr>
            </a:p>
          </p:txBody>
        </p:sp>
        <p:pic>
          <p:nvPicPr>
            <p:cNvPr id="22" name="Picture 14" descr="Little Brown Bat Identification, Habitat &amp; Behavior | Florida Pest Control">
              <a:extLst>
                <a:ext uri="{FF2B5EF4-FFF2-40B4-BE49-F238E27FC236}">
                  <a16:creationId xmlns:a16="http://schemas.microsoft.com/office/drawing/2014/main" id="{23DF0F14-F3F9-D7A0-54DF-2E79BD51D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820" y="1615507"/>
              <a:ext cx="3101755" cy="31017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4711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200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3000"/>
                                  </p:stCondLst>
                                  <p:childTnLst>
                                    <p:set>
                                      <p:cBhvr>
                                        <p:cTn id="17" dur="1" fill="hold">
                                          <p:stCondLst>
                                            <p:cond delay="0"/>
                                          </p:stCondLst>
                                        </p:cTn>
                                        <p:tgtEl>
                                          <p:spTgt spid="103"/>
                                        </p:tgtEl>
                                        <p:attrNameLst>
                                          <p:attrName>style.visibility</p:attrName>
                                        </p:attrNameLst>
                                      </p:cBhvr>
                                      <p:to>
                                        <p:strVal val="visible"/>
                                      </p:to>
                                    </p:set>
                                    <p:anim calcmode="lin" valueType="num">
                                      <p:cBhvr>
                                        <p:cTn id="18" dur="500" fill="hold"/>
                                        <p:tgtEl>
                                          <p:spTgt spid="103"/>
                                        </p:tgtEl>
                                        <p:attrNameLst>
                                          <p:attrName>ppt_w</p:attrName>
                                        </p:attrNameLst>
                                      </p:cBhvr>
                                      <p:tavLst>
                                        <p:tav tm="0">
                                          <p:val>
                                            <p:fltVal val="0"/>
                                          </p:val>
                                        </p:tav>
                                        <p:tav tm="100000">
                                          <p:val>
                                            <p:strVal val="#ppt_w"/>
                                          </p:val>
                                        </p:tav>
                                      </p:tavLst>
                                    </p:anim>
                                    <p:anim calcmode="lin" valueType="num">
                                      <p:cBhvr>
                                        <p:cTn id="19" dur="500" fill="hold"/>
                                        <p:tgtEl>
                                          <p:spTgt spid="103"/>
                                        </p:tgtEl>
                                        <p:attrNameLst>
                                          <p:attrName>ppt_h</p:attrName>
                                        </p:attrNameLst>
                                      </p:cBhvr>
                                      <p:tavLst>
                                        <p:tav tm="0">
                                          <p:val>
                                            <p:fltVal val="0"/>
                                          </p:val>
                                        </p:tav>
                                        <p:tav tm="100000">
                                          <p:val>
                                            <p:strVal val="#ppt_h"/>
                                          </p:val>
                                        </p:tav>
                                      </p:tavLst>
                                    </p:anim>
                                    <p:animEffect transition="in" filter="fade">
                                      <p:cBhvr>
                                        <p:cTn id="20" dur="500"/>
                                        <p:tgtEl>
                                          <p:spTgt spid="10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30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2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1539</TotalTime>
  <Words>372</Words>
  <Application>Microsoft Macintosh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Inter</vt:lpstr>
      <vt:lpstr>Arial</vt:lpstr>
      <vt:lpstr>Calibri</vt:lpstr>
      <vt:lpstr>Calibri Light</vt:lpstr>
      <vt:lpstr>Helvetica Neue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Zaffaroni</dc:creator>
  <cp:lastModifiedBy>Claudia Zaffaroni</cp:lastModifiedBy>
  <cp:revision>11</cp:revision>
  <dcterms:created xsi:type="dcterms:W3CDTF">2023-10-12T16:07:01Z</dcterms:created>
  <dcterms:modified xsi:type="dcterms:W3CDTF">2023-10-13T17:46:48Z</dcterms:modified>
</cp:coreProperties>
</file>