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0" r:id="rId6"/>
    <p:sldId id="261" r:id="rId7"/>
    <p:sldId id="262" r:id="rId8"/>
    <p:sldId id="264" r:id="rId9"/>
    <p:sldId id="265" r:id="rId10"/>
    <p:sldId id="266" r:id="rId11"/>
    <p:sldId id="272" r:id="rId12"/>
    <p:sldId id="273" r:id="rId13"/>
    <p:sldId id="274" r:id="rId14"/>
    <p:sldId id="275" r:id="rId15"/>
    <p:sldId id="276" r:id="rId16"/>
    <p:sldId id="27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35"/>
    <p:restoredTop sz="95915"/>
  </p:normalViewPr>
  <p:slideViewPr>
    <p:cSldViewPr snapToGrid="0">
      <p:cViewPr>
        <p:scale>
          <a:sx n="58" d="100"/>
          <a:sy n="58" d="100"/>
        </p:scale>
        <p:origin x="816" y="1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E754F8-B8EC-B94B-8C54-5106E815016D}"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069B5-E26D-BB4C-8493-4124E2400AB9}" type="slidenum">
              <a:rPr lang="en-US" smtClean="0"/>
              <a:t>‹#›</a:t>
            </a:fld>
            <a:endParaRPr lang="en-US"/>
          </a:p>
        </p:txBody>
      </p:sp>
    </p:spTree>
    <p:extLst>
      <p:ext uri="{BB962C8B-B14F-4D97-AF65-F5344CB8AC3E}">
        <p14:creationId xmlns:p14="http://schemas.microsoft.com/office/powerpoint/2010/main" val="2540294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754F8-B8EC-B94B-8C54-5106E815016D}"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069B5-E26D-BB4C-8493-4124E2400AB9}" type="slidenum">
              <a:rPr lang="en-US" smtClean="0"/>
              <a:t>‹#›</a:t>
            </a:fld>
            <a:endParaRPr lang="en-US"/>
          </a:p>
        </p:txBody>
      </p:sp>
    </p:spTree>
    <p:extLst>
      <p:ext uri="{BB962C8B-B14F-4D97-AF65-F5344CB8AC3E}">
        <p14:creationId xmlns:p14="http://schemas.microsoft.com/office/powerpoint/2010/main" val="1589217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754F8-B8EC-B94B-8C54-5106E815016D}"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069B5-E26D-BB4C-8493-4124E2400AB9}" type="slidenum">
              <a:rPr lang="en-US" smtClean="0"/>
              <a:t>‹#›</a:t>
            </a:fld>
            <a:endParaRPr lang="en-US"/>
          </a:p>
        </p:txBody>
      </p:sp>
    </p:spTree>
    <p:extLst>
      <p:ext uri="{BB962C8B-B14F-4D97-AF65-F5344CB8AC3E}">
        <p14:creationId xmlns:p14="http://schemas.microsoft.com/office/powerpoint/2010/main" val="2934813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754F8-B8EC-B94B-8C54-5106E815016D}"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069B5-E26D-BB4C-8493-4124E2400AB9}" type="slidenum">
              <a:rPr lang="en-US" smtClean="0"/>
              <a:t>‹#›</a:t>
            </a:fld>
            <a:endParaRPr lang="en-US"/>
          </a:p>
        </p:txBody>
      </p:sp>
    </p:spTree>
    <p:extLst>
      <p:ext uri="{BB962C8B-B14F-4D97-AF65-F5344CB8AC3E}">
        <p14:creationId xmlns:p14="http://schemas.microsoft.com/office/powerpoint/2010/main" val="268809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E754F8-B8EC-B94B-8C54-5106E815016D}"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069B5-E26D-BB4C-8493-4124E2400AB9}" type="slidenum">
              <a:rPr lang="en-US" smtClean="0"/>
              <a:t>‹#›</a:t>
            </a:fld>
            <a:endParaRPr lang="en-US"/>
          </a:p>
        </p:txBody>
      </p:sp>
    </p:spTree>
    <p:extLst>
      <p:ext uri="{BB962C8B-B14F-4D97-AF65-F5344CB8AC3E}">
        <p14:creationId xmlns:p14="http://schemas.microsoft.com/office/powerpoint/2010/main" val="350889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E754F8-B8EC-B94B-8C54-5106E815016D}" type="datetimeFigureOut">
              <a:rPr lang="en-US" smtClean="0"/>
              <a:t>12/11/23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069B5-E26D-BB4C-8493-4124E2400AB9}" type="slidenum">
              <a:rPr lang="en-US" smtClean="0"/>
              <a:t>‹#›</a:t>
            </a:fld>
            <a:endParaRPr lang="en-US"/>
          </a:p>
        </p:txBody>
      </p:sp>
    </p:spTree>
    <p:extLst>
      <p:ext uri="{BB962C8B-B14F-4D97-AF65-F5344CB8AC3E}">
        <p14:creationId xmlns:p14="http://schemas.microsoft.com/office/powerpoint/2010/main" val="3152839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E754F8-B8EC-B94B-8C54-5106E815016D}" type="datetimeFigureOut">
              <a:rPr lang="en-US" smtClean="0"/>
              <a:t>12/11/23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C069B5-E26D-BB4C-8493-4124E2400AB9}" type="slidenum">
              <a:rPr lang="en-US" smtClean="0"/>
              <a:t>‹#›</a:t>
            </a:fld>
            <a:endParaRPr lang="en-US"/>
          </a:p>
        </p:txBody>
      </p:sp>
    </p:spTree>
    <p:extLst>
      <p:ext uri="{BB962C8B-B14F-4D97-AF65-F5344CB8AC3E}">
        <p14:creationId xmlns:p14="http://schemas.microsoft.com/office/powerpoint/2010/main" val="28507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E754F8-B8EC-B94B-8C54-5106E815016D}" type="datetimeFigureOut">
              <a:rPr lang="en-US" smtClean="0"/>
              <a:t>12/11/23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C069B5-E26D-BB4C-8493-4124E2400AB9}" type="slidenum">
              <a:rPr lang="en-US" smtClean="0"/>
              <a:t>‹#›</a:t>
            </a:fld>
            <a:endParaRPr lang="en-US"/>
          </a:p>
        </p:txBody>
      </p:sp>
    </p:spTree>
    <p:extLst>
      <p:ext uri="{BB962C8B-B14F-4D97-AF65-F5344CB8AC3E}">
        <p14:creationId xmlns:p14="http://schemas.microsoft.com/office/powerpoint/2010/main" val="2915679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754F8-B8EC-B94B-8C54-5106E815016D}" type="datetimeFigureOut">
              <a:rPr lang="en-US" smtClean="0"/>
              <a:t>12/11/23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C069B5-E26D-BB4C-8493-4124E2400AB9}" type="slidenum">
              <a:rPr lang="en-US" smtClean="0"/>
              <a:t>‹#›</a:t>
            </a:fld>
            <a:endParaRPr lang="en-US"/>
          </a:p>
        </p:txBody>
      </p:sp>
    </p:spTree>
    <p:extLst>
      <p:ext uri="{BB962C8B-B14F-4D97-AF65-F5344CB8AC3E}">
        <p14:creationId xmlns:p14="http://schemas.microsoft.com/office/powerpoint/2010/main" val="249073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E754F8-B8EC-B94B-8C54-5106E815016D}" type="datetimeFigureOut">
              <a:rPr lang="en-US" smtClean="0"/>
              <a:t>12/11/23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069B5-E26D-BB4C-8493-4124E2400AB9}" type="slidenum">
              <a:rPr lang="en-US" smtClean="0"/>
              <a:t>‹#›</a:t>
            </a:fld>
            <a:endParaRPr lang="en-US"/>
          </a:p>
        </p:txBody>
      </p:sp>
    </p:spTree>
    <p:extLst>
      <p:ext uri="{BB962C8B-B14F-4D97-AF65-F5344CB8AC3E}">
        <p14:creationId xmlns:p14="http://schemas.microsoft.com/office/powerpoint/2010/main" val="150574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E754F8-B8EC-B94B-8C54-5106E815016D}" type="datetimeFigureOut">
              <a:rPr lang="en-US" smtClean="0"/>
              <a:t>12/11/23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069B5-E26D-BB4C-8493-4124E2400AB9}" type="slidenum">
              <a:rPr lang="en-US" smtClean="0"/>
              <a:t>‹#›</a:t>
            </a:fld>
            <a:endParaRPr lang="en-US"/>
          </a:p>
        </p:txBody>
      </p:sp>
    </p:spTree>
    <p:extLst>
      <p:ext uri="{BB962C8B-B14F-4D97-AF65-F5344CB8AC3E}">
        <p14:creationId xmlns:p14="http://schemas.microsoft.com/office/powerpoint/2010/main" val="284730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54F8-B8EC-B94B-8C54-5106E815016D}" type="datetimeFigureOut">
              <a:rPr lang="en-US" smtClean="0"/>
              <a:t>12/11/23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069B5-E26D-BB4C-8493-4124E2400AB9}" type="slidenum">
              <a:rPr lang="en-US" smtClean="0"/>
              <a:t>‹#›</a:t>
            </a:fld>
            <a:endParaRPr lang="en-US"/>
          </a:p>
        </p:txBody>
      </p:sp>
    </p:spTree>
    <p:extLst>
      <p:ext uri="{BB962C8B-B14F-4D97-AF65-F5344CB8AC3E}">
        <p14:creationId xmlns:p14="http://schemas.microsoft.com/office/powerpoint/2010/main" val="79349333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ower.larc.nasa.gov/data-access-view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23000">
              <a:schemeClr val="bg1">
                <a:lumMod val="75000"/>
                <a:lumOff val="25000"/>
              </a:schemeClr>
            </a:gs>
            <a:gs pos="69000">
              <a:schemeClr val="bg1">
                <a:lumMod val="85000"/>
                <a:lumOff val="15000"/>
              </a:schemeClr>
            </a:gs>
            <a:gs pos="9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030" name="Picture 6" descr="Teladan Setia Group To Install Solar PV Systems In Melaka Housing  Development Project - SolarQuarter">
            <a:extLst>
              <a:ext uri="{FF2B5EF4-FFF2-40B4-BE49-F238E27FC236}">
                <a16:creationId xmlns:a16="http://schemas.microsoft.com/office/drawing/2014/main" id="{682482C2-523B-51B6-92ED-56D7FF5BA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CC942A2-9711-17CE-75C4-624596275884}"/>
              </a:ext>
            </a:extLst>
          </p:cNvPr>
          <p:cNvSpPr/>
          <p:nvPr/>
        </p:nvSpPr>
        <p:spPr>
          <a:xfrm>
            <a:off x="0" y="0"/>
            <a:ext cx="12192000" cy="6858000"/>
          </a:xfrm>
          <a:prstGeom prst="rect">
            <a:avLst/>
          </a:prstGeom>
          <a:solidFill>
            <a:schemeClr val="tx1">
              <a:alpha val="39048"/>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0A62CA-7FF5-E8A2-2E06-5A50CD1CC7E9}"/>
              </a:ext>
            </a:extLst>
          </p:cNvPr>
          <p:cNvSpPr>
            <a:spLocks noGrp="1"/>
          </p:cNvSpPr>
          <p:nvPr>
            <p:ph type="ctrTitle"/>
          </p:nvPr>
        </p:nvSpPr>
        <p:spPr>
          <a:xfrm>
            <a:off x="1121433" y="1122363"/>
            <a:ext cx="10041147" cy="2387600"/>
          </a:xfrm>
        </p:spPr>
        <p:txBody>
          <a:bodyPr>
            <a:normAutofit/>
          </a:bodyPr>
          <a:lstStyle/>
          <a:p>
            <a:r>
              <a:rPr lang="en-US" b="1" dirty="0">
                <a:solidFill>
                  <a:schemeClr val="bg1"/>
                </a:solidFill>
              </a:rPr>
              <a:t>Solar Energy Storage Project </a:t>
            </a:r>
            <a:br>
              <a:rPr lang="en-US" dirty="0">
                <a:solidFill>
                  <a:schemeClr val="bg1"/>
                </a:solidFill>
              </a:rPr>
            </a:br>
            <a:endParaRPr lang="en-US" sz="4400" dirty="0">
              <a:solidFill>
                <a:schemeClr val="bg1"/>
              </a:solidFill>
            </a:endParaRPr>
          </a:p>
        </p:txBody>
      </p:sp>
      <p:sp>
        <p:nvSpPr>
          <p:cNvPr id="3" name="Subtitle 2">
            <a:extLst>
              <a:ext uri="{FF2B5EF4-FFF2-40B4-BE49-F238E27FC236}">
                <a16:creationId xmlns:a16="http://schemas.microsoft.com/office/drawing/2014/main" id="{2462C8EC-E9AF-88FB-0F29-5D201B9D0BF2}"/>
              </a:ext>
            </a:extLst>
          </p:cNvPr>
          <p:cNvSpPr>
            <a:spLocks noGrp="1"/>
          </p:cNvSpPr>
          <p:nvPr>
            <p:ph type="subTitle" idx="1"/>
          </p:nvPr>
        </p:nvSpPr>
        <p:spPr>
          <a:xfrm>
            <a:off x="1524000" y="4394200"/>
            <a:ext cx="9144000" cy="1655762"/>
          </a:xfrm>
        </p:spPr>
        <p:txBody>
          <a:bodyPr/>
          <a:lstStyle/>
          <a:p>
            <a:r>
              <a:rPr lang="en-US" dirty="0">
                <a:solidFill>
                  <a:schemeClr val="bg1"/>
                </a:solidFill>
              </a:rPr>
              <a:t>By Claudia Zaffaroni</a:t>
            </a:r>
          </a:p>
        </p:txBody>
      </p:sp>
      <p:cxnSp>
        <p:nvCxnSpPr>
          <p:cNvPr id="5" name="Straight Connector 4">
            <a:extLst>
              <a:ext uri="{FF2B5EF4-FFF2-40B4-BE49-F238E27FC236}">
                <a16:creationId xmlns:a16="http://schemas.microsoft.com/office/drawing/2014/main" id="{C4E34E4C-9E35-402A-FB5E-CB254874D649}"/>
              </a:ext>
            </a:extLst>
          </p:cNvPr>
          <p:cNvCxnSpPr/>
          <p:nvPr/>
        </p:nvCxnSpPr>
        <p:spPr>
          <a:xfrm>
            <a:off x="4345781" y="4057650"/>
            <a:ext cx="3500437"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68734270-F333-73E1-A895-6C5705A2194B}"/>
              </a:ext>
            </a:extLst>
          </p:cNvPr>
          <p:cNvSpPr txBox="1">
            <a:spLocks/>
          </p:cNvSpPr>
          <p:nvPr/>
        </p:nvSpPr>
        <p:spPr>
          <a:xfrm>
            <a:off x="1143449" y="2315175"/>
            <a:ext cx="10041147" cy="1194787"/>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 </a:t>
            </a:r>
            <a:br>
              <a:rPr lang="en-US" dirty="0">
                <a:solidFill>
                  <a:schemeClr val="bg1"/>
                </a:solidFill>
              </a:rPr>
            </a:br>
            <a:r>
              <a:rPr lang="en-US" sz="4400" dirty="0">
                <a:solidFill>
                  <a:schemeClr val="bg1"/>
                </a:solidFill>
              </a:rPr>
              <a:t>What’s the best location?</a:t>
            </a:r>
          </a:p>
        </p:txBody>
      </p:sp>
      <p:pic>
        <p:nvPicPr>
          <p:cNvPr id="1032" name="Picture 8" descr="Map of the south-west USA showing the states of Arizona ...">
            <a:extLst>
              <a:ext uri="{FF2B5EF4-FFF2-40B4-BE49-F238E27FC236}">
                <a16:creationId xmlns:a16="http://schemas.microsoft.com/office/drawing/2014/main" id="{73FE1EFF-C079-5461-4D88-0C29E06827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25" r="27380" b="27633"/>
          <a:stretch/>
        </p:blipFill>
        <p:spPr bwMode="auto">
          <a:xfrm>
            <a:off x="573915" y="4394200"/>
            <a:ext cx="3370421" cy="21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27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2056" name="Picture 8">
            <a:extLst>
              <a:ext uri="{FF2B5EF4-FFF2-40B4-BE49-F238E27FC236}">
                <a16:creationId xmlns:a16="http://schemas.microsoft.com/office/drawing/2014/main" id="{02920516-9739-93DE-129A-8C8489A50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552" y="2435125"/>
            <a:ext cx="5831584" cy="3640037"/>
          </a:xfrm>
          <a:prstGeom prst="rect">
            <a:avLst/>
          </a:prstGeom>
          <a:solidFill>
            <a:schemeClr val="tx1"/>
          </a:solidFill>
        </p:spPr>
      </p:pic>
      <p:cxnSp>
        <p:nvCxnSpPr>
          <p:cNvPr id="4" name="Straight Connector 3">
            <a:extLst>
              <a:ext uri="{FF2B5EF4-FFF2-40B4-BE49-F238E27FC236}">
                <a16:creationId xmlns:a16="http://schemas.microsoft.com/office/drawing/2014/main" id="{3C7F1CCD-8D6D-F2D5-A0BF-975718B08EF2}"/>
              </a:ext>
            </a:extLst>
          </p:cNvPr>
          <p:cNvCxnSpPr/>
          <p:nvPr/>
        </p:nvCxnSpPr>
        <p:spPr>
          <a:xfrm>
            <a:off x="4345781" y="1543050"/>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040DC22-ADFF-1A64-F29C-FE5134317423}"/>
              </a:ext>
            </a:extLst>
          </p:cNvPr>
          <p:cNvSpPr>
            <a:spLocks noChangeArrowheads="1"/>
          </p:cNvSpPr>
          <p:nvPr/>
        </p:nvSpPr>
        <p:spPr bwMode="auto">
          <a:xfrm>
            <a:off x="3374578" y="2114548"/>
            <a:ext cx="165010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Title 1">
            <a:extLst>
              <a:ext uri="{FF2B5EF4-FFF2-40B4-BE49-F238E27FC236}">
                <a16:creationId xmlns:a16="http://schemas.microsoft.com/office/drawing/2014/main" id="{8431047B-4F1F-7D79-5E9C-85D7B8782B4B}"/>
              </a:ext>
            </a:extLst>
          </p:cNvPr>
          <p:cNvSpPr txBox="1">
            <a:spLocks/>
          </p:cNvSpPr>
          <p:nvPr/>
        </p:nvSpPr>
        <p:spPr>
          <a:xfrm>
            <a:off x="838200" y="365125"/>
            <a:ext cx="10515600" cy="178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b="1" dirty="0"/>
              <a:t>Model Comparison: Arizona</a:t>
            </a:r>
            <a:br>
              <a:rPr lang="en-US" b="1" dirty="0"/>
            </a:br>
            <a:r>
              <a:rPr lang="en-US" sz="2400" b="1" dirty="0"/>
              <a:t>Neural Network 2-layer</a:t>
            </a:r>
          </a:p>
        </p:txBody>
      </p:sp>
      <p:sp>
        <p:nvSpPr>
          <p:cNvPr id="11" name="TextBox 10">
            <a:extLst>
              <a:ext uri="{FF2B5EF4-FFF2-40B4-BE49-F238E27FC236}">
                <a16:creationId xmlns:a16="http://schemas.microsoft.com/office/drawing/2014/main" id="{1C66FC4E-7EC3-8659-524D-C2240FC9EF9E}"/>
              </a:ext>
            </a:extLst>
          </p:cNvPr>
          <p:cNvSpPr txBox="1"/>
          <p:nvPr/>
        </p:nvSpPr>
        <p:spPr>
          <a:xfrm>
            <a:off x="7167462" y="2452628"/>
            <a:ext cx="4316966" cy="3416320"/>
          </a:xfrm>
          <a:prstGeom prst="rect">
            <a:avLst/>
          </a:prstGeom>
          <a:noFill/>
        </p:spPr>
        <p:txBody>
          <a:bodyPr wrap="square">
            <a:spAutoFit/>
          </a:bodyPr>
          <a:lstStyle/>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latin typeface="Courier New" panose="02070309020205020404" pitchFamily="49" charset="0"/>
                <a:ea typeface="Times New Roman" panose="02020603050405020304" pitchFamily="18" charset="0"/>
              </a:rPr>
              <a:t>Key parameters: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units=64, units=1 &amp; epochs=10</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latin typeface="Courier New" panose="02070309020205020404" pitchFamily="49" charset="0"/>
                <a:ea typeface="Times New Roman" panose="02020603050405020304" pitchFamily="18" charset="0"/>
              </a:rPr>
              <a:t>Model evaluation: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Train MSE: 31766.3</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Test MSE:  31935.11</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RMSE: 178.7</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r2 score: 0.70</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p:txBody>
      </p:sp>
    </p:spTree>
    <p:extLst>
      <p:ext uri="{BB962C8B-B14F-4D97-AF65-F5344CB8AC3E}">
        <p14:creationId xmlns:p14="http://schemas.microsoft.com/office/powerpoint/2010/main" val="176885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C0778255-6CA6-BDFC-B8ED-B3626F73E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892" y="2401477"/>
            <a:ext cx="6042836" cy="3771899"/>
          </a:xfrm>
          <a:prstGeom prst="rect">
            <a:avLst/>
          </a:prstGeom>
          <a:solidFill>
            <a:schemeClr val="tx1"/>
          </a:solidFill>
        </p:spPr>
      </p:pic>
      <p:cxnSp>
        <p:nvCxnSpPr>
          <p:cNvPr id="4" name="Straight Connector 3">
            <a:extLst>
              <a:ext uri="{FF2B5EF4-FFF2-40B4-BE49-F238E27FC236}">
                <a16:creationId xmlns:a16="http://schemas.microsoft.com/office/drawing/2014/main" id="{3C7F1CCD-8D6D-F2D5-A0BF-975718B08EF2}"/>
              </a:ext>
            </a:extLst>
          </p:cNvPr>
          <p:cNvCxnSpPr/>
          <p:nvPr/>
        </p:nvCxnSpPr>
        <p:spPr>
          <a:xfrm>
            <a:off x="4345781" y="1543050"/>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040DC22-ADFF-1A64-F29C-FE5134317423}"/>
              </a:ext>
            </a:extLst>
          </p:cNvPr>
          <p:cNvSpPr>
            <a:spLocks noChangeArrowheads="1"/>
          </p:cNvSpPr>
          <p:nvPr/>
        </p:nvSpPr>
        <p:spPr bwMode="auto">
          <a:xfrm>
            <a:off x="3374578" y="2114548"/>
            <a:ext cx="165010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Title 1">
            <a:extLst>
              <a:ext uri="{FF2B5EF4-FFF2-40B4-BE49-F238E27FC236}">
                <a16:creationId xmlns:a16="http://schemas.microsoft.com/office/drawing/2014/main" id="{8431047B-4F1F-7D79-5E9C-85D7B8782B4B}"/>
              </a:ext>
            </a:extLst>
          </p:cNvPr>
          <p:cNvSpPr txBox="1">
            <a:spLocks/>
          </p:cNvSpPr>
          <p:nvPr/>
        </p:nvSpPr>
        <p:spPr>
          <a:xfrm>
            <a:off x="838200" y="365125"/>
            <a:ext cx="10515600" cy="178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b="1" dirty="0"/>
              <a:t>Model Comparison: Arizona</a:t>
            </a:r>
            <a:br>
              <a:rPr lang="en-US" b="1" dirty="0"/>
            </a:br>
            <a:r>
              <a:rPr lang="en-US" sz="2400" b="1" dirty="0"/>
              <a:t>Neural Network 3-layer</a:t>
            </a:r>
          </a:p>
        </p:txBody>
      </p:sp>
      <p:sp>
        <p:nvSpPr>
          <p:cNvPr id="11" name="TextBox 10">
            <a:extLst>
              <a:ext uri="{FF2B5EF4-FFF2-40B4-BE49-F238E27FC236}">
                <a16:creationId xmlns:a16="http://schemas.microsoft.com/office/drawing/2014/main" id="{1C66FC4E-7EC3-8659-524D-C2240FC9EF9E}"/>
              </a:ext>
            </a:extLst>
          </p:cNvPr>
          <p:cNvSpPr txBox="1"/>
          <p:nvPr/>
        </p:nvSpPr>
        <p:spPr>
          <a:xfrm>
            <a:off x="7167462" y="2452628"/>
            <a:ext cx="4316966" cy="3693319"/>
          </a:xfrm>
          <a:prstGeom prst="rect">
            <a:avLst/>
          </a:prstGeom>
          <a:noFill/>
        </p:spPr>
        <p:txBody>
          <a:bodyPr wrap="square">
            <a:spAutoFit/>
          </a:bodyPr>
          <a:lstStyle/>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latin typeface="Courier New" panose="02070309020205020404" pitchFamily="49" charset="0"/>
                <a:ea typeface="Times New Roman" panose="02020603050405020304" pitchFamily="18" charset="0"/>
              </a:rPr>
              <a:t>Key parameters: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units=64, units=4,units=1 &amp;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epochs=20</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latin typeface="Courier New" panose="02070309020205020404" pitchFamily="49" charset="0"/>
                <a:ea typeface="Times New Roman" panose="02020603050405020304" pitchFamily="18" charset="0"/>
              </a:rPr>
              <a:t>Model evaluation: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Train MSE: 32673.16</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Test MSE:  32921.79</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RMSE: 181.44</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r2 score: 0.69</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p:txBody>
      </p:sp>
    </p:spTree>
    <p:extLst>
      <p:ext uri="{BB962C8B-B14F-4D97-AF65-F5344CB8AC3E}">
        <p14:creationId xmlns:p14="http://schemas.microsoft.com/office/powerpoint/2010/main" val="37893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E45A082-DC00-CC1F-96A4-11FBCE33D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553" y="2435125"/>
            <a:ext cx="5831584" cy="3640037"/>
          </a:xfrm>
          <a:prstGeom prst="rect">
            <a:avLst/>
          </a:prstGeom>
          <a:solidFill>
            <a:schemeClr val="tx1"/>
          </a:solidFill>
        </p:spPr>
      </p:pic>
      <p:cxnSp>
        <p:nvCxnSpPr>
          <p:cNvPr id="4" name="Straight Connector 3">
            <a:extLst>
              <a:ext uri="{FF2B5EF4-FFF2-40B4-BE49-F238E27FC236}">
                <a16:creationId xmlns:a16="http://schemas.microsoft.com/office/drawing/2014/main" id="{3C7F1CCD-8D6D-F2D5-A0BF-975718B08EF2}"/>
              </a:ext>
            </a:extLst>
          </p:cNvPr>
          <p:cNvCxnSpPr/>
          <p:nvPr/>
        </p:nvCxnSpPr>
        <p:spPr>
          <a:xfrm>
            <a:off x="4345781" y="1543050"/>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040DC22-ADFF-1A64-F29C-FE5134317423}"/>
              </a:ext>
            </a:extLst>
          </p:cNvPr>
          <p:cNvSpPr>
            <a:spLocks noChangeArrowheads="1"/>
          </p:cNvSpPr>
          <p:nvPr/>
        </p:nvSpPr>
        <p:spPr bwMode="auto">
          <a:xfrm>
            <a:off x="3374578" y="2114548"/>
            <a:ext cx="165010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Title 1">
            <a:extLst>
              <a:ext uri="{FF2B5EF4-FFF2-40B4-BE49-F238E27FC236}">
                <a16:creationId xmlns:a16="http://schemas.microsoft.com/office/drawing/2014/main" id="{8431047B-4F1F-7D79-5E9C-85D7B8782B4B}"/>
              </a:ext>
            </a:extLst>
          </p:cNvPr>
          <p:cNvSpPr txBox="1">
            <a:spLocks/>
          </p:cNvSpPr>
          <p:nvPr/>
        </p:nvSpPr>
        <p:spPr>
          <a:xfrm>
            <a:off x="838200" y="365125"/>
            <a:ext cx="10515600" cy="178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b="1" dirty="0"/>
              <a:t>Model Comparison: California</a:t>
            </a:r>
            <a:br>
              <a:rPr lang="en-US" b="1" dirty="0"/>
            </a:br>
            <a:r>
              <a:rPr lang="en-US" sz="2400" b="1" dirty="0"/>
              <a:t>Neural Network 2-layer</a:t>
            </a:r>
          </a:p>
        </p:txBody>
      </p:sp>
      <p:sp>
        <p:nvSpPr>
          <p:cNvPr id="11" name="TextBox 10">
            <a:extLst>
              <a:ext uri="{FF2B5EF4-FFF2-40B4-BE49-F238E27FC236}">
                <a16:creationId xmlns:a16="http://schemas.microsoft.com/office/drawing/2014/main" id="{1C66FC4E-7EC3-8659-524D-C2240FC9EF9E}"/>
              </a:ext>
            </a:extLst>
          </p:cNvPr>
          <p:cNvSpPr txBox="1"/>
          <p:nvPr/>
        </p:nvSpPr>
        <p:spPr>
          <a:xfrm>
            <a:off x="7167462" y="2452628"/>
            <a:ext cx="4316966" cy="3416320"/>
          </a:xfrm>
          <a:prstGeom prst="rect">
            <a:avLst/>
          </a:prstGeom>
          <a:noFill/>
        </p:spPr>
        <p:txBody>
          <a:bodyPr wrap="square">
            <a:spAutoFit/>
          </a:bodyPr>
          <a:lstStyle/>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latin typeface="Courier New" panose="02070309020205020404" pitchFamily="49" charset="0"/>
                <a:ea typeface="Times New Roman" panose="02020603050405020304" pitchFamily="18" charset="0"/>
              </a:rPr>
              <a:t>Key parameters: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units=64, units=1 &amp; epochs=30</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latin typeface="Courier New" panose="02070309020205020404" pitchFamily="49" charset="0"/>
                <a:ea typeface="Times New Roman" panose="02020603050405020304" pitchFamily="18" charset="0"/>
              </a:rPr>
              <a:t>Model evaluation: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Train MSE: 30612.33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Test MSE:  30797.69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RMSE: 175.49</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r2 score: 0.71</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p:txBody>
      </p:sp>
    </p:spTree>
    <p:extLst>
      <p:ext uri="{BB962C8B-B14F-4D97-AF65-F5344CB8AC3E}">
        <p14:creationId xmlns:p14="http://schemas.microsoft.com/office/powerpoint/2010/main" val="209937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6DD513E5-78EE-53DC-0214-271F87FF3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608" y="2407894"/>
            <a:ext cx="6042836" cy="3771899"/>
          </a:xfrm>
          <a:prstGeom prst="rect">
            <a:avLst/>
          </a:prstGeom>
          <a:solidFill>
            <a:schemeClr val="tx1"/>
          </a:solidFill>
        </p:spPr>
      </p:pic>
      <p:cxnSp>
        <p:nvCxnSpPr>
          <p:cNvPr id="4" name="Straight Connector 3">
            <a:extLst>
              <a:ext uri="{FF2B5EF4-FFF2-40B4-BE49-F238E27FC236}">
                <a16:creationId xmlns:a16="http://schemas.microsoft.com/office/drawing/2014/main" id="{3C7F1CCD-8D6D-F2D5-A0BF-975718B08EF2}"/>
              </a:ext>
            </a:extLst>
          </p:cNvPr>
          <p:cNvCxnSpPr/>
          <p:nvPr/>
        </p:nvCxnSpPr>
        <p:spPr>
          <a:xfrm>
            <a:off x="4345781" y="1543050"/>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040DC22-ADFF-1A64-F29C-FE5134317423}"/>
              </a:ext>
            </a:extLst>
          </p:cNvPr>
          <p:cNvSpPr>
            <a:spLocks noChangeArrowheads="1"/>
          </p:cNvSpPr>
          <p:nvPr/>
        </p:nvSpPr>
        <p:spPr bwMode="auto">
          <a:xfrm>
            <a:off x="3374578" y="2114548"/>
            <a:ext cx="165010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Title 1">
            <a:extLst>
              <a:ext uri="{FF2B5EF4-FFF2-40B4-BE49-F238E27FC236}">
                <a16:creationId xmlns:a16="http://schemas.microsoft.com/office/drawing/2014/main" id="{8431047B-4F1F-7D79-5E9C-85D7B8782B4B}"/>
              </a:ext>
            </a:extLst>
          </p:cNvPr>
          <p:cNvSpPr txBox="1">
            <a:spLocks/>
          </p:cNvSpPr>
          <p:nvPr/>
        </p:nvSpPr>
        <p:spPr>
          <a:xfrm>
            <a:off x="838200" y="365125"/>
            <a:ext cx="10515600" cy="178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b="1" dirty="0"/>
              <a:t>Model Comparison: California</a:t>
            </a:r>
            <a:br>
              <a:rPr lang="en-US" b="1" dirty="0"/>
            </a:br>
            <a:r>
              <a:rPr lang="en-US" sz="2400" b="1" dirty="0"/>
              <a:t>Neural Network 3-layer</a:t>
            </a:r>
          </a:p>
        </p:txBody>
      </p:sp>
      <p:sp>
        <p:nvSpPr>
          <p:cNvPr id="11" name="TextBox 10">
            <a:extLst>
              <a:ext uri="{FF2B5EF4-FFF2-40B4-BE49-F238E27FC236}">
                <a16:creationId xmlns:a16="http://schemas.microsoft.com/office/drawing/2014/main" id="{1C66FC4E-7EC3-8659-524D-C2240FC9EF9E}"/>
              </a:ext>
            </a:extLst>
          </p:cNvPr>
          <p:cNvSpPr txBox="1"/>
          <p:nvPr/>
        </p:nvSpPr>
        <p:spPr>
          <a:xfrm>
            <a:off x="7167462" y="2452628"/>
            <a:ext cx="4316966" cy="3693319"/>
          </a:xfrm>
          <a:prstGeom prst="rect">
            <a:avLst/>
          </a:prstGeom>
          <a:noFill/>
        </p:spPr>
        <p:txBody>
          <a:bodyPr wrap="square">
            <a:spAutoFit/>
          </a:bodyPr>
          <a:lstStyle/>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latin typeface="Courier New" panose="02070309020205020404" pitchFamily="49" charset="0"/>
                <a:ea typeface="Times New Roman" panose="02020603050405020304" pitchFamily="18" charset="0"/>
              </a:rPr>
              <a:t>Key parameters: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units=64, units=4,units=1 &amp;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epochs=20</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latin typeface="Courier New" panose="02070309020205020404" pitchFamily="49" charset="0"/>
                <a:ea typeface="Times New Roman" panose="02020603050405020304" pitchFamily="18" charset="0"/>
              </a:rPr>
              <a:t>Model evaluation: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Train MSE: 35290.72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Test MSE:  35539.16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RMSE: 188.52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r2 score: 0.66</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p:txBody>
      </p:sp>
    </p:spTree>
    <p:extLst>
      <p:ext uri="{BB962C8B-B14F-4D97-AF65-F5344CB8AC3E}">
        <p14:creationId xmlns:p14="http://schemas.microsoft.com/office/powerpoint/2010/main" val="65802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B6E2BEC1-1CB7-8B37-3974-A050C366F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52" y="2407894"/>
            <a:ext cx="6042836" cy="3771899"/>
          </a:xfrm>
          <a:prstGeom prst="rect">
            <a:avLst/>
          </a:prstGeom>
          <a:solidFill>
            <a:schemeClr val="tx1"/>
          </a:solidFill>
        </p:spPr>
      </p:pic>
      <p:cxnSp>
        <p:nvCxnSpPr>
          <p:cNvPr id="4" name="Straight Connector 3">
            <a:extLst>
              <a:ext uri="{FF2B5EF4-FFF2-40B4-BE49-F238E27FC236}">
                <a16:creationId xmlns:a16="http://schemas.microsoft.com/office/drawing/2014/main" id="{3C7F1CCD-8D6D-F2D5-A0BF-975718B08EF2}"/>
              </a:ext>
            </a:extLst>
          </p:cNvPr>
          <p:cNvCxnSpPr/>
          <p:nvPr/>
        </p:nvCxnSpPr>
        <p:spPr>
          <a:xfrm>
            <a:off x="4345781" y="1543050"/>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040DC22-ADFF-1A64-F29C-FE5134317423}"/>
              </a:ext>
            </a:extLst>
          </p:cNvPr>
          <p:cNvSpPr>
            <a:spLocks noChangeArrowheads="1"/>
          </p:cNvSpPr>
          <p:nvPr/>
        </p:nvSpPr>
        <p:spPr bwMode="auto">
          <a:xfrm>
            <a:off x="3374578" y="2114548"/>
            <a:ext cx="165010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Title 1">
            <a:extLst>
              <a:ext uri="{FF2B5EF4-FFF2-40B4-BE49-F238E27FC236}">
                <a16:creationId xmlns:a16="http://schemas.microsoft.com/office/drawing/2014/main" id="{8431047B-4F1F-7D79-5E9C-85D7B8782B4B}"/>
              </a:ext>
            </a:extLst>
          </p:cNvPr>
          <p:cNvSpPr txBox="1">
            <a:spLocks/>
          </p:cNvSpPr>
          <p:nvPr/>
        </p:nvSpPr>
        <p:spPr>
          <a:xfrm>
            <a:off x="838200" y="365125"/>
            <a:ext cx="10515600" cy="178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b="1" dirty="0"/>
              <a:t>Model Comparison: New Mexico</a:t>
            </a:r>
            <a:br>
              <a:rPr lang="en-US" b="1" dirty="0"/>
            </a:br>
            <a:r>
              <a:rPr lang="en-US" sz="2400" b="1" dirty="0"/>
              <a:t>Neural Network 2-layer</a:t>
            </a:r>
          </a:p>
        </p:txBody>
      </p:sp>
      <p:sp>
        <p:nvSpPr>
          <p:cNvPr id="11" name="TextBox 10">
            <a:extLst>
              <a:ext uri="{FF2B5EF4-FFF2-40B4-BE49-F238E27FC236}">
                <a16:creationId xmlns:a16="http://schemas.microsoft.com/office/drawing/2014/main" id="{1C66FC4E-7EC3-8659-524D-C2240FC9EF9E}"/>
              </a:ext>
            </a:extLst>
          </p:cNvPr>
          <p:cNvSpPr txBox="1"/>
          <p:nvPr/>
        </p:nvSpPr>
        <p:spPr>
          <a:xfrm>
            <a:off x="7167462" y="2452628"/>
            <a:ext cx="4316966" cy="3970318"/>
          </a:xfrm>
          <a:prstGeom prst="rect">
            <a:avLst/>
          </a:prstGeom>
          <a:noFill/>
        </p:spPr>
        <p:txBody>
          <a:bodyPr wrap="square">
            <a:spAutoFit/>
          </a:bodyPr>
          <a:lstStyle/>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latin typeface="Courier New" panose="02070309020205020404" pitchFamily="49" charset="0"/>
                <a:ea typeface="Times New Roman" panose="02020603050405020304" pitchFamily="18" charset="0"/>
              </a:rPr>
              <a:t>Key parameters: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units=64, units=1 &amp; epochs=30</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latin typeface="Courier New" panose="02070309020205020404" pitchFamily="49" charset="0"/>
                <a:ea typeface="Times New Roman" panose="02020603050405020304" pitchFamily="18" charset="0"/>
              </a:rPr>
              <a:t>Model evaluation: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Train MSE: 30397.05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Test MSE: 30197.81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RMSE: 173.78</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r2 score: 0.71</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p:txBody>
      </p:sp>
    </p:spTree>
    <p:extLst>
      <p:ext uri="{BB962C8B-B14F-4D97-AF65-F5344CB8AC3E}">
        <p14:creationId xmlns:p14="http://schemas.microsoft.com/office/powerpoint/2010/main" val="195111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61CA559D-0C8F-3DED-8043-F9745822D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609" y="2389144"/>
            <a:ext cx="6042836" cy="3771899"/>
          </a:xfrm>
          <a:prstGeom prst="rect">
            <a:avLst/>
          </a:prstGeom>
          <a:solidFill>
            <a:schemeClr val="tx1"/>
          </a:solidFill>
        </p:spPr>
      </p:pic>
      <p:cxnSp>
        <p:nvCxnSpPr>
          <p:cNvPr id="4" name="Straight Connector 3">
            <a:extLst>
              <a:ext uri="{FF2B5EF4-FFF2-40B4-BE49-F238E27FC236}">
                <a16:creationId xmlns:a16="http://schemas.microsoft.com/office/drawing/2014/main" id="{3C7F1CCD-8D6D-F2D5-A0BF-975718B08EF2}"/>
              </a:ext>
            </a:extLst>
          </p:cNvPr>
          <p:cNvCxnSpPr/>
          <p:nvPr/>
        </p:nvCxnSpPr>
        <p:spPr>
          <a:xfrm>
            <a:off x="4345781" y="1543050"/>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040DC22-ADFF-1A64-F29C-FE5134317423}"/>
              </a:ext>
            </a:extLst>
          </p:cNvPr>
          <p:cNvSpPr>
            <a:spLocks noChangeArrowheads="1"/>
          </p:cNvSpPr>
          <p:nvPr/>
        </p:nvSpPr>
        <p:spPr bwMode="auto">
          <a:xfrm>
            <a:off x="3374578" y="2114548"/>
            <a:ext cx="165010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Title 1">
            <a:extLst>
              <a:ext uri="{FF2B5EF4-FFF2-40B4-BE49-F238E27FC236}">
                <a16:creationId xmlns:a16="http://schemas.microsoft.com/office/drawing/2014/main" id="{8431047B-4F1F-7D79-5E9C-85D7B8782B4B}"/>
              </a:ext>
            </a:extLst>
          </p:cNvPr>
          <p:cNvSpPr txBox="1">
            <a:spLocks/>
          </p:cNvSpPr>
          <p:nvPr/>
        </p:nvSpPr>
        <p:spPr>
          <a:xfrm>
            <a:off x="838200" y="365125"/>
            <a:ext cx="10515600" cy="178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b="1" dirty="0"/>
              <a:t>Model Comparison: New Mexico</a:t>
            </a:r>
            <a:br>
              <a:rPr lang="en-US" b="1" dirty="0"/>
            </a:br>
            <a:r>
              <a:rPr lang="en-US" sz="2400" b="1" dirty="0"/>
              <a:t>Neural Network 3-layer</a:t>
            </a:r>
          </a:p>
        </p:txBody>
      </p:sp>
      <p:sp>
        <p:nvSpPr>
          <p:cNvPr id="11" name="TextBox 10">
            <a:extLst>
              <a:ext uri="{FF2B5EF4-FFF2-40B4-BE49-F238E27FC236}">
                <a16:creationId xmlns:a16="http://schemas.microsoft.com/office/drawing/2014/main" id="{1C66FC4E-7EC3-8659-524D-C2240FC9EF9E}"/>
              </a:ext>
            </a:extLst>
          </p:cNvPr>
          <p:cNvSpPr txBox="1"/>
          <p:nvPr/>
        </p:nvSpPr>
        <p:spPr>
          <a:xfrm>
            <a:off x="7167462" y="2452628"/>
            <a:ext cx="4316966" cy="3693319"/>
          </a:xfrm>
          <a:prstGeom prst="rect">
            <a:avLst/>
          </a:prstGeom>
          <a:noFill/>
        </p:spPr>
        <p:txBody>
          <a:bodyPr wrap="square">
            <a:spAutoFit/>
          </a:bodyPr>
          <a:lstStyle/>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latin typeface="Courier New" panose="02070309020205020404" pitchFamily="49" charset="0"/>
                <a:ea typeface="Times New Roman" panose="02020603050405020304" pitchFamily="18" charset="0"/>
              </a:rPr>
              <a:t>Key parameters: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units=64, units=4,units=1 &amp;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epochs=20</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latin typeface="Courier New" panose="02070309020205020404" pitchFamily="49" charset="0"/>
                <a:ea typeface="Times New Roman" panose="02020603050405020304" pitchFamily="18" charset="0"/>
              </a:rPr>
              <a:t>Model evaluation: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Train MSE: 31488.28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Test MSE: 31327.87</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RMSE: 177.0 </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rPr>
              <a:t>r2 score: 0.70</a:t>
            </a:r>
          </a:p>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ourier New" panose="02070309020205020404" pitchFamily="49" charset="0"/>
              <a:ea typeface="Times New Roman" panose="02020603050405020304" pitchFamily="18" charset="0"/>
            </a:endParaRPr>
          </a:p>
        </p:txBody>
      </p:sp>
    </p:spTree>
    <p:extLst>
      <p:ext uri="{BB962C8B-B14F-4D97-AF65-F5344CB8AC3E}">
        <p14:creationId xmlns:p14="http://schemas.microsoft.com/office/powerpoint/2010/main" val="201757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ue and orange lines&#10;&#10;Description automatically generated">
            <a:extLst>
              <a:ext uri="{FF2B5EF4-FFF2-40B4-BE49-F238E27FC236}">
                <a16:creationId xmlns:a16="http://schemas.microsoft.com/office/drawing/2014/main" id="{DC674D02-0E4A-F700-377E-AD3825A4D153}"/>
              </a:ext>
            </a:extLst>
          </p:cNvPr>
          <p:cNvPicPr>
            <a:picLocks noChangeAspect="1"/>
          </p:cNvPicPr>
          <p:nvPr/>
        </p:nvPicPr>
        <p:blipFill>
          <a:blip r:embed="rId2"/>
          <a:stretch>
            <a:fillRect/>
          </a:stretch>
        </p:blipFill>
        <p:spPr>
          <a:xfrm>
            <a:off x="792227" y="2398033"/>
            <a:ext cx="5943600" cy="3763010"/>
          </a:xfrm>
          <a:prstGeom prst="rect">
            <a:avLst/>
          </a:prstGeom>
          <a:solidFill>
            <a:schemeClr val="tx1"/>
          </a:solidFill>
        </p:spPr>
      </p:pic>
      <p:cxnSp>
        <p:nvCxnSpPr>
          <p:cNvPr id="4" name="Straight Connector 3">
            <a:extLst>
              <a:ext uri="{FF2B5EF4-FFF2-40B4-BE49-F238E27FC236}">
                <a16:creationId xmlns:a16="http://schemas.microsoft.com/office/drawing/2014/main" id="{3C7F1CCD-8D6D-F2D5-A0BF-975718B08EF2}"/>
              </a:ext>
            </a:extLst>
          </p:cNvPr>
          <p:cNvCxnSpPr/>
          <p:nvPr/>
        </p:nvCxnSpPr>
        <p:spPr>
          <a:xfrm>
            <a:off x="4345781" y="1543050"/>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040DC22-ADFF-1A64-F29C-FE5134317423}"/>
              </a:ext>
            </a:extLst>
          </p:cNvPr>
          <p:cNvSpPr>
            <a:spLocks noChangeArrowheads="1"/>
          </p:cNvSpPr>
          <p:nvPr/>
        </p:nvSpPr>
        <p:spPr bwMode="auto">
          <a:xfrm>
            <a:off x="3374578" y="2114548"/>
            <a:ext cx="165010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Title 1">
            <a:extLst>
              <a:ext uri="{FF2B5EF4-FFF2-40B4-BE49-F238E27FC236}">
                <a16:creationId xmlns:a16="http://schemas.microsoft.com/office/drawing/2014/main" id="{8431047B-4F1F-7D79-5E9C-85D7B8782B4B}"/>
              </a:ext>
            </a:extLst>
          </p:cNvPr>
          <p:cNvSpPr txBox="1">
            <a:spLocks/>
          </p:cNvSpPr>
          <p:nvPr/>
        </p:nvSpPr>
        <p:spPr>
          <a:xfrm>
            <a:off x="838200" y="365125"/>
            <a:ext cx="10515600" cy="178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b="1" dirty="0"/>
              <a:t>Model Comparison: True vs. Predicted</a:t>
            </a:r>
            <a:br>
              <a:rPr lang="en-US" b="1" dirty="0"/>
            </a:br>
            <a:r>
              <a:rPr lang="en-US" sz="2400" b="1" dirty="0"/>
              <a:t>True vs Predicted Values (2-layer Neural Network model)</a:t>
            </a:r>
          </a:p>
        </p:txBody>
      </p:sp>
      <p:sp>
        <p:nvSpPr>
          <p:cNvPr id="5" name="Content Placeholder 2">
            <a:extLst>
              <a:ext uri="{FF2B5EF4-FFF2-40B4-BE49-F238E27FC236}">
                <a16:creationId xmlns:a16="http://schemas.microsoft.com/office/drawing/2014/main" id="{1CC05DE4-C86F-21F7-C7D8-EB5D8E026902}"/>
              </a:ext>
            </a:extLst>
          </p:cNvPr>
          <p:cNvSpPr txBox="1">
            <a:spLocks/>
          </p:cNvSpPr>
          <p:nvPr/>
        </p:nvSpPr>
        <p:spPr>
          <a:xfrm>
            <a:off x="7226565" y="2193390"/>
            <a:ext cx="4455362" cy="40692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a:t>Considering the inherent volatility in the GHI index hourly values, achieving an R squared value of 0.70 is commendable. </a:t>
            </a:r>
          </a:p>
          <a:p>
            <a:pPr marL="0" indent="0">
              <a:lnSpc>
                <a:spcPct val="150000"/>
              </a:lnSpc>
              <a:buNone/>
            </a:pPr>
            <a:r>
              <a:rPr lang="en-US" sz="2400" dirty="0"/>
              <a:t>This pattern was observed across all three locations chosen.</a:t>
            </a:r>
          </a:p>
        </p:txBody>
      </p:sp>
    </p:spTree>
    <p:extLst>
      <p:ext uri="{BB962C8B-B14F-4D97-AF65-F5344CB8AC3E}">
        <p14:creationId xmlns:p14="http://schemas.microsoft.com/office/powerpoint/2010/main" val="404839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C7F1CCD-8D6D-F2D5-A0BF-975718B08EF2}"/>
              </a:ext>
            </a:extLst>
          </p:cNvPr>
          <p:cNvCxnSpPr/>
          <p:nvPr/>
        </p:nvCxnSpPr>
        <p:spPr>
          <a:xfrm>
            <a:off x="4345781" y="1543050"/>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040DC22-ADFF-1A64-F29C-FE5134317423}"/>
              </a:ext>
            </a:extLst>
          </p:cNvPr>
          <p:cNvSpPr>
            <a:spLocks noChangeArrowheads="1"/>
          </p:cNvSpPr>
          <p:nvPr/>
        </p:nvSpPr>
        <p:spPr bwMode="auto">
          <a:xfrm>
            <a:off x="3374578" y="2114548"/>
            <a:ext cx="165010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Title 1">
            <a:extLst>
              <a:ext uri="{FF2B5EF4-FFF2-40B4-BE49-F238E27FC236}">
                <a16:creationId xmlns:a16="http://schemas.microsoft.com/office/drawing/2014/main" id="{8431047B-4F1F-7D79-5E9C-85D7B8782B4B}"/>
              </a:ext>
            </a:extLst>
          </p:cNvPr>
          <p:cNvSpPr txBox="1">
            <a:spLocks/>
          </p:cNvSpPr>
          <p:nvPr/>
        </p:nvSpPr>
        <p:spPr>
          <a:xfrm>
            <a:off x="838200" y="365125"/>
            <a:ext cx="10515600" cy="178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b="1" dirty="0"/>
              <a:t>Takeaways</a:t>
            </a:r>
            <a:br>
              <a:rPr lang="en-US" b="1" dirty="0"/>
            </a:br>
            <a:endParaRPr lang="en-US" sz="2400" b="1" dirty="0"/>
          </a:p>
        </p:txBody>
      </p:sp>
      <p:sp>
        <p:nvSpPr>
          <p:cNvPr id="2" name="Content Placeholder 2">
            <a:extLst>
              <a:ext uri="{FF2B5EF4-FFF2-40B4-BE49-F238E27FC236}">
                <a16:creationId xmlns:a16="http://schemas.microsoft.com/office/drawing/2014/main" id="{F33DBD06-CF6C-120B-7CC9-E5C04E1F0BF2}"/>
              </a:ext>
            </a:extLst>
          </p:cNvPr>
          <p:cNvSpPr>
            <a:spLocks noGrp="1"/>
          </p:cNvSpPr>
          <p:nvPr>
            <p:ph idx="1"/>
          </p:nvPr>
        </p:nvSpPr>
        <p:spPr>
          <a:xfrm>
            <a:off x="838200" y="2094546"/>
            <a:ext cx="10820400" cy="4580567"/>
          </a:xfrm>
        </p:spPr>
        <p:txBody>
          <a:bodyPr>
            <a:noAutofit/>
          </a:bodyPr>
          <a:lstStyle/>
          <a:p>
            <a:pPr>
              <a:lnSpc>
                <a:spcPct val="150000"/>
              </a:lnSpc>
              <a:buFont typeface="Wingdings" pitchFamily="2" charset="2"/>
              <a:buChar char="v"/>
            </a:pPr>
            <a:r>
              <a:rPr lang="en-US" sz="2600" kern="0" dirty="0">
                <a:effectLst/>
                <a:latin typeface="Calibri" panose="020F0502020204030204" pitchFamily="34" charset="0"/>
                <a:ea typeface="Times New Roman" panose="02020603050405020304" pitchFamily="18" charset="0"/>
              </a:rPr>
              <a:t> </a:t>
            </a:r>
            <a:r>
              <a:rPr lang="en-US" sz="2600" kern="0" dirty="0">
                <a:latin typeface="Calibri" panose="020F0502020204030204" pitchFamily="34" charset="0"/>
                <a:ea typeface="Times New Roman" panose="02020603050405020304" pitchFamily="18" charset="0"/>
              </a:rPr>
              <a:t>The 2-layer neural network models were best suited for our regression problem</a:t>
            </a:r>
            <a:endParaRPr lang="en-US" sz="2600" kern="0" dirty="0">
              <a:effectLst/>
              <a:latin typeface="Calibri" panose="020F0502020204030204" pitchFamily="34" charset="0"/>
              <a:ea typeface="Times New Roman" panose="02020603050405020304" pitchFamily="18" charset="0"/>
            </a:endParaRPr>
          </a:p>
          <a:p>
            <a:pPr>
              <a:lnSpc>
                <a:spcPct val="150000"/>
              </a:lnSpc>
              <a:buFont typeface="Wingdings" pitchFamily="2" charset="2"/>
              <a:buChar char="v"/>
            </a:pPr>
            <a:r>
              <a:rPr lang="en-US" sz="2600" kern="0" dirty="0">
                <a:latin typeface="Calibri" panose="020F0502020204030204" pitchFamily="34" charset="0"/>
                <a:ea typeface="Times New Roman" panose="02020603050405020304" pitchFamily="18" charset="0"/>
              </a:rPr>
              <a:t> New Mexico had the lowest RMSE in both the 2-layer models and the 3-layer models. </a:t>
            </a:r>
          </a:p>
          <a:p>
            <a:pPr>
              <a:lnSpc>
                <a:spcPct val="150000"/>
              </a:lnSpc>
              <a:buFont typeface="Wingdings" pitchFamily="2" charset="2"/>
              <a:buChar char="v"/>
            </a:pPr>
            <a:r>
              <a:rPr lang="en-US" sz="2600" kern="0" dirty="0">
                <a:latin typeface="Calibri" panose="020F0502020204030204" pitchFamily="34" charset="0"/>
              </a:rPr>
              <a:t> Given the similarities in the evaluation of the 2-layer models for all three locations, the decision of to where to locate the field of solar panels can be based solely on the land cost and other costs specific to each state</a:t>
            </a:r>
          </a:p>
          <a:p>
            <a:pPr>
              <a:lnSpc>
                <a:spcPct val="150000"/>
              </a:lnSpc>
              <a:buFont typeface="Wingdings" pitchFamily="2" charset="2"/>
              <a:buChar char="v"/>
            </a:pPr>
            <a:endParaRPr lang="en-US" sz="2600" kern="0" dirty="0">
              <a:latin typeface="Calibri" panose="020F0502020204030204" pitchFamily="34" charset="0"/>
            </a:endParaRPr>
          </a:p>
          <a:p>
            <a:pPr>
              <a:lnSpc>
                <a:spcPct val="150000"/>
              </a:lnSpc>
              <a:buFont typeface="Wingdings" pitchFamily="2" charset="2"/>
              <a:buChar char="v"/>
            </a:pPr>
            <a:endParaRPr lang="en-US" sz="2600" b="0" i="0" u="none" strike="noStrike" dirty="0">
              <a:effectLst/>
            </a:endParaRPr>
          </a:p>
        </p:txBody>
      </p:sp>
    </p:spTree>
    <p:extLst>
      <p:ext uri="{BB962C8B-B14F-4D97-AF65-F5344CB8AC3E}">
        <p14:creationId xmlns:p14="http://schemas.microsoft.com/office/powerpoint/2010/main" val="171013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0" end="0"/>
                                            </p:txEl>
                                          </p:spTgt>
                                        </p:tgtEl>
                                        <p:attrNameLst>
                                          <p:attrName>ppt_c</p:attrName>
                                        </p:attrNameLst>
                                      </p:cBhvr>
                                      <p:to>
                                        <a:srgbClr val="42424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1" end="1"/>
                                            </p:txEl>
                                          </p:spTgt>
                                        </p:tgtEl>
                                        <p:attrNameLst>
                                          <p:attrName>ppt_c</p:attrName>
                                        </p:attrNameLst>
                                      </p:cBhvr>
                                      <p:to>
                                        <a:srgbClr val="42424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C7F1CCD-8D6D-F2D5-A0BF-975718B08EF2}"/>
              </a:ext>
            </a:extLst>
          </p:cNvPr>
          <p:cNvCxnSpPr/>
          <p:nvPr/>
        </p:nvCxnSpPr>
        <p:spPr>
          <a:xfrm>
            <a:off x="4345781" y="1543050"/>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040DC22-ADFF-1A64-F29C-FE5134317423}"/>
              </a:ext>
            </a:extLst>
          </p:cNvPr>
          <p:cNvSpPr>
            <a:spLocks noChangeArrowheads="1"/>
          </p:cNvSpPr>
          <p:nvPr/>
        </p:nvSpPr>
        <p:spPr bwMode="auto">
          <a:xfrm>
            <a:off x="3374578" y="2114548"/>
            <a:ext cx="165010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Title 1">
            <a:extLst>
              <a:ext uri="{FF2B5EF4-FFF2-40B4-BE49-F238E27FC236}">
                <a16:creationId xmlns:a16="http://schemas.microsoft.com/office/drawing/2014/main" id="{8431047B-4F1F-7D79-5E9C-85D7B8782B4B}"/>
              </a:ext>
            </a:extLst>
          </p:cNvPr>
          <p:cNvSpPr txBox="1">
            <a:spLocks/>
          </p:cNvSpPr>
          <p:nvPr/>
        </p:nvSpPr>
        <p:spPr>
          <a:xfrm>
            <a:off x="838200" y="365125"/>
            <a:ext cx="10515600" cy="178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b="1" dirty="0"/>
              <a:t>Future Research</a:t>
            </a:r>
            <a:br>
              <a:rPr lang="en-US" b="1" dirty="0"/>
            </a:br>
            <a:endParaRPr lang="en-US" sz="2400" b="1" dirty="0"/>
          </a:p>
        </p:txBody>
      </p:sp>
      <p:sp>
        <p:nvSpPr>
          <p:cNvPr id="2" name="Content Placeholder 2">
            <a:extLst>
              <a:ext uri="{FF2B5EF4-FFF2-40B4-BE49-F238E27FC236}">
                <a16:creationId xmlns:a16="http://schemas.microsoft.com/office/drawing/2014/main" id="{F33DBD06-CF6C-120B-7CC9-E5C04E1F0BF2}"/>
              </a:ext>
            </a:extLst>
          </p:cNvPr>
          <p:cNvSpPr>
            <a:spLocks noGrp="1"/>
          </p:cNvSpPr>
          <p:nvPr>
            <p:ph idx="1"/>
          </p:nvPr>
        </p:nvSpPr>
        <p:spPr>
          <a:xfrm>
            <a:off x="838200" y="2185987"/>
            <a:ext cx="10515600" cy="4306888"/>
          </a:xfrm>
        </p:spPr>
        <p:txBody>
          <a:bodyPr>
            <a:normAutofit/>
          </a:bodyPr>
          <a:lstStyle/>
          <a:p>
            <a:pPr>
              <a:lnSpc>
                <a:spcPct val="150000"/>
              </a:lnSpc>
              <a:buFont typeface="Wingdings" pitchFamily="2" charset="2"/>
              <a:buChar char="v"/>
            </a:pPr>
            <a:r>
              <a:rPr lang="en-US" sz="2800" kern="0" dirty="0">
                <a:effectLst/>
                <a:latin typeface="Calibri" panose="020F0502020204030204" pitchFamily="34" charset="0"/>
                <a:ea typeface="Times New Roman" panose="02020603050405020304" pitchFamily="18" charset="0"/>
              </a:rPr>
              <a:t> </a:t>
            </a:r>
            <a:r>
              <a:rPr lang="en-US" kern="0" dirty="0">
                <a:latin typeface="Calibri" panose="020F0502020204030204" pitchFamily="34" charset="0"/>
                <a:ea typeface="Times New Roman" panose="02020603050405020304" pitchFamily="18" charset="0"/>
              </a:rPr>
              <a:t>Look into the linear multivariate model results for this problem</a:t>
            </a:r>
          </a:p>
          <a:p>
            <a:pPr>
              <a:lnSpc>
                <a:spcPct val="150000"/>
              </a:lnSpc>
              <a:buFont typeface="Wingdings" pitchFamily="2" charset="2"/>
              <a:buChar char="v"/>
            </a:pPr>
            <a:r>
              <a:rPr lang="en-US" kern="0" dirty="0">
                <a:latin typeface="Calibri" panose="020F0502020204030204" pitchFamily="34" charset="0"/>
                <a:ea typeface="Times New Roman" panose="02020603050405020304" pitchFamily="18" charset="0"/>
              </a:rPr>
              <a:t> Consider placing a constraint for non-negative predicted values</a:t>
            </a:r>
          </a:p>
          <a:p>
            <a:pPr>
              <a:lnSpc>
                <a:spcPct val="150000"/>
              </a:lnSpc>
              <a:buFont typeface="Wingdings" pitchFamily="2" charset="2"/>
              <a:buChar char="v"/>
            </a:pPr>
            <a:r>
              <a:rPr lang="en-US" kern="0" dirty="0">
                <a:latin typeface="Calibri" panose="020F0502020204030204" pitchFamily="34" charset="0"/>
                <a:ea typeface="Times New Roman" panose="02020603050405020304" pitchFamily="18" charset="0"/>
              </a:rPr>
              <a:t> Look into the pattern in the residuals where the model constantly underestimated the higher GHI values</a:t>
            </a:r>
            <a:endParaRPr lang="en-US" b="0" i="0" u="none" strike="noStrike" dirty="0">
              <a:effectLst/>
            </a:endParaRPr>
          </a:p>
        </p:txBody>
      </p:sp>
    </p:spTree>
    <p:extLst>
      <p:ext uri="{BB962C8B-B14F-4D97-AF65-F5344CB8AC3E}">
        <p14:creationId xmlns:p14="http://schemas.microsoft.com/office/powerpoint/2010/main" val="332292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0" end="0"/>
                                            </p:txEl>
                                          </p:spTgt>
                                        </p:tgtEl>
                                        <p:attrNameLst>
                                          <p:attrName>ppt_c</p:attrName>
                                        </p:attrNameLst>
                                      </p:cBhvr>
                                      <p:to>
                                        <a:srgbClr val="42424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1" end="1"/>
                                            </p:txEl>
                                          </p:spTgt>
                                        </p:tgtEl>
                                        <p:attrNameLst>
                                          <p:attrName>ppt_c</p:attrName>
                                        </p:attrNameLst>
                                      </p:cBhvr>
                                      <p:to>
                                        <a:srgbClr val="42424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C7F1CCD-8D6D-F2D5-A0BF-975718B08EF2}"/>
              </a:ext>
            </a:extLst>
          </p:cNvPr>
          <p:cNvCxnSpPr/>
          <p:nvPr/>
        </p:nvCxnSpPr>
        <p:spPr>
          <a:xfrm>
            <a:off x="4345781" y="3712562"/>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040DC22-ADFF-1A64-F29C-FE5134317423}"/>
              </a:ext>
            </a:extLst>
          </p:cNvPr>
          <p:cNvSpPr>
            <a:spLocks noChangeArrowheads="1"/>
          </p:cNvSpPr>
          <p:nvPr/>
        </p:nvSpPr>
        <p:spPr bwMode="auto">
          <a:xfrm>
            <a:off x="3374578" y="2114548"/>
            <a:ext cx="165010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Title 1">
            <a:extLst>
              <a:ext uri="{FF2B5EF4-FFF2-40B4-BE49-F238E27FC236}">
                <a16:creationId xmlns:a16="http://schemas.microsoft.com/office/drawing/2014/main" id="{8431047B-4F1F-7D79-5E9C-85D7B8782B4B}"/>
              </a:ext>
            </a:extLst>
          </p:cNvPr>
          <p:cNvSpPr txBox="1">
            <a:spLocks/>
          </p:cNvSpPr>
          <p:nvPr/>
        </p:nvSpPr>
        <p:spPr>
          <a:xfrm>
            <a:off x="838200" y="2534637"/>
            <a:ext cx="10515600" cy="17887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5400" b="1" dirty="0"/>
              <a:t>Questions ?</a:t>
            </a:r>
            <a:br>
              <a:rPr lang="en-US" sz="5400" b="1" dirty="0"/>
            </a:br>
            <a:endParaRPr lang="en-US" sz="5400" b="1" dirty="0"/>
          </a:p>
        </p:txBody>
      </p:sp>
    </p:spTree>
    <p:extLst>
      <p:ext uri="{BB962C8B-B14F-4D97-AF65-F5344CB8AC3E}">
        <p14:creationId xmlns:p14="http://schemas.microsoft.com/office/powerpoint/2010/main" val="377467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590D-C8D0-CFA2-8471-BC8275D5C9C0}"/>
              </a:ext>
            </a:extLst>
          </p:cNvPr>
          <p:cNvSpPr>
            <a:spLocks noGrp="1"/>
          </p:cNvSpPr>
          <p:nvPr>
            <p:ph type="title"/>
          </p:nvPr>
        </p:nvSpPr>
        <p:spPr/>
        <p:txBody>
          <a:bodyPr/>
          <a:lstStyle/>
          <a:p>
            <a:pPr algn="ctr"/>
            <a:r>
              <a:rPr lang="en-US" b="1" dirty="0"/>
              <a:t>Problem</a:t>
            </a:r>
          </a:p>
        </p:txBody>
      </p:sp>
      <p:sp>
        <p:nvSpPr>
          <p:cNvPr id="3" name="Content Placeholder 2">
            <a:extLst>
              <a:ext uri="{FF2B5EF4-FFF2-40B4-BE49-F238E27FC236}">
                <a16:creationId xmlns:a16="http://schemas.microsoft.com/office/drawing/2014/main" id="{24A1C275-42B1-EA3C-BD95-5856FD9BF163}"/>
              </a:ext>
            </a:extLst>
          </p:cNvPr>
          <p:cNvSpPr>
            <a:spLocks noGrp="1"/>
          </p:cNvSpPr>
          <p:nvPr>
            <p:ph idx="1"/>
          </p:nvPr>
        </p:nvSpPr>
        <p:spPr>
          <a:xfrm>
            <a:off x="838199" y="1899970"/>
            <a:ext cx="10515600" cy="2805434"/>
          </a:xfrm>
        </p:spPr>
        <p:txBody>
          <a:bodyPr>
            <a:noAutofit/>
          </a:bodyPr>
          <a:lstStyle/>
          <a:p>
            <a:pPr marL="0" indent="0" algn="ctr">
              <a:lnSpc>
                <a:spcPct val="150000"/>
              </a:lnSpc>
              <a:buNone/>
            </a:pPr>
            <a:r>
              <a:rPr lang="en-US" sz="3700" kern="0" dirty="0">
                <a:latin typeface="Calibri" panose="020F0502020204030204" pitchFamily="34" charset="0"/>
                <a:ea typeface="Times New Roman" panose="02020603050405020304" pitchFamily="18" charset="0"/>
              </a:rPr>
              <a:t>Predict the GHI index (key indicator of solar energy systems) with weather indicators using machine learning (ML) model to be able to install solar panels</a:t>
            </a:r>
            <a:endParaRPr lang="en-US" sz="3700" dirty="0"/>
          </a:p>
        </p:txBody>
      </p:sp>
      <p:cxnSp>
        <p:nvCxnSpPr>
          <p:cNvPr id="4" name="Straight Connector 3">
            <a:extLst>
              <a:ext uri="{FF2B5EF4-FFF2-40B4-BE49-F238E27FC236}">
                <a16:creationId xmlns:a16="http://schemas.microsoft.com/office/drawing/2014/main" id="{79A3C1E3-AEC1-ECD4-C6DB-A8DBF89459F4}"/>
              </a:ext>
            </a:extLst>
          </p:cNvPr>
          <p:cNvCxnSpPr/>
          <p:nvPr/>
        </p:nvCxnSpPr>
        <p:spPr>
          <a:xfrm>
            <a:off x="4345781" y="1543050"/>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248A9A75-E35C-7FA7-B345-8A753D0EC2FB}"/>
              </a:ext>
            </a:extLst>
          </p:cNvPr>
          <p:cNvSpPr txBox="1">
            <a:spLocks/>
          </p:cNvSpPr>
          <p:nvPr/>
        </p:nvSpPr>
        <p:spPr>
          <a:xfrm>
            <a:off x="838199" y="4705403"/>
            <a:ext cx="10515600" cy="17874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3700" dirty="0">
                <a:latin typeface="Calibri" panose="020F0502020204030204" pitchFamily="34" charset="0"/>
                <a:ea typeface="Times New Roman" panose="02020603050405020304" pitchFamily="18" charset="0"/>
              </a:rPr>
              <a:t>In which of the three locations can the GHI be predicted with a higher accuracy ? </a:t>
            </a:r>
            <a:endParaRPr lang="en-US" sz="37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5251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42424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590D-C8D0-CFA2-8471-BC8275D5C9C0}"/>
              </a:ext>
            </a:extLst>
          </p:cNvPr>
          <p:cNvSpPr>
            <a:spLocks noGrp="1"/>
          </p:cNvSpPr>
          <p:nvPr>
            <p:ph type="title"/>
          </p:nvPr>
        </p:nvSpPr>
        <p:spPr/>
        <p:txBody>
          <a:bodyPr/>
          <a:lstStyle/>
          <a:p>
            <a:pPr algn="ctr"/>
            <a:r>
              <a:rPr lang="en-US" b="1" dirty="0"/>
              <a:t>Solution</a:t>
            </a:r>
          </a:p>
        </p:txBody>
      </p:sp>
      <p:sp>
        <p:nvSpPr>
          <p:cNvPr id="3" name="Content Placeholder 2">
            <a:extLst>
              <a:ext uri="{FF2B5EF4-FFF2-40B4-BE49-F238E27FC236}">
                <a16:creationId xmlns:a16="http://schemas.microsoft.com/office/drawing/2014/main" id="{24A1C275-42B1-EA3C-BD95-5856FD9BF163}"/>
              </a:ext>
            </a:extLst>
          </p:cNvPr>
          <p:cNvSpPr>
            <a:spLocks noGrp="1"/>
          </p:cNvSpPr>
          <p:nvPr>
            <p:ph idx="1"/>
          </p:nvPr>
        </p:nvSpPr>
        <p:spPr>
          <a:xfrm>
            <a:off x="838200" y="2141383"/>
            <a:ext cx="10515600" cy="3990975"/>
          </a:xfrm>
        </p:spPr>
        <p:txBody>
          <a:bodyPr>
            <a:normAutofit/>
          </a:bodyPr>
          <a:lstStyle/>
          <a:p>
            <a:pPr marL="0" indent="0" algn="ctr">
              <a:lnSpc>
                <a:spcPct val="150000"/>
              </a:lnSpc>
              <a:buNone/>
            </a:pPr>
            <a:r>
              <a:rPr lang="en-US" sz="4000" kern="0" dirty="0">
                <a:effectLst/>
                <a:latin typeface="Calibri" panose="020F0502020204030204" pitchFamily="34" charset="0"/>
                <a:ea typeface="Times New Roman" panose="02020603050405020304" pitchFamily="18" charset="0"/>
              </a:rPr>
              <a:t>After training the models for the different locations, the results were very similar so the decision can be based solely on the land cost and other costs specific to each state</a:t>
            </a:r>
            <a:endParaRPr lang="en-US" sz="4000" dirty="0">
              <a:effectLst/>
              <a:latin typeface="Times New Roman" panose="02020603050405020304" pitchFamily="18" charset="0"/>
              <a:ea typeface="Times New Roman" panose="02020603050405020304" pitchFamily="18" charset="0"/>
            </a:endParaRPr>
          </a:p>
          <a:p>
            <a:pPr marL="0" indent="0" algn="ctr">
              <a:buNone/>
            </a:pPr>
            <a:endParaRPr lang="en-US" sz="4000" dirty="0"/>
          </a:p>
        </p:txBody>
      </p:sp>
      <p:cxnSp>
        <p:nvCxnSpPr>
          <p:cNvPr id="4" name="Straight Connector 3">
            <a:extLst>
              <a:ext uri="{FF2B5EF4-FFF2-40B4-BE49-F238E27FC236}">
                <a16:creationId xmlns:a16="http://schemas.microsoft.com/office/drawing/2014/main" id="{3C7F1CCD-8D6D-F2D5-A0BF-975718B08EF2}"/>
              </a:ext>
            </a:extLst>
          </p:cNvPr>
          <p:cNvCxnSpPr/>
          <p:nvPr/>
        </p:nvCxnSpPr>
        <p:spPr>
          <a:xfrm>
            <a:off x="4345781" y="1543050"/>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56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590D-C8D0-CFA2-8471-BC8275D5C9C0}"/>
              </a:ext>
            </a:extLst>
          </p:cNvPr>
          <p:cNvSpPr>
            <a:spLocks noGrp="1"/>
          </p:cNvSpPr>
          <p:nvPr>
            <p:ph type="title"/>
          </p:nvPr>
        </p:nvSpPr>
        <p:spPr/>
        <p:txBody>
          <a:bodyPr/>
          <a:lstStyle/>
          <a:p>
            <a:pPr algn="ctr"/>
            <a:r>
              <a:rPr lang="en-US" b="1" dirty="0"/>
              <a:t>Data Source</a:t>
            </a:r>
          </a:p>
        </p:txBody>
      </p:sp>
      <p:sp>
        <p:nvSpPr>
          <p:cNvPr id="3" name="Content Placeholder 2">
            <a:extLst>
              <a:ext uri="{FF2B5EF4-FFF2-40B4-BE49-F238E27FC236}">
                <a16:creationId xmlns:a16="http://schemas.microsoft.com/office/drawing/2014/main" id="{24A1C275-42B1-EA3C-BD95-5856FD9BF163}"/>
              </a:ext>
            </a:extLst>
          </p:cNvPr>
          <p:cNvSpPr>
            <a:spLocks noGrp="1"/>
          </p:cNvSpPr>
          <p:nvPr>
            <p:ph idx="1"/>
          </p:nvPr>
        </p:nvSpPr>
        <p:spPr>
          <a:xfrm>
            <a:off x="838200" y="2185987"/>
            <a:ext cx="10515600" cy="913674"/>
          </a:xfrm>
        </p:spPr>
        <p:txBody>
          <a:bodyPr>
            <a:normAutofit/>
          </a:bodyPr>
          <a:lstStyle/>
          <a:p>
            <a:pPr marL="0" indent="0">
              <a:lnSpc>
                <a:spcPct val="150000"/>
              </a:lnSpc>
              <a:buNone/>
            </a:pPr>
            <a:r>
              <a:rPr lang="en-US" sz="2800" kern="0" dirty="0">
                <a:effectLst/>
                <a:latin typeface="Calibri" panose="020F0502020204030204" pitchFamily="34" charset="0"/>
                <a:ea typeface="Times New Roman" panose="02020603050405020304" pitchFamily="18" charset="0"/>
              </a:rPr>
              <a:t>Country:   USA</a:t>
            </a:r>
            <a:endParaRPr lang="en-US" b="0" i="0" u="none" strike="noStrike" dirty="0">
              <a:effectLst/>
            </a:endParaRPr>
          </a:p>
        </p:txBody>
      </p:sp>
      <p:cxnSp>
        <p:nvCxnSpPr>
          <p:cNvPr id="4" name="Straight Connector 3">
            <a:extLst>
              <a:ext uri="{FF2B5EF4-FFF2-40B4-BE49-F238E27FC236}">
                <a16:creationId xmlns:a16="http://schemas.microsoft.com/office/drawing/2014/main" id="{3C7F1CCD-8D6D-F2D5-A0BF-975718B08EF2}"/>
              </a:ext>
            </a:extLst>
          </p:cNvPr>
          <p:cNvCxnSpPr/>
          <p:nvPr/>
        </p:nvCxnSpPr>
        <p:spPr>
          <a:xfrm>
            <a:off x="4345781" y="1543050"/>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122DC8F5-04E7-CEB0-551B-9F70D3C055B5}"/>
              </a:ext>
            </a:extLst>
          </p:cNvPr>
          <p:cNvSpPr txBox="1">
            <a:spLocks/>
          </p:cNvSpPr>
          <p:nvPr/>
        </p:nvSpPr>
        <p:spPr>
          <a:xfrm>
            <a:off x="838200" y="2991173"/>
            <a:ext cx="10515600" cy="1664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kern="0" dirty="0">
                <a:latin typeface="Calibri" panose="020F0502020204030204" pitchFamily="34" charset="0"/>
                <a:ea typeface="Times New Roman" panose="02020603050405020304" pitchFamily="18" charset="0"/>
              </a:rPr>
              <a:t>Collection Methodology: </a:t>
            </a:r>
            <a:r>
              <a:rPr lang="en-US" dirty="0"/>
              <a:t>Satellite Observations, Ground-Based Measurements and Reanalysis Models. </a:t>
            </a:r>
          </a:p>
          <a:p>
            <a:pPr marL="0" indent="0">
              <a:lnSpc>
                <a:spcPct val="150000"/>
              </a:lnSpc>
              <a:buFont typeface="Arial" panose="020B0604020202020204" pitchFamily="34" charset="0"/>
              <a:buNone/>
            </a:pPr>
            <a:endParaRPr lang="en-US" dirty="0"/>
          </a:p>
        </p:txBody>
      </p:sp>
      <p:sp>
        <p:nvSpPr>
          <p:cNvPr id="6" name="Content Placeholder 2">
            <a:extLst>
              <a:ext uri="{FF2B5EF4-FFF2-40B4-BE49-F238E27FC236}">
                <a16:creationId xmlns:a16="http://schemas.microsoft.com/office/drawing/2014/main" id="{6E840BAB-D553-A2F4-8C28-455F066E5C8F}"/>
              </a:ext>
            </a:extLst>
          </p:cNvPr>
          <p:cNvSpPr txBox="1">
            <a:spLocks/>
          </p:cNvSpPr>
          <p:nvPr/>
        </p:nvSpPr>
        <p:spPr>
          <a:xfrm>
            <a:off x="838200" y="4655486"/>
            <a:ext cx="10515600" cy="8051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dirty="0"/>
              <a:t>Source link: </a:t>
            </a:r>
            <a:r>
              <a:rPr lang="en-US" u="sng" dirty="0">
                <a:hlinkClick r:id="rId2"/>
              </a:rPr>
              <a:t>https://power.larc.nasa.gov/data-access-viewer/</a:t>
            </a:r>
            <a:endParaRPr lang="en-US" dirty="0"/>
          </a:p>
          <a:p>
            <a:pPr marL="0" indent="0">
              <a:lnSpc>
                <a:spcPct val="150000"/>
              </a:lnSpc>
              <a:buFont typeface="Arial" panose="020B0604020202020204" pitchFamily="34" charset="0"/>
              <a:buNone/>
            </a:pPr>
            <a:endParaRPr lang="en-US" sz="16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47096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42424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rgbClr val="42424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590D-C8D0-CFA2-8471-BC8275D5C9C0}"/>
              </a:ext>
            </a:extLst>
          </p:cNvPr>
          <p:cNvSpPr>
            <a:spLocks noGrp="1"/>
          </p:cNvSpPr>
          <p:nvPr>
            <p:ph type="title"/>
          </p:nvPr>
        </p:nvSpPr>
        <p:spPr/>
        <p:txBody>
          <a:bodyPr/>
          <a:lstStyle/>
          <a:p>
            <a:pPr algn="ctr"/>
            <a:r>
              <a:rPr lang="en-US" b="1" dirty="0"/>
              <a:t>Data Wrangling</a:t>
            </a:r>
          </a:p>
        </p:txBody>
      </p:sp>
      <p:sp>
        <p:nvSpPr>
          <p:cNvPr id="3" name="Content Placeholder 2">
            <a:extLst>
              <a:ext uri="{FF2B5EF4-FFF2-40B4-BE49-F238E27FC236}">
                <a16:creationId xmlns:a16="http://schemas.microsoft.com/office/drawing/2014/main" id="{24A1C275-42B1-EA3C-BD95-5856FD9BF163}"/>
              </a:ext>
            </a:extLst>
          </p:cNvPr>
          <p:cNvSpPr>
            <a:spLocks noGrp="1"/>
          </p:cNvSpPr>
          <p:nvPr>
            <p:ph idx="1"/>
          </p:nvPr>
        </p:nvSpPr>
        <p:spPr>
          <a:xfrm>
            <a:off x="838201" y="2141383"/>
            <a:ext cx="4815468" cy="3990975"/>
          </a:xfrm>
        </p:spPr>
        <p:txBody>
          <a:bodyPr>
            <a:normAutofit/>
          </a:bodyPr>
          <a:lstStyle/>
          <a:p>
            <a:pPr marL="0" indent="0">
              <a:lnSpc>
                <a:spcPct val="150000"/>
              </a:lnSpc>
              <a:buNone/>
            </a:pPr>
            <a:r>
              <a:rPr lang="en-US" kern="0" dirty="0">
                <a:solidFill>
                  <a:schemeClr val="accent2">
                    <a:lumMod val="60000"/>
                    <a:lumOff val="40000"/>
                  </a:schemeClr>
                </a:solidFill>
                <a:effectLst/>
                <a:latin typeface="Calibri" panose="020F0502020204030204" pitchFamily="34" charset="0"/>
                <a:ea typeface="Times New Roman" panose="02020603050405020304" pitchFamily="18" charset="0"/>
              </a:rPr>
              <a:t>Original data set had over  175,000 rows and 16 columns or features with data collected every </a:t>
            </a:r>
            <a:r>
              <a:rPr lang="en-US" kern="0" dirty="0">
                <a:solidFill>
                  <a:schemeClr val="accent2">
                    <a:lumMod val="60000"/>
                    <a:lumOff val="40000"/>
                  </a:schemeClr>
                </a:solidFill>
                <a:latin typeface="Calibri" panose="020F0502020204030204" pitchFamily="34" charset="0"/>
                <a:ea typeface="Times New Roman" panose="02020603050405020304" pitchFamily="18" charset="0"/>
              </a:rPr>
              <a:t>60</a:t>
            </a:r>
            <a:r>
              <a:rPr lang="en-US" kern="0" dirty="0">
                <a:solidFill>
                  <a:schemeClr val="accent2">
                    <a:lumMod val="60000"/>
                    <a:lumOff val="40000"/>
                  </a:schemeClr>
                </a:solidFill>
                <a:effectLst/>
                <a:latin typeface="Calibri" panose="020F0502020204030204" pitchFamily="34" charset="0"/>
                <a:ea typeface="Times New Roman" panose="02020603050405020304" pitchFamily="18" charset="0"/>
              </a:rPr>
              <a:t> minutes for over 20 years.</a:t>
            </a:r>
            <a:endParaRPr lang="en-US" dirty="0">
              <a:solidFill>
                <a:schemeClr val="accent2">
                  <a:lumMod val="60000"/>
                  <a:lumOff val="40000"/>
                </a:schemeClr>
              </a:solidFill>
            </a:endParaRPr>
          </a:p>
        </p:txBody>
      </p:sp>
      <p:cxnSp>
        <p:nvCxnSpPr>
          <p:cNvPr id="4" name="Straight Connector 3">
            <a:extLst>
              <a:ext uri="{FF2B5EF4-FFF2-40B4-BE49-F238E27FC236}">
                <a16:creationId xmlns:a16="http://schemas.microsoft.com/office/drawing/2014/main" id="{3C7F1CCD-8D6D-F2D5-A0BF-975718B08EF2}"/>
              </a:ext>
            </a:extLst>
          </p:cNvPr>
          <p:cNvCxnSpPr/>
          <p:nvPr/>
        </p:nvCxnSpPr>
        <p:spPr>
          <a:xfrm>
            <a:off x="4345781" y="1543050"/>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862AE46F-58A8-3776-92C1-81AE5DA18E72}"/>
              </a:ext>
            </a:extLst>
          </p:cNvPr>
          <p:cNvSpPr txBox="1">
            <a:spLocks/>
          </p:cNvSpPr>
          <p:nvPr/>
        </p:nvSpPr>
        <p:spPr>
          <a:xfrm>
            <a:off x="6255834" y="2285999"/>
            <a:ext cx="5097966" cy="1117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itchFamily="2" charset="2"/>
              <a:buChar char="§"/>
            </a:pPr>
            <a:r>
              <a:rPr lang="en-US" sz="1800" kern="0" dirty="0">
                <a:latin typeface="Calibri" panose="020F0502020204030204" pitchFamily="34" charset="0"/>
                <a:ea typeface="Times New Roman" panose="02020603050405020304" pitchFamily="18" charset="0"/>
              </a:rPr>
              <a:t>Many -999 values that needed to be replaced with N/A values</a:t>
            </a:r>
            <a:endParaRPr lang="en-US" sz="1800" dirty="0"/>
          </a:p>
        </p:txBody>
      </p:sp>
      <p:sp>
        <p:nvSpPr>
          <p:cNvPr id="6" name="Content Placeholder 2">
            <a:extLst>
              <a:ext uri="{FF2B5EF4-FFF2-40B4-BE49-F238E27FC236}">
                <a16:creationId xmlns:a16="http://schemas.microsoft.com/office/drawing/2014/main" id="{22423D23-578C-1346-118B-9E3309B8D4ED}"/>
              </a:ext>
            </a:extLst>
          </p:cNvPr>
          <p:cNvSpPr txBox="1">
            <a:spLocks/>
          </p:cNvSpPr>
          <p:nvPr/>
        </p:nvSpPr>
        <p:spPr>
          <a:xfrm>
            <a:off x="6255833" y="3299932"/>
            <a:ext cx="5097966" cy="1362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itchFamily="2" charset="2"/>
              <a:buChar char="§"/>
            </a:pPr>
            <a:r>
              <a:rPr lang="en-US" sz="1800" kern="0" dirty="0">
                <a:latin typeface="Calibri" panose="020F0502020204030204" pitchFamily="34" charset="0"/>
                <a:ea typeface="Times New Roman" panose="02020603050405020304" pitchFamily="18" charset="0"/>
              </a:rPr>
              <a:t>Needed to create a date column with the information of year, month, day and hour provided in 4 different features</a:t>
            </a:r>
            <a:endParaRPr lang="en-US" sz="1800" dirty="0"/>
          </a:p>
        </p:txBody>
      </p:sp>
      <p:sp>
        <p:nvSpPr>
          <p:cNvPr id="7" name="Content Placeholder 2">
            <a:extLst>
              <a:ext uri="{FF2B5EF4-FFF2-40B4-BE49-F238E27FC236}">
                <a16:creationId xmlns:a16="http://schemas.microsoft.com/office/drawing/2014/main" id="{AE6C7F35-72BC-950C-571E-A2189253B816}"/>
              </a:ext>
            </a:extLst>
          </p:cNvPr>
          <p:cNvSpPr txBox="1">
            <a:spLocks/>
          </p:cNvSpPr>
          <p:nvPr/>
        </p:nvSpPr>
        <p:spPr>
          <a:xfrm>
            <a:off x="6255833" y="4662355"/>
            <a:ext cx="5097966" cy="9654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itchFamily="2" charset="2"/>
              <a:buChar char="§"/>
            </a:pPr>
            <a:r>
              <a:rPr lang="en-US" sz="1800" kern="0" dirty="0">
                <a:latin typeface="Calibri" panose="020F0502020204030204" pitchFamily="34" charset="0"/>
                <a:ea typeface="Times New Roman" panose="02020603050405020304" pitchFamily="18" charset="0"/>
              </a:rPr>
              <a:t>Target Variable: All Sky Surface Shortwave Downward Irradiance</a:t>
            </a:r>
          </a:p>
          <a:p>
            <a:pPr>
              <a:lnSpc>
                <a:spcPct val="150000"/>
              </a:lnSpc>
              <a:buFont typeface="Wingdings" pitchFamily="2" charset="2"/>
              <a:buChar char="§"/>
            </a:pPr>
            <a:endParaRPr lang="en-US" sz="1800" dirty="0"/>
          </a:p>
        </p:txBody>
      </p:sp>
    </p:spTree>
    <p:extLst>
      <p:ext uri="{BB962C8B-B14F-4D97-AF65-F5344CB8AC3E}">
        <p14:creationId xmlns:p14="http://schemas.microsoft.com/office/powerpoint/2010/main" val="28805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42424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rgbClr val="42424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42424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590D-C8D0-CFA2-8471-BC8275D5C9C0}"/>
              </a:ext>
            </a:extLst>
          </p:cNvPr>
          <p:cNvSpPr>
            <a:spLocks noGrp="1"/>
          </p:cNvSpPr>
          <p:nvPr>
            <p:ph type="title"/>
          </p:nvPr>
        </p:nvSpPr>
        <p:spPr>
          <a:xfrm>
            <a:off x="838200" y="365125"/>
            <a:ext cx="10515600" cy="1788725"/>
          </a:xfrm>
        </p:spPr>
        <p:txBody>
          <a:bodyPr>
            <a:normAutofit/>
          </a:bodyPr>
          <a:lstStyle/>
          <a:p>
            <a:pPr algn="ctr">
              <a:lnSpc>
                <a:spcPct val="150000"/>
              </a:lnSpc>
            </a:pPr>
            <a:r>
              <a:rPr lang="en-US" b="1" dirty="0"/>
              <a:t>Exploratory Data Analysis</a:t>
            </a:r>
            <a:br>
              <a:rPr lang="en-US" b="1" dirty="0"/>
            </a:br>
            <a:r>
              <a:rPr lang="en-US" sz="2200" b="1" dirty="0"/>
              <a:t>GHI and Temperature</a:t>
            </a:r>
          </a:p>
        </p:txBody>
      </p:sp>
      <p:cxnSp>
        <p:nvCxnSpPr>
          <p:cNvPr id="4" name="Straight Connector 3">
            <a:extLst>
              <a:ext uri="{FF2B5EF4-FFF2-40B4-BE49-F238E27FC236}">
                <a16:creationId xmlns:a16="http://schemas.microsoft.com/office/drawing/2014/main" id="{3C7F1CCD-8D6D-F2D5-A0BF-975718B08EF2}"/>
              </a:ext>
            </a:extLst>
          </p:cNvPr>
          <p:cNvCxnSpPr/>
          <p:nvPr/>
        </p:nvCxnSpPr>
        <p:spPr>
          <a:xfrm>
            <a:off x="4345781" y="1543050"/>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3C0F610F-FD46-20DF-52DD-DEAB12827E0E}"/>
              </a:ext>
            </a:extLst>
          </p:cNvPr>
          <p:cNvSpPr txBox="1">
            <a:spLocks/>
          </p:cNvSpPr>
          <p:nvPr/>
        </p:nvSpPr>
        <p:spPr>
          <a:xfrm>
            <a:off x="8988724" y="2153850"/>
            <a:ext cx="2605177" cy="44393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itchFamily="2" charset="2"/>
              <a:buChar char="§"/>
            </a:pPr>
            <a:r>
              <a:rPr lang="en-US" sz="1800" dirty="0">
                <a:effectLst/>
                <a:ea typeface="Times New Roman" panose="02020603050405020304" pitchFamily="18" charset="0"/>
              </a:rPr>
              <a:t>Clear seasonality in the data of the GHI (ALLSKY_SFC_SW_DWM) and temperature (T2M) feature for all three locations</a:t>
            </a:r>
          </a:p>
          <a:p>
            <a:pPr>
              <a:lnSpc>
                <a:spcPct val="100000"/>
              </a:lnSpc>
              <a:buFont typeface="Wingdings" pitchFamily="2" charset="2"/>
              <a:buChar char="§"/>
            </a:pPr>
            <a:r>
              <a:rPr lang="en-US" sz="1800" dirty="0">
                <a:ea typeface="Times New Roman" panose="02020603050405020304" pitchFamily="18" charset="0"/>
              </a:rPr>
              <a:t>While the GHI is similar among the three location, it was interesting that New Mexico, on average, is less hot than both Arizona and California</a:t>
            </a:r>
            <a:endParaRPr lang="en-US" sz="1800" dirty="0">
              <a:effectLst/>
              <a:ea typeface="Times New Roman" panose="02020603050405020304" pitchFamily="18" charset="0"/>
            </a:endParaRPr>
          </a:p>
          <a:p>
            <a:pPr marL="0" indent="0">
              <a:lnSpc>
                <a:spcPct val="100000"/>
              </a:lnSpc>
              <a:buNone/>
            </a:pPr>
            <a:endParaRPr lang="en-US" sz="1800" dirty="0"/>
          </a:p>
        </p:txBody>
      </p:sp>
      <p:pic>
        <p:nvPicPr>
          <p:cNvPr id="3" name="Picture 2">
            <a:extLst>
              <a:ext uri="{FF2B5EF4-FFF2-40B4-BE49-F238E27FC236}">
                <a16:creationId xmlns:a16="http://schemas.microsoft.com/office/drawing/2014/main" id="{9A2F0D3F-1346-B97A-6EB7-AD89497041C4}"/>
              </a:ext>
            </a:extLst>
          </p:cNvPr>
          <p:cNvPicPr>
            <a:picLocks noChangeAspect="1"/>
          </p:cNvPicPr>
          <p:nvPr/>
        </p:nvPicPr>
        <p:blipFill rotWithShape="1">
          <a:blip r:embed="rId2"/>
          <a:srcRect b="85106"/>
          <a:stretch/>
        </p:blipFill>
        <p:spPr>
          <a:xfrm>
            <a:off x="732751" y="2153850"/>
            <a:ext cx="8006608" cy="1788708"/>
          </a:xfrm>
          <a:prstGeom prst="rect">
            <a:avLst/>
          </a:prstGeom>
        </p:spPr>
      </p:pic>
      <p:pic>
        <p:nvPicPr>
          <p:cNvPr id="5" name="Picture 4">
            <a:extLst>
              <a:ext uri="{FF2B5EF4-FFF2-40B4-BE49-F238E27FC236}">
                <a16:creationId xmlns:a16="http://schemas.microsoft.com/office/drawing/2014/main" id="{517BA9E7-1FB4-785F-B86F-8A7FCF051E4B}"/>
              </a:ext>
            </a:extLst>
          </p:cNvPr>
          <p:cNvPicPr>
            <a:picLocks noChangeAspect="1"/>
          </p:cNvPicPr>
          <p:nvPr/>
        </p:nvPicPr>
        <p:blipFill rotWithShape="1">
          <a:blip r:embed="rId2"/>
          <a:srcRect t="66704" b="16736"/>
          <a:stretch/>
        </p:blipFill>
        <p:spPr>
          <a:xfrm>
            <a:off x="732751" y="4330949"/>
            <a:ext cx="7922898" cy="1968002"/>
          </a:xfrm>
          <a:prstGeom prst="rect">
            <a:avLst/>
          </a:prstGeom>
        </p:spPr>
      </p:pic>
    </p:spTree>
    <p:extLst>
      <p:ext uri="{BB962C8B-B14F-4D97-AF65-F5344CB8AC3E}">
        <p14:creationId xmlns:p14="http://schemas.microsoft.com/office/powerpoint/2010/main" val="85161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0" end="0"/>
                                            </p:txEl>
                                          </p:spTgt>
                                        </p:tgtEl>
                                        <p:attrNameLst>
                                          <p:attrName>ppt_c</p:attrName>
                                        </p:attrNameLst>
                                      </p:cBhvr>
                                      <p:to>
                                        <a:srgbClr val="42424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C7F1CCD-8D6D-F2D5-A0BF-975718B08EF2}"/>
              </a:ext>
            </a:extLst>
          </p:cNvPr>
          <p:cNvCxnSpPr/>
          <p:nvPr/>
        </p:nvCxnSpPr>
        <p:spPr>
          <a:xfrm>
            <a:off x="4345781" y="1543050"/>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9CDE1CE2-5399-1ADE-59EE-8BB952884E9C}"/>
              </a:ext>
            </a:extLst>
          </p:cNvPr>
          <p:cNvSpPr>
            <a:spLocks noGrp="1"/>
          </p:cNvSpPr>
          <p:nvPr>
            <p:ph idx="1"/>
          </p:nvPr>
        </p:nvSpPr>
        <p:spPr>
          <a:xfrm>
            <a:off x="8707489" y="1739965"/>
            <a:ext cx="2797405" cy="4439386"/>
          </a:xfrm>
        </p:spPr>
        <p:txBody>
          <a:bodyPr>
            <a:noAutofit/>
          </a:bodyPr>
          <a:lstStyle/>
          <a:p>
            <a:pPr lvl="0">
              <a:buFont typeface="Wingdings" pitchFamily="2" charset="2"/>
              <a:buChar char="§"/>
            </a:pPr>
            <a:r>
              <a:rPr lang="en-US" sz="1800" dirty="0"/>
              <a:t>New Mexico is by far the windiest state of the 3</a:t>
            </a:r>
          </a:p>
          <a:p>
            <a:pPr>
              <a:buFont typeface="Wingdings" pitchFamily="2" charset="2"/>
              <a:buChar char="§"/>
            </a:pPr>
            <a:r>
              <a:rPr lang="en-US" sz="1800" dirty="0"/>
              <a:t>Arizona and California are roughly 5 or more Celsius degrees hotter on average than New Mexico</a:t>
            </a:r>
          </a:p>
          <a:p>
            <a:pPr>
              <a:buFont typeface="Wingdings" pitchFamily="2" charset="2"/>
              <a:buChar char="§"/>
            </a:pPr>
            <a:r>
              <a:rPr lang="en-US" sz="1800" dirty="0"/>
              <a:t>New Mexico is also the most humid every month, on average,  except for May and June where California is the most humid</a:t>
            </a:r>
          </a:p>
          <a:p>
            <a:pPr>
              <a:buFont typeface="Wingdings" pitchFamily="2" charset="2"/>
              <a:buChar char="§"/>
            </a:pPr>
            <a:r>
              <a:rPr lang="en-US" sz="1800" dirty="0"/>
              <a:t>Surface pressure is highest for California followed very closely by Arizona</a:t>
            </a:r>
          </a:p>
          <a:p>
            <a:pPr lvl="0">
              <a:buFont typeface="Wingdings" pitchFamily="2" charset="2"/>
              <a:buChar char="§"/>
            </a:pPr>
            <a:endParaRPr lang="en-US" sz="1800" dirty="0"/>
          </a:p>
          <a:p>
            <a:pPr lvl="0"/>
            <a:endParaRPr lang="en-US" sz="1800" dirty="0"/>
          </a:p>
        </p:txBody>
      </p:sp>
      <p:sp>
        <p:nvSpPr>
          <p:cNvPr id="7" name="Title 1">
            <a:extLst>
              <a:ext uri="{FF2B5EF4-FFF2-40B4-BE49-F238E27FC236}">
                <a16:creationId xmlns:a16="http://schemas.microsoft.com/office/drawing/2014/main" id="{A08AA44A-74F6-E214-7D6A-C7D85632AD1B}"/>
              </a:ext>
            </a:extLst>
          </p:cNvPr>
          <p:cNvSpPr txBox="1">
            <a:spLocks/>
          </p:cNvSpPr>
          <p:nvPr/>
        </p:nvSpPr>
        <p:spPr>
          <a:xfrm>
            <a:off x="838200" y="365125"/>
            <a:ext cx="10515600" cy="178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b="1" dirty="0"/>
              <a:t>Exploratory Data Analysis</a:t>
            </a:r>
            <a:br>
              <a:rPr lang="en-US" b="1" dirty="0"/>
            </a:br>
            <a:r>
              <a:rPr lang="en-US" sz="2200" b="1" dirty="0"/>
              <a:t>Monthly Data – select charts</a:t>
            </a:r>
          </a:p>
        </p:txBody>
      </p:sp>
      <p:pic>
        <p:nvPicPr>
          <p:cNvPr id="2" name="Picture 1">
            <a:extLst>
              <a:ext uri="{FF2B5EF4-FFF2-40B4-BE49-F238E27FC236}">
                <a16:creationId xmlns:a16="http://schemas.microsoft.com/office/drawing/2014/main" id="{7DFE94F6-A177-D293-20F6-54D6E77BEF5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7300" b="63472"/>
          <a:stretch/>
        </p:blipFill>
        <p:spPr bwMode="auto">
          <a:xfrm>
            <a:off x="978096" y="2153849"/>
            <a:ext cx="3608135" cy="1850483"/>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6DA589B-3DD2-73C6-DA69-5836184474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6329" b="54500"/>
          <a:stretch/>
        </p:blipFill>
        <p:spPr bwMode="auto">
          <a:xfrm>
            <a:off x="4831818" y="2153849"/>
            <a:ext cx="3630084" cy="1850483"/>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461C6E71-0309-FED3-8283-9EF4D44F417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361" b="36244"/>
          <a:stretch/>
        </p:blipFill>
        <p:spPr bwMode="auto">
          <a:xfrm>
            <a:off x="978096" y="4172176"/>
            <a:ext cx="3608134" cy="2095273"/>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01228E45-6F39-FDEB-E4B8-AF91A73D825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3433" b="27172"/>
          <a:stretch/>
        </p:blipFill>
        <p:spPr bwMode="auto">
          <a:xfrm>
            <a:off x="4831818" y="4172176"/>
            <a:ext cx="3608134" cy="20952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123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0" end="0"/>
                                            </p:txEl>
                                          </p:spTgt>
                                        </p:tgtEl>
                                        <p:attrNameLst>
                                          <p:attrName>ppt_c</p:attrName>
                                        </p:attrNameLst>
                                      </p:cBhvr>
                                      <p:to>
                                        <a:srgbClr val="42424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1" end="1"/>
                                            </p:txEl>
                                          </p:spTgt>
                                        </p:tgtEl>
                                        <p:attrNameLst>
                                          <p:attrName>ppt_c</p:attrName>
                                        </p:attrNameLst>
                                      </p:cBhvr>
                                      <p:to>
                                        <a:srgbClr val="42424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2" end="2"/>
                                            </p:txEl>
                                          </p:spTgt>
                                        </p:tgtEl>
                                        <p:attrNameLst>
                                          <p:attrName>ppt_c</p:attrName>
                                        </p:attrNameLst>
                                      </p:cBhvr>
                                      <p:to>
                                        <a:srgbClr val="424242"/>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C7F1CCD-8D6D-F2D5-A0BF-975718B08EF2}"/>
              </a:ext>
            </a:extLst>
          </p:cNvPr>
          <p:cNvCxnSpPr/>
          <p:nvPr/>
        </p:nvCxnSpPr>
        <p:spPr>
          <a:xfrm>
            <a:off x="4345781" y="1543050"/>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08AA44A-74F6-E214-7D6A-C7D85632AD1B}"/>
              </a:ext>
            </a:extLst>
          </p:cNvPr>
          <p:cNvSpPr txBox="1">
            <a:spLocks/>
          </p:cNvSpPr>
          <p:nvPr/>
        </p:nvSpPr>
        <p:spPr>
          <a:xfrm>
            <a:off x="838200" y="365125"/>
            <a:ext cx="10515600" cy="178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b="1" dirty="0"/>
              <a:t>Exploratory Data Analysis</a:t>
            </a:r>
            <a:br>
              <a:rPr lang="en-US" b="1" dirty="0"/>
            </a:br>
            <a:r>
              <a:rPr lang="en-US" sz="2400" b="1" dirty="0"/>
              <a:t>Correlation Heatmap for New Mexico</a:t>
            </a:r>
          </a:p>
        </p:txBody>
      </p:sp>
      <p:sp>
        <p:nvSpPr>
          <p:cNvPr id="3" name="Rectangle 2">
            <a:extLst>
              <a:ext uri="{FF2B5EF4-FFF2-40B4-BE49-F238E27FC236}">
                <a16:creationId xmlns:a16="http://schemas.microsoft.com/office/drawing/2014/main" id="{0040DC22-ADFF-1A64-F29C-FE5134317423}"/>
              </a:ext>
            </a:extLst>
          </p:cNvPr>
          <p:cNvSpPr>
            <a:spLocks noChangeArrowheads="1"/>
          </p:cNvSpPr>
          <p:nvPr/>
        </p:nvSpPr>
        <p:spPr bwMode="auto">
          <a:xfrm>
            <a:off x="3374578" y="2114548"/>
            <a:ext cx="165010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Content Placeholder 2">
            <a:extLst>
              <a:ext uri="{FF2B5EF4-FFF2-40B4-BE49-F238E27FC236}">
                <a16:creationId xmlns:a16="http://schemas.microsoft.com/office/drawing/2014/main" id="{F2063841-7A20-1BA2-8AEB-0473D33D4C46}"/>
              </a:ext>
            </a:extLst>
          </p:cNvPr>
          <p:cNvSpPr txBox="1">
            <a:spLocks/>
          </p:cNvSpPr>
          <p:nvPr/>
        </p:nvSpPr>
        <p:spPr>
          <a:xfrm>
            <a:off x="546410" y="2114548"/>
            <a:ext cx="2743200" cy="40692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a:t>Highest positive correlation across all three locations is the GHI index with the temperature, with correlations in the range of 60% </a:t>
            </a:r>
          </a:p>
        </p:txBody>
      </p:sp>
      <p:pic>
        <p:nvPicPr>
          <p:cNvPr id="2" name="Picture 1" descr="A colorful squares with numbers&#10;&#10;Description automatically generated">
            <a:extLst>
              <a:ext uri="{FF2B5EF4-FFF2-40B4-BE49-F238E27FC236}">
                <a16:creationId xmlns:a16="http://schemas.microsoft.com/office/drawing/2014/main" id="{ECD44DE0-99C0-ED77-9901-7447E7A80A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6675" y="2114548"/>
            <a:ext cx="7907125" cy="4316817"/>
          </a:xfrm>
          <a:prstGeom prst="rect">
            <a:avLst/>
          </a:prstGeom>
        </p:spPr>
      </p:pic>
    </p:spTree>
    <p:extLst>
      <p:ext uri="{BB962C8B-B14F-4D97-AF65-F5344CB8AC3E}">
        <p14:creationId xmlns:p14="http://schemas.microsoft.com/office/powerpoint/2010/main" val="194498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C7F1CCD-8D6D-F2D5-A0BF-975718B08EF2}"/>
              </a:ext>
            </a:extLst>
          </p:cNvPr>
          <p:cNvCxnSpPr/>
          <p:nvPr/>
        </p:nvCxnSpPr>
        <p:spPr>
          <a:xfrm>
            <a:off x="4345781" y="1543050"/>
            <a:ext cx="3500437"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08AA44A-74F6-E214-7D6A-C7D85632AD1B}"/>
              </a:ext>
            </a:extLst>
          </p:cNvPr>
          <p:cNvSpPr txBox="1">
            <a:spLocks/>
          </p:cNvSpPr>
          <p:nvPr/>
        </p:nvSpPr>
        <p:spPr>
          <a:xfrm>
            <a:off x="838200" y="365125"/>
            <a:ext cx="10515600" cy="178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b="1" dirty="0"/>
              <a:t>Model Selection</a:t>
            </a:r>
            <a:br>
              <a:rPr lang="en-US" b="1" dirty="0"/>
            </a:br>
            <a:endParaRPr lang="en-US" sz="2400" b="1" dirty="0"/>
          </a:p>
        </p:txBody>
      </p:sp>
      <p:sp>
        <p:nvSpPr>
          <p:cNvPr id="3" name="Rectangle 2">
            <a:extLst>
              <a:ext uri="{FF2B5EF4-FFF2-40B4-BE49-F238E27FC236}">
                <a16:creationId xmlns:a16="http://schemas.microsoft.com/office/drawing/2014/main" id="{0040DC22-ADFF-1A64-F29C-FE5134317423}"/>
              </a:ext>
            </a:extLst>
          </p:cNvPr>
          <p:cNvSpPr>
            <a:spLocks noChangeArrowheads="1"/>
          </p:cNvSpPr>
          <p:nvPr/>
        </p:nvSpPr>
        <p:spPr bwMode="auto">
          <a:xfrm>
            <a:off x="3374578" y="2114548"/>
            <a:ext cx="165010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Content Placeholder 2">
            <a:extLst>
              <a:ext uri="{FF2B5EF4-FFF2-40B4-BE49-F238E27FC236}">
                <a16:creationId xmlns:a16="http://schemas.microsoft.com/office/drawing/2014/main" id="{9FA11D68-1A7A-2A6F-C013-91A2DF334753}"/>
              </a:ext>
            </a:extLst>
          </p:cNvPr>
          <p:cNvSpPr>
            <a:spLocks noGrp="1"/>
          </p:cNvSpPr>
          <p:nvPr>
            <p:ph idx="1"/>
          </p:nvPr>
        </p:nvSpPr>
        <p:spPr>
          <a:xfrm>
            <a:off x="838200" y="2185987"/>
            <a:ext cx="10515600" cy="4306888"/>
          </a:xfrm>
        </p:spPr>
        <p:txBody>
          <a:bodyPr>
            <a:normAutofit/>
          </a:bodyPr>
          <a:lstStyle/>
          <a:p>
            <a:pPr>
              <a:lnSpc>
                <a:spcPct val="150000"/>
              </a:lnSpc>
              <a:buFont typeface="Wingdings" pitchFamily="2" charset="2"/>
              <a:buChar char="v"/>
            </a:pPr>
            <a:r>
              <a:rPr lang="en-US" sz="2800" kern="0" dirty="0">
                <a:effectLst/>
                <a:latin typeface="Calibri" panose="020F0502020204030204" pitchFamily="34" charset="0"/>
                <a:ea typeface="Times New Roman" panose="02020603050405020304" pitchFamily="18" charset="0"/>
              </a:rPr>
              <a:t> Neural Network 2-layer</a:t>
            </a:r>
          </a:p>
          <a:p>
            <a:pPr>
              <a:lnSpc>
                <a:spcPct val="150000"/>
              </a:lnSpc>
              <a:buFont typeface="Wingdings" pitchFamily="2" charset="2"/>
              <a:buChar char="v"/>
            </a:pPr>
            <a:r>
              <a:rPr lang="en-US" kern="0" dirty="0">
                <a:latin typeface="Calibri" panose="020F0502020204030204" pitchFamily="34" charset="0"/>
                <a:ea typeface="Times New Roman" panose="02020603050405020304" pitchFamily="18" charset="0"/>
              </a:rPr>
              <a:t> Neural Network 3-layer</a:t>
            </a:r>
            <a:endParaRPr lang="en-US" sz="2800" kern="0" dirty="0">
              <a:effectLst/>
              <a:latin typeface="Calibri" panose="020F0502020204030204" pitchFamily="34" charset="0"/>
              <a:ea typeface="Times New Roman" panose="02020603050405020304" pitchFamily="18" charset="0"/>
            </a:endParaRPr>
          </a:p>
          <a:p>
            <a:pPr marL="0" indent="0">
              <a:lnSpc>
                <a:spcPct val="150000"/>
              </a:lnSpc>
              <a:buNone/>
            </a:pPr>
            <a:endParaRPr lang="en-US" b="0" i="0" u="none" strike="noStrike" dirty="0">
              <a:effectLst/>
            </a:endParaRPr>
          </a:p>
        </p:txBody>
      </p:sp>
    </p:spTree>
    <p:extLst>
      <p:ext uri="{BB962C8B-B14F-4D97-AF65-F5344CB8AC3E}">
        <p14:creationId xmlns:p14="http://schemas.microsoft.com/office/powerpoint/2010/main" val="267364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0" end="0"/>
                                            </p:txEl>
                                          </p:spTgt>
                                        </p:tgtEl>
                                        <p:attrNameLst>
                                          <p:attrName>ppt_c</p:attrName>
                                        </p:attrNameLst>
                                      </p:cBhvr>
                                      <p:to>
                                        <a:srgbClr val="42424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1534</TotalTime>
  <Words>793</Words>
  <Application>Microsoft Macintosh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Courier New</vt:lpstr>
      <vt:lpstr>Times New Roman</vt:lpstr>
      <vt:lpstr>Wingdings</vt:lpstr>
      <vt:lpstr>Office Theme</vt:lpstr>
      <vt:lpstr>Solar Energy Storage Project  </vt:lpstr>
      <vt:lpstr>Problem</vt:lpstr>
      <vt:lpstr>Solution</vt:lpstr>
      <vt:lpstr>Data Source</vt:lpstr>
      <vt:lpstr>Data Wrangling</vt:lpstr>
      <vt:lpstr>Exploratory Data Analysis GHI and Temperature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Claudia Zaffaroni</dc:creator>
  <cp:lastModifiedBy>Claudia Zaffaroni</cp:lastModifiedBy>
  <cp:revision>16</cp:revision>
  <dcterms:created xsi:type="dcterms:W3CDTF">2023-10-16T19:03:13Z</dcterms:created>
  <dcterms:modified xsi:type="dcterms:W3CDTF">2023-12-11T15:12:38Z</dcterms:modified>
</cp:coreProperties>
</file>