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" roundtripDataSignature="AMtx7mgGhHlLfOa+tvK/pVGqm+YIgjnI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9"/>
  </p:normalViewPr>
  <p:slideViewPr>
    <p:cSldViewPr snapToGrid="0">
      <p:cViewPr>
        <p:scale>
          <a:sx n="134" d="100"/>
          <a:sy n="134" d="100"/>
        </p:scale>
        <p:origin x="-200" y="-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10" Type="http://schemas.openxmlformats.org/officeDocument/2006/relationships/tableStyles" Target="tableStyles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72863" y="1157029"/>
            <a:ext cx="8851330" cy="493943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21;p1"/>
          <p:cNvGrpSpPr/>
          <p:nvPr/>
        </p:nvGrpSpPr>
        <p:grpSpPr>
          <a:xfrm>
            <a:off x="270" y="832713"/>
            <a:ext cx="9143461" cy="472802"/>
            <a:chOff x="0" y="816135"/>
            <a:chExt cx="8961438" cy="463390"/>
          </a:xfrm>
        </p:grpSpPr>
        <p:sp>
          <p:nvSpPr>
            <p:cNvPr id="22" name="Google Shape;22;p1"/>
            <p:cNvSpPr/>
            <p:nvPr/>
          </p:nvSpPr>
          <p:spPr>
            <a:xfrm>
              <a:off x="0" y="816135"/>
              <a:ext cx="8961438" cy="46339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" name="Google Shape;23;p1"/>
            <p:cNvCxnSpPr/>
            <p:nvPr/>
          </p:nvCxnSpPr>
          <p:spPr>
            <a:xfrm>
              <a:off x="0" y="816135"/>
              <a:ext cx="8961438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24" name="Google Shape;24;p1"/>
          <p:cNvCxnSpPr>
            <a:cxnSpLocks/>
            <a:stCxn id="46" idx="4"/>
            <a:endCxn id="71" idx="1"/>
          </p:cNvCxnSpPr>
          <p:nvPr/>
        </p:nvCxnSpPr>
        <p:spPr>
          <a:xfrm rot="16200000" flipH="1">
            <a:off x="3761845" y="5110709"/>
            <a:ext cx="780234" cy="392122"/>
          </a:xfrm>
          <a:prstGeom prst="bentConnector2">
            <a:avLst/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" name="Google Shape;25;p1"/>
          <p:cNvCxnSpPr>
            <a:cxnSpLocks/>
            <a:stCxn id="43" idx="4"/>
            <a:endCxn id="90" idx="1"/>
          </p:cNvCxnSpPr>
          <p:nvPr/>
        </p:nvCxnSpPr>
        <p:spPr>
          <a:xfrm rot="16200000" flipH="1">
            <a:off x="3909493" y="2810209"/>
            <a:ext cx="483124" cy="390309"/>
          </a:xfrm>
          <a:prstGeom prst="bentConnector2">
            <a:avLst/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" name="Google Shape;26;p1"/>
          <p:cNvCxnSpPr>
            <a:cxnSpLocks/>
            <a:stCxn id="46" idx="0"/>
            <a:endCxn id="99" idx="1"/>
          </p:cNvCxnSpPr>
          <p:nvPr/>
        </p:nvCxnSpPr>
        <p:spPr>
          <a:xfrm rot="5400000" flipH="1" flipV="1">
            <a:off x="3799097" y="4213767"/>
            <a:ext cx="703916" cy="390308"/>
          </a:xfrm>
          <a:prstGeom prst="bentConnector2">
            <a:avLst/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" name="Google Shape;27;p1"/>
          <p:cNvCxnSpPr>
            <a:cxnSpLocks/>
            <a:stCxn id="43" idx="0"/>
            <a:endCxn id="81" idx="1"/>
          </p:cNvCxnSpPr>
          <p:nvPr/>
        </p:nvCxnSpPr>
        <p:spPr>
          <a:xfrm rot="5400000" flipH="1" flipV="1">
            <a:off x="3815772" y="2074149"/>
            <a:ext cx="674008" cy="393751"/>
          </a:xfrm>
          <a:prstGeom prst="bentConnector2">
            <a:avLst/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" name="Google Shape;28;p1"/>
          <p:cNvGrpSpPr/>
          <p:nvPr/>
        </p:nvGrpSpPr>
        <p:grpSpPr>
          <a:xfrm>
            <a:off x="253681" y="3548500"/>
            <a:ext cx="2547934" cy="425774"/>
            <a:chOff x="181336" y="3496200"/>
            <a:chExt cx="2745459" cy="465566"/>
          </a:xfrm>
        </p:grpSpPr>
        <p:grpSp>
          <p:nvGrpSpPr>
            <p:cNvPr id="29" name="Google Shape;29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30" name="Google Shape;30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 dirty="0"/>
              </a:p>
            </p:txBody>
          </p:sp>
          <p:sp>
            <p:nvSpPr>
              <p:cNvPr id="31" name="Google Shape;31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32" name="Google Shape;32;p1"/>
            <p:cNvGrpSpPr/>
            <p:nvPr/>
          </p:nvGrpSpPr>
          <p:grpSpPr>
            <a:xfrm>
              <a:off x="181336" y="3496200"/>
              <a:ext cx="1275292" cy="465566"/>
              <a:chOff x="4934192" y="1056229"/>
              <a:chExt cx="1131757" cy="444628"/>
            </a:xfrm>
          </p:grpSpPr>
          <p:sp>
            <p:nvSpPr>
              <p:cNvPr id="33" name="Google Shape;33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1"/>
              <p:cNvSpPr txBox="1"/>
              <p:nvPr/>
            </p:nvSpPr>
            <p:spPr>
              <a:xfrm>
                <a:off x="4954832" y="1080554"/>
                <a:ext cx="769475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Profit</a:t>
                </a:r>
                <a:endParaRPr dirty="0"/>
              </a:p>
            </p:txBody>
          </p:sp>
          <p:sp>
            <p:nvSpPr>
              <p:cNvPr id="36" name="Google Shape;36;p1"/>
              <p:cNvSpPr txBox="1"/>
              <p:nvPr/>
            </p:nvSpPr>
            <p:spPr>
              <a:xfrm>
                <a:off x="4953084" y="1345019"/>
                <a:ext cx="1079877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i="0" u="none" strike="noStrike" cap="none" dirty="0">
                    <a:solidFill>
                      <a:schemeClr val="accent6">
                        <a:lumMod val="50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</p:grpSp>
      <p:cxnSp>
        <p:nvCxnSpPr>
          <p:cNvPr id="37" name="Google Shape;37;p1"/>
          <p:cNvCxnSpPr>
            <a:cxnSpLocks/>
            <a:stCxn id="33" idx="3"/>
            <a:endCxn id="63" idx="1"/>
          </p:cNvCxnSpPr>
          <p:nvPr/>
        </p:nvCxnSpPr>
        <p:spPr>
          <a:xfrm>
            <a:off x="1437221" y="3761387"/>
            <a:ext cx="1240434" cy="973395"/>
          </a:xfrm>
          <a:prstGeom prst="bentConnector3">
            <a:avLst>
              <a:gd name="adj1" fmla="val 61093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" name="Google Shape;38;p1"/>
          <p:cNvCxnSpPr>
            <a:cxnSpLocks/>
            <a:stCxn id="33" idx="3"/>
            <a:endCxn id="54" idx="1"/>
          </p:cNvCxnSpPr>
          <p:nvPr/>
        </p:nvCxnSpPr>
        <p:spPr>
          <a:xfrm flipV="1">
            <a:off x="1437221" y="2604690"/>
            <a:ext cx="1240434" cy="1156697"/>
          </a:xfrm>
          <a:prstGeom prst="bentConnector3">
            <a:avLst>
              <a:gd name="adj1" fmla="val 61093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1"/>
          <p:cNvSpPr/>
          <p:nvPr/>
        </p:nvSpPr>
        <p:spPr>
          <a:xfrm>
            <a:off x="2117283" y="3681696"/>
            <a:ext cx="155774" cy="155774"/>
          </a:xfrm>
          <a:prstGeom prst="ellipse">
            <a:avLst/>
          </a:prstGeom>
          <a:solidFill>
            <a:schemeClr val="accent3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1"/>
          <p:cNvGrpSpPr/>
          <p:nvPr/>
        </p:nvGrpSpPr>
        <p:grpSpPr>
          <a:xfrm>
            <a:off x="3878014" y="2608028"/>
            <a:ext cx="155774" cy="155774"/>
            <a:chOff x="4283114" y="-597224"/>
            <a:chExt cx="170332" cy="170332"/>
          </a:xfrm>
        </p:grpSpPr>
        <p:sp>
          <p:nvSpPr>
            <p:cNvPr id="43" name="Google Shape;43;p1"/>
            <p:cNvSpPr/>
            <p:nvPr/>
          </p:nvSpPr>
          <p:spPr>
            <a:xfrm>
              <a:off x="4283114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 rot="2722912">
              <a:off x="4308744" y="-571594"/>
              <a:ext cx="119073" cy="119073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" name="Google Shape;45;p1"/>
          <p:cNvGrpSpPr/>
          <p:nvPr/>
        </p:nvGrpSpPr>
        <p:grpSpPr>
          <a:xfrm>
            <a:off x="3878014" y="4760879"/>
            <a:ext cx="155774" cy="155774"/>
            <a:chOff x="4283114" y="-597224"/>
            <a:chExt cx="170332" cy="170332"/>
          </a:xfrm>
        </p:grpSpPr>
        <p:sp>
          <p:nvSpPr>
            <p:cNvPr id="46" name="Google Shape;46;p1"/>
            <p:cNvSpPr/>
            <p:nvPr/>
          </p:nvSpPr>
          <p:spPr>
            <a:xfrm>
              <a:off x="4283114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4308743" y="-571595"/>
              <a:ext cx="119073" cy="119073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" name="Google Shape;48;p1"/>
          <p:cNvGrpSpPr/>
          <p:nvPr/>
        </p:nvGrpSpPr>
        <p:grpSpPr>
          <a:xfrm>
            <a:off x="2677655" y="2478065"/>
            <a:ext cx="2547936" cy="425774"/>
            <a:chOff x="181335" y="3496200"/>
            <a:chExt cx="2745460" cy="465566"/>
          </a:xfrm>
        </p:grpSpPr>
        <p:sp>
          <p:nvSpPr>
            <p:cNvPr id="51" name="Google Shape;51;p1"/>
            <p:cNvSpPr txBox="1"/>
            <p:nvPr/>
          </p:nvSpPr>
          <p:spPr>
            <a:xfrm>
              <a:off x="2555058" y="3521670"/>
              <a:ext cx="371737" cy="1548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714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($)</a:t>
              </a:r>
              <a:endParaRPr/>
            </a:p>
          </p:txBody>
        </p:sp>
        <p:grpSp>
          <p:nvGrpSpPr>
            <p:cNvPr id="52" name="Google Shape;52;p1"/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53" name="Google Shape;53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1"/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1"/>
              <p:cNvSpPr txBox="1"/>
              <p:nvPr/>
            </p:nvSpPr>
            <p:spPr>
              <a:xfrm>
                <a:off x="4954832" y="1080554"/>
                <a:ext cx="769475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Total Revenue</a:t>
                </a:r>
                <a:endParaRPr dirty="0"/>
              </a:p>
            </p:txBody>
          </p:sp>
        </p:grpSp>
      </p:grpSp>
      <p:grpSp>
        <p:nvGrpSpPr>
          <p:cNvPr id="57" name="Google Shape;57;p1"/>
          <p:cNvGrpSpPr/>
          <p:nvPr/>
        </p:nvGrpSpPr>
        <p:grpSpPr>
          <a:xfrm>
            <a:off x="2677655" y="4608157"/>
            <a:ext cx="2547936" cy="425774"/>
            <a:chOff x="181335" y="3496200"/>
            <a:chExt cx="2745460" cy="465566"/>
          </a:xfrm>
        </p:grpSpPr>
        <p:grpSp>
          <p:nvGrpSpPr>
            <p:cNvPr id="58" name="Google Shape;58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59" name="Google Shape;59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 dirty="0"/>
              </a:p>
            </p:txBody>
          </p:sp>
          <p:sp>
            <p:nvSpPr>
              <p:cNvPr id="60" name="Google Shape;60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61" name="Google Shape;61;p1"/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62" name="Google Shape;62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1"/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1"/>
              <p:cNvSpPr txBox="1"/>
              <p:nvPr/>
            </p:nvSpPr>
            <p:spPr>
              <a:xfrm>
                <a:off x="4954832" y="1080554"/>
                <a:ext cx="769475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Total Expenses</a:t>
                </a:r>
                <a:endParaRPr dirty="0"/>
              </a:p>
            </p:txBody>
          </p:sp>
        </p:grpSp>
      </p:grpSp>
      <p:grpSp>
        <p:nvGrpSpPr>
          <p:cNvPr id="66" name="Google Shape;66;p1"/>
          <p:cNvGrpSpPr/>
          <p:nvPr/>
        </p:nvGrpSpPr>
        <p:grpSpPr>
          <a:xfrm>
            <a:off x="4348023" y="5484000"/>
            <a:ext cx="2547936" cy="425774"/>
            <a:chOff x="181335" y="3496200"/>
            <a:chExt cx="2745460" cy="465566"/>
          </a:xfrm>
        </p:grpSpPr>
        <p:grpSp>
          <p:nvGrpSpPr>
            <p:cNvPr id="67" name="Google Shape;67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68" name="Google Shape;68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 dirty="0"/>
              </a:p>
            </p:txBody>
          </p:sp>
          <p:sp>
            <p:nvSpPr>
              <p:cNvPr id="69" name="Google Shape;69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70" name="Google Shape;70;p1"/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71" name="Google Shape;71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1"/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"/>
              <p:cNvSpPr txBox="1"/>
              <p:nvPr/>
            </p:nvSpPr>
            <p:spPr>
              <a:xfrm>
                <a:off x="4954832" y="1080554"/>
                <a:ext cx="769475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Variable costs</a:t>
                </a:r>
                <a:endParaRPr dirty="0"/>
              </a:p>
            </p:txBody>
          </p:sp>
        </p:grpSp>
      </p:grpSp>
      <p:grpSp>
        <p:nvGrpSpPr>
          <p:cNvPr id="75" name="Google Shape;75;p1"/>
          <p:cNvGrpSpPr/>
          <p:nvPr/>
        </p:nvGrpSpPr>
        <p:grpSpPr>
          <a:xfrm>
            <a:off x="4349652" y="1807395"/>
            <a:ext cx="2547936" cy="425774"/>
            <a:chOff x="181335" y="3496200"/>
            <a:chExt cx="2745460" cy="465566"/>
          </a:xfrm>
        </p:grpSpPr>
        <p:sp>
          <p:nvSpPr>
            <p:cNvPr id="78" name="Google Shape;78;p1"/>
            <p:cNvSpPr txBox="1"/>
            <p:nvPr/>
          </p:nvSpPr>
          <p:spPr>
            <a:xfrm>
              <a:off x="2555058" y="3521670"/>
              <a:ext cx="371737" cy="1548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714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($)</a:t>
              </a:r>
              <a:endParaRPr/>
            </a:p>
          </p:txBody>
        </p:sp>
        <p:grpSp>
          <p:nvGrpSpPr>
            <p:cNvPr id="79" name="Google Shape;79;p1"/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80" name="Google Shape;80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"/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1"/>
              <p:cNvSpPr txBox="1"/>
              <p:nvPr/>
            </p:nvSpPr>
            <p:spPr>
              <a:xfrm>
                <a:off x="4954832" y="1080554"/>
                <a:ext cx="769475" cy="2295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dirty="0">
                    <a:solidFill>
                      <a:srgbClr val="FFFFFF"/>
                    </a:solidFill>
                  </a:rPr>
                  <a:t>Average iron ore price</a:t>
                </a:r>
                <a:endParaRPr dirty="0"/>
              </a:p>
            </p:txBody>
          </p:sp>
          <p:sp>
            <p:nvSpPr>
              <p:cNvPr id="83" name="Google Shape;83;p1"/>
              <p:cNvSpPr txBox="1"/>
              <p:nvPr/>
            </p:nvSpPr>
            <p:spPr>
              <a:xfrm>
                <a:off x="5713681" y="1080555"/>
                <a:ext cx="329898" cy="11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($/ton)</a:t>
                </a:r>
                <a:endParaRPr dirty="0"/>
              </a:p>
            </p:txBody>
          </p:sp>
        </p:grpSp>
      </p:grpSp>
      <p:grpSp>
        <p:nvGrpSpPr>
          <p:cNvPr id="84" name="Google Shape;84;p1"/>
          <p:cNvGrpSpPr/>
          <p:nvPr/>
        </p:nvGrpSpPr>
        <p:grpSpPr>
          <a:xfrm>
            <a:off x="4346210" y="3120301"/>
            <a:ext cx="2547936" cy="425774"/>
            <a:chOff x="181335" y="3496200"/>
            <a:chExt cx="2745460" cy="465566"/>
          </a:xfrm>
        </p:grpSpPr>
        <p:sp>
          <p:nvSpPr>
            <p:cNvPr id="87" name="Google Shape;87;p1"/>
            <p:cNvSpPr txBox="1"/>
            <p:nvPr/>
          </p:nvSpPr>
          <p:spPr>
            <a:xfrm>
              <a:off x="2555058" y="3521670"/>
              <a:ext cx="371737" cy="1548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714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($)</a:t>
              </a:r>
              <a:endParaRPr/>
            </a:p>
          </p:txBody>
        </p:sp>
        <p:grpSp>
          <p:nvGrpSpPr>
            <p:cNvPr id="88" name="Google Shape;88;p1"/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89" name="Google Shape;89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1"/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1"/>
              <p:cNvSpPr txBox="1"/>
              <p:nvPr/>
            </p:nvSpPr>
            <p:spPr>
              <a:xfrm>
                <a:off x="4954831" y="1080554"/>
                <a:ext cx="891187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Total iron </a:t>
                </a:r>
                <a:r>
                  <a:rPr lang="en-US" sz="714" b="1" dirty="0">
                    <a:solidFill>
                      <a:srgbClr val="FFFFFF"/>
                    </a:solidFill>
                  </a:rPr>
                  <a:t>o</a:t>
                </a: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re sold</a:t>
                </a:r>
                <a:endParaRPr dirty="0"/>
              </a:p>
            </p:txBody>
          </p:sp>
        </p:grpSp>
      </p:grpSp>
      <p:grpSp>
        <p:nvGrpSpPr>
          <p:cNvPr id="93" name="Google Shape;93;p1"/>
          <p:cNvGrpSpPr/>
          <p:nvPr/>
        </p:nvGrpSpPr>
        <p:grpSpPr>
          <a:xfrm>
            <a:off x="4346209" y="3930338"/>
            <a:ext cx="2547936" cy="425774"/>
            <a:chOff x="181335" y="3496200"/>
            <a:chExt cx="2745460" cy="465566"/>
          </a:xfrm>
        </p:grpSpPr>
        <p:grpSp>
          <p:nvGrpSpPr>
            <p:cNvPr id="94" name="Google Shape;94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95" name="Google Shape;95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96" name="Google Shape;96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97" name="Google Shape;97;p1"/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98" name="Google Shape;98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1"/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1"/>
              <p:cNvSpPr txBox="1"/>
              <p:nvPr/>
            </p:nvSpPr>
            <p:spPr>
              <a:xfrm>
                <a:off x="4954832" y="1080554"/>
                <a:ext cx="769475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dirty="0">
                    <a:solidFill>
                      <a:srgbClr val="FFFFFF"/>
                    </a:solidFill>
                  </a:rPr>
                  <a:t>Fixed costs</a:t>
                </a:r>
                <a:endParaRPr dirty="0"/>
              </a:p>
            </p:txBody>
          </p:sp>
        </p:grpSp>
      </p:grpSp>
      <p:sp>
        <p:nvSpPr>
          <p:cNvPr id="102" name="Google Shape;102;p1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900" dirty="0" err="1"/>
              <a:t>Monalco</a:t>
            </a:r>
            <a:r>
              <a:rPr lang="en-US" sz="1900" dirty="0"/>
              <a:t> Profit Value Driver Tree</a:t>
            </a:r>
            <a:endParaRPr dirty="0"/>
          </a:p>
        </p:txBody>
      </p:sp>
      <p:sp>
        <p:nvSpPr>
          <p:cNvPr id="103" name="Google Shape;103;p1"/>
          <p:cNvSpPr/>
          <p:nvPr/>
        </p:nvSpPr>
        <p:spPr>
          <a:xfrm>
            <a:off x="171451" y="17463"/>
            <a:ext cx="259365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STRUCTURED FOUNDATIONS</a:t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955A24A-A077-43C4-0217-80CFE6DDB73A}"/>
              </a:ext>
            </a:extLst>
          </p:cNvPr>
          <p:cNvCxnSpPr>
            <a:cxnSpLocks/>
          </p:cNvCxnSpPr>
          <p:nvPr/>
        </p:nvCxnSpPr>
        <p:spPr>
          <a:xfrm>
            <a:off x="2141535" y="3757997"/>
            <a:ext cx="101874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8" name="Google Shape;75;p1">
            <a:extLst>
              <a:ext uri="{FF2B5EF4-FFF2-40B4-BE49-F238E27FC236}">
                <a16:creationId xmlns:a16="http://schemas.microsoft.com/office/drawing/2014/main" id="{3D635E1F-96C3-D20A-62E6-AD7C56ADBDB8}"/>
              </a:ext>
            </a:extLst>
          </p:cNvPr>
          <p:cNvGrpSpPr/>
          <p:nvPr/>
        </p:nvGrpSpPr>
        <p:grpSpPr>
          <a:xfrm>
            <a:off x="6277797" y="3416411"/>
            <a:ext cx="2547936" cy="425774"/>
            <a:chOff x="181335" y="3496200"/>
            <a:chExt cx="2745460" cy="465566"/>
          </a:xfrm>
        </p:grpSpPr>
        <p:sp>
          <p:nvSpPr>
            <p:cNvPr id="9" name="Google Shape;78;p1">
              <a:extLst>
                <a:ext uri="{FF2B5EF4-FFF2-40B4-BE49-F238E27FC236}">
                  <a16:creationId xmlns:a16="http://schemas.microsoft.com/office/drawing/2014/main" id="{01D69FB0-7925-CB0C-B070-8C788BE7C61B}"/>
                </a:ext>
              </a:extLst>
            </p:cNvPr>
            <p:cNvSpPr txBox="1"/>
            <p:nvPr/>
          </p:nvSpPr>
          <p:spPr>
            <a:xfrm>
              <a:off x="2555058" y="3521670"/>
              <a:ext cx="371737" cy="1548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714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($)</a:t>
              </a:r>
              <a:endParaRPr/>
            </a:p>
          </p:txBody>
        </p:sp>
        <p:grpSp>
          <p:nvGrpSpPr>
            <p:cNvPr id="10" name="Google Shape;79;p1">
              <a:extLst>
                <a:ext uri="{FF2B5EF4-FFF2-40B4-BE49-F238E27FC236}">
                  <a16:creationId xmlns:a16="http://schemas.microsoft.com/office/drawing/2014/main" id="{8DCF6C5B-EDAE-09EA-C41B-8392ECBE2558}"/>
                </a:ext>
              </a:extLst>
            </p:cNvPr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11" name="Google Shape;80;p1">
                <a:extLst>
                  <a:ext uri="{FF2B5EF4-FFF2-40B4-BE49-F238E27FC236}">
                    <a16:creationId xmlns:a16="http://schemas.microsoft.com/office/drawing/2014/main" id="{15B71127-E0C7-CF20-345E-4DB1908B6D71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" name="Google Shape;81;p1">
                <a:extLst>
                  <a:ext uri="{FF2B5EF4-FFF2-40B4-BE49-F238E27FC236}">
                    <a16:creationId xmlns:a16="http://schemas.microsoft.com/office/drawing/2014/main" id="{100972FD-654D-4A90-6246-2A3531D08513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82;p1">
                <a:extLst>
                  <a:ext uri="{FF2B5EF4-FFF2-40B4-BE49-F238E27FC236}">
                    <a16:creationId xmlns:a16="http://schemas.microsoft.com/office/drawing/2014/main" id="{F659E19E-951D-DB9F-9737-4CE0FA1E6FD8}"/>
                  </a:ext>
                </a:extLst>
              </p:cNvPr>
              <p:cNvSpPr txBox="1"/>
              <p:nvPr/>
            </p:nvSpPr>
            <p:spPr>
              <a:xfrm>
                <a:off x="4954832" y="1080554"/>
                <a:ext cx="1111117" cy="2295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dirty="0">
                    <a:solidFill>
                      <a:srgbClr val="FFFFFF"/>
                    </a:solidFill>
                  </a:rPr>
                  <a:t>Annual maintenance ore crushers</a:t>
                </a:r>
                <a:endParaRPr dirty="0"/>
              </a:p>
            </p:txBody>
          </p:sp>
        </p:grpSp>
      </p:grpSp>
      <p:grpSp>
        <p:nvGrpSpPr>
          <p:cNvPr id="15" name="Google Shape;75;p1">
            <a:extLst>
              <a:ext uri="{FF2B5EF4-FFF2-40B4-BE49-F238E27FC236}">
                <a16:creationId xmlns:a16="http://schemas.microsoft.com/office/drawing/2014/main" id="{0DC67900-7051-BB17-EABE-415161C757E8}"/>
              </a:ext>
            </a:extLst>
          </p:cNvPr>
          <p:cNvGrpSpPr/>
          <p:nvPr/>
        </p:nvGrpSpPr>
        <p:grpSpPr>
          <a:xfrm>
            <a:off x="6276126" y="3910912"/>
            <a:ext cx="2547936" cy="425774"/>
            <a:chOff x="181335" y="3496200"/>
            <a:chExt cx="2745460" cy="465566"/>
          </a:xfrm>
        </p:grpSpPr>
        <p:sp>
          <p:nvSpPr>
            <p:cNvPr id="16" name="Google Shape;78;p1">
              <a:extLst>
                <a:ext uri="{FF2B5EF4-FFF2-40B4-BE49-F238E27FC236}">
                  <a16:creationId xmlns:a16="http://schemas.microsoft.com/office/drawing/2014/main" id="{E2A15CE1-49EB-49FD-3A6D-3EE37C406860}"/>
                </a:ext>
              </a:extLst>
            </p:cNvPr>
            <p:cNvSpPr txBox="1"/>
            <p:nvPr/>
          </p:nvSpPr>
          <p:spPr>
            <a:xfrm>
              <a:off x="2555058" y="3521670"/>
              <a:ext cx="371737" cy="1548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714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($)</a:t>
              </a:r>
              <a:endParaRPr/>
            </a:p>
          </p:txBody>
        </p:sp>
        <p:grpSp>
          <p:nvGrpSpPr>
            <p:cNvPr id="17" name="Google Shape;79;p1">
              <a:extLst>
                <a:ext uri="{FF2B5EF4-FFF2-40B4-BE49-F238E27FC236}">
                  <a16:creationId xmlns:a16="http://schemas.microsoft.com/office/drawing/2014/main" id="{90278F4B-D348-F440-5635-EB67B1491D8A}"/>
                </a:ext>
              </a:extLst>
            </p:cNvPr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18" name="Google Shape;80;p1">
                <a:extLst>
                  <a:ext uri="{FF2B5EF4-FFF2-40B4-BE49-F238E27FC236}">
                    <a16:creationId xmlns:a16="http://schemas.microsoft.com/office/drawing/2014/main" id="{2189F21A-42BC-E383-89E4-E86BD260EAC1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81;p1">
                <a:extLst>
                  <a:ext uri="{FF2B5EF4-FFF2-40B4-BE49-F238E27FC236}">
                    <a16:creationId xmlns:a16="http://schemas.microsoft.com/office/drawing/2014/main" id="{402C0612-2754-E6AC-9610-467C5434C63F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82;p1">
                <a:extLst>
                  <a:ext uri="{FF2B5EF4-FFF2-40B4-BE49-F238E27FC236}">
                    <a16:creationId xmlns:a16="http://schemas.microsoft.com/office/drawing/2014/main" id="{569F2715-FB10-889F-B8D4-EC85D3BC7AF5}"/>
                  </a:ext>
                </a:extLst>
              </p:cNvPr>
              <p:cNvSpPr txBox="1"/>
              <p:nvPr/>
            </p:nvSpPr>
            <p:spPr>
              <a:xfrm>
                <a:off x="4954832" y="1080554"/>
                <a:ext cx="769475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dirty="0">
                    <a:solidFill>
                      <a:srgbClr val="FFFFFF"/>
                    </a:solidFill>
                  </a:rPr>
                  <a:t>Salaries</a:t>
                </a:r>
                <a:endParaRPr dirty="0"/>
              </a:p>
            </p:txBody>
          </p:sp>
        </p:grpSp>
      </p:grpSp>
      <p:sp>
        <p:nvSpPr>
          <p:cNvPr id="113" name="Google Shape;36;p1">
            <a:extLst>
              <a:ext uri="{FF2B5EF4-FFF2-40B4-BE49-F238E27FC236}">
                <a16:creationId xmlns:a16="http://schemas.microsoft.com/office/drawing/2014/main" id="{49CF5A20-D5ED-7288-6A8D-06713288813B}"/>
              </a:ext>
            </a:extLst>
          </p:cNvPr>
          <p:cNvSpPr txBox="1"/>
          <p:nvPr/>
        </p:nvSpPr>
        <p:spPr>
          <a:xfrm>
            <a:off x="2702297" y="2754609"/>
            <a:ext cx="1129286" cy="109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9C16"/>
              </a:buClr>
              <a:buSzPts val="714"/>
              <a:buFont typeface="Arial"/>
              <a:buNone/>
            </a:pPr>
            <a:r>
              <a:rPr lang="en-US" sz="714" i="0" u="none" strike="noStrike" cap="none" dirty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($)</a:t>
            </a:r>
            <a:endParaRPr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4" name="Google Shape;36;p1">
            <a:extLst>
              <a:ext uri="{FF2B5EF4-FFF2-40B4-BE49-F238E27FC236}">
                <a16:creationId xmlns:a16="http://schemas.microsoft.com/office/drawing/2014/main" id="{BF9FEDC6-C89D-6DF4-145E-7DD7D0108094}"/>
              </a:ext>
            </a:extLst>
          </p:cNvPr>
          <p:cNvSpPr txBox="1"/>
          <p:nvPr/>
        </p:nvSpPr>
        <p:spPr>
          <a:xfrm>
            <a:off x="2702297" y="4891576"/>
            <a:ext cx="1129286" cy="109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9C16"/>
              </a:buClr>
              <a:buSzPts val="714"/>
              <a:buFont typeface="Arial"/>
              <a:buNone/>
            </a:pPr>
            <a:r>
              <a:rPr lang="en-US" sz="714" i="0" u="none" strike="noStrike" cap="none" dirty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($)</a:t>
            </a:r>
            <a:endParaRPr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5" name="Google Shape;36;p1">
            <a:extLst>
              <a:ext uri="{FF2B5EF4-FFF2-40B4-BE49-F238E27FC236}">
                <a16:creationId xmlns:a16="http://schemas.microsoft.com/office/drawing/2014/main" id="{ECD1163D-CBC4-B403-BBFE-C4194F986DC2}"/>
              </a:ext>
            </a:extLst>
          </p:cNvPr>
          <p:cNvSpPr txBox="1"/>
          <p:nvPr/>
        </p:nvSpPr>
        <p:spPr>
          <a:xfrm>
            <a:off x="4367152" y="3400061"/>
            <a:ext cx="1129286" cy="109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9C16"/>
              </a:buClr>
              <a:buSzPts val="714"/>
              <a:buFont typeface="Arial"/>
              <a:buNone/>
            </a:pPr>
            <a:r>
              <a:rPr lang="en-US" sz="714" i="0" u="none" strike="noStrike" cap="none" dirty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(ton)</a:t>
            </a:r>
            <a:endParaRPr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6" name="Google Shape;36;p1">
            <a:extLst>
              <a:ext uri="{FF2B5EF4-FFF2-40B4-BE49-F238E27FC236}">
                <a16:creationId xmlns:a16="http://schemas.microsoft.com/office/drawing/2014/main" id="{A7405F98-5508-3770-4065-9209C84F96B2}"/>
              </a:ext>
            </a:extLst>
          </p:cNvPr>
          <p:cNvSpPr txBox="1"/>
          <p:nvPr/>
        </p:nvSpPr>
        <p:spPr>
          <a:xfrm>
            <a:off x="4373336" y="4206656"/>
            <a:ext cx="1129286" cy="109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9C16"/>
              </a:buClr>
              <a:buSzPts val="714"/>
              <a:buFont typeface="Arial"/>
              <a:buNone/>
            </a:pPr>
            <a:r>
              <a:rPr lang="en-US" sz="714" i="0" u="none" strike="noStrike" cap="none" dirty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($)</a:t>
            </a:r>
            <a:endParaRPr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7" name="Google Shape;36;p1">
            <a:extLst>
              <a:ext uri="{FF2B5EF4-FFF2-40B4-BE49-F238E27FC236}">
                <a16:creationId xmlns:a16="http://schemas.microsoft.com/office/drawing/2014/main" id="{714E762E-40CF-AD1E-E07E-DCAAFFA56991}"/>
              </a:ext>
            </a:extLst>
          </p:cNvPr>
          <p:cNvSpPr txBox="1"/>
          <p:nvPr/>
        </p:nvSpPr>
        <p:spPr>
          <a:xfrm>
            <a:off x="4375150" y="5767749"/>
            <a:ext cx="1129286" cy="109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9C16"/>
              </a:buClr>
              <a:buSzPts val="714"/>
              <a:buFont typeface="Arial"/>
              <a:buNone/>
            </a:pPr>
            <a:r>
              <a:rPr lang="en-US" sz="714" i="0" u="none" strike="noStrike" cap="none" dirty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($)</a:t>
            </a:r>
            <a:endParaRPr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8" name="Google Shape;36;p1">
            <a:extLst>
              <a:ext uri="{FF2B5EF4-FFF2-40B4-BE49-F238E27FC236}">
                <a16:creationId xmlns:a16="http://schemas.microsoft.com/office/drawing/2014/main" id="{7F6E8359-7F0D-F512-564C-312C40BDB1F3}"/>
              </a:ext>
            </a:extLst>
          </p:cNvPr>
          <p:cNvSpPr txBox="1"/>
          <p:nvPr/>
        </p:nvSpPr>
        <p:spPr>
          <a:xfrm>
            <a:off x="6299381" y="3698929"/>
            <a:ext cx="1129286" cy="109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9C16"/>
              </a:buClr>
              <a:buSzPts val="714"/>
              <a:buFont typeface="Arial"/>
              <a:buNone/>
            </a:pPr>
            <a:r>
              <a:rPr lang="en-US" sz="714" i="0" u="none" strike="noStrike" cap="none" dirty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($)</a:t>
            </a:r>
            <a:endParaRPr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9" name="Google Shape;36;p1">
            <a:extLst>
              <a:ext uri="{FF2B5EF4-FFF2-40B4-BE49-F238E27FC236}">
                <a16:creationId xmlns:a16="http://schemas.microsoft.com/office/drawing/2014/main" id="{AD163AF3-BFC6-70A6-F4F3-D920C4752FA8}"/>
              </a:ext>
            </a:extLst>
          </p:cNvPr>
          <p:cNvSpPr txBox="1"/>
          <p:nvPr/>
        </p:nvSpPr>
        <p:spPr>
          <a:xfrm>
            <a:off x="6303253" y="4195597"/>
            <a:ext cx="1129286" cy="109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9C16"/>
              </a:buClr>
              <a:buSzPts val="714"/>
              <a:buFont typeface="Arial"/>
              <a:buNone/>
            </a:pPr>
            <a:r>
              <a:rPr lang="en-US" sz="714" i="0" u="none" strike="noStrike" cap="none" dirty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endParaRPr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1" name="Google Shape;36;p1">
            <a:extLst>
              <a:ext uri="{FF2B5EF4-FFF2-40B4-BE49-F238E27FC236}">
                <a16:creationId xmlns:a16="http://schemas.microsoft.com/office/drawing/2014/main" id="{372C718F-551F-40C7-5A5E-433488F93DDC}"/>
              </a:ext>
            </a:extLst>
          </p:cNvPr>
          <p:cNvSpPr txBox="1"/>
          <p:nvPr/>
        </p:nvSpPr>
        <p:spPr>
          <a:xfrm>
            <a:off x="4376192" y="2092980"/>
            <a:ext cx="1129286" cy="109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9C16"/>
              </a:buClr>
              <a:buSzPts val="714"/>
              <a:buFont typeface="Arial"/>
              <a:buNone/>
            </a:pPr>
            <a:r>
              <a:rPr lang="en-US" sz="714" i="0" u="none" strike="noStrike" cap="none" dirty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($/ton)</a:t>
            </a:r>
            <a:endParaRPr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122" name="Google Shape;75;p1">
            <a:extLst>
              <a:ext uri="{FF2B5EF4-FFF2-40B4-BE49-F238E27FC236}">
                <a16:creationId xmlns:a16="http://schemas.microsoft.com/office/drawing/2014/main" id="{2B8AC665-0AF6-28CC-E136-68A6C0EDF853}"/>
              </a:ext>
            </a:extLst>
          </p:cNvPr>
          <p:cNvGrpSpPr/>
          <p:nvPr/>
        </p:nvGrpSpPr>
        <p:grpSpPr>
          <a:xfrm>
            <a:off x="6273751" y="4942598"/>
            <a:ext cx="2547936" cy="425774"/>
            <a:chOff x="181335" y="3496200"/>
            <a:chExt cx="2745460" cy="465566"/>
          </a:xfrm>
        </p:grpSpPr>
        <p:sp>
          <p:nvSpPr>
            <p:cNvPr id="123" name="Google Shape;78;p1">
              <a:extLst>
                <a:ext uri="{FF2B5EF4-FFF2-40B4-BE49-F238E27FC236}">
                  <a16:creationId xmlns:a16="http://schemas.microsoft.com/office/drawing/2014/main" id="{D73FFA8F-C332-0542-FBB0-D13F0C2EB054}"/>
                </a:ext>
              </a:extLst>
            </p:cNvPr>
            <p:cNvSpPr txBox="1"/>
            <p:nvPr/>
          </p:nvSpPr>
          <p:spPr>
            <a:xfrm>
              <a:off x="2555058" y="3521670"/>
              <a:ext cx="371737" cy="1548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714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($)</a:t>
              </a:r>
              <a:endParaRPr/>
            </a:p>
          </p:txBody>
        </p:sp>
        <p:grpSp>
          <p:nvGrpSpPr>
            <p:cNvPr id="124" name="Google Shape;79;p1">
              <a:extLst>
                <a:ext uri="{FF2B5EF4-FFF2-40B4-BE49-F238E27FC236}">
                  <a16:creationId xmlns:a16="http://schemas.microsoft.com/office/drawing/2014/main" id="{ED68BA4D-8B39-3836-E974-34BC6CF4CE9E}"/>
                </a:ext>
              </a:extLst>
            </p:cNvPr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125" name="Google Shape;80;p1">
                <a:extLst>
                  <a:ext uri="{FF2B5EF4-FFF2-40B4-BE49-F238E27FC236}">
                    <a16:creationId xmlns:a16="http://schemas.microsoft.com/office/drawing/2014/main" id="{638CB723-063A-D6CD-BAB9-BF53AA3DA033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81;p1">
                <a:extLst>
                  <a:ext uri="{FF2B5EF4-FFF2-40B4-BE49-F238E27FC236}">
                    <a16:creationId xmlns:a16="http://schemas.microsoft.com/office/drawing/2014/main" id="{5A1401FB-2F04-DDA2-4845-54C7457936B8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82;p1">
                <a:extLst>
                  <a:ext uri="{FF2B5EF4-FFF2-40B4-BE49-F238E27FC236}">
                    <a16:creationId xmlns:a16="http://schemas.microsoft.com/office/drawing/2014/main" id="{FCE8508B-F3B3-2E92-E170-637EAD8AF4A8}"/>
                  </a:ext>
                </a:extLst>
              </p:cNvPr>
              <p:cNvSpPr txBox="1"/>
              <p:nvPr/>
            </p:nvSpPr>
            <p:spPr>
              <a:xfrm>
                <a:off x="4954831" y="1091400"/>
                <a:ext cx="1037711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dirty="0">
                    <a:solidFill>
                      <a:srgbClr val="FFFFFF"/>
                    </a:solidFill>
                  </a:rPr>
                  <a:t>Unit iron ore cost</a:t>
                </a:r>
                <a:endParaRPr dirty="0"/>
              </a:p>
            </p:txBody>
          </p:sp>
        </p:grpSp>
      </p:grpSp>
      <p:sp>
        <p:nvSpPr>
          <p:cNvPr id="128" name="Google Shape;36;p1">
            <a:extLst>
              <a:ext uri="{FF2B5EF4-FFF2-40B4-BE49-F238E27FC236}">
                <a16:creationId xmlns:a16="http://schemas.microsoft.com/office/drawing/2014/main" id="{4E6609B7-B568-6B0E-C4F6-B3460ABB915E}"/>
              </a:ext>
            </a:extLst>
          </p:cNvPr>
          <p:cNvSpPr txBox="1"/>
          <p:nvPr/>
        </p:nvSpPr>
        <p:spPr>
          <a:xfrm>
            <a:off x="6300878" y="5227283"/>
            <a:ext cx="1129286" cy="109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9C16"/>
              </a:buClr>
              <a:buSzPts val="714"/>
              <a:buFont typeface="Arial"/>
              <a:buNone/>
            </a:pPr>
            <a:r>
              <a:rPr lang="en-US" sz="714" i="0" u="none" strike="noStrike" cap="none" dirty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($/ton)</a:t>
            </a:r>
            <a:endParaRPr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129" name="Google Shape;75;p1">
            <a:extLst>
              <a:ext uri="{FF2B5EF4-FFF2-40B4-BE49-F238E27FC236}">
                <a16:creationId xmlns:a16="http://schemas.microsoft.com/office/drawing/2014/main" id="{2C629652-020E-E7C7-7C3C-ABE553F177FE}"/>
              </a:ext>
            </a:extLst>
          </p:cNvPr>
          <p:cNvGrpSpPr/>
          <p:nvPr/>
        </p:nvGrpSpPr>
        <p:grpSpPr>
          <a:xfrm>
            <a:off x="6273751" y="5522334"/>
            <a:ext cx="2547936" cy="425774"/>
            <a:chOff x="181335" y="3496200"/>
            <a:chExt cx="2745460" cy="465566"/>
          </a:xfrm>
        </p:grpSpPr>
        <p:sp>
          <p:nvSpPr>
            <p:cNvPr id="130" name="Google Shape;78;p1">
              <a:extLst>
                <a:ext uri="{FF2B5EF4-FFF2-40B4-BE49-F238E27FC236}">
                  <a16:creationId xmlns:a16="http://schemas.microsoft.com/office/drawing/2014/main" id="{CB4DB607-7659-4997-2EB7-DE527CD8ACF5}"/>
                </a:ext>
              </a:extLst>
            </p:cNvPr>
            <p:cNvSpPr txBox="1"/>
            <p:nvPr/>
          </p:nvSpPr>
          <p:spPr>
            <a:xfrm>
              <a:off x="2555058" y="3521670"/>
              <a:ext cx="371737" cy="1548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714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($)</a:t>
              </a:r>
              <a:endParaRPr/>
            </a:p>
          </p:txBody>
        </p:sp>
        <p:grpSp>
          <p:nvGrpSpPr>
            <p:cNvPr id="131" name="Google Shape;79;p1">
              <a:extLst>
                <a:ext uri="{FF2B5EF4-FFF2-40B4-BE49-F238E27FC236}">
                  <a16:creationId xmlns:a16="http://schemas.microsoft.com/office/drawing/2014/main" id="{426CFC5B-CA02-4152-9FF9-B8F75D39EB41}"/>
                </a:ext>
              </a:extLst>
            </p:cNvPr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132" name="Google Shape;80;p1">
                <a:extLst>
                  <a:ext uri="{FF2B5EF4-FFF2-40B4-BE49-F238E27FC236}">
                    <a16:creationId xmlns:a16="http://schemas.microsoft.com/office/drawing/2014/main" id="{BFF7736D-ED80-5459-3D0F-67A23E644F7E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81;p1">
                <a:extLst>
                  <a:ext uri="{FF2B5EF4-FFF2-40B4-BE49-F238E27FC236}">
                    <a16:creationId xmlns:a16="http://schemas.microsoft.com/office/drawing/2014/main" id="{6A9570CC-0AAB-3874-2929-C6F75E5916CE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82;p1">
                <a:extLst>
                  <a:ext uri="{FF2B5EF4-FFF2-40B4-BE49-F238E27FC236}">
                    <a16:creationId xmlns:a16="http://schemas.microsoft.com/office/drawing/2014/main" id="{97D6DAA4-35DF-32E3-F6D6-BCDCF9DB8185}"/>
                  </a:ext>
                </a:extLst>
              </p:cNvPr>
              <p:cNvSpPr txBox="1"/>
              <p:nvPr/>
            </p:nvSpPr>
            <p:spPr>
              <a:xfrm>
                <a:off x="4954831" y="1091400"/>
                <a:ext cx="1037711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dirty="0">
                    <a:solidFill>
                      <a:srgbClr val="FFFFFF"/>
                    </a:solidFill>
                  </a:rPr>
                  <a:t>Total iron ore sold</a:t>
                </a:r>
                <a:endParaRPr dirty="0"/>
              </a:p>
            </p:txBody>
          </p:sp>
        </p:grpSp>
      </p:grpSp>
      <p:sp>
        <p:nvSpPr>
          <p:cNvPr id="135" name="Google Shape;36;p1">
            <a:extLst>
              <a:ext uri="{FF2B5EF4-FFF2-40B4-BE49-F238E27FC236}">
                <a16:creationId xmlns:a16="http://schemas.microsoft.com/office/drawing/2014/main" id="{388D5222-2B10-FDD6-850C-95B574AA6DB4}"/>
              </a:ext>
            </a:extLst>
          </p:cNvPr>
          <p:cNvSpPr txBox="1"/>
          <p:nvPr/>
        </p:nvSpPr>
        <p:spPr>
          <a:xfrm>
            <a:off x="6300878" y="5807019"/>
            <a:ext cx="1129286" cy="109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9C16"/>
              </a:buClr>
              <a:buSzPts val="714"/>
              <a:buFont typeface="Arial"/>
              <a:buNone/>
            </a:pPr>
            <a:r>
              <a:rPr lang="en-US" sz="714" i="0" u="none" strike="noStrike" cap="none" dirty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(ton)</a:t>
            </a:r>
            <a:endParaRPr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142" name="Google Shape;75;p1">
            <a:extLst>
              <a:ext uri="{FF2B5EF4-FFF2-40B4-BE49-F238E27FC236}">
                <a16:creationId xmlns:a16="http://schemas.microsoft.com/office/drawing/2014/main" id="{7DF92AC9-B30F-BB7F-1E01-8CFA7F96DDAD}"/>
              </a:ext>
            </a:extLst>
          </p:cNvPr>
          <p:cNvGrpSpPr/>
          <p:nvPr/>
        </p:nvGrpSpPr>
        <p:grpSpPr>
          <a:xfrm>
            <a:off x="6273751" y="4417072"/>
            <a:ext cx="2547936" cy="425774"/>
            <a:chOff x="181335" y="3496200"/>
            <a:chExt cx="2745460" cy="465566"/>
          </a:xfrm>
        </p:grpSpPr>
        <p:sp>
          <p:nvSpPr>
            <p:cNvPr id="143" name="Google Shape;78;p1">
              <a:extLst>
                <a:ext uri="{FF2B5EF4-FFF2-40B4-BE49-F238E27FC236}">
                  <a16:creationId xmlns:a16="http://schemas.microsoft.com/office/drawing/2014/main" id="{FFFA808D-7FE6-2095-C53E-C16EF5192C65}"/>
                </a:ext>
              </a:extLst>
            </p:cNvPr>
            <p:cNvSpPr txBox="1"/>
            <p:nvPr/>
          </p:nvSpPr>
          <p:spPr>
            <a:xfrm>
              <a:off x="2555058" y="3521670"/>
              <a:ext cx="371737" cy="1548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714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($)</a:t>
              </a:r>
              <a:endParaRPr/>
            </a:p>
          </p:txBody>
        </p:sp>
        <p:grpSp>
          <p:nvGrpSpPr>
            <p:cNvPr id="144" name="Google Shape;79;p1">
              <a:extLst>
                <a:ext uri="{FF2B5EF4-FFF2-40B4-BE49-F238E27FC236}">
                  <a16:creationId xmlns:a16="http://schemas.microsoft.com/office/drawing/2014/main" id="{636862B7-ED3F-6530-0FB5-8C262BA3E28F}"/>
                </a:ext>
              </a:extLst>
            </p:cNvPr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145" name="Google Shape;80;p1">
                <a:extLst>
                  <a:ext uri="{FF2B5EF4-FFF2-40B4-BE49-F238E27FC236}">
                    <a16:creationId xmlns:a16="http://schemas.microsoft.com/office/drawing/2014/main" id="{8C709308-E053-D62A-D14A-7F23138F2396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81;p1">
                <a:extLst>
                  <a:ext uri="{FF2B5EF4-FFF2-40B4-BE49-F238E27FC236}">
                    <a16:creationId xmlns:a16="http://schemas.microsoft.com/office/drawing/2014/main" id="{6B768909-399A-BF58-15F5-E2F0B6C3D8A6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82;p1">
                <a:extLst>
                  <a:ext uri="{FF2B5EF4-FFF2-40B4-BE49-F238E27FC236}">
                    <a16:creationId xmlns:a16="http://schemas.microsoft.com/office/drawing/2014/main" id="{29C83915-A820-DE94-3C0A-D456DEC99213}"/>
                  </a:ext>
                </a:extLst>
              </p:cNvPr>
              <p:cNvSpPr txBox="1"/>
              <p:nvPr/>
            </p:nvSpPr>
            <p:spPr>
              <a:xfrm>
                <a:off x="4954832" y="1080554"/>
                <a:ext cx="769475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dirty="0">
                    <a:solidFill>
                      <a:srgbClr val="FFFFFF"/>
                    </a:solidFill>
                  </a:rPr>
                  <a:t>Utilities</a:t>
                </a:r>
                <a:endParaRPr dirty="0"/>
              </a:p>
            </p:txBody>
          </p:sp>
        </p:grpSp>
      </p:grpSp>
      <p:sp>
        <p:nvSpPr>
          <p:cNvPr id="148" name="Google Shape;36;p1">
            <a:extLst>
              <a:ext uri="{FF2B5EF4-FFF2-40B4-BE49-F238E27FC236}">
                <a16:creationId xmlns:a16="http://schemas.microsoft.com/office/drawing/2014/main" id="{993DB570-BE72-CF6B-BC6E-90D467AAE6E7}"/>
              </a:ext>
            </a:extLst>
          </p:cNvPr>
          <p:cNvSpPr txBox="1"/>
          <p:nvPr/>
        </p:nvSpPr>
        <p:spPr>
          <a:xfrm>
            <a:off x="6300878" y="4701757"/>
            <a:ext cx="1129286" cy="109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9C16"/>
              </a:buClr>
              <a:buSzPts val="714"/>
              <a:buFont typeface="Arial"/>
              <a:buNone/>
            </a:pPr>
            <a:r>
              <a:rPr lang="en-US" sz="714" i="0" u="none" strike="noStrike" cap="none" dirty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endParaRPr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149" name="Google Shape;45;p1">
            <a:extLst>
              <a:ext uri="{FF2B5EF4-FFF2-40B4-BE49-F238E27FC236}">
                <a16:creationId xmlns:a16="http://schemas.microsoft.com/office/drawing/2014/main" id="{C829EEF6-0249-2D76-54FE-854D88D88C5E}"/>
              </a:ext>
            </a:extLst>
          </p:cNvPr>
          <p:cNvGrpSpPr/>
          <p:nvPr/>
        </p:nvGrpSpPr>
        <p:grpSpPr>
          <a:xfrm>
            <a:off x="5573149" y="4055096"/>
            <a:ext cx="155774" cy="155774"/>
            <a:chOff x="4283114" y="-597224"/>
            <a:chExt cx="170332" cy="170332"/>
          </a:xfrm>
        </p:grpSpPr>
        <p:sp>
          <p:nvSpPr>
            <p:cNvPr id="150" name="Google Shape;46;p1">
              <a:extLst>
                <a:ext uri="{FF2B5EF4-FFF2-40B4-BE49-F238E27FC236}">
                  <a16:creationId xmlns:a16="http://schemas.microsoft.com/office/drawing/2014/main" id="{4EB9C16E-8150-596B-69B8-6F16E1DDBA68}"/>
                </a:ext>
              </a:extLst>
            </p:cNvPr>
            <p:cNvSpPr/>
            <p:nvPr/>
          </p:nvSpPr>
          <p:spPr>
            <a:xfrm>
              <a:off x="4283114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47;p1">
              <a:extLst>
                <a:ext uri="{FF2B5EF4-FFF2-40B4-BE49-F238E27FC236}">
                  <a16:creationId xmlns:a16="http://schemas.microsoft.com/office/drawing/2014/main" id="{9A793BB3-AF48-D4E2-E496-B3BD2924EBD1}"/>
                </a:ext>
              </a:extLst>
            </p:cNvPr>
            <p:cNvSpPr/>
            <p:nvPr/>
          </p:nvSpPr>
          <p:spPr>
            <a:xfrm>
              <a:off x="4308743" y="-571595"/>
              <a:ext cx="119073" cy="119073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" name="Google Shape;45;p1">
            <a:extLst>
              <a:ext uri="{FF2B5EF4-FFF2-40B4-BE49-F238E27FC236}">
                <a16:creationId xmlns:a16="http://schemas.microsoft.com/office/drawing/2014/main" id="{E652A8EB-A993-5C87-63F8-9CA9ABC8B1E7}"/>
              </a:ext>
            </a:extLst>
          </p:cNvPr>
          <p:cNvGrpSpPr/>
          <p:nvPr/>
        </p:nvGrpSpPr>
        <p:grpSpPr>
          <a:xfrm>
            <a:off x="5573149" y="5578091"/>
            <a:ext cx="155774" cy="155774"/>
            <a:chOff x="4283114" y="-597224"/>
            <a:chExt cx="170332" cy="170332"/>
          </a:xfrm>
        </p:grpSpPr>
        <p:sp>
          <p:nvSpPr>
            <p:cNvPr id="153" name="Google Shape;46;p1">
              <a:extLst>
                <a:ext uri="{FF2B5EF4-FFF2-40B4-BE49-F238E27FC236}">
                  <a16:creationId xmlns:a16="http://schemas.microsoft.com/office/drawing/2014/main" id="{7CAAC696-C9B2-7C11-3D29-8225068BF626}"/>
                </a:ext>
              </a:extLst>
            </p:cNvPr>
            <p:cNvSpPr/>
            <p:nvPr/>
          </p:nvSpPr>
          <p:spPr>
            <a:xfrm>
              <a:off x="4283114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47;p1">
              <a:extLst>
                <a:ext uri="{FF2B5EF4-FFF2-40B4-BE49-F238E27FC236}">
                  <a16:creationId xmlns:a16="http://schemas.microsoft.com/office/drawing/2014/main" id="{C479AE35-D3B5-80B9-49DE-36EFDF13D265}"/>
                </a:ext>
              </a:extLst>
            </p:cNvPr>
            <p:cNvSpPr/>
            <p:nvPr/>
          </p:nvSpPr>
          <p:spPr>
            <a:xfrm>
              <a:off x="4308743" y="-571595"/>
              <a:ext cx="119073" cy="119073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55" name="Google Shape;24;p1">
            <a:extLst>
              <a:ext uri="{FF2B5EF4-FFF2-40B4-BE49-F238E27FC236}">
                <a16:creationId xmlns:a16="http://schemas.microsoft.com/office/drawing/2014/main" id="{5E7637F9-5607-4A13-8CBF-DB67C1EC4B94}"/>
              </a:ext>
            </a:extLst>
          </p:cNvPr>
          <p:cNvCxnSpPr>
            <a:cxnSpLocks/>
            <a:stCxn id="150" idx="4"/>
            <a:endCxn id="145" idx="1"/>
          </p:cNvCxnSpPr>
          <p:nvPr/>
        </p:nvCxnSpPr>
        <p:spPr>
          <a:xfrm rot="16200000" flipH="1">
            <a:off x="5752849" y="4109056"/>
            <a:ext cx="419089" cy="622715"/>
          </a:xfrm>
          <a:prstGeom prst="bentConnector2">
            <a:avLst/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8" name="Google Shape;24;p1">
            <a:extLst>
              <a:ext uri="{FF2B5EF4-FFF2-40B4-BE49-F238E27FC236}">
                <a16:creationId xmlns:a16="http://schemas.microsoft.com/office/drawing/2014/main" id="{1340E741-FBFB-12E8-BB69-35EB1EAD8537}"/>
              </a:ext>
            </a:extLst>
          </p:cNvPr>
          <p:cNvCxnSpPr>
            <a:cxnSpLocks/>
            <a:stCxn id="150" idx="0"/>
            <a:endCxn id="12" idx="1"/>
          </p:cNvCxnSpPr>
          <p:nvPr/>
        </p:nvCxnSpPr>
        <p:spPr>
          <a:xfrm rot="5400000" flipH="1" flipV="1">
            <a:off x="5708386" y="3485686"/>
            <a:ext cx="512060" cy="626761"/>
          </a:xfrm>
          <a:prstGeom prst="bentConnector2">
            <a:avLst/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1" name="Google Shape;24;p1">
            <a:extLst>
              <a:ext uri="{FF2B5EF4-FFF2-40B4-BE49-F238E27FC236}">
                <a16:creationId xmlns:a16="http://schemas.microsoft.com/office/drawing/2014/main" id="{BF1FCEE1-F426-A57F-3112-D105CBB4F281}"/>
              </a:ext>
            </a:extLst>
          </p:cNvPr>
          <p:cNvCxnSpPr>
            <a:cxnSpLocks/>
            <a:stCxn id="150" idx="0"/>
            <a:endCxn id="19" idx="1"/>
          </p:cNvCxnSpPr>
          <p:nvPr/>
        </p:nvCxnSpPr>
        <p:spPr>
          <a:xfrm rot="5400000" flipH="1" flipV="1">
            <a:off x="5954802" y="3733772"/>
            <a:ext cx="17559" cy="625090"/>
          </a:xfrm>
          <a:prstGeom prst="bentConnector2">
            <a:avLst/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5" name="Google Shape;24;p1">
            <a:extLst>
              <a:ext uri="{FF2B5EF4-FFF2-40B4-BE49-F238E27FC236}">
                <a16:creationId xmlns:a16="http://schemas.microsoft.com/office/drawing/2014/main" id="{621B7AF3-9D02-18C4-1BB3-1C9D050D645D}"/>
              </a:ext>
            </a:extLst>
          </p:cNvPr>
          <p:cNvCxnSpPr>
            <a:cxnSpLocks/>
            <a:endCxn id="126" idx="1"/>
          </p:cNvCxnSpPr>
          <p:nvPr/>
        </p:nvCxnSpPr>
        <p:spPr>
          <a:xfrm flipV="1">
            <a:off x="5643530" y="5069223"/>
            <a:ext cx="630221" cy="513127"/>
          </a:xfrm>
          <a:prstGeom prst="bentConnector3">
            <a:avLst>
              <a:gd name="adj1" fmla="val 123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6" name="Google Shape;24;p1">
            <a:extLst>
              <a:ext uri="{FF2B5EF4-FFF2-40B4-BE49-F238E27FC236}">
                <a16:creationId xmlns:a16="http://schemas.microsoft.com/office/drawing/2014/main" id="{4D897CBD-92C8-C727-CD65-75C77D30BF18}"/>
              </a:ext>
            </a:extLst>
          </p:cNvPr>
          <p:cNvCxnSpPr>
            <a:cxnSpLocks/>
            <a:stCxn id="153" idx="4"/>
          </p:cNvCxnSpPr>
          <p:nvPr/>
        </p:nvCxnSpPr>
        <p:spPr>
          <a:xfrm rot="16200000" flipH="1">
            <a:off x="5893328" y="5491572"/>
            <a:ext cx="138133" cy="622717"/>
          </a:xfrm>
          <a:prstGeom prst="bentConnector2">
            <a:avLst/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91</Words>
  <Application>Microsoft Macintosh PowerPoint</Application>
  <PresentationFormat>On-screen Show (4:3)</PresentationFormat>
  <Paragraphs>49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Monalco Profit Value Driver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Driver Tree Template</dc:title>
  <dc:creator>Hui, Chris</dc:creator>
  <cp:lastModifiedBy>Claudia Zaffaroni</cp:lastModifiedBy>
  <cp:revision>2</cp:revision>
  <dcterms:created xsi:type="dcterms:W3CDTF">2019-05-15T15:57:18Z</dcterms:created>
  <dcterms:modified xsi:type="dcterms:W3CDTF">2023-10-24T17:56:34Z</dcterms:modified>
</cp:coreProperties>
</file>