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15"/>
  </p:normalViewPr>
  <p:slideViewPr>
    <p:cSldViewPr snapToGrid="0">
      <p:cViewPr>
        <p:scale>
          <a:sx n="114" d="100"/>
          <a:sy n="114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59710" y="730332"/>
            <a:ext cx="8424581" cy="576196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59709" y="818697"/>
            <a:ext cx="1165631" cy="5308971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vert="horz" wrap="square" lIns="91440" tIns="0" rIns="0" bIns="0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can operating costs be reduced by this year?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271679" y="830724"/>
            <a:ext cx="2137461" cy="728493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reducing maintenance costs of the ore crushers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205339" y="818697"/>
            <a:ext cx="3368643" cy="311410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By less than 10%</a:t>
            </a:r>
          </a:p>
        </p:txBody>
      </p:sp>
      <p:cxnSp>
        <p:nvCxnSpPr>
          <p:cNvPr id="35" name="Google Shape;35;p1"/>
          <p:cNvCxnSpPr>
            <a:cxnSpLocks/>
            <a:stCxn id="21" idx="3"/>
            <a:endCxn id="23" idx="1"/>
          </p:cNvCxnSpPr>
          <p:nvPr/>
        </p:nvCxnSpPr>
        <p:spPr>
          <a:xfrm flipV="1">
            <a:off x="1525340" y="1194971"/>
            <a:ext cx="746339" cy="22782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  <a:stCxn id="23" idx="3"/>
            <a:endCxn id="33" idx="1"/>
          </p:cNvCxnSpPr>
          <p:nvPr/>
        </p:nvCxnSpPr>
        <p:spPr>
          <a:xfrm flipV="1">
            <a:off x="4409140" y="974402"/>
            <a:ext cx="796199" cy="22056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  <a:stCxn id="23" idx="3"/>
            <a:endCxn id="147" idx="1"/>
          </p:cNvCxnSpPr>
          <p:nvPr/>
        </p:nvCxnSpPr>
        <p:spPr>
          <a:xfrm>
            <a:off x="4409140" y="1194971"/>
            <a:ext cx="803791" cy="1326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</a:t>
            </a:r>
            <a:r>
              <a:rPr lang="en-AU" sz="1900" dirty="0" err="1"/>
              <a:t>Monalco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26;p1">
            <a:extLst>
              <a:ext uri="{FF2B5EF4-FFF2-40B4-BE49-F238E27FC236}">
                <a16:creationId xmlns:a16="http://schemas.microsoft.com/office/drawing/2014/main" id="{ECF537D7-11E2-B8E4-094E-1D630116EC55}"/>
              </a:ext>
            </a:extLst>
          </p:cNvPr>
          <p:cNvSpPr/>
          <p:nvPr/>
        </p:nvSpPr>
        <p:spPr>
          <a:xfrm>
            <a:off x="2267271" y="1666637"/>
            <a:ext cx="2137461" cy="58353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Push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prices of iron ore higher 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7;p1">
            <a:extLst>
              <a:ext uri="{FF2B5EF4-FFF2-40B4-BE49-F238E27FC236}">
                <a16:creationId xmlns:a16="http://schemas.microsoft.com/office/drawing/2014/main" id="{B4406266-2EA6-F735-4395-80ECF39F6028}"/>
              </a:ext>
            </a:extLst>
          </p:cNvPr>
          <p:cNvCxnSpPr>
            <a:cxnSpLocks/>
            <a:stCxn id="21" idx="3"/>
            <a:endCxn id="82" idx="1"/>
          </p:cNvCxnSpPr>
          <p:nvPr/>
        </p:nvCxnSpPr>
        <p:spPr>
          <a:xfrm flipV="1">
            <a:off x="1525340" y="1958403"/>
            <a:ext cx="741931" cy="15147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26;p1">
            <a:extLst>
              <a:ext uri="{FF2B5EF4-FFF2-40B4-BE49-F238E27FC236}">
                <a16:creationId xmlns:a16="http://schemas.microsoft.com/office/drawing/2014/main" id="{041BDFC4-316D-22BA-1ED0-D8E2DA42FA70}"/>
              </a:ext>
            </a:extLst>
          </p:cNvPr>
          <p:cNvSpPr/>
          <p:nvPr/>
        </p:nvSpPr>
        <p:spPr>
          <a:xfrm>
            <a:off x="2267926" y="2357589"/>
            <a:ext cx="2137461" cy="503319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Increase mining operations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26;p1">
            <a:extLst>
              <a:ext uri="{FF2B5EF4-FFF2-40B4-BE49-F238E27FC236}">
                <a16:creationId xmlns:a16="http://schemas.microsoft.com/office/drawing/2014/main" id="{4942305E-F7ED-4098-AF0E-7755B626A7C2}"/>
              </a:ext>
            </a:extLst>
          </p:cNvPr>
          <p:cNvSpPr/>
          <p:nvPr/>
        </p:nvSpPr>
        <p:spPr>
          <a:xfrm>
            <a:off x="2256774" y="5576975"/>
            <a:ext cx="2137461" cy="54474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Don’t change anything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47;p1">
            <a:extLst>
              <a:ext uri="{FF2B5EF4-FFF2-40B4-BE49-F238E27FC236}">
                <a16:creationId xmlns:a16="http://schemas.microsoft.com/office/drawing/2014/main" id="{E078D657-AFC0-BE54-BE5D-6AF535455E18}"/>
              </a:ext>
            </a:extLst>
          </p:cNvPr>
          <p:cNvCxnSpPr>
            <a:cxnSpLocks/>
            <a:stCxn id="21" idx="3"/>
            <a:endCxn id="139" idx="1"/>
          </p:cNvCxnSpPr>
          <p:nvPr/>
        </p:nvCxnSpPr>
        <p:spPr>
          <a:xfrm flipV="1">
            <a:off x="1525340" y="2609249"/>
            <a:ext cx="742586" cy="8639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47;p1">
            <a:extLst>
              <a:ext uri="{FF2B5EF4-FFF2-40B4-BE49-F238E27FC236}">
                <a16:creationId xmlns:a16="http://schemas.microsoft.com/office/drawing/2014/main" id="{88D9654C-E6DA-5B43-5686-5C6640628857}"/>
              </a:ext>
            </a:extLst>
          </p:cNvPr>
          <p:cNvCxnSpPr>
            <a:cxnSpLocks/>
            <a:stCxn id="21" idx="3"/>
            <a:endCxn id="148" idx="1"/>
          </p:cNvCxnSpPr>
          <p:nvPr/>
        </p:nvCxnSpPr>
        <p:spPr>
          <a:xfrm>
            <a:off x="1525340" y="3473183"/>
            <a:ext cx="731434" cy="23761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1" name="Google Shape;27;p1">
            <a:extLst>
              <a:ext uri="{FF2B5EF4-FFF2-40B4-BE49-F238E27FC236}">
                <a16:creationId xmlns:a16="http://schemas.microsoft.com/office/drawing/2014/main" id="{58E460BB-DAB1-86A3-1E77-8022CB595AF0}"/>
              </a:ext>
            </a:extLst>
          </p:cNvPr>
          <p:cNvSpPr/>
          <p:nvPr/>
        </p:nvSpPr>
        <p:spPr>
          <a:xfrm>
            <a:off x="5205339" y="2270401"/>
            <a:ext cx="3368643" cy="305726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Improve iron ore quality</a:t>
            </a:r>
          </a:p>
        </p:txBody>
      </p:sp>
      <p:sp>
        <p:nvSpPr>
          <p:cNvPr id="182" name="Google Shape;33;p1">
            <a:extLst>
              <a:ext uri="{FF2B5EF4-FFF2-40B4-BE49-F238E27FC236}">
                <a16:creationId xmlns:a16="http://schemas.microsoft.com/office/drawing/2014/main" id="{2D65F061-F4D0-A6A8-3813-6DE37E0434E1}"/>
              </a:ext>
            </a:extLst>
          </p:cNvPr>
          <p:cNvSpPr/>
          <p:nvPr/>
        </p:nvSpPr>
        <p:spPr>
          <a:xfrm>
            <a:off x="5205339" y="1904308"/>
            <a:ext cx="3368643" cy="327441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Reduce supply to push world prices higher</a:t>
            </a:r>
          </a:p>
        </p:txBody>
      </p:sp>
      <p:cxnSp>
        <p:nvCxnSpPr>
          <p:cNvPr id="183" name="Google Shape;36;p1">
            <a:extLst>
              <a:ext uri="{FF2B5EF4-FFF2-40B4-BE49-F238E27FC236}">
                <a16:creationId xmlns:a16="http://schemas.microsoft.com/office/drawing/2014/main" id="{DB269E4F-7887-C885-48B2-6ECA0EE1E67D}"/>
              </a:ext>
            </a:extLst>
          </p:cNvPr>
          <p:cNvCxnSpPr>
            <a:cxnSpLocks/>
            <a:stCxn id="82" idx="3"/>
            <a:endCxn id="182" idx="1"/>
          </p:cNvCxnSpPr>
          <p:nvPr/>
        </p:nvCxnSpPr>
        <p:spPr>
          <a:xfrm>
            <a:off x="4404732" y="1958403"/>
            <a:ext cx="800607" cy="1096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4" name="Google Shape;37;p1">
            <a:extLst>
              <a:ext uri="{FF2B5EF4-FFF2-40B4-BE49-F238E27FC236}">
                <a16:creationId xmlns:a16="http://schemas.microsoft.com/office/drawing/2014/main" id="{5E7BDE12-354D-6E93-B93E-FD999ABCDA7D}"/>
              </a:ext>
            </a:extLst>
          </p:cNvPr>
          <p:cNvCxnSpPr>
            <a:cxnSpLocks/>
            <a:stCxn id="82" idx="3"/>
            <a:endCxn id="181" idx="1"/>
          </p:cNvCxnSpPr>
          <p:nvPr/>
        </p:nvCxnSpPr>
        <p:spPr>
          <a:xfrm>
            <a:off x="4404732" y="1958403"/>
            <a:ext cx="800607" cy="46486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3" name="Google Shape;27;p1">
            <a:extLst>
              <a:ext uri="{FF2B5EF4-FFF2-40B4-BE49-F238E27FC236}">
                <a16:creationId xmlns:a16="http://schemas.microsoft.com/office/drawing/2014/main" id="{580B6C92-993B-E6E1-BE33-EEB43337FF90}"/>
              </a:ext>
            </a:extLst>
          </p:cNvPr>
          <p:cNvSpPr/>
          <p:nvPr/>
        </p:nvSpPr>
        <p:spPr>
          <a:xfrm>
            <a:off x="5198912" y="3074117"/>
            <a:ext cx="3368643" cy="370408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Manage stockpile inventories efficiently</a:t>
            </a:r>
          </a:p>
        </p:txBody>
      </p:sp>
      <p:sp>
        <p:nvSpPr>
          <p:cNvPr id="204" name="Google Shape;33;p1">
            <a:extLst>
              <a:ext uri="{FF2B5EF4-FFF2-40B4-BE49-F238E27FC236}">
                <a16:creationId xmlns:a16="http://schemas.microsoft.com/office/drawing/2014/main" id="{3F4D3B26-92A0-6656-2F58-CC8BD238BA5A}"/>
              </a:ext>
            </a:extLst>
          </p:cNvPr>
          <p:cNvSpPr/>
          <p:nvPr/>
        </p:nvSpPr>
        <p:spPr>
          <a:xfrm>
            <a:off x="5205339" y="2651584"/>
            <a:ext cx="3368643" cy="325857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This would not affect operating costs</a:t>
            </a:r>
          </a:p>
        </p:txBody>
      </p:sp>
      <p:cxnSp>
        <p:nvCxnSpPr>
          <p:cNvPr id="205" name="Google Shape;36;p1">
            <a:extLst>
              <a:ext uri="{FF2B5EF4-FFF2-40B4-BE49-F238E27FC236}">
                <a16:creationId xmlns:a16="http://schemas.microsoft.com/office/drawing/2014/main" id="{428A34DC-C6EF-6714-C94F-2DADA2816910}"/>
              </a:ext>
            </a:extLst>
          </p:cNvPr>
          <p:cNvCxnSpPr>
            <a:cxnSpLocks/>
            <a:stCxn id="139" idx="3"/>
            <a:endCxn id="204" idx="1"/>
          </p:cNvCxnSpPr>
          <p:nvPr/>
        </p:nvCxnSpPr>
        <p:spPr>
          <a:xfrm>
            <a:off x="4405387" y="2609249"/>
            <a:ext cx="799952" cy="2052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37;p1">
            <a:extLst>
              <a:ext uri="{FF2B5EF4-FFF2-40B4-BE49-F238E27FC236}">
                <a16:creationId xmlns:a16="http://schemas.microsoft.com/office/drawing/2014/main" id="{2FDF58C4-4CBC-5BAE-E268-DC8C0498724B}"/>
              </a:ext>
            </a:extLst>
          </p:cNvPr>
          <p:cNvCxnSpPr>
            <a:cxnSpLocks/>
            <a:stCxn id="173" idx="3"/>
            <a:endCxn id="203" idx="1"/>
          </p:cNvCxnSpPr>
          <p:nvPr/>
        </p:nvCxnSpPr>
        <p:spPr>
          <a:xfrm>
            <a:off x="4393581" y="3240699"/>
            <a:ext cx="805331" cy="186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8" name="Google Shape;33;p1">
            <a:extLst>
              <a:ext uri="{FF2B5EF4-FFF2-40B4-BE49-F238E27FC236}">
                <a16:creationId xmlns:a16="http://schemas.microsoft.com/office/drawing/2014/main" id="{69ED7DC0-BB81-A6EE-C6BC-A3E02CB99253}"/>
              </a:ext>
            </a:extLst>
          </p:cNvPr>
          <p:cNvSpPr/>
          <p:nvPr/>
        </p:nvSpPr>
        <p:spPr>
          <a:xfrm>
            <a:off x="5231040" y="6057206"/>
            <a:ext cx="3368643" cy="370408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Operating costs would not be reduced</a:t>
            </a:r>
          </a:p>
        </p:txBody>
      </p:sp>
      <p:cxnSp>
        <p:nvCxnSpPr>
          <p:cNvPr id="272" name="Google Shape;36;p1">
            <a:extLst>
              <a:ext uri="{FF2B5EF4-FFF2-40B4-BE49-F238E27FC236}">
                <a16:creationId xmlns:a16="http://schemas.microsoft.com/office/drawing/2014/main" id="{F3D9723D-63D3-A79D-4B0C-0EFF8510587C}"/>
              </a:ext>
            </a:extLst>
          </p:cNvPr>
          <p:cNvCxnSpPr>
            <a:cxnSpLocks/>
            <a:stCxn id="148" idx="3"/>
            <a:endCxn id="268" idx="1"/>
          </p:cNvCxnSpPr>
          <p:nvPr/>
        </p:nvCxnSpPr>
        <p:spPr>
          <a:xfrm>
            <a:off x="4394235" y="5849346"/>
            <a:ext cx="836805" cy="3930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" name="Google Shape;33;p1">
            <a:extLst>
              <a:ext uri="{FF2B5EF4-FFF2-40B4-BE49-F238E27FC236}">
                <a16:creationId xmlns:a16="http://schemas.microsoft.com/office/drawing/2014/main" id="{6E13672A-8BF7-C6AB-1032-1CBE08FB2BEB}"/>
              </a:ext>
            </a:extLst>
          </p:cNvPr>
          <p:cNvSpPr/>
          <p:nvPr/>
        </p:nvSpPr>
        <p:spPr>
          <a:xfrm>
            <a:off x="5212931" y="1171913"/>
            <a:ext cx="3368643" cy="311410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By 10%-20%</a:t>
            </a:r>
          </a:p>
        </p:txBody>
      </p:sp>
      <p:sp>
        <p:nvSpPr>
          <p:cNvPr id="151" name="Google Shape;33;p1">
            <a:extLst>
              <a:ext uri="{FF2B5EF4-FFF2-40B4-BE49-F238E27FC236}">
                <a16:creationId xmlns:a16="http://schemas.microsoft.com/office/drawing/2014/main" id="{AA19DE32-AE2A-1DBB-8011-70610F933F94}"/>
              </a:ext>
            </a:extLst>
          </p:cNvPr>
          <p:cNvSpPr/>
          <p:nvPr/>
        </p:nvSpPr>
        <p:spPr>
          <a:xfrm>
            <a:off x="5212931" y="1525123"/>
            <a:ext cx="3368643" cy="305727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By more than 20%</a:t>
            </a:r>
          </a:p>
        </p:txBody>
      </p:sp>
      <p:cxnSp>
        <p:nvCxnSpPr>
          <p:cNvPr id="153" name="Google Shape;37;p1">
            <a:extLst>
              <a:ext uri="{FF2B5EF4-FFF2-40B4-BE49-F238E27FC236}">
                <a16:creationId xmlns:a16="http://schemas.microsoft.com/office/drawing/2014/main" id="{EAF83CA0-FA8B-20B4-1AF5-C07E8ED4A6EB}"/>
              </a:ext>
            </a:extLst>
          </p:cNvPr>
          <p:cNvCxnSpPr>
            <a:cxnSpLocks/>
            <a:stCxn id="23" idx="3"/>
            <a:endCxn id="151" idx="1"/>
          </p:cNvCxnSpPr>
          <p:nvPr/>
        </p:nvCxnSpPr>
        <p:spPr>
          <a:xfrm>
            <a:off x="4409140" y="1194971"/>
            <a:ext cx="803791" cy="4830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26;p1">
            <a:extLst>
              <a:ext uri="{FF2B5EF4-FFF2-40B4-BE49-F238E27FC236}">
                <a16:creationId xmlns:a16="http://schemas.microsoft.com/office/drawing/2014/main" id="{4DB00253-6711-0F0B-327D-D91DA06EE794}"/>
              </a:ext>
            </a:extLst>
          </p:cNvPr>
          <p:cNvSpPr/>
          <p:nvPr/>
        </p:nvSpPr>
        <p:spPr>
          <a:xfrm>
            <a:off x="2256120" y="2968328"/>
            <a:ext cx="2137461" cy="54474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Improve inventory and stockpile management</a:t>
            </a: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6;p1">
            <a:extLst>
              <a:ext uri="{FF2B5EF4-FFF2-40B4-BE49-F238E27FC236}">
                <a16:creationId xmlns:a16="http://schemas.microsoft.com/office/drawing/2014/main" id="{41DDFF2B-F96C-B5CB-E8AB-1978C9BAF187}"/>
              </a:ext>
            </a:extLst>
          </p:cNvPr>
          <p:cNvSpPr/>
          <p:nvPr/>
        </p:nvSpPr>
        <p:spPr>
          <a:xfrm>
            <a:off x="2264054" y="3620490"/>
            <a:ext cx="2137461" cy="54474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Reduce raw material costs</a:t>
            </a: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6;p1">
            <a:extLst>
              <a:ext uri="{FF2B5EF4-FFF2-40B4-BE49-F238E27FC236}">
                <a16:creationId xmlns:a16="http://schemas.microsoft.com/office/drawing/2014/main" id="{442DA828-E422-0A76-7506-45197B11CF9D}"/>
              </a:ext>
            </a:extLst>
          </p:cNvPr>
          <p:cNvSpPr/>
          <p:nvPr/>
        </p:nvSpPr>
        <p:spPr>
          <a:xfrm>
            <a:off x="2264053" y="4272652"/>
            <a:ext cx="2137461" cy="54474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Increase Research &amp; Development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1" name="Google Shape;26;p1">
            <a:extLst>
              <a:ext uri="{FF2B5EF4-FFF2-40B4-BE49-F238E27FC236}">
                <a16:creationId xmlns:a16="http://schemas.microsoft.com/office/drawing/2014/main" id="{8D06332C-6123-601C-E315-CF6874CC08C9}"/>
              </a:ext>
            </a:extLst>
          </p:cNvPr>
          <p:cNvSpPr/>
          <p:nvPr/>
        </p:nvSpPr>
        <p:spPr>
          <a:xfrm>
            <a:off x="2256774" y="4924814"/>
            <a:ext cx="2137461" cy="544742"/>
          </a:xfrm>
          <a:prstGeom prst="round1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Increase Labor Optimization</a:t>
            </a: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47;p1">
            <a:extLst>
              <a:ext uri="{FF2B5EF4-FFF2-40B4-BE49-F238E27FC236}">
                <a16:creationId xmlns:a16="http://schemas.microsoft.com/office/drawing/2014/main" id="{B14E96BF-7A2E-4666-6AD3-C4A07FEC738E}"/>
              </a:ext>
            </a:extLst>
          </p:cNvPr>
          <p:cNvCxnSpPr>
            <a:cxnSpLocks/>
            <a:stCxn id="21" idx="3"/>
            <a:endCxn id="173" idx="1"/>
          </p:cNvCxnSpPr>
          <p:nvPr/>
        </p:nvCxnSpPr>
        <p:spPr>
          <a:xfrm flipV="1">
            <a:off x="1525340" y="3240699"/>
            <a:ext cx="730780" cy="232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5" name="Google Shape;47;p1">
            <a:extLst>
              <a:ext uri="{FF2B5EF4-FFF2-40B4-BE49-F238E27FC236}">
                <a16:creationId xmlns:a16="http://schemas.microsoft.com/office/drawing/2014/main" id="{65508604-929C-2DDF-4BAA-A708BCBFEFE1}"/>
              </a:ext>
            </a:extLst>
          </p:cNvPr>
          <p:cNvCxnSpPr>
            <a:cxnSpLocks/>
            <a:stCxn id="21" idx="3"/>
            <a:endCxn id="207" idx="1"/>
          </p:cNvCxnSpPr>
          <p:nvPr/>
        </p:nvCxnSpPr>
        <p:spPr>
          <a:xfrm>
            <a:off x="1525340" y="3473183"/>
            <a:ext cx="738714" cy="4196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47;p1">
            <a:extLst>
              <a:ext uri="{FF2B5EF4-FFF2-40B4-BE49-F238E27FC236}">
                <a16:creationId xmlns:a16="http://schemas.microsoft.com/office/drawing/2014/main" id="{182F03E4-7C92-B4E8-F942-B1CD58E63C58}"/>
              </a:ext>
            </a:extLst>
          </p:cNvPr>
          <p:cNvCxnSpPr>
            <a:cxnSpLocks/>
            <a:stCxn id="21" idx="3"/>
            <a:endCxn id="208" idx="1"/>
          </p:cNvCxnSpPr>
          <p:nvPr/>
        </p:nvCxnSpPr>
        <p:spPr>
          <a:xfrm>
            <a:off x="1525340" y="3473183"/>
            <a:ext cx="738713" cy="10718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1" name="Google Shape;47;p1">
            <a:extLst>
              <a:ext uri="{FF2B5EF4-FFF2-40B4-BE49-F238E27FC236}">
                <a16:creationId xmlns:a16="http://schemas.microsoft.com/office/drawing/2014/main" id="{89519F13-64D7-955C-6E8D-04EE18419ABD}"/>
              </a:ext>
            </a:extLst>
          </p:cNvPr>
          <p:cNvCxnSpPr>
            <a:cxnSpLocks/>
            <a:stCxn id="21" idx="3"/>
            <a:endCxn id="211" idx="1"/>
          </p:cNvCxnSpPr>
          <p:nvPr/>
        </p:nvCxnSpPr>
        <p:spPr>
          <a:xfrm>
            <a:off x="1525340" y="3473183"/>
            <a:ext cx="731434" cy="17240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7;p1">
            <a:extLst>
              <a:ext uri="{FF2B5EF4-FFF2-40B4-BE49-F238E27FC236}">
                <a16:creationId xmlns:a16="http://schemas.microsoft.com/office/drawing/2014/main" id="{24F012E4-A102-EEF5-4635-3C6F9E0F3540}"/>
              </a:ext>
            </a:extLst>
          </p:cNvPr>
          <p:cNvSpPr/>
          <p:nvPr/>
        </p:nvSpPr>
        <p:spPr>
          <a:xfrm>
            <a:off x="5206845" y="3550070"/>
            <a:ext cx="3368643" cy="370408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Negotiate favorable terms with supplier</a:t>
            </a:r>
          </a:p>
        </p:txBody>
      </p:sp>
      <p:cxnSp>
        <p:nvCxnSpPr>
          <p:cNvPr id="229" name="Google Shape;37;p1">
            <a:extLst>
              <a:ext uri="{FF2B5EF4-FFF2-40B4-BE49-F238E27FC236}">
                <a16:creationId xmlns:a16="http://schemas.microsoft.com/office/drawing/2014/main" id="{45AD3156-3F7C-1AFD-F8E1-7A59435CF08D}"/>
              </a:ext>
            </a:extLst>
          </p:cNvPr>
          <p:cNvCxnSpPr>
            <a:cxnSpLocks/>
            <a:stCxn id="207" idx="3"/>
            <a:endCxn id="228" idx="1"/>
          </p:cNvCxnSpPr>
          <p:nvPr/>
        </p:nvCxnSpPr>
        <p:spPr>
          <a:xfrm flipV="1">
            <a:off x="4401515" y="3735274"/>
            <a:ext cx="805330" cy="1575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1" name="Google Shape;27;p1">
            <a:extLst>
              <a:ext uri="{FF2B5EF4-FFF2-40B4-BE49-F238E27FC236}">
                <a16:creationId xmlns:a16="http://schemas.microsoft.com/office/drawing/2014/main" id="{09DD52F9-6C7C-A667-6C03-25C85D083178}"/>
              </a:ext>
            </a:extLst>
          </p:cNvPr>
          <p:cNvSpPr/>
          <p:nvPr/>
        </p:nvSpPr>
        <p:spPr>
          <a:xfrm>
            <a:off x="5214123" y="4490265"/>
            <a:ext cx="3368643" cy="443142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This will increase costs in the short term not helping to lower op costs</a:t>
            </a:r>
            <a:endParaRPr lang="en-US" sz="1200" i="0" u="none" strike="noStrike" cap="none" dirty="0">
              <a:solidFill>
                <a:schemeClr val="bg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37;p1">
            <a:extLst>
              <a:ext uri="{FF2B5EF4-FFF2-40B4-BE49-F238E27FC236}">
                <a16:creationId xmlns:a16="http://schemas.microsoft.com/office/drawing/2014/main" id="{8695873E-56BE-ECCC-F6EF-9B0D645439FD}"/>
              </a:ext>
            </a:extLst>
          </p:cNvPr>
          <p:cNvCxnSpPr>
            <a:cxnSpLocks/>
            <a:stCxn id="208" idx="3"/>
            <a:endCxn id="231" idx="1"/>
          </p:cNvCxnSpPr>
          <p:nvPr/>
        </p:nvCxnSpPr>
        <p:spPr>
          <a:xfrm>
            <a:off x="4401514" y="4545023"/>
            <a:ext cx="812609" cy="1668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4" name="Google Shape;27;p1">
            <a:extLst>
              <a:ext uri="{FF2B5EF4-FFF2-40B4-BE49-F238E27FC236}">
                <a16:creationId xmlns:a16="http://schemas.microsoft.com/office/drawing/2014/main" id="{EBF42E23-B6B6-F4EB-1AE3-43446C77ED16}"/>
              </a:ext>
            </a:extLst>
          </p:cNvPr>
          <p:cNvSpPr/>
          <p:nvPr/>
        </p:nvSpPr>
        <p:spPr>
          <a:xfrm>
            <a:off x="5221749" y="5031270"/>
            <a:ext cx="3368643" cy="443142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Cross-train employees to handle multiple tasks, reducing the need for specialized personnel</a:t>
            </a:r>
          </a:p>
        </p:txBody>
      </p:sp>
      <p:cxnSp>
        <p:nvCxnSpPr>
          <p:cNvPr id="235" name="Google Shape;37;p1">
            <a:extLst>
              <a:ext uri="{FF2B5EF4-FFF2-40B4-BE49-F238E27FC236}">
                <a16:creationId xmlns:a16="http://schemas.microsoft.com/office/drawing/2014/main" id="{5D6CE434-814E-A2C2-E861-3B83A54C667A}"/>
              </a:ext>
            </a:extLst>
          </p:cNvPr>
          <p:cNvCxnSpPr>
            <a:cxnSpLocks/>
            <a:stCxn id="211" idx="3"/>
            <a:endCxn id="234" idx="1"/>
          </p:cNvCxnSpPr>
          <p:nvPr/>
        </p:nvCxnSpPr>
        <p:spPr>
          <a:xfrm>
            <a:off x="4394235" y="5197185"/>
            <a:ext cx="827514" cy="556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5" name="Google Shape;27;p1">
            <a:extLst>
              <a:ext uri="{FF2B5EF4-FFF2-40B4-BE49-F238E27FC236}">
                <a16:creationId xmlns:a16="http://schemas.microsoft.com/office/drawing/2014/main" id="{88810E70-150B-F7A2-D1EB-05AA6354844C}"/>
              </a:ext>
            </a:extLst>
          </p:cNvPr>
          <p:cNvSpPr/>
          <p:nvPr/>
        </p:nvSpPr>
        <p:spPr>
          <a:xfrm>
            <a:off x="5212931" y="3959117"/>
            <a:ext cx="3368643" cy="432830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Reduce dependence on volatile input commodities </a:t>
            </a:r>
          </a:p>
        </p:txBody>
      </p:sp>
      <p:cxnSp>
        <p:nvCxnSpPr>
          <p:cNvPr id="246" name="Google Shape;37;p1">
            <a:extLst>
              <a:ext uri="{FF2B5EF4-FFF2-40B4-BE49-F238E27FC236}">
                <a16:creationId xmlns:a16="http://schemas.microsoft.com/office/drawing/2014/main" id="{ECD34BEA-7404-482E-DC98-A40B329F9DA3}"/>
              </a:ext>
            </a:extLst>
          </p:cNvPr>
          <p:cNvCxnSpPr>
            <a:cxnSpLocks/>
            <a:stCxn id="207" idx="3"/>
            <a:endCxn id="245" idx="1"/>
          </p:cNvCxnSpPr>
          <p:nvPr/>
        </p:nvCxnSpPr>
        <p:spPr>
          <a:xfrm>
            <a:off x="4401515" y="3892861"/>
            <a:ext cx="811416" cy="2826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2" name="Google Shape;27;p1">
            <a:extLst>
              <a:ext uri="{FF2B5EF4-FFF2-40B4-BE49-F238E27FC236}">
                <a16:creationId xmlns:a16="http://schemas.microsoft.com/office/drawing/2014/main" id="{61D8A8A8-0837-B913-3C4D-F4BDD2C35856}"/>
              </a:ext>
            </a:extLst>
          </p:cNvPr>
          <p:cNvSpPr/>
          <p:nvPr/>
        </p:nvSpPr>
        <p:spPr>
          <a:xfrm>
            <a:off x="5231040" y="5518411"/>
            <a:ext cx="3368643" cy="443142"/>
          </a:xfrm>
          <a:prstGeom prst="round1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i="0" u="none" strike="noStrike" cap="none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Implement efficient shift schedules to maximize worker productivity</a:t>
            </a:r>
          </a:p>
        </p:txBody>
      </p:sp>
      <p:cxnSp>
        <p:nvCxnSpPr>
          <p:cNvPr id="253" name="Google Shape;37;p1">
            <a:extLst>
              <a:ext uri="{FF2B5EF4-FFF2-40B4-BE49-F238E27FC236}">
                <a16:creationId xmlns:a16="http://schemas.microsoft.com/office/drawing/2014/main" id="{DC1D37D6-E065-FD3C-4827-816ED39C48CD}"/>
              </a:ext>
            </a:extLst>
          </p:cNvPr>
          <p:cNvCxnSpPr>
            <a:cxnSpLocks/>
            <a:stCxn id="211" idx="3"/>
            <a:endCxn id="252" idx="1"/>
          </p:cNvCxnSpPr>
          <p:nvPr/>
        </p:nvCxnSpPr>
        <p:spPr>
          <a:xfrm>
            <a:off x="4394235" y="5197185"/>
            <a:ext cx="836805" cy="5427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145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Issue Tree Monalco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Claudia Zaffaroni</cp:lastModifiedBy>
  <cp:revision>6</cp:revision>
  <dcterms:created xsi:type="dcterms:W3CDTF">2019-05-15T15:57:18Z</dcterms:created>
  <dcterms:modified xsi:type="dcterms:W3CDTF">2023-10-24T13:28:50Z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