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15"/>
  </p:normalViewPr>
  <p:slideViewPr>
    <p:cSldViewPr snapToGrid="0">
      <p:cViewPr varScale="1">
        <p:scale>
          <a:sx n="115" d="100"/>
          <a:sy n="115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59710" y="730332"/>
            <a:ext cx="8424581" cy="576196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59709" y="1275171"/>
            <a:ext cx="1165631" cy="485249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vert="horz" wrap="square" lIns="91440" tIns="0" rIns="0" bIns="0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roll out Apple Pay to maximize adoption?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881051" y="986838"/>
            <a:ext cx="2050869" cy="7017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Partnerships with Financial Institutions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881051" y="1908864"/>
            <a:ext cx="2050869" cy="56523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Integrate with major credit card</a:t>
            </a:r>
            <a:r>
              <a:rPr lang="en-US" b="1" dirty="0">
                <a:solidFill>
                  <a:schemeClr val="lt1"/>
                </a:solidFill>
              </a:rPr>
              <a:t> networks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881051" y="2744531"/>
            <a:ext cx="2050869" cy="55617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Emphasize security and privacy </a:t>
            </a:r>
            <a:r>
              <a:rPr lang="en-US" b="1" dirty="0">
                <a:solidFill>
                  <a:schemeClr val="lt1"/>
                </a:solidFill>
              </a:rPr>
              <a:t>features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4402183" y="1208199"/>
            <a:ext cx="4171801" cy="3737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n-lt"/>
              </a:rPr>
              <a:t>Ensuring secure and seamless integration with existing banking systems</a:t>
            </a:r>
            <a:endParaRPr lang="en-US" sz="120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402181" y="787098"/>
            <a:ext cx="4171801" cy="3737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Negotiating terms and agreements with banks and credit unions</a:t>
            </a:r>
            <a:endParaRPr lang="en-US" sz="1200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1"/>
          <p:cNvCxnSpPr>
            <a:cxnSpLocks/>
            <a:stCxn id="21" idx="3"/>
            <a:endCxn id="23" idx="1"/>
          </p:cNvCxnSpPr>
          <p:nvPr/>
        </p:nvCxnSpPr>
        <p:spPr>
          <a:xfrm flipV="1">
            <a:off x="1525340" y="1337710"/>
            <a:ext cx="355711" cy="236371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>
            <a:cxnSpLocks/>
            <a:stCxn id="23" idx="3"/>
            <a:endCxn id="33" idx="1"/>
          </p:cNvCxnSpPr>
          <p:nvPr/>
        </p:nvCxnSpPr>
        <p:spPr>
          <a:xfrm flipV="1">
            <a:off x="3931920" y="973974"/>
            <a:ext cx="470261" cy="3637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>
            <a:cxnSpLocks/>
            <a:stCxn id="23" idx="3"/>
            <a:endCxn id="27" idx="1"/>
          </p:cNvCxnSpPr>
          <p:nvPr/>
        </p:nvCxnSpPr>
        <p:spPr>
          <a:xfrm>
            <a:off x="3931920" y="1337710"/>
            <a:ext cx="470263" cy="573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>
            <a:cxnSpLocks/>
            <a:stCxn id="21" idx="3"/>
            <a:endCxn id="25" idx="1"/>
          </p:cNvCxnSpPr>
          <p:nvPr/>
        </p:nvCxnSpPr>
        <p:spPr>
          <a:xfrm flipV="1">
            <a:off x="1525340" y="2191481"/>
            <a:ext cx="355711" cy="15099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  <a:stCxn id="21" idx="3"/>
            <a:endCxn id="26" idx="1"/>
          </p:cNvCxnSpPr>
          <p:nvPr/>
        </p:nvCxnSpPr>
        <p:spPr>
          <a:xfrm flipV="1">
            <a:off x="1525340" y="3022618"/>
            <a:ext cx="355711" cy="6788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 Apple Pay Rollout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26;p1">
            <a:extLst>
              <a:ext uri="{FF2B5EF4-FFF2-40B4-BE49-F238E27FC236}">
                <a16:creationId xmlns:a16="http://schemas.microsoft.com/office/drawing/2014/main" id="{6949F719-4002-95CC-496A-C71ADBDA3E75}"/>
              </a:ext>
            </a:extLst>
          </p:cNvPr>
          <p:cNvSpPr/>
          <p:nvPr/>
        </p:nvSpPr>
        <p:spPr>
          <a:xfrm>
            <a:off x="1888198" y="3563875"/>
            <a:ext cx="2050869" cy="56641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Merchant adoption strategy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47;p1">
            <a:extLst>
              <a:ext uri="{FF2B5EF4-FFF2-40B4-BE49-F238E27FC236}">
                <a16:creationId xmlns:a16="http://schemas.microsoft.com/office/drawing/2014/main" id="{8DAD96B8-1442-FCB2-C985-6CD00A09173B}"/>
              </a:ext>
            </a:extLst>
          </p:cNvPr>
          <p:cNvCxnSpPr>
            <a:cxnSpLocks/>
            <a:stCxn id="21" idx="3"/>
            <a:endCxn id="74" idx="1"/>
          </p:cNvCxnSpPr>
          <p:nvPr/>
        </p:nvCxnSpPr>
        <p:spPr>
          <a:xfrm>
            <a:off x="1525340" y="3701420"/>
            <a:ext cx="362858" cy="1456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26;p1">
            <a:extLst>
              <a:ext uri="{FF2B5EF4-FFF2-40B4-BE49-F238E27FC236}">
                <a16:creationId xmlns:a16="http://schemas.microsoft.com/office/drawing/2014/main" id="{ECF537D7-11E2-B8E4-094E-1D630116EC55}"/>
              </a:ext>
            </a:extLst>
          </p:cNvPr>
          <p:cNvSpPr/>
          <p:nvPr/>
        </p:nvSpPr>
        <p:spPr>
          <a:xfrm>
            <a:off x="1888198" y="4359316"/>
            <a:ext cx="2050869" cy="56642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Offer promotion and rewards for users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47;p1">
            <a:extLst>
              <a:ext uri="{FF2B5EF4-FFF2-40B4-BE49-F238E27FC236}">
                <a16:creationId xmlns:a16="http://schemas.microsoft.com/office/drawing/2014/main" id="{B4406266-2EA6-F735-4395-80ECF39F6028}"/>
              </a:ext>
            </a:extLst>
          </p:cNvPr>
          <p:cNvCxnSpPr>
            <a:cxnSpLocks/>
            <a:stCxn id="21" idx="3"/>
            <a:endCxn id="82" idx="1"/>
          </p:cNvCxnSpPr>
          <p:nvPr/>
        </p:nvCxnSpPr>
        <p:spPr>
          <a:xfrm>
            <a:off x="1525340" y="3701420"/>
            <a:ext cx="362858" cy="94110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27;p1">
            <a:extLst>
              <a:ext uri="{FF2B5EF4-FFF2-40B4-BE49-F238E27FC236}">
                <a16:creationId xmlns:a16="http://schemas.microsoft.com/office/drawing/2014/main" id="{11C2DE0C-4535-536D-94F0-4E2502DAE90E}"/>
              </a:ext>
            </a:extLst>
          </p:cNvPr>
          <p:cNvSpPr/>
          <p:nvPr/>
        </p:nvSpPr>
        <p:spPr>
          <a:xfrm>
            <a:off x="4402181" y="2094514"/>
            <a:ext cx="4171801" cy="2941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n-lt"/>
              </a:rPr>
              <a:t>Resolving technical challenges related to card integration</a:t>
            </a:r>
            <a:endParaRPr lang="en-US" sz="120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94" name="Google Shape;33;p1">
            <a:extLst>
              <a:ext uri="{FF2B5EF4-FFF2-40B4-BE49-F238E27FC236}">
                <a16:creationId xmlns:a16="http://schemas.microsoft.com/office/drawing/2014/main" id="{5DB531C5-0D58-45D7-9CBD-DC345AC5A58E}"/>
              </a:ext>
            </a:extLst>
          </p:cNvPr>
          <p:cNvSpPr/>
          <p:nvPr/>
        </p:nvSpPr>
        <p:spPr>
          <a:xfrm>
            <a:off x="4402181" y="1672975"/>
            <a:ext cx="4171801" cy="3737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n-lt"/>
              </a:rPr>
              <a:t>Establishing connections with Visa, MasterCard, and other major card networks.</a:t>
            </a:r>
            <a:endParaRPr lang="en-US" sz="120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36;p1">
            <a:extLst>
              <a:ext uri="{FF2B5EF4-FFF2-40B4-BE49-F238E27FC236}">
                <a16:creationId xmlns:a16="http://schemas.microsoft.com/office/drawing/2014/main" id="{6F811944-0E65-D937-3908-224830CB85CD}"/>
              </a:ext>
            </a:extLst>
          </p:cNvPr>
          <p:cNvCxnSpPr>
            <a:cxnSpLocks/>
            <a:stCxn id="25" idx="3"/>
            <a:endCxn id="94" idx="1"/>
          </p:cNvCxnSpPr>
          <p:nvPr/>
        </p:nvCxnSpPr>
        <p:spPr>
          <a:xfrm flipV="1">
            <a:off x="3931920" y="1859851"/>
            <a:ext cx="470261" cy="3316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Google Shape;37;p1">
            <a:extLst>
              <a:ext uri="{FF2B5EF4-FFF2-40B4-BE49-F238E27FC236}">
                <a16:creationId xmlns:a16="http://schemas.microsoft.com/office/drawing/2014/main" id="{6AE0C655-5AFF-DE3E-B6F0-2C68D36D9551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>
            <a:off x="3931920" y="2191481"/>
            <a:ext cx="470261" cy="501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" name="Google Shape;27;p1">
            <a:extLst>
              <a:ext uri="{FF2B5EF4-FFF2-40B4-BE49-F238E27FC236}">
                <a16:creationId xmlns:a16="http://schemas.microsoft.com/office/drawing/2014/main" id="{0923316E-E9D7-3ED0-A5BA-64DA83E20022}"/>
              </a:ext>
            </a:extLst>
          </p:cNvPr>
          <p:cNvSpPr/>
          <p:nvPr/>
        </p:nvSpPr>
        <p:spPr>
          <a:xfrm>
            <a:off x="4402181" y="2863361"/>
            <a:ext cx="4171801" cy="3737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n-lt"/>
              </a:rPr>
              <a:t>Developing user-friendly privacy controls in the Apple Pay app</a:t>
            </a:r>
            <a:endParaRPr lang="en-US" sz="120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33;p1">
            <a:extLst>
              <a:ext uri="{FF2B5EF4-FFF2-40B4-BE49-F238E27FC236}">
                <a16:creationId xmlns:a16="http://schemas.microsoft.com/office/drawing/2014/main" id="{0AAB77A3-01FC-F29E-9296-FA8889E639CD}"/>
              </a:ext>
            </a:extLst>
          </p:cNvPr>
          <p:cNvSpPr/>
          <p:nvPr/>
        </p:nvSpPr>
        <p:spPr>
          <a:xfrm>
            <a:off x="4402181" y="2491232"/>
            <a:ext cx="4171801" cy="31308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+mn-lt"/>
              </a:rPr>
              <a:t>Implementing tokenization and encryption for payment data</a:t>
            </a:r>
            <a:endParaRPr lang="en-US" sz="120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36;p1">
            <a:extLst>
              <a:ext uri="{FF2B5EF4-FFF2-40B4-BE49-F238E27FC236}">
                <a16:creationId xmlns:a16="http://schemas.microsoft.com/office/drawing/2014/main" id="{9B9FA721-101B-FFFA-15CB-B9ED53A99B5F}"/>
              </a:ext>
            </a:extLst>
          </p:cNvPr>
          <p:cNvCxnSpPr>
            <a:cxnSpLocks/>
            <a:stCxn id="26" idx="3"/>
            <a:endCxn id="105" idx="1"/>
          </p:cNvCxnSpPr>
          <p:nvPr/>
        </p:nvCxnSpPr>
        <p:spPr>
          <a:xfrm flipV="1">
            <a:off x="3931920" y="2647772"/>
            <a:ext cx="470261" cy="3748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7" name="Google Shape;37;p1">
            <a:extLst>
              <a:ext uri="{FF2B5EF4-FFF2-40B4-BE49-F238E27FC236}">
                <a16:creationId xmlns:a16="http://schemas.microsoft.com/office/drawing/2014/main" id="{33B91A5B-93C4-A274-F6BD-73980E7E06E0}"/>
              </a:ext>
            </a:extLst>
          </p:cNvPr>
          <p:cNvCxnSpPr>
            <a:cxnSpLocks/>
            <a:stCxn id="26" idx="3"/>
            <a:endCxn id="104" idx="1"/>
          </p:cNvCxnSpPr>
          <p:nvPr/>
        </p:nvCxnSpPr>
        <p:spPr>
          <a:xfrm>
            <a:off x="3931920" y="3022618"/>
            <a:ext cx="470261" cy="276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26;p1">
            <a:extLst>
              <a:ext uri="{FF2B5EF4-FFF2-40B4-BE49-F238E27FC236}">
                <a16:creationId xmlns:a16="http://schemas.microsoft.com/office/drawing/2014/main" id="{041BDFC4-316D-22BA-1ED0-D8E2DA42FA70}"/>
              </a:ext>
            </a:extLst>
          </p:cNvPr>
          <p:cNvSpPr/>
          <p:nvPr/>
        </p:nvSpPr>
        <p:spPr>
          <a:xfrm>
            <a:off x="1865494" y="5149817"/>
            <a:ext cx="2050869" cy="38904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Marketing campaigns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26;p1">
            <a:extLst>
              <a:ext uri="{FF2B5EF4-FFF2-40B4-BE49-F238E27FC236}">
                <a16:creationId xmlns:a16="http://schemas.microsoft.com/office/drawing/2014/main" id="{4942305E-F7ED-4098-AF0E-7755B626A7C2}"/>
              </a:ext>
            </a:extLst>
          </p:cNvPr>
          <p:cNvSpPr/>
          <p:nvPr/>
        </p:nvSpPr>
        <p:spPr>
          <a:xfrm>
            <a:off x="1865493" y="5772712"/>
            <a:ext cx="2050869" cy="48558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Developer Integration into third party apps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47;p1">
            <a:extLst>
              <a:ext uri="{FF2B5EF4-FFF2-40B4-BE49-F238E27FC236}">
                <a16:creationId xmlns:a16="http://schemas.microsoft.com/office/drawing/2014/main" id="{E078D657-AFC0-BE54-BE5D-6AF535455E18}"/>
              </a:ext>
            </a:extLst>
          </p:cNvPr>
          <p:cNvCxnSpPr>
            <a:cxnSpLocks/>
            <a:stCxn id="21" idx="3"/>
            <a:endCxn id="139" idx="1"/>
          </p:cNvCxnSpPr>
          <p:nvPr/>
        </p:nvCxnSpPr>
        <p:spPr>
          <a:xfrm>
            <a:off x="1525340" y="3701420"/>
            <a:ext cx="340154" cy="164291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" name="Google Shape;47;p1">
            <a:extLst>
              <a:ext uri="{FF2B5EF4-FFF2-40B4-BE49-F238E27FC236}">
                <a16:creationId xmlns:a16="http://schemas.microsoft.com/office/drawing/2014/main" id="{88D9654C-E6DA-5B43-5686-5C6640628857}"/>
              </a:ext>
            </a:extLst>
          </p:cNvPr>
          <p:cNvCxnSpPr>
            <a:cxnSpLocks/>
            <a:stCxn id="21" idx="3"/>
            <a:endCxn id="148" idx="1"/>
          </p:cNvCxnSpPr>
          <p:nvPr/>
        </p:nvCxnSpPr>
        <p:spPr>
          <a:xfrm>
            <a:off x="1525340" y="3701420"/>
            <a:ext cx="340153" cy="23140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5" name="Google Shape;27;p1">
            <a:extLst>
              <a:ext uri="{FF2B5EF4-FFF2-40B4-BE49-F238E27FC236}">
                <a16:creationId xmlns:a16="http://schemas.microsoft.com/office/drawing/2014/main" id="{28781296-722F-0B14-B3BB-8CE1D0000AD4}"/>
              </a:ext>
            </a:extLst>
          </p:cNvPr>
          <p:cNvSpPr/>
          <p:nvPr/>
        </p:nvSpPr>
        <p:spPr>
          <a:xfrm>
            <a:off x="4402181" y="3711727"/>
            <a:ext cx="4171801" cy="30060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Educating small businesses about the benefits of Apple Pay</a:t>
            </a:r>
          </a:p>
        </p:txBody>
      </p:sp>
      <p:sp>
        <p:nvSpPr>
          <p:cNvPr id="176" name="Google Shape;33;p1">
            <a:extLst>
              <a:ext uri="{FF2B5EF4-FFF2-40B4-BE49-F238E27FC236}">
                <a16:creationId xmlns:a16="http://schemas.microsoft.com/office/drawing/2014/main" id="{11611C49-CA65-CC28-03B4-6A104BEB26D6}"/>
              </a:ext>
            </a:extLst>
          </p:cNvPr>
          <p:cNvSpPr/>
          <p:nvPr/>
        </p:nvSpPr>
        <p:spPr>
          <a:xfrm>
            <a:off x="4402181" y="3354073"/>
            <a:ext cx="4171801" cy="3006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Partnering with large retail chains to accept Apple Pay</a:t>
            </a:r>
          </a:p>
        </p:txBody>
      </p:sp>
      <p:cxnSp>
        <p:nvCxnSpPr>
          <p:cNvPr id="177" name="Google Shape;36;p1">
            <a:extLst>
              <a:ext uri="{FF2B5EF4-FFF2-40B4-BE49-F238E27FC236}">
                <a16:creationId xmlns:a16="http://schemas.microsoft.com/office/drawing/2014/main" id="{CF2CB466-396D-4528-8892-2BD43412A808}"/>
              </a:ext>
            </a:extLst>
          </p:cNvPr>
          <p:cNvCxnSpPr>
            <a:cxnSpLocks/>
            <a:stCxn id="74" idx="3"/>
            <a:endCxn id="176" idx="1"/>
          </p:cNvCxnSpPr>
          <p:nvPr/>
        </p:nvCxnSpPr>
        <p:spPr>
          <a:xfrm flipV="1">
            <a:off x="3939067" y="3504376"/>
            <a:ext cx="463114" cy="3427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8" name="Google Shape;37;p1">
            <a:extLst>
              <a:ext uri="{FF2B5EF4-FFF2-40B4-BE49-F238E27FC236}">
                <a16:creationId xmlns:a16="http://schemas.microsoft.com/office/drawing/2014/main" id="{EC561DFC-7F69-773B-2567-DE8D1393688C}"/>
              </a:ext>
            </a:extLst>
          </p:cNvPr>
          <p:cNvCxnSpPr>
            <a:cxnSpLocks/>
            <a:stCxn id="74" idx="3"/>
            <a:endCxn id="175" idx="1"/>
          </p:cNvCxnSpPr>
          <p:nvPr/>
        </p:nvCxnSpPr>
        <p:spPr>
          <a:xfrm>
            <a:off x="3939067" y="3847085"/>
            <a:ext cx="463114" cy="149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1" name="Google Shape;27;p1">
            <a:extLst>
              <a:ext uri="{FF2B5EF4-FFF2-40B4-BE49-F238E27FC236}">
                <a16:creationId xmlns:a16="http://schemas.microsoft.com/office/drawing/2014/main" id="{58E460BB-DAB1-86A3-1E77-8022CB595AF0}"/>
              </a:ext>
            </a:extLst>
          </p:cNvPr>
          <p:cNvSpPr/>
          <p:nvPr/>
        </p:nvSpPr>
        <p:spPr>
          <a:xfrm>
            <a:off x="4395034" y="4489777"/>
            <a:ext cx="4171801" cy="25980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Creating loyalty programs to encourage repeat usage</a:t>
            </a:r>
          </a:p>
        </p:txBody>
      </p:sp>
      <p:sp>
        <p:nvSpPr>
          <p:cNvPr id="182" name="Google Shape;33;p1">
            <a:extLst>
              <a:ext uri="{FF2B5EF4-FFF2-40B4-BE49-F238E27FC236}">
                <a16:creationId xmlns:a16="http://schemas.microsoft.com/office/drawing/2014/main" id="{2D65F061-F4D0-A6A8-3813-6DE37E0434E1}"/>
              </a:ext>
            </a:extLst>
          </p:cNvPr>
          <p:cNvSpPr/>
          <p:nvPr/>
        </p:nvSpPr>
        <p:spPr>
          <a:xfrm>
            <a:off x="4395034" y="4146294"/>
            <a:ext cx="4171801" cy="27543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Designing and implementing promotional campaigns</a:t>
            </a:r>
          </a:p>
        </p:txBody>
      </p:sp>
      <p:cxnSp>
        <p:nvCxnSpPr>
          <p:cNvPr id="183" name="Google Shape;36;p1">
            <a:extLst>
              <a:ext uri="{FF2B5EF4-FFF2-40B4-BE49-F238E27FC236}">
                <a16:creationId xmlns:a16="http://schemas.microsoft.com/office/drawing/2014/main" id="{DB269E4F-7887-C885-48B2-6ECA0EE1E67D}"/>
              </a:ext>
            </a:extLst>
          </p:cNvPr>
          <p:cNvCxnSpPr>
            <a:cxnSpLocks/>
            <a:stCxn id="82" idx="3"/>
            <a:endCxn id="182" idx="1"/>
          </p:cNvCxnSpPr>
          <p:nvPr/>
        </p:nvCxnSpPr>
        <p:spPr>
          <a:xfrm flipV="1">
            <a:off x="3939067" y="4284011"/>
            <a:ext cx="455967" cy="3585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4" name="Google Shape;37;p1">
            <a:extLst>
              <a:ext uri="{FF2B5EF4-FFF2-40B4-BE49-F238E27FC236}">
                <a16:creationId xmlns:a16="http://schemas.microsoft.com/office/drawing/2014/main" id="{5E7BDE12-354D-6E93-B93E-FD999ABCDA7D}"/>
              </a:ext>
            </a:extLst>
          </p:cNvPr>
          <p:cNvCxnSpPr>
            <a:cxnSpLocks/>
            <a:stCxn id="82" idx="3"/>
            <a:endCxn id="181" idx="1"/>
          </p:cNvCxnSpPr>
          <p:nvPr/>
        </p:nvCxnSpPr>
        <p:spPr>
          <a:xfrm flipV="1">
            <a:off x="3939067" y="4619679"/>
            <a:ext cx="455967" cy="228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3" name="Google Shape;27;p1">
            <a:extLst>
              <a:ext uri="{FF2B5EF4-FFF2-40B4-BE49-F238E27FC236}">
                <a16:creationId xmlns:a16="http://schemas.microsoft.com/office/drawing/2014/main" id="{580B6C92-993B-E6E1-BE33-EEB43337FF90}"/>
              </a:ext>
            </a:extLst>
          </p:cNvPr>
          <p:cNvSpPr/>
          <p:nvPr/>
        </p:nvSpPr>
        <p:spPr>
          <a:xfrm>
            <a:off x="4380925" y="5351592"/>
            <a:ext cx="4171801" cy="2598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Utilizing social media, online, and offline advertising</a:t>
            </a:r>
          </a:p>
        </p:txBody>
      </p:sp>
      <p:sp>
        <p:nvSpPr>
          <p:cNvPr id="204" name="Google Shape;33;p1">
            <a:extLst>
              <a:ext uri="{FF2B5EF4-FFF2-40B4-BE49-F238E27FC236}">
                <a16:creationId xmlns:a16="http://schemas.microsoft.com/office/drawing/2014/main" id="{3F4D3B26-92A0-6656-2F58-CC8BD238BA5A}"/>
              </a:ext>
            </a:extLst>
          </p:cNvPr>
          <p:cNvSpPr/>
          <p:nvPr/>
        </p:nvSpPr>
        <p:spPr>
          <a:xfrm>
            <a:off x="4380925" y="4857157"/>
            <a:ext cx="4171801" cy="43176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Designing effective marketing campaigns to reach a wide audience</a:t>
            </a:r>
          </a:p>
        </p:txBody>
      </p:sp>
      <p:cxnSp>
        <p:nvCxnSpPr>
          <p:cNvPr id="205" name="Google Shape;36;p1">
            <a:extLst>
              <a:ext uri="{FF2B5EF4-FFF2-40B4-BE49-F238E27FC236}">
                <a16:creationId xmlns:a16="http://schemas.microsoft.com/office/drawing/2014/main" id="{428A34DC-C6EF-6714-C94F-2DADA2816910}"/>
              </a:ext>
            </a:extLst>
          </p:cNvPr>
          <p:cNvCxnSpPr>
            <a:cxnSpLocks/>
            <a:stCxn id="139" idx="3"/>
            <a:endCxn id="204" idx="1"/>
          </p:cNvCxnSpPr>
          <p:nvPr/>
        </p:nvCxnSpPr>
        <p:spPr>
          <a:xfrm flipV="1">
            <a:off x="3916363" y="5073041"/>
            <a:ext cx="464562" cy="27129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37;p1">
            <a:extLst>
              <a:ext uri="{FF2B5EF4-FFF2-40B4-BE49-F238E27FC236}">
                <a16:creationId xmlns:a16="http://schemas.microsoft.com/office/drawing/2014/main" id="{2FDF58C4-4CBC-5BAE-E268-DC8C0498724B}"/>
              </a:ext>
            </a:extLst>
          </p:cNvPr>
          <p:cNvCxnSpPr>
            <a:cxnSpLocks/>
            <a:stCxn id="139" idx="3"/>
            <a:endCxn id="203" idx="1"/>
          </p:cNvCxnSpPr>
          <p:nvPr/>
        </p:nvCxnSpPr>
        <p:spPr>
          <a:xfrm>
            <a:off x="3916363" y="5344338"/>
            <a:ext cx="464562" cy="1371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7" name="Google Shape;27;p1">
            <a:extLst>
              <a:ext uri="{FF2B5EF4-FFF2-40B4-BE49-F238E27FC236}">
                <a16:creationId xmlns:a16="http://schemas.microsoft.com/office/drawing/2014/main" id="{84AF6637-FE60-35B4-3DDA-910DC28F1486}"/>
              </a:ext>
            </a:extLst>
          </p:cNvPr>
          <p:cNvSpPr/>
          <p:nvPr/>
        </p:nvSpPr>
        <p:spPr>
          <a:xfrm>
            <a:off x="4380925" y="6013574"/>
            <a:ext cx="4171801" cy="39519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Reviewing and approving apps using Apple Pay for in-app purchases</a:t>
            </a:r>
          </a:p>
        </p:txBody>
      </p:sp>
      <p:sp>
        <p:nvSpPr>
          <p:cNvPr id="268" name="Google Shape;33;p1">
            <a:extLst>
              <a:ext uri="{FF2B5EF4-FFF2-40B4-BE49-F238E27FC236}">
                <a16:creationId xmlns:a16="http://schemas.microsoft.com/office/drawing/2014/main" id="{69ED7DC0-BB81-A6EE-C6BC-A3E02CB99253}"/>
              </a:ext>
            </a:extLst>
          </p:cNvPr>
          <p:cNvSpPr/>
          <p:nvPr/>
        </p:nvSpPr>
        <p:spPr>
          <a:xfrm>
            <a:off x="4380925" y="5698289"/>
            <a:ext cx="4171801" cy="2598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Encouraging third-party app integration with Apple Pay</a:t>
            </a:r>
          </a:p>
        </p:txBody>
      </p:sp>
      <p:cxnSp>
        <p:nvCxnSpPr>
          <p:cNvPr id="271" name="Google Shape;37;p1">
            <a:extLst>
              <a:ext uri="{FF2B5EF4-FFF2-40B4-BE49-F238E27FC236}">
                <a16:creationId xmlns:a16="http://schemas.microsoft.com/office/drawing/2014/main" id="{1C5B7B2A-AB0A-DA5C-AD18-95CF8D8B9007}"/>
              </a:ext>
            </a:extLst>
          </p:cNvPr>
          <p:cNvCxnSpPr>
            <a:cxnSpLocks/>
            <a:stCxn id="148" idx="3"/>
            <a:endCxn id="267" idx="1"/>
          </p:cNvCxnSpPr>
          <p:nvPr/>
        </p:nvCxnSpPr>
        <p:spPr>
          <a:xfrm>
            <a:off x="3916362" y="6015504"/>
            <a:ext cx="464563" cy="19566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2" name="Google Shape;36;p1">
            <a:extLst>
              <a:ext uri="{FF2B5EF4-FFF2-40B4-BE49-F238E27FC236}">
                <a16:creationId xmlns:a16="http://schemas.microsoft.com/office/drawing/2014/main" id="{F3D9723D-63D3-A79D-4B0C-0EFF8510587C}"/>
              </a:ext>
            </a:extLst>
          </p:cNvPr>
          <p:cNvCxnSpPr>
            <a:cxnSpLocks/>
            <a:stCxn id="148" idx="3"/>
            <a:endCxn id="268" idx="1"/>
          </p:cNvCxnSpPr>
          <p:nvPr/>
        </p:nvCxnSpPr>
        <p:spPr>
          <a:xfrm flipV="1">
            <a:off x="3916362" y="5828192"/>
            <a:ext cx="464563" cy="1873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175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Issue Tree Apple Pay Rollout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Claudia Zaffaroni</cp:lastModifiedBy>
  <cp:revision>3</cp:revision>
  <dcterms:created xsi:type="dcterms:W3CDTF">2019-05-15T15:57:18Z</dcterms:created>
  <dcterms:modified xsi:type="dcterms:W3CDTF">2023-10-20T18:12:12Z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