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3" r:id="rId7"/>
    <p:sldId id="262" r:id="rId8"/>
    <p:sldId id="264"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909"/>
  </p:normalViewPr>
  <p:slideViewPr>
    <p:cSldViewPr snapToGrid="0">
      <p:cViewPr varScale="1">
        <p:scale>
          <a:sx n="90" d="100"/>
          <a:sy n="90"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4/25/23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4/25/23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4/25/23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4/25/23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4/25/23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4/25/23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4/25/23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file:////Users/claudiazaffaroni/Library/Group%20Containers/UBF8T346G9.ms/WebArchiveCopyPasteTempFiles/com.microsoft.Word/5urT12FYKNAAAAAElFTkSuQmCC" TargetMode="External"/><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122" name="Picture 2" descr="Ski resorts in Montana | Ski Resorts Network">
            <a:extLst>
              <a:ext uri="{FF2B5EF4-FFF2-40B4-BE49-F238E27FC236}">
                <a16:creationId xmlns:a16="http://schemas.microsoft.com/office/drawing/2014/main" id="{389E337E-5AFE-068A-A549-2FF5C48CDD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793" r="-1" b="19002"/>
          <a:stretch/>
        </p:blipFill>
        <p:spPr bwMode="auto">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5127"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5129" name="Freeform: Shape 5128">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49AE5A-2BD7-DFF6-455D-741D95FCEC01}"/>
              </a:ext>
            </a:extLst>
          </p:cNvPr>
          <p:cNvSpPr>
            <a:spLocks noGrp="1"/>
          </p:cNvSpPr>
          <p:nvPr>
            <p:ph type="ctrTitle"/>
          </p:nvPr>
        </p:nvSpPr>
        <p:spPr>
          <a:xfrm>
            <a:off x="636916" y="4854346"/>
            <a:ext cx="10407602" cy="868026"/>
          </a:xfrm>
        </p:spPr>
        <p:txBody>
          <a:bodyPr>
            <a:normAutofit/>
          </a:bodyPr>
          <a:lstStyle/>
          <a:p>
            <a:r>
              <a:rPr lang="en-US" sz="4800">
                <a:solidFill>
                  <a:srgbClr val="EBEBEB"/>
                </a:solidFill>
              </a:rPr>
              <a:t>Price and Operating Cost Analysis </a:t>
            </a:r>
          </a:p>
        </p:txBody>
      </p:sp>
      <p:sp>
        <p:nvSpPr>
          <p:cNvPr id="3" name="Subtitle 2">
            <a:extLst>
              <a:ext uri="{FF2B5EF4-FFF2-40B4-BE49-F238E27FC236}">
                <a16:creationId xmlns:a16="http://schemas.microsoft.com/office/drawing/2014/main" id="{31E8D20D-87DC-9A6E-03C5-4422CF0CBD98}"/>
              </a:ext>
            </a:extLst>
          </p:cNvPr>
          <p:cNvSpPr>
            <a:spLocks noGrp="1"/>
          </p:cNvSpPr>
          <p:nvPr>
            <p:ph type="subTitle" idx="1"/>
          </p:nvPr>
        </p:nvSpPr>
        <p:spPr>
          <a:xfrm>
            <a:off x="636917" y="5722374"/>
            <a:ext cx="10407602" cy="487924"/>
          </a:xfrm>
        </p:spPr>
        <p:txBody>
          <a:bodyPr>
            <a:noAutofit/>
          </a:bodyPr>
          <a:lstStyle/>
          <a:p>
            <a:pPr>
              <a:lnSpc>
                <a:spcPct val="90000"/>
              </a:lnSpc>
            </a:pPr>
            <a:r>
              <a:rPr lang="en-US" dirty="0">
                <a:solidFill>
                  <a:schemeClr val="tx2">
                    <a:lumMod val="40000"/>
                    <a:lumOff val="60000"/>
                  </a:schemeClr>
                </a:solidFill>
              </a:rPr>
              <a:t>Big Mountain resort </a:t>
            </a:r>
          </a:p>
          <a:p>
            <a:pPr>
              <a:lnSpc>
                <a:spcPct val="90000"/>
              </a:lnSpc>
            </a:pPr>
            <a:r>
              <a:rPr lang="en-US" dirty="0">
                <a:solidFill>
                  <a:schemeClr val="tx2">
                    <a:lumMod val="40000"/>
                    <a:lumOff val="60000"/>
                  </a:schemeClr>
                </a:solidFill>
              </a:rPr>
              <a:t>April 2023</a:t>
            </a:r>
          </a:p>
        </p:txBody>
      </p:sp>
    </p:spTree>
    <p:extLst>
      <p:ext uri="{BB962C8B-B14F-4D97-AF65-F5344CB8AC3E}">
        <p14:creationId xmlns:p14="http://schemas.microsoft.com/office/powerpoint/2010/main" val="1720915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2A32-7161-224C-4D51-85793EF72CC1}"/>
              </a:ext>
            </a:extLst>
          </p:cNvPr>
          <p:cNvSpPr>
            <a:spLocks noGrp="1"/>
          </p:cNvSpPr>
          <p:nvPr>
            <p:ph type="title"/>
          </p:nvPr>
        </p:nvSpPr>
        <p:spPr/>
        <p:txBody>
          <a:bodyPr/>
          <a:lstStyle/>
          <a:p>
            <a:r>
              <a:rPr lang="en-US" dirty="0"/>
              <a:t>Background / Problem</a:t>
            </a:r>
          </a:p>
        </p:txBody>
      </p:sp>
      <p:sp>
        <p:nvSpPr>
          <p:cNvPr id="3" name="Content Placeholder 2">
            <a:extLst>
              <a:ext uri="{FF2B5EF4-FFF2-40B4-BE49-F238E27FC236}">
                <a16:creationId xmlns:a16="http://schemas.microsoft.com/office/drawing/2014/main" id="{F07C4301-A63B-36E0-C470-30CCA7ABA364}"/>
              </a:ext>
            </a:extLst>
          </p:cNvPr>
          <p:cNvSpPr>
            <a:spLocks noGrp="1"/>
          </p:cNvSpPr>
          <p:nvPr>
            <p:ph idx="1"/>
          </p:nvPr>
        </p:nvSpPr>
        <p:spPr/>
        <p:txBody>
          <a:bodyPr/>
          <a:lstStyle/>
          <a:p>
            <a:r>
              <a:rPr lang="en-US" dirty="0"/>
              <a:t>Big Mountain Resort is a Montana ski resort with 105 trails. It receives 350,000 people every year and accommodates all levels. </a:t>
            </a:r>
          </a:p>
          <a:p>
            <a:r>
              <a:rPr lang="en-US" dirty="0"/>
              <a:t>It needs to increase revenues or decrease operating costs due to the acquisition of a new chair lift that increases operating costs by $1,540,000 for the season. </a:t>
            </a:r>
          </a:p>
          <a:p>
            <a:r>
              <a:rPr lang="en-US" dirty="0"/>
              <a:t>Management has the perception that they are not capitalizing on its current facilities so their price strategy should be re-examined.</a:t>
            </a:r>
          </a:p>
          <a:p>
            <a:r>
              <a:rPr lang="en-US" dirty="0"/>
              <a:t>Data was provided for 330 different ski resorts across the US with 27 different features that was analyzed to generate the optimal price model. </a:t>
            </a:r>
          </a:p>
        </p:txBody>
      </p:sp>
    </p:spTree>
    <p:extLst>
      <p:ext uri="{BB962C8B-B14F-4D97-AF65-F5344CB8AC3E}">
        <p14:creationId xmlns:p14="http://schemas.microsoft.com/office/powerpoint/2010/main" val="1952951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78E1F4-A050-9E73-F7F1-6B617E50D30E}"/>
              </a:ext>
            </a:extLst>
          </p:cNvPr>
          <p:cNvSpPr>
            <a:spLocks noGrp="1"/>
          </p:cNvSpPr>
          <p:nvPr>
            <p:ph type="title"/>
          </p:nvPr>
        </p:nvSpPr>
        <p:spPr>
          <a:xfrm>
            <a:off x="648931" y="629266"/>
            <a:ext cx="4166510" cy="1622321"/>
          </a:xfrm>
        </p:spPr>
        <p:txBody>
          <a:bodyPr>
            <a:normAutofit/>
          </a:bodyPr>
          <a:lstStyle/>
          <a:p>
            <a:pPr>
              <a:lnSpc>
                <a:spcPct val="90000"/>
              </a:lnSpc>
            </a:pPr>
            <a:r>
              <a:rPr lang="en-US" sz="3300">
                <a:solidFill>
                  <a:srgbClr val="EBEBEB"/>
                </a:solidFill>
              </a:rPr>
              <a:t>Key findings and Recommendations</a:t>
            </a:r>
          </a:p>
        </p:txBody>
      </p:sp>
      <p:sp>
        <p:nvSpPr>
          <p:cNvPr id="2057"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59" name="Freeform: Shape 2058">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2050" name="Picture 2" descr="The science behind snowmaking at ski areas - The Washington Post">
            <a:extLst>
              <a:ext uri="{FF2B5EF4-FFF2-40B4-BE49-F238E27FC236}">
                <a16:creationId xmlns:a16="http://schemas.microsoft.com/office/drawing/2014/main" id="{E02132A3-EB2F-1C68-B049-5B13458325A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3992" y="1387920"/>
            <a:ext cx="5449889" cy="4082156"/>
          </a:xfrm>
          <a:prstGeom prst="rect">
            <a:avLst/>
          </a:prstGeom>
          <a:noFill/>
          <a:effectLst/>
          <a:extLst>
            <a:ext uri="{909E8E84-426E-40DD-AFC4-6F175D3DCCD1}">
              <a14:hiddenFill xmlns:a14="http://schemas.microsoft.com/office/drawing/2010/main">
                <a:solidFill>
                  <a:srgbClr val="FFFFFF"/>
                </a:solidFill>
              </a14:hiddenFill>
            </a:ext>
          </a:extLst>
        </p:spPr>
      </p:pic>
      <p:sp>
        <p:nvSpPr>
          <p:cNvPr id="2061" name="Rectangle 2060">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31D5FFD-3ECE-0AE1-78BC-68A5D15E91AF}"/>
              </a:ext>
            </a:extLst>
          </p:cNvPr>
          <p:cNvSpPr>
            <a:spLocks noGrp="1"/>
          </p:cNvSpPr>
          <p:nvPr>
            <p:ph idx="1"/>
          </p:nvPr>
        </p:nvSpPr>
        <p:spPr>
          <a:xfrm>
            <a:off x="648931" y="2057400"/>
            <a:ext cx="4166509" cy="4166420"/>
          </a:xfrm>
        </p:spPr>
        <p:txBody>
          <a:bodyPr>
            <a:normAutofit/>
          </a:bodyPr>
          <a:lstStyle/>
          <a:p>
            <a:r>
              <a:rPr lang="en-US" dirty="0">
                <a:solidFill>
                  <a:srgbClr val="EBEBEB"/>
                </a:solidFill>
              </a:rPr>
              <a:t>The model predicted a ticket price for Big Mountain Resort of $95.87 and the current price is $81.00. </a:t>
            </a:r>
          </a:p>
          <a:p>
            <a:r>
              <a:rPr lang="en-US" dirty="0">
                <a:solidFill>
                  <a:srgbClr val="EBEBEB"/>
                </a:solidFill>
              </a:rPr>
              <a:t>The fact that the modelled price was well above the current price could be due to that Big Mountain resort ranked high among other US resorts when comparing the different features. </a:t>
            </a:r>
          </a:p>
        </p:txBody>
      </p:sp>
    </p:spTree>
    <p:extLst>
      <p:ext uri="{BB962C8B-B14F-4D97-AF65-F5344CB8AC3E}">
        <p14:creationId xmlns:p14="http://schemas.microsoft.com/office/powerpoint/2010/main" val="410468054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841633-A3F2-80AC-CEC5-F549DB96E9BD}"/>
              </a:ext>
            </a:extLst>
          </p:cNvPr>
          <p:cNvSpPr>
            <a:spLocks noGrp="1"/>
          </p:cNvSpPr>
          <p:nvPr>
            <p:ph type="title"/>
          </p:nvPr>
        </p:nvSpPr>
        <p:spPr>
          <a:xfrm>
            <a:off x="648930" y="629266"/>
            <a:ext cx="6188190" cy="1622321"/>
          </a:xfrm>
        </p:spPr>
        <p:txBody>
          <a:bodyPr>
            <a:normAutofit/>
          </a:bodyPr>
          <a:lstStyle/>
          <a:p>
            <a:r>
              <a:rPr lang="en-US">
                <a:solidFill>
                  <a:srgbClr val="EBEBEB"/>
                </a:solidFill>
              </a:rPr>
              <a:t>Modeling analysis</a:t>
            </a:r>
          </a:p>
        </p:txBody>
      </p:sp>
      <p:sp>
        <p:nvSpPr>
          <p:cNvPr id="3" name="Content Placeholder 2">
            <a:extLst>
              <a:ext uri="{FF2B5EF4-FFF2-40B4-BE49-F238E27FC236}">
                <a16:creationId xmlns:a16="http://schemas.microsoft.com/office/drawing/2014/main" id="{9DFF1A70-3715-3BBE-F2EE-1725A68C0574}"/>
              </a:ext>
            </a:extLst>
          </p:cNvPr>
          <p:cNvSpPr>
            <a:spLocks noGrp="1"/>
          </p:cNvSpPr>
          <p:nvPr>
            <p:ph idx="1"/>
          </p:nvPr>
        </p:nvSpPr>
        <p:spPr>
          <a:xfrm>
            <a:off x="648930" y="2438400"/>
            <a:ext cx="6188189" cy="3785419"/>
          </a:xfrm>
        </p:spPr>
        <p:txBody>
          <a:bodyPr>
            <a:normAutofit/>
          </a:bodyPr>
          <a:lstStyle/>
          <a:p>
            <a:r>
              <a:rPr lang="en-US">
                <a:solidFill>
                  <a:srgbClr val="FFFFFF"/>
                </a:solidFill>
              </a:rPr>
              <a:t>We performed data wrangling to clean and improve the data usability. </a:t>
            </a:r>
          </a:p>
          <a:p>
            <a:r>
              <a:rPr lang="en-US">
                <a:solidFill>
                  <a:srgbClr val="FFFFFF"/>
                </a:solidFill>
              </a:rPr>
              <a:t>Then the data was explored by applying different techniques and we found that there wasn’t a clear pattern with price data at the state level so we focused at the resort level across the different features. </a:t>
            </a:r>
          </a:p>
        </p:txBody>
      </p:sp>
      <p:sp>
        <p:nvSpPr>
          <p:cNvPr id="308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3074" name="Picture 2" descr="Where to ski and visit in Montana.">
            <a:extLst>
              <a:ext uri="{FF2B5EF4-FFF2-40B4-BE49-F238E27FC236}">
                <a16:creationId xmlns:a16="http://schemas.microsoft.com/office/drawing/2014/main" id="{B1F33871-1884-45FC-9DB6-7E664EF2E9F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96" b="6672"/>
          <a:stretch/>
        </p:blipFill>
        <p:spPr bwMode="auto">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861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00C2-E4A9-E21A-2F8B-D7DFA36D0D6D}"/>
              </a:ext>
            </a:extLst>
          </p:cNvPr>
          <p:cNvSpPr>
            <a:spLocks noGrp="1"/>
          </p:cNvSpPr>
          <p:nvPr>
            <p:ph type="title"/>
          </p:nvPr>
        </p:nvSpPr>
        <p:spPr/>
        <p:txBody>
          <a:bodyPr/>
          <a:lstStyle/>
          <a:p>
            <a:br>
              <a:rPr lang="en-US" sz="3600" dirty="0"/>
            </a:br>
            <a:br>
              <a:rPr lang="en-US" sz="3600" dirty="0"/>
            </a:br>
            <a:r>
              <a:rPr lang="en-US" sz="3600" dirty="0"/>
              <a:t>Visual Correlations</a:t>
            </a:r>
          </a:p>
        </p:txBody>
      </p:sp>
      <p:sp>
        <p:nvSpPr>
          <p:cNvPr id="4" name="Text Placeholder 3">
            <a:extLst>
              <a:ext uri="{FF2B5EF4-FFF2-40B4-BE49-F238E27FC236}">
                <a16:creationId xmlns:a16="http://schemas.microsoft.com/office/drawing/2014/main" id="{3CA1E2E3-A2ED-4BD7-398D-08CED70C88ED}"/>
              </a:ext>
            </a:extLst>
          </p:cNvPr>
          <p:cNvSpPr>
            <a:spLocks noGrp="1"/>
          </p:cNvSpPr>
          <p:nvPr>
            <p:ph type="body" sz="half" idx="2"/>
          </p:nvPr>
        </p:nvSpPr>
        <p:spPr>
          <a:xfrm>
            <a:off x="1154953" y="3129280"/>
            <a:ext cx="3688510" cy="2895599"/>
          </a:xfrm>
        </p:spPr>
        <p:txBody>
          <a:bodyPr>
            <a:noAutofit/>
          </a:bodyPr>
          <a:lstStyle/>
          <a:p>
            <a:r>
              <a:rPr lang="en-US" sz="1800" dirty="0"/>
              <a:t>By looking at the scatter plots generated comparing the prices across resorts there were high visual correlations that stand out like vertical drop, fast quads, total chairs, runs, longest run, skiable terrain, snow making and projected days open. This was very useful information for our price model. </a:t>
            </a:r>
          </a:p>
        </p:txBody>
      </p:sp>
      <p:sp>
        <p:nvSpPr>
          <p:cNvPr id="24" name="Rectangle 8">
            <a:extLst>
              <a:ext uri="{FF2B5EF4-FFF2-40B4-BE49-F238E27FC236}">
                <a16:creationId xmlns:a16="http://schemas.microsoft.com/office/drawing/2014/main" id="{C958FF9E-FAFC-B8FB-1D0A-DDFBB04C820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31" name="Picture 3" descr="A picture containing diagram&#10;&#10;Description automatically generated">
            <a:extLst>
              <a:ext uri="{FF2B5EF4-FFF2-40B4-BE49-F238E27FC236}">
                <a16:creationId xmlns:a16="http://schemas.microsoft.com/office/drawing/2014/main" id="{C4F651B1-C9FE-5E70-438D-35BCE7595E54}"/>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5945936" y="652462"/>
            <a:ext cx="5334000" cy="5219700"/>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Arrow Connector 24">
            <a:extLst>
              <a:ext uri="{FF2B5EF4-FFF2-40B4-BE49-F238E27FC236}">
                <a16:creationId xmlns:a16="http://schemas.microsoft.com/office/drawing/2014/main" id="{751C65F4-8AE0-FA62-61C8-D6687E453913}"/>
              </a:ext>
            </a:extLst>
          </p:cNvPr>
          <p:cNvCxnSpPr/>
          <p:nvPr/>
        </p:nvCxnSpPr>
        <p:spPr>
          <a:xfrm flipV="1">
            <a:off x="6322905" y="822959"/>
            <a:ext cx="749300" cy="299720"/>
          </a:xfrm>
          <a:prstGeom prst="straightConnector1">
            <a:avLst/>
          </a:prstGeom>
          <a:ln w="28575">
            <a:solidFill>
              <a:schemeClr val="accent2"/>
            </a:solidFill>
            <a:tailEnd type="triangle"/>
          </a:ln>
          <a:effectLst/>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C6474803-48C9-30A3-3830-2C083151092E}"/>
              </a:ext>
            </a:extLst>
          </p:cNvPr>
          <p:cNvCxnSpPr/>
          <p:nvPr/>
        </p:nvCxnSpPr>
        <p:spPr>
          <a:xfrm flipV="1">
            <a:off x="6327985" y="1525269"/>
            <a:ext cx="749300" cy="299720"/>
          </a:xfrm>
          <a:prstGeom prst="straightConnector1">
            <a:avLst/>
          </a:prstGeom>
          <a:ln w="28575">
            <a:solidFill>
              <a:schemeClr val="accent2"/>
            </a:solidFill>
            <a:tailEnd type="triangle"/>
          </a:ln>
          <a:effectLst/>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620B6F2E-4FE0-0B60-0B8D-770592DAAFB5}"/>
              </a:ext>
            </a:extLst>
          </p:cNvPr>
          <p:cNvCxnSpPr/>
          <p:nvPr/>
        </p:nvCxnSpPr>
        <p:spPr>
          <a:xfrm flipV="1">
            <a:off x="7702125" y="2299969"/>
            <a:ext cx="749300" cy="299720"/>
          </a:xfrm>
          <a:prstGeom prst="straightConnector1">
            <a:avLst/>
          </a:prstGeom>
          <a:ln w="28575">
            <a:solidFill>
              <a:schemeClr val="accent2"/>
            </a:solidFill>
            <a:tailEnd type="triangle"/>
          </a:ln>
          <a:effectLst/>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A328FDD7-EEED-3195-3FB8-4FA0A8CBE344}"/>
              </a:ext>
            </a:extLst>
          </p:cNvPr>
          <p:cNvCxnSpPr/>
          <p:nvPr/>
        </p:nvCxnSpPr>
        <p:spPr>
          <a:xfrm flipV="1">
            <a:off x="9066105" y="2304414"/>
            <a:ext cx="749300" cy="299720"/>
          </a:xfrm>
          <a:prstGeom prst="straightConnector1">
            <a:avLst/>
          </a:prstGeom>
          <a:ln w="28575">
            <a:solidFill>
              <a:schemeClr val="accent2"/>
            </a:solidFill>
            <a:tailEnd type="triangle"/>
          </a:ln>
          <a:effectLst/>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5EA33EF8-80F8-9ACF-7A5B-3F106BFAE745}"/>
              </a:ext>
            </a:extLst>
          </p:cNvPr>
          <p:cNvCxnSpPr/>
          <p:nvPr/>
        </p:nvCxnSpPr>
        <p:spPr>
          <a:xfrm flipV="1">
            <a:off x="9071185" y="3064509"/>
            <a:ext cx="749300" cy="299720"/>
          </a:xfrm>
          <a:prstGeom prst="straightConnector1">
            <a:avLst/>
          </a:prstGeom>
          <a:ln w="28575">
            <a:solidFill>
              <a:schemeClr val="accent2"/>
            </a:solidFill>
            <a:tailEnd type="triangle"/>
          </a:ln>
          <a:effectLst/>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42C5A4B2-A1DA-226F-E48C-3A8FE114DE8F}"/>
              </a:ext>
            </a:extLst>
          </p:cNvPr>
          <p:cNvCxnSpPr/>
          <p:nvPr/>
        </p:nvCxnSpPr>
        <p:spPr>
          <a:xfrm flipV="1">
            <a:off x="6327350" y="3068954"/>
            <a:ext cx="749300" cy="299720"/>
          </a:xfrm>
          <a:prstGeom prst="straightConnector1">
            <a:avLst/>
          </a:prstGeom>
          <a:ln w="28575">
            <a:solidFill>
              <a:schemeClr val="accent2"/>
            </a:solidFill>
            <a:tailEnd type="triangle"/>
          </a:ln>
          <a:effectLst/>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F5136777-83FB-707D-EBBB-0FFE828FCEEE}"/>
              </a:ext>
            </a:extLst>
          </p:cNvPr>
          <p:cNvCxnSpPr/>
          <p:nvPr/>
        </p:nvCxnSpPr>
        <p:spPr>
          <a:xfrm flipV="1">
            <a:off x="9071185" y="3796029"/>
            <a:ext cx="749300" cy="299720"/>
          </a:xfrm>
          <a:prstGeom prst="straightConnector1">
            <a:avLst/>
          </a:prstGeom>
          <a:ln w="28575">
            <a:solidFill>
              <a:schemeClr val="accent2"/>
            </a:solidFill>
            <a:tailEnd type="triangle"/>
          </a:ln>
          <a:effectLst/>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777D0F7A-77C6-BBC9-3453-593D80B270CC}"/>
              </a:ext>
            </a:extLst>
          </p:cNvPr>
          <p:cNvCxnSpPr/>
          <p:nvPr/>
        </p:nvCxnSpPr>
        <p:spPr>
          <a:xfrm flipV="1">
            <a:off x="7704665" y="3064509"/>
            <a:ext cx="301625" cy="299720"/>
          </a:xfrm>
          <a:prstGeom prst="straightConnector1">
            <a:avLst/>
          </a:prstGeom>
          <a:ln w="28575">
            <a:solidFill>
              <a:schemeClr val="accent2"/>
            </a:solidFill>
            <a:tailEnd type="triangle"/>
          </a:ln>
          <a:effectLst/>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40584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10721-D2F8-342D-BA3F-4997E1487FB3}"/>
              </a:ext>
            </a:extLst>
          </p:cNvPr>
          <p:cNvSpPr>
            <a:spLocks noGrp="1"/>
          </p:cNvSpPr>
          <p:nvPr>
            <p:ph type="title"/>
          </p:nvPr>
        </p:nvSpPr>
        <p:spPr/>
        <p:txBody>
          <a:bodyPr/>
          <a:lstStyle/>
          <a:p>
            <a:r>
              <a:rPr lang="en-US" dirty="0"/>
              <a:t>Comparison of Ticket Prices</a:t>
            </a:r>
          </a:p>
        </p:txBody>
      </p:sp>
      <p:sp>
        <p:nvSpPr>
          <p:cNvPr id="3" name="Content Placeholder 2">
            <a:extLst>
              <a:ext uri="{FF2B5EF4-FFF2-40B4-BE49-F238E27FC236}">
                <a16:creationId xmlns:a16="http://schemas.microsoft.com/office/drawing/2014/main" id="{E470BB33-8DE3-A51F-293E-896E6990E009}"/>
              </a:ext>
            </a:extLst>
          </p:cNvPr>
          <p:cNvSpPr>
            <a:spLocks noGrp="1"/>
          </p:cNvSpPr>
          <p:nvPr>
            <p:ph sz="half" idx="1"/>
          </p:nvPr>
        </p:nvSpPr>
        <p:spPr/>
        <p:txBody>
          <a:bodyPr/>
          <a:lstStyle/>
          <a:p>
            <a:r>
              <a:rPr lang="en-US" dirty="0"/>
              <a:t>Big Mountain Resort is a little higher the mean of US ticket prices of ski resorts (chart at top - Big Mountain is represented with the red dotted line)</a:t>
            </a:r>
          </a:p>
          <a:p>
            <a:endParaRPr lang="en-US" dirty="0"/>
          </a:p>
          <a:p>
            <a:r>
              <a:rPr lang="en-US" dirty="0"/>
              <a:t>It is the most expensive resort in Montana (bottom chart)</a:t>
            </a:r>
          </a:p>
        </p:txBody>
      </p:sp>
      <p:pic>
        <p:nvPicPr>
          <p:cNvPr id="5" name="Picture 4" descr="Chart, histogram&#10;&#10;Description automatically generated">
            <a:extLst>
              <a:ext uri="{FF2B5EF4-FFF2-40B4-BE49-F238E27FC236}">
                <a16:creationId xmlns:a16="http://schemas.microsoft.com/office/drawing/2014/main" id="{12415320-7188-83F2-4B65-2ED05657C1CD}"/>
              </a:ext>
            </a:extLst>
          </p:cNvPr>
          <p:cNvPicPr>
            <a:picLocks noChangeAspect="1"/>
          </p:cNvPicPr>
          <p:nvPr/>
        </p:nvPicPr>
        <p:blipFill>
          <a:blip r:embed="rId2"/>
          <a:stretch>
            <a:fillRect/>
          </a:stretch>
        </p:blipFill>
        <p:spPr>
          <a:xfrm>
            <a:off x="6096000" y="1472396"/>
            <a:ext cx="4124878" cy="2292709"/>
          </a:xfrm>
          <a:prstGeom prst="rect">
            <a:avLst/>
          </a:prstGeom>
        </p:spPr>
      </p:pic>
      <p:pic>
        <p:nvPicPr>
          <p:cNvPr id="6" name="Picture 5" descr="Chart, bar chart&#10;&#10;Description automatically generated">
            <a:extLst>
              <a:ext uri="{FF2B5EF4-FFF2-40B4-BE49-F238E27FC236}">
                <a16:creationId xmlns:a16="http://schemas.microsoft.com/office/drawing/2014/main" id="{E7A6C12C-0185-3DA7-DB1E-A4F3869A75B5}"/>
              </a:ext>
            </a:extLst>
          </p:cNvPr>
          <p:cNvPicPr>
            <a:picLocks noChangeAspect="1"/>
          </p:cNvPicPr>
          <p:nvPr/>
        </p:nvPicPr>
        <p:blipFill>
          <a:blip r:embed="rId3"/>
          <a:stretch>
            <a:fillRect/>
          </a:stretch>
        </p:blipFill>
        <p:spPr>
          <a:xfrm>
            <a:off x="6097682" y="3995898"/>
            <a:ext cx="4124878" cy="2260440"/>
          </a:xfrm>
          <a:prstGeom prst="rect">
            <a:avLst/>
          </a:prstGeom>
        </p:spPr>
      </p:pic>
    </p:spTree>
    <p:extLst>
      <p:ext uri="{BB962C8B-B14F-4D97-AF65-F5344CB8AC3E}">
        <p14:creationId xmlns:p14="http://schemas.microsoft.com/office/powerpoint/2010/main" val="2096214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Downhill Skiing in Montana: Know Before You Go | The Official Western  Montana Travel &amp; Tourism Blog">
            <a:extLst>
              <a:ext uri="{FF2B5EF4-FFF2-40B4-BE49-F238E27FC236}">
                <a16:creationId xmlns:a16="http://schemas.microsoft.com/office/drawing/2014/main" id="{B57AF9C2-6EE6-68FC-1CBE-9032472662A3}"/>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13795" b="1935"/>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7841633-A3F2-80AC-CEC5-F549DB96E9BD}"/>
              </a:ext>
            </a:extLst>
          </p:cNvPr>
          <p:cNvSpPr>
            <a:spLocks noGrp="1"/>
          </p:cNvSpPr>
          <p:nvPr>
            <p:ph type="title"/>
          </p:nvPr>
        </p:nvSpPr>
        <p:spPr>
          <a:xfrm>
            <a:off x="646111" y="452718"/>
            <a:ext cx="9404723" cy="1400530"/>
          </a:xfrm>
        </p:spPr>
        <p:txBody>
          <a:bodyPr>
            <a:normAutofit/>
          </a:bodyPr>
          <a:lstStyle/>
          <a:p>
            <a:r>
              <a:rPr lang="en-US" dirty="0"/>
              <a:t>Modeling Results</a:t>
            </a:r>
          </a:p>
        </p:txBody>
      </p:sp>
      <p:sp>
        <p:nvSpPr>
          <p:cNvPr id="3" name="Content Placeholder 2">
            <a:extLst>
              <a:ext uri="{FF2B5EF4-FFF2-40B4-BE49-F238E27FC236}">
                <a16:creationId xmlns:a16="http://schemas.microsoft.com/office/drawing/2014/main" id="{9DFF1A70-3715-3BBE-F2EE-1725A68C0574}"/>
              </a:ext>
            </a:extLst>
          </p:cNvPr>
          <p:cNvSpPr>
            <a:spLocks noGrp="1"/>
          </p:cNvSpPr>
          <p:nvPr>
            <p:ph idx="1"/>
          </p:nvPr>
        </p:nvSpPr>
        <p:spPr>
          <a:xfrm>
            <a:off x="1103312" y="2052918"/>
            <a:ext cx="8946541" cy="4195481"/>
          </a:xfrm>
        </p:spPr>
        <p:txBody>
          <a:bodyPr>
            <a:normAutofit/>
          </a:bodyPr>
          <a:lstStyle/>
          <a:p>
            <a:r>
              <a:rPr lang="en-US" dirty="0"/>
              <a:t>We then processed and built models trying three different types: </a:t>
            </a:r>
          </a:p>
          <a:p>
            <a:pPr lvl="1"/>
            <a:r>
              <a:rPr lang="en-US" dirty="0"/>
              <a:t>average price (simplest)</a:t>
            </a:r>
          </a:p>
          <a:p>
            <a:pPr lvl="1"/>
            <a:r>
              <a:rPr lang="en-US" dirty="0"/>
              <a:t>linear regression model</a:t>
            </a:r>
          </a:p>
          <a:p>
            <a:pPr lvl="1"/>
            <a:r>
              <a:rPr lang="en-US" dirty="0"/>
              <a:t>random forest model (creates subsets of the dataset to arrive at the best subset of features) </a:t>
            </a:r>
          </a:p>
          <a:p>
            <a:endParaRPr lang="en-US" dirty="0"/>
          </a:p>
          <a:p>
            <a:r>
              <a:rPr lang="en-US" dirty="0"/>
              <a:t>By using a validation technique, we concluded that the </a:t>
            </a:r>
            <a:r>
              <a:rPr lang="en-US" b="1" dirty="0"/>
              <a:t>random forest model was the best one </a:t>
            </a:r>
            <a:r>
              <a:rPr lang="en-US" dirty="0"/>
              <a:t>with the lowest errors and less variability. </a:t>
            </a:r>
          </a:p>
          <a:p>
            <a:r>
              <a:rPr lang="en-US" dirty="0"/>
              <a:t>The </a:t>
            </a:r>
            <a:r>
              <a:rPr lang="en-US" b="1" dirty="0"/>
              <a:t>most important features </a:t>
            </a:r>
            <a:r>
              <a:rPr lang="en-US" dirty="0"/>
              <a:t>for estimating ticket price were fast quads, runs, snow making and vertical drop.</a:t>
            </a:r>
          </a:p>
          <a:p>
            <a:endParaRPr lang="en-US" dirty="0"/>
          </a:p>
          <a:p>
            <a:endParaRPr lang="en-US" dirty="0"/>
          </a:p>
        </p:txBody>
      </p:sp>
    </p:spTree>
    <p:extLst>
      <p:ext uri="{BB962C8B-B14F-4D97-AF65-F5344CB8AC3E}">
        <p14:creationId xmlns:p14="http://schemas.microsoft.com/office/powerpoint/2010/main" val="2575724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4B03D-5786-33C4-37AA-B849F73463D9}"/>
              </a:ext>
            </a:extLst>
          </p:cNvPr>
          <p:cNvSpPr>
            <a:spLocks noGrp="1"/>
          </p:cNvSpPr>
          <p:nvPr>
            <p:ph type="title"/>
          </p:nvPr>
        </p:nvSpPr>
        <p:spPr/>
        <p:txBody>
          <a:bodyPr/>
          <a:lstStyle/>
          <a:p>
            <a:r>
              <a:rPr lang="en-US" dirty="0"/>
              <a:t>Modeling Results </a:t>
            </a:r>
            <a:r>
              <a:rPr lang="en-US" sz="2800" dirty="0"/>
              <a:t>cont’d</a:t>
            </a:r>
          </a:p>
        </p:txBody>
      </p:sp>
      <p:sp>
        <p:nvSpPr>
          <p:cNvPr id="3" name="Content Placeholder 2">
            <a:extLst>
              <a:ext uri="{FF2B5EF4-FFF2-40B4-BE49-F238E27FC236}">
                <a16:creationId xmlns:a16="http://schemas.microsoft.com/office/drawing/2014/main" id="{24BD2054-3466-6ED2-392D-AA043CDD3D6B}"/>
              </a:ext>
            </a:extLst>
          </p:cNvPr>
          <p:cNvSpPr>
            <a:spLocks noGrp="1"/>
          </p:cNvSpPr>
          <p:nvPr>
            <p:ph idx="1"/>
          </p:nvPr>
        </p:nvSpPr>
        <p:spPr/>
        <p:txBody>
          <a:bodyPr>
            <a:normAutofit/>
          </a:bodyPr>
          <a:lstStyle/>
          <a:p>
            <a:r>
              <a:rPr lang="en-US" dirty="0"/>
              <a:t>Once we had the selected model, we were able to create different scenarios. These considered:</a:t>
            </a:r>
          </a:p>
          <a:p>
            <a:pPr lvl="1"/>
            <a:r>
              <a:rPr lang="en-US" dirty="0"/>
              <a:t>closing runs</a:t>
            </a:r>
          </a:p>
          <a:p>
            <a:pPr lvl="1"/>
            <a:r>
              <a:rPr lang="en-US" dirty="0"/>
              <a:t>opening runs</a:t>
            </a:r>
          </a:p>
          <a:p>
            <a:pPr lvl="1"/>
            <a:r>
              <a:rPr lang="en-US" dirty="0"/>
              <a:t>increasing the vertical drop</a:t>
            </a:r>
          </a:p>
          <a:p>
            <a:pPr lvl="1"/>
            <a:r>
              <a:rPr lang="en-US" dirty="0"/>
              <a:t>installing an additional chair</a:t>
            </a:r>
          </a:p>
          <a:p>
            <a:pPr lvl="1"/>
            <a:r>
              <a:rPr lang="en-US" dirty="0"/>
              <a:t>increasing snow making</a:t>
            </a:r>
          </a:p>
          <a:p>
            <a:pPr lvl="1"/>
            <a:r>
              <a:rPr lang="en-US" dirty="0"/>
              <a:t>increasing the longest run</a:t>
            </a:r>
          </a:p>
          <a:p>
            <a:r>
              <a:rPr lang="en-US" dirty="0"/>
              <a:t>As we changed these different features the modelled price increased or decreased depending on the scenario. </a:t>
            </a:r>
          </a:p>
        </p:txBody>
      </p:sp>
    </p:spTree>
    <p:extLst>
      <p:ext uri="{BB962C8B-B14F-4D97-AF65-F5344CB8AC3E}">
        <p14:creationId xmlns:p14="http://schemas.microsoft.com/office/powerpoint/2010/main" val="1132744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B03B-6E89-1D73-D97A-604E2593D887}"/>
              </a:ext>
            </a:extLst>
          </p:cNvPr>
          <p:cNvSpPr>
            <a:spLocks noGrp="1"/>
          </p:cNvSpPr>
          <p:nvPr>
            <p:ph type="title"/>
          </p:nvPr>
        </p:nvSpPr>
        <p:spPr/>
        <p:txBody>
          <a:bodyPr/>
          <a:lstStyle/>
          <a:p>
            <a:r>
              <a:rPr lang="en-US" dirty="0"/>
              <a:t>Summary and conclusion</a:t>
            </a:r>
          </a:p>
        </p:txBody>
      </p:sp>
      <p:sp>
        <p:nvSpPr>
          <p:cNvPr id="3" name="Content Placeholder 2">
            <a:extLst>
              <a:ext uri="{FF2B5EF4-FFF2-40B4-BE49-F238E27FC236}">
                <a16:creationId xmlns:a16="http://schemas.microsoft.com/office/drawing/2014/main" id="{2B314660-01A1-976A-9FD1-62871A7E4993}"/>
              </a:ext>
            </a:extLst>
          </p:cNvPr>
          <p:cNvSpPr>
            <a:spLocks noGrp="1"/>
          </p:cNvSpPr>
          <p:nvPr>
            <p:ph idx="1"/>
          </p:nvPr>
        </p:nvSpPr>
        <p:spPr>
          <a:xfrm>
            <a:off x="1103312" y="1443038"/>
            <a:ext cx="8946541" cy="4805361"/>
          </a:xfrm>
        </p:spPr>
        <p:txBody>
          <a:bodyPr>
            <a:normAutofit/>
          </a:bodyPr>
          <a:lstStyle/>
          <a:p>
            <a:pPr marL="0" indent="0">
              <a:buNone/>
            </a:pPr>
            <a:endParaRPr lang="en-US" dirty="0"/>
          </a:p>
          <a:p>
            <a:r>
              <a:rPr lang="en-US" dirty="0"/>
              <a:t>Big Mountain resort should increase their ticket price by at least $90,00. This is supported by the price model that considered all the different facilities of US ski resorts across its market segment</a:t>
            </a:r>
          </a:p>
          <a:p>
            <a:r>
              <a:rPr lang="en-US" dirty="0"/>
              <a:t>It would be extremely useful to develop a program or app for business management to be able to run scenarios on their own by changing the different features such as, vertical drop, snow making, longest run, etc.</a:t>
            </a:r>
          </a:p>
          <a:p>
            <a:r>
              <a:rPr lang="en-US" dirty="0"/>
              <a:t>The output would be the new price (lower or higher), total revenue (given the new price) and impact on operating costs. </a:t>
            </a:r>
          </a:p>
          <a:p>
            <a:pPr marL="0" indent="0">
              <a:buNone/>
            </a:pPr>
            <a:endParaRPr lang="en-US" dirty="0"/>
          </a:p>
          <a:p>
            <a:pPr marL="0" indent="0">
              <a:buNone/>
            </a:pPr>
            <a:r>
              <a:rPr lang="en-US" sz="1600" dirty="0"/>
              <a:t>To explore this option, we would need the cost information of snow making per acre, grooming per acre and any other additional costs of creating newly skiable acres.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80108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42</TotalTime>
  <Words>603</Words>
  <Application>Microsoft Macintosh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Price and Operating Cost Analysis </vt:lpstr>
      <vt:lpstr>Background / Problem</vt:lpstr>
      <vt:lpstr>Key findings and Recommendations</vt:lpstr>
      <vt:lpstr>Modeling analysis</vt:lpstr>
      <vt:lpstr>  Visual Correlations</vt:lpstr>
      <vt:lpstr>Comparison of Ticket Prices</vt:lpstr>
      <vt:lpstr>Modeling Results</vt:lpstr>
      <vt:lpstr>Modeling Results cont’d</vt:lpstr>
      <vt:lpstr>Summary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 and Operating Cost Analysis </dc:title>
  <dc:creator>Claudia Zaffaroni</dc:creator>
  <cp:lastModifiedBy>Claudia Zaffaroni</cp:lastModifiedBy>
  <cp:revision>2</cp:revision>
  <dcterms:created xsi:type="dcterms:W3CDTF">2023-04-25T15:58:52Z</dcterms:created>
  <dcterms:modified xsi:type="dcterms:W3CDTF">2023-04-25T16:41:45Z</dcterms:modified>
</cp:coreProperties>
</file>