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5915"/>
  </p:normalViewPr>
  <p:slideViewPr>
    <p:cSldViewPr snapToGrid="0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Users/claudiazaffaroni/Library/Group%20Containers/UBF8T346G9.ms/WebArchiveCopyPasteTempFiles/com.microsoft.Word/IlUtFAAAAAElFTkSuQmC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23000">
              <a:schemeClr val="bg1">
                <a:lumMod val="75000"/>
                <a:lumOff val="25000"/>
              </a:schemeClr>
            </a:gs>
            <a:gs pos="69000">
              <a:schemeClr val="bg1">
                <a:lumMod val="85000"/>
                <a:lumOff val="15000"/>
              </a:schemeClr>
            </a:gs>
            <a:gs pos="9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Images – Browse 7,934,291 Stock Photos, Vectors, and Video | Adobe  Stock">
            <a:extLst>
              <a:ext uri="{FF2B5EF4-FFF2-40B4-BE49-F238E27FC236}">
                <a16:creationId xmlns:a16="http://schemas.microsoft.com/office/drawing/2014/main" id="{35680940-0148-178A-8615-A26732E7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724"/>
            <a:ext cx="12192000" cy="63702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  <a:alpha val="58442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F54638-1135-FE1B-6602-D3C91791B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79000">
                <a:schemeClr val="accent3">
                  <a:lumMod val="40000"/>
                  <a:lumOff val="60000"/>
                  <a:alpha val="47919"/>
                </a:schemeClr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A62CA-7FF5-E8A2-2E06-5A50CD1C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consumption and Weather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2C8EC-E9AF-88FB-0F29-5D201B9D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200"/>
            <a:ext cx="9144000" cy="1655762"/>
          </a:xfrm>
        </p:spPr>
        <p:txBody>
          <a:bodyPr/>
          <a:lstStyle/>
          <a:p>
            <a:r>
              <a:rPr lang="en-US" dirty="0"/>
              <a:t>By Claudia Zaffaroni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34E4C-9E35-402A-FB5E-CB254874D649}"/>
              </a:ext>
            </a:extLst>
          </p:cNvPr>
          <p:cNvCxnSpPr/>
          <p:nvPr/>
        </p:nvCxnSpPr>
        <p:spPr>
          <a:xfrm>
            <a:off x="4345781" y="4057650"/>
            <a:ext cx="35004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alf Frame 7">
            <a:extLst>
              <a:ext uri="{FF2B5EF4-FFF2-40B4-BE49-F238E27FC236}">
                <a16:creationId xmlns:a16="http://schemas.microsoft.com/office/drawing/2014/main" id="{5F4B2BB9-6902-7D8D-4CFF-51265D411627}"/>
              </a:ext>
            </a:extLst>
          </p:cNvPr>
          <p:cNvSpPr/>
          <p:nvPr/>
        </p:nvSpPr>
        <p:spPr>
          <a:xfrm>
            <a:off x="1524000" y="1122363"/>
            <a:ext cx="1976438" cy="1406525"/>
          </a:xfrm>
          <a:prstGeom prst="halfFrame">
            <a:avLst>
              <a:gd name="adj1" fmla="val 6922"/>
              <a:gd name="adj2" fmla="val 692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E08DDECE-DD49-1E47-E8EE-5AFF1BD2BD12}"/>
              </a:ext>
            </a:extLst>
          </p:cNvPr>
          <p:cNvSpPr/>
          <p:nvPr/>
        </p:nvSpPr>
        <p:spPr>
          <a:xfrm rot="10800000">
            <a:off x="8477250" y="4204493"/>
            <a:ext cx="1976438" cy="1406525"/>
          </a:xfrm>
          <a:prstGeom prst="halfFrame">
            <a:avLst>
              <a:gd name="adj1" fmla="val 6922"/>
              <a:gd name="adj2" fmla="val 692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Selection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A11D68-1A7A-2A6F-C013-91A2DF33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4306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Linear Regression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Random Forest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Long Short Term Memory Model</a:t>
            </a:r>
            <a:endParaRPr lang="en-US" sz="28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6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E243B303-5CE4-EC6C-6CC0-FB3AFADE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2" y="2114548"/>
            <a:ext cx="4455795" cy="4521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Comparison</a:t>
            </a:r>
            <a:br>
              <a:rPr lang="en-US" b="1" dirty="0"/>
            </a:br>
            <a:r>
              <a:rPr lang="en-US" sz="2400" b="1" dirty="0"/>
              <a:t>Linear Regression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FC4E-7EC3-8659-524D-C2240FC9EF9E}"/>
              </a:ext>
            </a:extLst>
          </p:cNvPr>
          <p:cNvSpPr txBox="1"/>
          <p:nvPr/>
        </p:nvSpPr>
        <p:spPr>
          <a:xfrm>
            <a:off x="6095999" y="2369144"/>
            <a:ext cx="4653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Absolute Error: 243.72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Squared Error: 183462.87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R-squared: 0.83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Comparison</a:t>
            </a:r>
            <a:br>
              <a:rPr lang="en-US" b="1" dirty="0"/>
            </a:br>
            <a:r>
              <a:rPr lang="en-US" sz="2400" b="1" dirty="0"/>
              <a:t>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FC4E-7EC3-8659-524D-C2240FC9EF9E}"/>
              </a:ext>
            </a:extLst>
          </p:cNvPr>
          <p:cNvSpPr txBox="1"/>
          <p:nvPr/>
        </p:nvSpPr>
        <p:spPr>
          <a:xfrm>
            <a:off x="6095999" y="2369144"/>
            <a:ext cx="4653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Absolute Error: 104.77</a:t>
            </a: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Squared Error: 68848.37</a:t>
            </a: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R-squared (R2) Score: 0.94</a:t>
            </a: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green line with dots&#10;&#10;Description automatically generated">
            <a:extLst>
              <a:ext uri="{FF2B5EF4-FFF2-40B4-BE49-F238E27FC236}">
                <a16:creationId xmlns:a16="http://schemas.microsoft.com/office/drawing/2014/main" id="{A2AE8B7B-23C7-CDF0-7C92-2B722EAE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2" y="2160267"/>
            <a:ext cx="4552633" cy="444653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6" name="Picture 5" descr="A white and blue rectangle with black border&#10;&#10;Description automatically generated">
            <a:extLst>
              <a:ext uri="{FF2B5EF4-FFF2-40B4-BE49-F238E27FC236}">
                <a16:creationId xmlns:a16="http://schemas.microsoft.com/office/drawing/2014/main" id="{B68DDC76-6AF0-EB20-A781-F3F4CDB46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09" y="3569473"/>
            <a:ext cx="4359770" cy="303732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1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Comparison</a:t>
            </a:r>
            <a:br>
              <a:rPr lang="en-US" b="1" dirty="0"/>
            </a:br>
            <a:r>
              <a:rPr lang="en-US" sz="2400" b="1" dirty="0"/>
              <a:t>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FC4E-7EC3-8659-524D-C2240FC9EF9E}"/>
              </a:ext>
            </a:extLst>
          </p:cNvPr>
          <p:cNvSpPr txBox="1"/>
          <p:nvPr/>
        </p:nvSpPr>
        <p:spPr>
          <a:xfrm>
            <a:off x="7846218" y="2369144"/>
            <a:ext cx="4653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Absolute Error: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172.22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Squared Error: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167313.45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R-squared (R2) Score: 0.94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BD6397D-3C0A-076A-C365-6A9D387E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7" y="2369144"/>
            <a:ext cx="7101036" cy="39308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582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Takeaways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3DBD06-CF6C-120B-7CC9-E5C04E1F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4306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Random Forest Model was best model</a:t>
            </a:r>
            <a:endParaRPr lang="en-US" sz="28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Solar irradiation (GHI) was the most important feature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This an important fact because the renewable energy industry utilizes that information to calculate the amount of solar irradiation of a place to verify the viability of a renewable energy plant</a:t>
            </a: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01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Future Research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3DBD06-CF6C-120B-7CC9-E5C04E1F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4306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Look at other countries/areas to see if pattern is repeated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Explore the weather type feature by finding more information on them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Explore a SARIMA model given the strong seasonality in the data</a:t>
            </a: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9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3712562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2534637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400" b="1" dirty="0"/>
              <a:t>Questions ?</a:t>
            </a:r>
            <a:br>
              <a:rPr lang="en-US" sz="5400" b="1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46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128"/>
            <a:ext cx="10515600" cy="19372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7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does the changing weather conditions affect energy consumption? </a:t>
            </a:r>
            <a:endParaRPr lang="en-US" sz="37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A3C1E3-AEC1-ECD4-C6DB-A8DBF89459F4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A9A75-E35C-7FA7-B345-8A753D0EC2FB}"/>
              </a:ext>
            </a:extLst>
          </p:cNvPr>
          <p:cNvSpPr txBox="1">
            <a:spLocks/>
          </p:cNvSpPr>
          <p:nvPr/>
        </p:nvSpPr>
        <p:spPr>
          <a:xfrm>
            <a:off x="838199" y="4432518"/>
            <a:ext cx="10515600" cy="193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700" dirty="0">
                <a:latin typeface="Calibri" panose="020F0502020204030204" pitchFamily="34" charset="0"/>
                <a:ea typeface="Times New Roman" panose="02020603050405020304" pitchFamily="18" charset="0"/>
              </a:rPr>
              <a:t>Could weather patterns help us predict the renewable energy demand? </a:t>
            </a:r>
            <a:endParaRPr lang="en-US" sz="3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383"/>
            <a:ext cx="10515600" cy="39909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Sun irradiation (GHI) helps us predict the energy consumption and is a key indicator for renewable energy possibilities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9136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Country:   Poland</a:t>
            </a:r>
            <a:endParaRPr lang="en-US" b="0" i="0" u="none" strike="noStrike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2DC8F5-04E7-CEB0-551B-9F70D3C055B5}"/>
              </a:ext>
            </a:extLst>
          </p:cNvPr>
          <p:cNvSpPr txBox="1">
            <a:spLocks/>
          </p:cNvSpPr>
          <p:nvPr/>
        </p:nvSpPr>
        <p:spPr>
          <a:xfrm>
            <a:off x="838200" y="2991173"/>
            <a:ext cx="10515600" cy="76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Collection Methodology:   </a:t>
            </a:r>
            <a:r>
              <a:rPr lang="en-US" dirty="0" err="1"/>
              <a:t>OpenWeatherMap</a:t>
            </a:r>
            <a:r>
              <a:rPr lang="en-US" dirty="0"/>
              <a:t>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0BAB-D553-A2F4-8C28-455F066E5C8F}"/>
              </a:ext>
            </a:extLst>
          </p:cNvPr>
          <p:cNvSpPr txBox="1">
            <a:spLocks/>
          </p:cNvSpPr>
          <p:nvPr/>
        </p:nvSpPr>
        <p:spPr>
          <a:xfrm>
            <a:off x="838200" y="3758340"/>
            <a:ext cx="10515600" cy="80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Source link:  </a:t>
            </a:r>
            <a:r>
              <a:rPr lang="en-US" sz="1600" dirty="0">
                <a:latin typeface="Helvetica Neue" panose="02000503000000020004" pitchFamily="2" charset="0"/>
              </a:rPr>
              <a:t>https://</a:t>
            </a:r>
            <a:r>
              <a:rPr lang="en-US" sz="1600" dirty="0" err="1">
                <a:latin typeface="Helvetica Neue" panose="02000503000000020004" pitchFamily="2" charset="0"/>
              </a:rPr>
              <a:t>www.kaggle.com</a:t>
            </a:r>
            <a:r>
              <a:rPr lang="en-US" sz="1600" dirty="0">
                <a:latin typeface="Helvetica Neue" panose="02000503000000020004" pitchFamily="2" charset="0"/>
              </a:rPr>
              <a:t>/datasets/</a:t>
            </a:r>
            <a:r>
              <a:rPr lang="en-US" sz="1600" dirty="0" err="1">
                <a:latin typeface="Helvetica Neue" panose="02000503000000020004" pitchFamily="2" charset="0"/>
              </a:rPr>
              <a:t>samanemami</a:t>
            </a:r>
            <a:r>
              <a:rPr lang="en-US" sz="1600" dirty="0">
                <a:latin typeface="Helvetica Neue" panose="02000503000000020004" pitchFamily="2" charset="0"/>
              </a:rPr>
              <a:t>/renewable-energy-and-weather-conditions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1383"/>
            <a:ext cx="4815468" cy="3990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kern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Original data set had almost 200,000 rows and 17 columns or features with data collected every 15 minutes for 6 years.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2AE46F-58A8-3776-92C1-81AE5DA18E72}"/>
              </a:ext>
            </a:extLst>
          </p:cNvPr>
          <p:cNvSpPr txBox="1">
            <a:spLocks/>
          </p:cNvSpPr>
          <p:nvPr/>
        </p:nvSpPr>
        <p:spPr>
          <a:xfrm>
            <a:off x="6255834" y="2286000"/>
            <a:ext cx="5097966" cy="58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No missing data but many zero values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423D23-578C-1346-118B-9E3309B8D4ED}"/>
              </a:ext>
            </a:extLst>
          </p:cNvPr>
          <p:cNvSpPr txBox="1">
            <a:spLocks/>
          </p:cNvSpPr>
          <p:nvPr/>
        </p:nvSpPr>
        <p:spPr>
          <a:xfrm>
            <a:off x="6255833" y="2868614"/>
            <a:ext cx="5097966" cy="136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Needed to adjust the data column to be able to make calculation and aggregate the data by day or month if needed</a:t>
            </a: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6C7F35-72BC-950C-571E-A2189253B816}"/>
              </a:ext>
            </a:extLst>
          </p:cNvPr>
          <p:cNvSpPr txBox="1">
            <a:spLocks/>
          </p:cNvSpPr>
          <p:nvPr/>
        </p:nvSpPr>
        <p:spPr>
          <a:xfrm>
            <a:off x="6255833" y="4231037"/>
            <a:ext cx="5097966" cy="96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Target Variable: Energy Consumption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0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872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200" b="1" dirty="0"/>
              <a:t>Energy consumption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een and blue line&#10;&#10;Description automatically generated">
            <a:extLst>
              <a:ext uri="{FF2B5EF4-FFF2-40B4-BE49-F238E27FC236}">
                <a16:creationId xmlns:a16="http://schemas.microsoft.com/office/drawing/2014/main" id="{3BE7F62A-C466-81E2-6605-EBA33EB7A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3850"/>
            <a:ext cx="4892650" cy="345103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" name="Picture 8" descr="A green and white bar graph&#10;&#10;Description automatically generated">
            <a:extLst>
              <a:ext uri="{FF2B5EF4-FFF2-40B4-BE49-F238E27FC236}">
                <a16:creationId xmlns:a16="http://schemas.microsoft.com/office/drawing/2014/main" id="{E244D6C1-579F-0631-0E5F-C599CD6B1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52" y="2153850"/>
            <a:ext cx="4831258" cy="345103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E1CE2-5399-1ADE-59EE-8BB95288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242"/>
            <a:ext cx="4892649" cy="8879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Seasonality of data shown with 3M moving average. Peaks falling for past 5 years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b="0" i="0" u="none" strike="noStrike" dirty="0"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0F610F-FD46-20DF-52DD-DEAB12827E0E}"/>
              </a:ext>
            </a:extLst>
          </p:cNvPr>
          <p:cNvSpPr txBox="1">
            <a:spLocks/>
          </p:cNvSpPr>
          <p:nvPr/>
        </p:nvSpPr>
        <p:spPr>
          <a:xfrm>
            <a:off x="6461151" y="5705242"/>
            <a:ext cx="4892649" cy="887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0000"/>
              </a:lnSpc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Lowest consumption: winter months </a:t>
            </a:r>
          </a:p>
          <a:p>
            <a:pPr marL="0" marR="0" indent="0">
              <a:lnSpc>
                <a:spcPct val="100000"/>
              </a:lnSpc>
              <a:buNone/>
            </a:pPr>
            <a:r>
              <a:rPr lang="en-US" sz="1800" dirty="0">
                <a:ea typeface="Times New Roman" panose="02020603050405020304" pitchFamily="18" charset="0"/>
              </a:rPr>
              <a:t>Highest consumption: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summer months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16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E1CE2-5399-1ADE-59EE-8BB95288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242"/>
            <a:ext cx="10424779" cy="88799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kern="0" dirty="0">
                <a:effectLst/>
                <a:ea typeface="Times New Roman" panose="02020603050405020304" pitchFamily="18" charset="0"/>
              </a:rPr>
              <a:t>The solar irradiation has a very similar pattern to the energy consumption.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This is important since it will be the source of energy for the renewable energy receptors.</a:t>
            </a:r>
          </a:p>
        </p:txBody>
      </p:sp>
      <p:pic>
        <p:nvPicPr>
          <p:cNvPr id="3" name="Picture 2" descr="A green and blue line&#10;&#10;Description automatically generated">
            <a:extLst>
              <a:ext uri="{FF2B5EF4-FFF2-40B4-BE49-F238E27FC236}">
                <a16:creationId xmlns:a16="http://schemas.microsoft.com/office/drawing/2014/main" id="{B0029377-B054-7469-9C91-585F41B6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1178"/>
            <a:ext cx="4729192" cy="345103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200" b="1" dirty="0"/>
              <a:t>Solar Irradiation (GHI)</a:t>
            </a:r>
          </a:p>
        </p:txBody>
      </p:sp>
      <p:pic>
        <p:nvPicPr>
          <p:cNvPr id="12" name="Picture 11" descr="A black and orange bar graph&#10;&#10;Description automatically generated with medium confidence">
            <a:extLst>
              <a:ext uri="{FF2B5EF4-FFF2-40B4-BE49-F238E27FC236}">
                <a16:creationId xmlns:a16="http://schemas.microsoft.com/office/drawing/2014/main" id="{1B6145FE-AB61-92FE-9A78-D5A72203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26" y="2151177"/>
            <a:ext cx="4741953" cy="345101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12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endParaRPr lang="en-US" sz="2200" b="1" dirty="0"/>
          </a:p>
        </p:txBody>
      </p:sp>
      <p:pic>
        <p:nvPicPr>
          <p:cNvPr id="2" name="Picture 1" descr="A blue bar graph with red lines&#10;&#10;Description automatically generated">
            <a:extLst>
              <a:ext uri="{FF2B5EF4-FFF2-40B4-BE49-F238E27FC236}">
                <a16:creationId xmlns:a16="http://schemas.microsoft.com/office/drawing/2014/main" id="{3E3950A6-4EE1-19EF-6A24-421FF4A4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5" y="1839952"/>
            <a:ext cx="10239108" cy="44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5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400" b="1" dirty="0"/>
              <a:t>Correlation Heatmap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7" descr="A colorful squares with white and red squares&#10;&#10;Description automatically generated">
            <a:extLst>
              <a:ext uri="{FF2B5EF4-FFF2-40B4-BE49-F238E27FC236}">
                <a16:creationId xmlns:a16="http://schemas.microsoft.com/office/drawing/2014/main" id="{9B4C5E2E-8CA5-AEED-933E-C6107D89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8" y="2114548"/>
            <a:ext cx="8131049" cy="43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063841-7A20-1BA2-8AEB-0473D33D4C46}"/>
              </a:ext>
            </a:extLst>
          </p:cNvPr>
          <p:cNvSpPr txBox="1">
            <a:spLocks/>
          </p:cNvSpPr>
          <p:nvPr/>
        </p:nvSpPr>
        <p:spPr>
          <a:xfrm>
            <a:off x="546410" y="2114548"/>
            <a:ext cx="2743200" cy="4069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As expected from the trends in previous slides, high correlation between energy usage and Solar Irradiance (GHI) of 91%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9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1395</TotalTime>
  <Words>415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Times New Roman</vt:lpstr>
      <vt:lpstr>Wingdings</vt:lpstr>
      <vt:lpstr>Office Theme</vt:lpstr>
      <vt:lpstr>Energy consumption and Weather Conditions</vt:lpstr>
      <vt:lpstr>Problem</vt:lpstr>
      <vt:lpstr>Solution</vt:lpstr>
      <vt:lpstr>Data Source</vt:lpstr>
      <vt:lpstr>Data Wrangling</vt:lpstr>
      <vt:lpstr>Exploratory Data Analysis Energy consumption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Zaffaroni</dc:creator>
  <cp:lastModifiedBy>Claudia Zaffaroni</cp:lastModifiedBy>
  <cp:revision>8</cp:revision>
  <dcterms:created xsi:type="dcterms:W3CDTF">2023-10-16T19:03:13Z</dcterms:created>
  <dcterms:modified xsi:type="dcterms:W3CDTF">2023-10-17T18:34:47Z</dcterms:modified>
</cp:coreProperties>
</file>