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  <p:sldMasterId id="2147483713" r:id="rId2"/>
  </p:sldMasterIdLst>
  <p:notesMasterIdLst>
    <p:notesMasterId r:id="rId66"/>
  </p:notesMasterIdLst>
  <p:handoutMasterIdLst>
    <p:handoutMasterId r:id="rId67"/>
  </p:handoutMasterIdLst>
  <p:sldIdLst>
    <p:sldId id="1339" r:id="rId3"/>
    <p:sldId id="1340" r:id="rId4"/>
    <p:sldId id="1341" r:id="rId5"/>
    <p:sldId id="1342" r:id="rId6"/>
    <p:sldId id="1343" r:id="rId7"/>
    <p:sldId id="1344" r:id="rId8"/>
    <p:sldId id="1345" r:id="rId9"/>
    <p:sldId id="1346" r:id="rId10"/>
    <p:sldId id="1347" r:id="rId11"/>
    <p:sldId id="1348" r:id="rId12"/>
    <p:sldId id="1350" r:id="rId13"/>
    <p:sldId id="1351" r:id="rId14"/>
    <p:sldId id="1352" r:id="rId15"/>
    <p:sldId id="1353" r:id="rId16"/>
    <p:sldId id="1354" r:id="rId17"/>
    <p:sldId id="1355" r:id="rId18"/>
    <p:sldId id="1356" r:id="rId19"/>
    <p:sldId id="1359" r:id="rId20"/>
    <p:sldId id="1360" r:id="rId21"/>
    <p:sldId id="1361" r:id="rId22"/>
    <p:sldId id="1362" r:id="rId23"/>
    <p:sldId id="1363" r:id="rId24"/>
    <p:sldId id="1364" r:id="rId25"/>
    <p:sldId id="1365" r:id="rId26"/>
    <p:sldId id="1366" r:id="rId27"/>
    <p:sldId id="1367" r:id="rId28"/>
    <p:sldId id="1368" r:id="rId29"/>
    <p:sldId id="1369" r:id="rId30"/>
    <p:sldId id="1370" r:id="rId31"/>
    <p:sldId id="1372" r:id="rId32"/>
    <p:sldId id="1373" r:id="rId33"/>
    <p:sldId id="1374" r:id="rId34"/>
    <p:sldId id="1379" r:id="rId35"/>
    <p:sldId id="1380" r:id="rId36"/>
    <p:sldId id="1384" r:id="rId37"/>
    <p:sldId id="1385" r:id="rId38"/>
    <p:sldId id="1386" r:id="rId39"/>
    <p:sldId id="1387" r:id="rId40"/>
    <p:sldId id="1388" r:id="rId41"/>
    <p:sldId id="1389" r:id="rId42"/>
    <p:sldId id="1390" r:id="rId43"/>
    <p:sldId id="1391" r:id="rId44"/>
    <p:sldId id="1392" r:id="rId45"/>
    <p:sldId id="1393" r:id="rId46"/>
    <p:sldId id="1394" r:id="rId47"/>
    <p:sldId id="1395" r:id="rId48"/>
    <p:sldId id="1396" r:id="rId49"/>
    <p:sldId id="1397" r:id="rId50"/>
    <p:sldId id="1398" r:id="rId51"/>
    <p:sldId id="1399" r:id="rId52"/>
    <p:sldId id="1400" r:id="rId53"/>
    <p:sldId id="1401" r:id="rId54"/>
    <p:sldId id="1402" r:id="rId55"/>
    <p:sldId id="1403" r:id="rId56"/>
    <p:sldId id="1404" r:id="rId57"/>
    <p:sldId id="1405" r:id="rId58"/>
    <p:sldId id="1406" r:id="rId59"/>
    <p:sldId id="1407" r:id="rId60"/>
    <p:sldId id="1408" r:id="rId61"/>
    <p:sldId id="1409" r:id="rId62"/>
    <p:sldId id="1410" r:id="rId63"/>
    <p:sldId id="1411" r:id="rId64"/>
    <p:sldId id="1412" r:id="rId65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84"/>
    <a:srgbClr val="133984"/>
    <a:srgbClr val="00FF00"/>
    <a:srgbClr val="12357C"/>
    <a:srgbClr val="FFFF00"/>
    <a:srgbClr val="93052E"/>
    <a:srgbClr val="DDDDDD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8" autoAdjust="0"/>
    <p:restoredTop sz="97168" autoAdjust="0"/>
  </p:normalViewPr>
  <p:slideViewPr>
    <p:cSldViewPr snapToObjects="1">
      <p:cViewPr varScale="1">
        <p:scale>
          <a:sx n="114" d="100"/>
          <a:sy n="114" d="100"/>
        </p:scale>
        <p:origin x="880" y="72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3660257-0405-4B46-8A92-ED99DE2B10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651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8EA9DD0-8206-4FA9-8823-4E77461E15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838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26C1EB92-A9DA-4FFB-B576-3A66352C70B5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9281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2151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26C1EB92-A9DA-4FFB-B576-3A66352C70B5}" type="slidenum">
              <a:rPr lang="en-US" altLang="zh-CN" sz="1200">
                <a:ea typeface="宋体" panose="02010600030101010101" pitchFamily="2" charset="-122"/>
              </a:rPr>
              <a:pPr algn="r"/>
              <a:t>11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7065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2335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91829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7335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3532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6025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4740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0089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390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2654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85750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3739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6883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8341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8604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8641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3602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9650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7819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8487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22570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96739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37153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89164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26C1EB92-A9DA-4FFB-B576-3A66352C70B5}" type="slidenum">
              <a:rPr lang="en-US" altLang="zh-CN" sz="1200">
                <a:ea typeface="宋体" panose="02010600030101010101" pitchFamily="2" charset="-122"/>
              </a:rPr>
              <a:pPr algn="r"/>
              <a:t>33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1765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87646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66616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94272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46946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94029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245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276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13524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33462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15419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20526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22390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78545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368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67881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637820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5867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63367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50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92495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51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020980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52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96403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53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24614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54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32967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55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48993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56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3658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57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20424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58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28039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59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0412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77033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60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64910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61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067199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62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6885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63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421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5207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3971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066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pic>
        <p:nvPicPr>
          <p:cNvPr id="10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C2B44-62C9-4F53-89AC-EDE20D48C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2163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11188" y="115888"/>
            <a:ext cx="8075612" cy="6208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477000"/>
            <a:ext cx="2613025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477000"/>
            <a:ext cx="3048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8DD88-0F99-4A92-AF93-FFE816360F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099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9" descr="0952583433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1" descr="19楼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2" descr="2005513101213664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1414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1414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  <p:sldLayoutId id="214748369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7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2" descr="badgeb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19200" y="2298918"/>
            <a:ext cx="6629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</a:rPr>
              <a:t>DNS – Domain Name System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</a:rPr>
              <a:t>The Web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</a:rPr>
              <a:t>Streaming Audio and Video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</a:rPr>
              <a:t>Content Delivery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3300" y="1350295"/>
            <a:ext cx="2552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Contents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0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07504" y="1844824"/>
            <a:ext cx="898837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For a peek at the state of the Internet: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Akamai’s State of the Internet Report (quarterly)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Cisco’s Visual Networking Index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Mary </a:t>
            </a:r>
            <a:r>
              <a:rPr lang="en-US" altLang="zh-CN" dirty="0" err="1">
                <a:solidFill>
                  <a:schemeClr val="tx1"/>
                </a:solidFill>
                <a:latin typeface="Cambria" panose="02040503050406030204" pitchFamily="18" charset="0"/>
              </a:rPr>
              <a:t>Meeker’s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 Internet Report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Robust Internet growth, esp. video, wireless and mobile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Most traffic is video, will be 90% of Internet in a few years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Wireless traffic will soon overtake wired traffic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Mobile traffic is still a small portion (15%) of overall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Growing attack traffic from China, also U.S. and Russia</a:t>
            </a:r>
          </a:p>
        </p:txBody>
      </p:sp>
      <p:sp>
        <p:nvSpPr>
          <p:cNvPr id="20" name="矩形 19"/>
          <p:cNvSpPr/>
          <p:nvPr/>
        </p:nvSpPr>
        <p:spPr>
          <a:xfrm>
            <a:off x="1524000" y="1196752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Evolution of Internet Applications</a:t>
            </a:r>
          </a:p>
          <a:p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5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19200" y="2298918"/>
            <a:ext cx="6629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DNS – Domain Name System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</a:rPr>
              <a:t>The Web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</a:rPr>
              <a:t>Streaming Audio and Video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</a:rPr>
              <a:t>Content Delivery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3300" y="1350295"/>
            <a:ext cx="2552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Contents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0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20582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The DNS (Domain Name System)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Human-readable host names, and more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Part 1: the distributed namespace</a:t>
            </a:r>
          </a:p>
        </p:txBody>
      </p:sp>
      <p:sp>
        <p:nvSpPr>
          <p:cNvPr id="20" name="矩形 19"/>
          <p:cNvSpPr/>
          <p:nvPr/>
        </p:nvSpPr>
        <p:spPr>
          <a:xfrm>
            <a:off x="2057400" y="1244025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The Domain Name System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748236"/>
            <a:ext cx="7051410" cy="24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20582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Names are higher-level identifiers for resources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Addresses are lower-level locators for resources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Resolution (or lookup) is mapping a name to an address</a:t>
            </a:r>
          </a:p>
        </p:txBody>
      </p:sp>
      <p:sp>
        <p:nvSpPr>
          <p:cNvPr id="20" name="矩形 19"/>
          <p:cNvSpPr/>
          <p:nvPr/>
        </p:nvSpPr>
        <p:spPr>
          <a:xfrm>
            <a:off x="2057400" y="1244025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The Domain Name System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87087"/>
            <a:ext cx="8444305" cy="21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4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79512" y="1981200"/>
            <a:ext cx="8772348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A naming service to map between host names and their IP addresses (and more)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www.uwa.edu.au 130.95.128.140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Goals: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Easy to manage (esp. with multiple parties)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Efficient (good performance, few resources)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Approach: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Distributed directory based on a hierarchical namespace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Automated protocol to tie pieces together</a:t>
            </a:r>
          </a:p>
        </p:txBody>
      </p:sp>
      <p:sp>
        <p:nvSpPr>
          <p:cNvPr id="20" name="矩形 19"/>
          <p:cNvSpPr/>
          <p:nvPr/>
        </p:nvSpPr>
        <p:spPr>
          <a:xfrm>
            <a:off x="2057400" y="1244025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The Domain Name System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77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07504" y="1916832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DNS namespace is hierarchical from the root down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Different parts delegated to different organizations</a:t>
            </a:r>
          </a:p>
          <a:p>
            <a:endParaRPr lang="en-US" altLang="zh-CN" sz="2600" dirty="0">
              <a:latin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24200" y="1244025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DNS Name Space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550" y="2895600"/>
            <a:ext cx="8713788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6"/>
          <p:cNvSpPr txBox="1"/>
          <p:nvPr/>
        </p:nvSpPr>
        <p:spPr>
          <a:xfrm>
            <a:off x="2485531" y="6495962"/>
            <a:ext cx="4365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2BD8"/>
                </a:solidFill>
                <a:latin typeface="Cambria" panose="02040503050406030204" pitchFamily="18" charset="0"/>
              </a:rPr>
              <a:t>The computer </a:t>
            </a:r>
            <a:r>
              <a:rPr lang="en-US" sz="2000" i="1" dirty="0">
                <a:solidFill>
                  <a:srgbClr val="FF2BD8"/>
                </a:solidFill>
                <a:latin typeface="Cambria" panose="02040503050406030204" pitchFamily="18" charset="0"/>
              </a:rPr>
              <a:t>robot.cs.washington.edu</a:t>
            </a:r>
          </a:p>
        </p:txBody>
      </p:sp>
      <p:cxnSp>
        <p:nvCxnSpPr>
          <p:cNvPr id="7" name="Straight Arrow Connector 8"/>
          <p:cNvCxnSpPr>
            <a:stCxn id="6" idx="1"/>
          </p:cNvCxnSpPr>
          <p:nvPr/>
        </p:nvCxnSpPr>
        <p:spPr bwMode="auto">
          <a:xfrm flipH="1" flipV="1">
            <a:off x="2153269" y="6407479"/>
            <a:ext cx="332262" cy="2885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5355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-36512" y="1905000"/>
            <a:ext cx="9361040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Run by ICANN (Internet Corp. for Assigned Names and Numbers)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Starting in ‘98; naming is financial, political, and international 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22+ generic TLDs</a:t>
            </a:r>
          </a:p>
          <a:p>
            <a:pPr lvl="1"/>
            <a:r>
              <a:rPr lang="pt-BR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Initially .com, .edu , .gov., .mil, .org, .net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Different TLDs have different usage policies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~250 country code TLDs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Two letters, e.g., “.au”, plus international characters since 2010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Many domain hacks, e.g., instagr.am (Armenia), goo.gl (Greenland)</a:t>
            </a:r>
          </a:p>
        </p:txBody>
      </p:sp>
      <p:sp>
        <p:nvSpPr>
          <p:cNvPr id="20" name="矩形 19"/>
          <p:cNvSpPr/>
          <p:nvPr/>
        </p:nvSpPr>
        <p:spPr>
          <a:xfrm>
            <a:off x="2057400" y="1244025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TLDs (Top-Level Domains)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057400" y="1244025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TLDs (Top-Level Domains)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28800"/>
            <a:ext cx="4400550" cy="476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42108" y="2057400"/>
            <a:ext cx="4353692" cy="4437114"/>
          </a:xfrm>
        </p:spPr>
        <p:txBody>
          <a:bodyPr/>
          <a:lstStyle/>
          <a:p>
            <a:r>
              <a:rPr lang="en-US" sz="2800" dirty="0">
                <a:latin typeface="Cambria" panose="02040503050406030204" pitchFamily="18" charset="0"/>
              </a:rPr>
              <a:t>Generic top-level domains are controlled by ICANN who appoints registrars to run them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73" y="4325461"/>
            <a:ext cx="1939763" cy="15518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35" y="4183936"/>
            <a:ext cx="219686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0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057400" y="1244025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TLDs (Top-Level Domains)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42108" y="2057400"/>
            <a:ext cx="8534348" cy="4437114"/>
          </a:xfrm>
        </p:spPr>
        <p:txBody>
          <a:bodyPr/>
          <a:lstStyle/>
          <a:p>
            <a:r>
              <a:rPr lang="en-US" sz="2800" dirty="0">
                <a:latin typeface="Cambria" panose="02040503050406030204" pitchFamily="18" charset="0"/>
              </a:rPr>
              <a:t>US to NGO Global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The contract regarding the IANA stewardship functions 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between ICANN and the National Telecommunications and Information Administration (NTIA) of the United States Department of Commerce 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Ended on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October 1, 2016</a:t>
            </a:r>
            <a:r>
              <a:rPr lang="en-US" sz="2400" dirty="0">
                <a:latin typeface="Cambria" panose="02040503050406030204" pitchFamily="18" charset="0"/>
              </a:rPr>
              <a:t>, formally transitioning the functions to the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global multi-stakeholder community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536412"/>
            <a:ext cx="1173243" cy="9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1981200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A zone is a contiguous portion of the namespace</a:t>
            </a:r>
          </a:p>
        </p:txBody>
      </p:sp>
      <p:sp>
        <p:nvSpPr>
          <p:cNvPr id="20" name="矩形 19"/>
          <p:cNvSpPr/>
          <p:nvPr/>
        </p:nvSpPr>
        <p:spPr>
          <a:xfrm>
            <a:off x="3581400" y="1244025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DNS Zone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950" y="2432251"/>
            <a:ext cx="8420100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6"/>
          <p:cNvSpPr/>
          <p:nvPr/>
        </p:nvSpPr>
        <p:spPr bwMode="auto">
          <a:xfrm>
            <a:off x="1769807" y="4886632"/>
            <a:ext cx="452284" cy="973393"/>
          </a:xfrm>
          <a:prstGeom prst="roundRect">
            <a:avLst>
              <a:gd name="adj" fmla="val 50000"/>
            </a:avLst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844409" y="5687956"/>
            <a:ext cx="166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BD8"/>
                </a:solidFill>
                <a:latin typeface="Cambria" panose="02040503050406030204" pitchFamily="18" charset="0"/>
              </a:rPr>
              <a:t>One zone</a:t>
            </a:r>
            <a:endParaRPr lang="en-US" i="1" dirty="0">
              <a:solidFill>
                <a:srgbClr val="FF2BD8"/>
              </a:solidFill>
              <a:latin typeface="Cambria" panose="02040503050406030204" pitchFamily="18" charset="0"/>
            </a:endParaRPr>
          </a:p>
        </p:txBody>
      </p:sp>
      <p:cxnSp>
        <p:nvCxnSpPr>
          <p:cNvPr id="13" name="Straight Arrow Connector 8"/>
          <p:cNvCxnSpPr/>
          <p:nvPr/>
        </p:nvCxnSpPr>
        <p:spPr bwMode="auto">
          <a:xfrm rot="10800000">
            <a:off x="2330248" y="5624052"/>
            <a:ext cx="461005" cy="2682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8916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20582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Starting the Application Layer!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Builds distributed “network services” (DNS, Web) on Transport services</a:t>
            </a:r>
          </a:p>
        </p:txBody>
      </p:sp>
      <p:sp>
        <p:nvSpPr>
          <p:cNvPr id="20" name="矩形 19"/>
          <p:cNvSpPr/>
          <p:nvPr/>
        </p:nvSpPr>
        <p:spPr>
          <a:xfrm>
            <a:off x="2667000" y="1244025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The Application Layer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grpSp>
        <p:nvGrpSpPr>
          <p:cNvPr id="17" name="Group 26"/>
          <p:cNvGrpSpPr/>
          <p:nvPr/>
        </p:nvGrpSpPr>
        <p:grpSpPr>
          <a:xfrm>
            <a:off x="3733800" y="3776774"/>
            <a:ext cx="2422376" cy="2676562"/>
            <a:chOff x="6753225" y="2648257"/>
            <a:chExt cx="1466850" cy="1920568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753225" y="41878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6753225" y="38068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6753225" y="2649404"/>
              <a:ext cx="1447800" cy="381000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6753225" y="3035300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6753225" y="3424371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6916738" y="4162425"/>
              <a:ext cx="11318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Physical</a:t>
              </a: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7145975" y="379730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Link</a:t>
              </a:r>
            </a:p>
          </p:txBody>
        </p:sp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6904038" y="3432175"/>
              <a:ext cx="1116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Network</a:t>
              </a: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6818313" y="3035300"/>
              <a:ext cx="1270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Transport</a:t>
              </a: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6791325" y="2648257"/>
              <a:ext cx="14287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35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5496" y="1981200"/>
            <a:ext cx="898837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Zones are the basis for distribution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EDU Registrar administers .</a:t>
            </a:r>
            <a:r>
              <a:rPr lang="en-US" altLang="zh-CN" dirty="0" err="1">
                <a:solidFill>
                  <a:schemeClr val="tx1"/>
                </a:solidFill>
                <a:latin typeface="Cambria" panose="02040503050406030204" pitchFamily="18" charset="0"/>
              </a:rPr>
              <a:t>edu</a:t>
            </a:r>
            <a:endParaRPr lang="en-US" altLang="zh-CN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UW administers washington.edu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CS&amp;E administers cs.washington.edu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Each zone has a </a:t>
            </a:r>
            <a:r>
              <a:rPr lang="en-US" altLang="zh-CN" dirty="0" err="1">
                <a:latin typeface="Cambria" panose="02040503050406030204" pitchFamily="18" charset="0"/>
              </a:rPr>
              <a:t>nameserver</a:t>
            </a:r>
            <a:r>
              <a:rPr lang="en-US" altLang="zh-CN" dirty="0">
                <a:latin typeface="Cambria" panose="02040503050406030204" pitchFamily="18" charset="0"/>
              </a:rPr>
              <a:t> to contact for information about it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Zone must include contacts for delegations, e.g., .</a:t>
            </a:r>
            <a:r>
              <a:rPr lang="en-US" altLang="zh-CN" dirty="0" err="1">
                <a:solidFill>
                  <a:schemeClr val="tx1"/>
                </a:solidFill>
                <a:latin typeface="Cambria" panose="02040503050406030204" pitchFamily="18" charset="0"/>
              </a:rPr>
              <a:t>edu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 knows </a:t>
            </a:r>
            <a:r>
              <a:rPr lang="en-US" altLang="zh-CN" dirty="0" err="1">
                <a:solidFill>
                  <a:schemeClr val="tx1"/>
                </a:solidFill>
                <a:latin typeface="Cambria" panose="02040503050406030204" pitchFamily="18" charset="0"/>
              </a:rPr>
              <a:t>nameserver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 for washington.edu</a:t>
            </a:r>
          </a:p>
        </p:txBody>
      </p:sp>
      <p:sp>
        <p:nvSpPr>
          <p:cNvPr id="20" name="矩形 19"/>
          <p:cNvSpPr/>
          <p:nvPr/>
        </p:nvSpPr>
        <p:spPr>
          <a:xfrm>
            <a:off x="3581400" y="1244025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DNS Zone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1902359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A zone is comprised of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DNS resource records </a:t>
            </a:r>
            <a:r>
              <a:rPr lang="en-US" altLang="zh-CN" dirty="0">
                <a:latin typeface="Cambria" panose="02040503050406030204" pitchFamily="18" charset="0"/>
              </a:rPr>
              <a:t>that give information for its domain names</a:t>
            </a:r>
          </a:p>
        </p:txBody>
      </p:sp>
      <p:sp>
        <p:nvSpPr>
          <p:cNvPr id="20" name="矩形 19"/>
          <p:cNvSpPr/>
          <p:nvPr/>
        </p:nvSpPr>
        <p:spPr>
          <a:xfrm>
            <a:off x="2438400" y="1244025"/>
            <a:ext cx="464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DNS Resource Records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4039" y="2971800"/>
            <a:ext cx="7121322" cy="355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051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7175" y="1676400"/>
            <a:ext cx="6418263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2438400" y="980728"/>
            <a:ext cx="464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DNS Resource Records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6324600"/>
            <a:ext cx="8229600" cy="87783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Cambria" panose="02040503050406030204" pitchFamily="18" charset="0"/>
              </a:rPr>
              <a:t> A portion of a possible DNS database for cs.vu.nl.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6585581" y="2973952"/>
            <a:ext cx="2101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2BD8"/>
                </a:solidFill>
                <a:latin typeface="Cambria" panose="02040503050406030204" pitchFamily="18" charset="0"/>
              </a:rPr>
              <a:t>IP addresses of computers</a:t>
            </a:r>
            <a:endParaRPr lang="en-US" sz="2000" i="1" dirty="0">
              <a:solidFill>
                <a:srgbClr val="FF2BD8"/>
              </a:solidFill>
              <a:latin typeface="Cambria" panose="02040503050406030204" pitchFamily="18" charset="0"/>
            </a:endParaRPr>
          </a:p>
        </p:txBody>
      </p:sp>
      <p:cxnSp>
        <p:nvCxnSpPr>
          <p:cNvPr id="9" name="Straight Arrow Connector 7"/>
          <p:cNvCxnSpPr/>
          <p:nvPr/>
        </p:nvCxnSpPr>
        <p:spPr bwMode="auto">
          <a:xfrm rot="10800000" flipV="1">
            <a:off x="5997678" y="3276604"/>
            <a:ext cx="515081" cy="21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570837" y="2310296"/>
            <a:ext cx="2115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2BD8"/>
                </a:solidFill>
                <a:latin typeface="Cambria" panose="02040503050406030204" pitchFamily="18" charset="0"/>
              </a:rPr>
              <a:t>Name server</a:t>
            </a:r>
            <a:endParaRPr lang="en-US" sz="2000" i="1" dirty="0">
              <a:solidFill>
                <a:srgbClr val="FF2BD8"/>
              </a:solidFill>
              <a:latin typeface="Cambria" panose="020405030504060302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10800000" flipV="1">
            <a:off x="5982934" y="2544124"/>
            <a:ext cx="515081" cy="21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541339" y="5200954"/>
            <a:ext cx="2145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2BD8"/>
                </a:solidFill>
                <a:latin typeface="Cambria" panose="02040503050406030204" pitchFamily="18" charset="0"/>
              </a:rPr>
              <a:t>Mail gateways</a:t>
            </a:r>
            <a:endParaRPr lang="en-US" sz="2000" i="1" dirty="0">
              <a:solidFill>
                <a:srgbClr val="FF2BD8"/>
              </a:solidFill>
              <a:latin typeface="Cambria" panose="020405030504060302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0800000" flipV="1">
            <a:off x="5973100" y="5405286"/>
            <a:ext cx="515081" cy="21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2542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1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1628800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Finding the IP address for a given hostname is called resolution and is done with the DNS protocol.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Resolution: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Computer requests local name server to resolve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Local name server asks the root name server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Root returns the name server for a lower zone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Continue down zones until name server can answer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DNS protocol: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Runs on UDP port 53, retransmits lost messages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Caches name server answers for better performance</a:t>
            </a:r>
          </a:p>
        </p:txBody>
      </p:sp>
      <p:sp>
        <p:nvSpPr>
          <p:cNvPr id="20" name="矩形 19"/>
          <p:cNvSpPr/>
          <p:nvPr/>
        </p:nvSpPr>
        <p:spPr>
          <a:xfrm>
            <a:off x="3048000" y="908720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DNS Resolution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1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048000" y="1244025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DNS Resolution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76" y="2056466"/>
            <a:ext cx="8878824" cy="381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862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19820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Recursive query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</a:t>
            </a:r>
            <a:r>
              <a:rPr lang="en-US" altLang="zh-CN" dirty="0" err="1">
                <a:solidFill>
                  <a:schemeClr val="tx1"/>
                </a:solidFill>
                <a:latin typeface="Cambria" panose="02040503050406030204" pitchFamily="18" charset="0"/>
              </a:rPr>
              <a:t>Nameserver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 completes resolution and returns the final answer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E.g., flits local </a:t>
            </a:r>
            <a:r>
              <a:rPr lang="en-US" altLang="zh-CN" dirty="0" err="1">
                <a:solidFill>
                  <a:schemeClr val="tx1"/>
                </a:solidFill>
                <a:latin typeface="Cambria" panose="02040503050406030204" pitchFamily="18" charset="0"/>
              </a:rPr>
              <a:t>nameserver</a:t>
            </a:r>
            <a:endParaRPr lang="en-US" altLang="zh-CN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Iterative query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</a:t>
            </a:r>
            <a:r>
              <a:rPr lang="en-US" altLang="zh-CN" dirty="0" err="1">
                <a:solidFill>
                  <a:schemeClr val="tx1"/>
                </a:solidFill>
                <a:latin typeface="Cambria" panose="02040503050406030204" pitchFamily="18" charset="0"/>
              </a:rPr>
              <a:t>Nameserver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 returns the answer or who to contact next for the answer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E.g., local </a:t>
            </a:r>
            <a:r>
              <a:rPr lang="en-US" altLang="zh-CN" dirty="0" err="1">
                <a:solidFill>
                  <a:schemeClr val="tx1"/>
                </a:solidFill>
                <a:latin typeface="Cambria" panose="02040503050406030204" pitchFamily="18" charset="0"/>
              </a:rPr>
              <a:t>nameserverall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 others</a:t>
            </a:r>
          </a:p>
        </p:txBody>
      </p:sp>
      <p:sp>
        <p:nvSpPr>
          <p:cNvPr id="20" name="矩形 19"/>
          <p:cNvSpPr/>
          <p:nvPr/>
        </p:nvSpPr>
        <p:spPr>
          <a:xfrm>
            <a:off x="3048000" y="1244025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DNS Resolution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1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19820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Recursive query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Lets server offload client burden (simple resolver) for manageability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Lets server cache over a pool of clients for better performance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Iterative query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Lets server “file and forget”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Easy to build high load servers</a:t>
            </a:r>
          </a:p>
        </p:txBody>
      </p:sp>
      <p:sp>
        <p:nvSpPr>
          <p:cNvPr id="20" name="矩形 19"/>
          <p:cNvSpPr/>
          <p:nvPr/>
        </p:nvSpPr>
        <p:spPr>
          <a:xfrm>
            <a:off x="3048000" y="1244025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DNS Resolution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0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19820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Resolution latency should be low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Adds delay to web browsing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Cache query/responses to answer future queries immediately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Including partial (iterative) answers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Responses carry a TTL for caching</a:t>
            </a:r>
          </a:p>
        </p:txBody>
      </p:sp>
      <p:sp>
        <p:nvSpPr>
          <p:cNvPr id="20" name="矩形 19"/>
          <p:cNvSpPr/>
          <p:nvPr/>
        </p:nvSpPr>
        <p:spPr>
          <a:xfrm>
            <a:off x="3276600" y="1244025"/>
            <a:ext cx="289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DNS Caching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11" y="5069967"/>
            <a:ext cx="5843326" cy="15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0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19820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flits.cs.vu.nl now resolves eng.washington.edu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And previous resolutions cut out most of the process</a:t>
            </a:r>
          </a:p>
        </p:txBody>
      </p:sp>
      <p:sp>
        <p:nvSpPr>
          <p:cNvPr id="20" name="矩形 19"/>
          <p:cNvSpPr/>
          <p:nvPr/>
        </p:nvSpPr>
        <p:spPr>
          <a:xfrm>
            <a:off x="3276600" y="1244025"/>
            <a:ext cx="289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DNS Caching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476" y="3220824"/>
            <a:ext cx="9357876" cy="287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1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-82762" y="1628800"/>
            <a:ext cx="928903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Local </a:t>
            </a:r>
            <a:r>
              <a:rPr lang="en-US" altLang="zh-CN" dirty="0" err="1">
                <a:latin typeface="Cambria" panose="02040503050406030204" pitchFamily="18" charset="0"/>
              </a:rPr>
              <a:t>nameservers</a:t>
            </a:r>
            <a:r>
              <a:rPr lang="en-US" altLang="zh-CN" dirty="0">
                <a:latin typeface="Cambria" panose="02040503050406030204" pitchFamily="18" charset="0"/>
              </a:rPr>
              <a:t> typically run by IT (enterprise, ISP)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But may be your host or AP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Or alternatives e.g., Google public DNS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Clients need to be able to contact their local </a:t>
            </a:r>
            <a:r>
              <a:rPr lang="en-US" altLang="zh-CN" dirty="0" err="1">
                <a:latin typeface="Cambria" panose="02040503050406030204" pitchFamily="18" charset="0"/>
              </a:rPr>
              <a:t>nameservers</a:t>
            </a:r>
            <a:endParaRPr lang="en-US" altLang="zh-CN" dirty="0">
              <a:latin typeface="Cambria" panose="02040503050406030204" pitchFamily="18" charset="0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Typically configured via DHCP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Root (dot) is served by 13 server names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a.root-servers.net to m.root-servers.net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All </a:t>
            </a:r>
            <a:r>
              <a:rPr lang="en-US" altLang="zh-CN" dirty="0" err="1">
                <a:solidFill>
                  <a:schemeClr val="tx1"/>
                </a:solidFill>
                <a:latin typeface="Cambria" panose="02040503050406030204" pitchFamily="18" charset="0"/>
              </a:rPr>
              <a:t>nameservers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 need root IP addresses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There are &gt;250 distributed server instances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Highly reachable, reliable service</a:t>
            </a:r>
          </a:p>
        </p:txBody>
      </p:sp>
      <p:sp>
        <p:nvSpPr>
          <p:cNvPr id="20" name="矩形 19"/>
          <p:cNvSpPr/>
          <p:nvPr/>
        </p:nvSpPr>
        <p:spPr>
          <a:xfrm>
            <a:off x="3276600" y="836712"/>
            <a:ext cx="289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DNS Servers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0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20582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Application layer protocols are often part of an “app”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But don’t need a GUI, e.g., DNS</a:t>
            </a:r>
          </a:p>
        </p:txBody>
      </p:sp>
      <p:sp>
        <p:nvSpPr>
          <p:cNvPr id="20" name="矩形 19"/>
          <p:cNvSpPr/>
          <p:nvPr/>
        </p:nvSpPr>
        <p:spPr>
          <a:xfrm>
            <a:off x="2667000" y="1244025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The Application Layer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351418"/>
            <a:ext cx="6019800" cy="278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7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1828800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Query and response messages</a:t>
            </a:r>
          </a:p>
          <a:p>
            <a:pPr lvl="1"/>
            <a:r>
              <a:rPr lang="fr-FR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Built on UDP messages, port 53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ARQ for reliability; server is stateless!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Messages linked by a 16-bit ID field</a:t>
            </a:r>
          </a:p>
        </p:txBody>
      </p:sp>
      <p:sp>
        <p:nvSpPr>
          <p:cNvPr id="20" name="矩形 19"/>
          <p:cNvSpPr/>
          <p:nvPr/>
        </p:nvSpPr>
        <p:spPr>
          <a:xfrm>
            <a:off x="3276600" y="1244025"/>
            <a:ext cx="289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DNS Protocol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981027"/>
            <a:ext cx="4800600" cy="24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1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1828800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Service reliability via replicas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Run multiple </a:t>
            </a:r>
            <a:r>
              <a:rPr lang="en-US" altLang="zh-CN" dirty="0" err="1">
                <a:solidFill>
                  <a:schemeClr val="tx1"/>
                </a:solidFill>
                <a:latin typeface="Cambria" panose="02040503050406030204" pitchFamily="18" charset="0"/>
              </a:rPr>
              <a:t>nameservers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 for domain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Return the list; clients use one answer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Helps distribute load too</a:t>
            </a:r>
          </a:p>
        </p:txBody>
      </p:sp>
      <p:sp>
        <p:nvSpPr>
          <p:cNvPr id="20" name="矩形 19"/>
          <p:cNvSpPr/>
          <p:nvPr/>
        </p:nvSpPr>
        <p:spPr>
          <a:xfrm>
            <a:off x="3276600" y="1244025"/>
            <a:ext cx="289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DNS Protocol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081626"/>
            <a:ext cx="5114734" cy="215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0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1828800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Security is a major issue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Compromise redirects to wrong site!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Not part of initial protocols ..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DNSSEC (DNS Security Extensions)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Long under development, now partially deployed. We’ll look at it later</a:t>
            </a:r>
          </a:p>
        </p:txBody>
      </p:sp>
      <p:sp>
        <p:nvSpPr>
          <p:cNvPr id="20" name="矩形 19"/>
          <p:cNvSpPr/>
          <p:nvPr/>
        </p:nvSpPr>
        <p:spPr>
          <a:xfrm>
            <a:off x="3276600" y="1244025"/>
            <a:ext cx="289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DNS Protocol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930871"/>
            <a:ext cx="4267200" cy="173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8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19200" y="2298918"/>
            <a:ext cx="6629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DNS – Domain Name System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</a:rPr>
              <a:t>The Web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</a:rPr>
              <a:t>Content Delivery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3300" y="1350295"/>
            <a:ext cx="2552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Contents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54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20582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Continue the Application Layer!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Builds distributed “network services” (DNS, Web) on Transport services</a:t>
            </a:r>
          </a:p>
        </p:txBody>
      </p:sp>
      <p:sp>
        <p:nvSpPr>
          <p:cNvPr id="20" name="矩形 19"/>
          <p:cNvSpPr/>
          <p:nvPr/>
        </p:nvSpPr>
        <p:spPr>
          <a:xfrm>
            <a:off x="2667000" y="1244025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The Application Layer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grpSp>
        <p:nvGrpSpPr>
          <p:cNvPr id="17" name="Group 26"/>
          <p:cNvGrpSpPr/>
          <p:nvPr/>
        </p:nvGrpSpPr>
        <p:grpSpPr>
          <a:xfrm>
            <a:off x="3733800" y="3776774"/>
            <a:ext cx="1466850" cy="1920568"/>
            <a:chOff x="6753225" y="2648257"/>
            <a:chExt cx="1466850" cy="1920568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753225" y="41878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6753225" y="38068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6753225" y="2649404"/>
              <a:ext cx="1447800" cy="381000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6753225" y="3035300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6753225" y="3424371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6916738" y="4162425"/>
              <a:ext cx="11318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Physical</a:t>
              </a: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7145975" y="379730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Link</a:t>
              </a:r>
            </a:p>
          </p:txBody>
        </p:sp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6904038" y="3432175"/>
              <a:ext cx="1116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Network</a:t>
              </a: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6818313" y="3035300"/>
              <a:ext cx="1270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Transport</a:t>
              </a: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6791325" y="2648257"/>
              <a:ext cx="14287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90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28600" y="1828800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2600" dirty="0">
                <a:latin typeface="Cambria" panose="02040503050406030204" pitchFamily="18" charset="0"/>
              </a:rPr>
              <a:t>HTTP is a request/response protocol </a:t>
            </a:r>
            <a:r>
              <a:rPr lang="en-US" altLang="zh-CN" sz="2600" dirty="0">
                <a:latin typeface="Cambria" panose="02040503050406030204" pitchFamily="18" charset="0"/>
              </a:rPr>
              <a:t>for fetching Web resources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Runs on TCP, typically port 80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Part of browser/server app</a:t>
            </a:r>
          </a:p>
        </p:txBody>
      </p:sp>
      <p:sp>
        <p:nvSpPr>
          <p:cNvPr id="20" name="矩形 19"/>
          <p:cNvSpPr/>
          <p:nvPr/>
        </p:nvSpPr>
        <p:spPr>
          <a:xfrm>
            <a:off x="3276600" y="1244025"/>
            <a:ext cx="342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HTTP Protocol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10000"/>
            <a:ext cx="535528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0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76600" y="972017"/>
            <a:ext cx="342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HTTP Protocol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ectangle 3"/>
          <p:cNvSpPr>
            <a:spLocks noGrp="1" noChangeArrowheads="1"/>
          </p:cNvSpPr>
          <p:nvPr>
            <p:ph idx="1"/>
          </p:nvPr>
        </p:nvSpPr>
        <p:spPr>
          <a:xfrm>
            <a:off x="160784" y="1700808"/>
            <a:ext cx="8947720" cy="4867275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400" dirty="0">
                <a:latin typeface="Cambria" panose="02040503050406030204" pitchFamily="18" charset="0"/>
              </a:rPr>
              <a:t>Pages are named with URLs (Uniform Resource Locators)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Example:   </a:t>
            </a:r>
            <a:r>
              <a:rPr lang="en-US" sz="2400" u="sng" dirty="0">
                <a:solidFill>
                  <a:srgbClr val="0000FF"/>
                </a:solidFill>
                <a:latin typeface="Cambria" panose="02040503050406030204" pitchFamily="18" charset="0"/>
              </a:rPr>
              <a:t>http://www.phdcomics.com/comics.php</a:t>
            </a:r>
            <a:endParaRPr lang="en-US" u="sng" dirty="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  <p:grpSp>
        <p:nvGrpSpPr>
          <p:cNvPr id="21" name="Group 13"/>
          <p:cNvGrpSpPr/>
          <p:nvPr/>
        </p:nvGrpSpPr>
        <p:grpSpPr>
          <a:xfrm>
            <a:off x="1423987" y="3419475"/>
            <a:ext cx="6734175" cy="2981325"/>
            <a:chOff x="1495425" y="2276475"/>
            <a:chExt cx="7372349" cy="3478782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95425" y="2276475"/>
              <a:ext cx="7372349" cy="3478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Rectangle 8"/>
            <p:cNvSpPr/>
            <p:nvPr/>
          </p:nvSpPr>
          <p:spPr bwMode="auto">
            <a:xfrm>
              <a:off x="1543050" y="2686050"/>
              <a:ext cx="866775" cy="371475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</p:grpSp>
      <p:sp>
        <p:nvSpPr>
          <p:cNvPr id="24" name="TextBox 9"/>
          <p:cNvSpPr txBox="1"/>
          <p:nvPr/>
        </p:nvSpPr>
        <p:spPr>
          <a:xfrm>
            <a:off x="304800" y="3733800"/>
            <a:ext cx="876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Our</a:t>
            </a:r>
          </a:p>
          <a:p>
            <a:pPr algn="ctr"/>
            <a:r>
              <a:rPr lang="en-US" dirty="0">
                <a:latin typeface="Cambria" panose="02040503050406030204" pitchFamily="18" charset="0"/>
              </a:rPr>
              <a:t>focus</a:t>
            </a:r>
          </a:p>
        </p:txBody>
      </p:sp>
      <p:cxnSp>
        <p:nvCxnSpPr>
          <p:cNvPr id="25" name="Straight Arrow Connector 11"/>
          <p:cNvCxnSpPr/>
          <p:nvPr/>
        </p:nvCxnSpPr>
        <p:spPr bwMode="auto">
          <a:xfrm flipV="1">
            <a:off x="1033462" y="3940345"/>
            <a:ext cx="400050" cy="1333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ight Brace 14"/>
          <p:cNvSpPr/>
          <p:nvPr/>
        </p:nvSpPr>
        <p:spPr bwMode="auto">
          <a:xfrm rot="16200000" flipH="1">
            <a:off x="2947332" y="2535441"/>
            <a:ext cx="228978" cy="643740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7" name="Right Brace 15"/>
          <p:cNvSpPr/>
          <p:nvPr/>
        </p:nvSpPr>
        <p:spPr bwMode="auto">
          <a:xfrm rot="16200000" flipH="1">
            <a:off x="4818264" y="1504852"/>
            <a:ext cx="226834" cy="2707060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8" name="Right Brace 16"/>
          <p:cNvSpPr/>
          <p:nvPr/>
        </p:nvSpPr>
        <p:spPr bwMode="auto">
          <a:xfrm rot="16200000" flipH="1">
            <a:off x="7066630" y="2116879"/>
            <a:ext cx="224687" cy="1485155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" name="TextBox 17"/>
          <p:cNvSpPr txBox="1"/>
          <p:nvPr/>
        </p:nvSpPr>
        <p:spPr>
          <a:xfrm>
            <a:off x="2438400" y="2952690"/>
            <a:ext cx="1292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Protocol</a:t>
            </a:r>
          </a:p>
        </p:txBody>
      </p:sp>
      <p:sp>
        <p:nvSpPr>
          <p:cNvPr id="30" name="TextBox 18"/>
          <p:cNvSpPr txBox="1"/>
          <p:nvPr/>
        </p:nvSpPr>
        <p:spPr>
          <a:xfrm>
            <a:off x="5986500" y="2952690"/>
            <a:ext cx="2163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" panose="02040503050406030204" pitchFamily="18" charset="0"/>
              </a:rPr>
              <a:t>Page on server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4263951" y="2952690"/>
            <a:ext cx="1292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" panose="02040503050406030204" pitchFamily="18" charset="0"/>
              </a:rPr>
              <a:t>Server</a:t>
            </a:r>
          </a:p>
        </p:txBody>
      </p:sp>
      <p:sp>
        <p:nvSpPr>
          <p:cNvPr id="33" name="TextBox 20"/>
          <p:cNvSpPr txBox="1"/>
          <p:nvPr/>
        </p:nvSpPr>
        <p:spPr>
          <a:xfrm>
            <a:off x="3180072" y="6320135"/>
            <a:ext cx="329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2BD8"/>
                </a:solidFill>
                <a:latin typeface="Cambria" panose="02040503050406030204" pitchFamily="18" charset="0"/>
              </a:rPr>
              <a:t>Common URL protocols</a:t>
            </a:r>
          </a:p>
        </p:txBody>
      </p:sp>
    </p:spTree>
    <p:extLst>
      <p:ext uri="{BB962C8B-B14F-4D97-AF65-F5344CB8AC3E}">
        <p14:creationId xmlns:p14="http://schemas.microsoft.com/office/powerpoint/2010/main" val="75022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0" animBg="1"/>
      <p:bldP spid="28" grpId="0" animBg="1"/>
      <p:bldP spid="29" grpId="0"/>
      <p:bldP spid="30" grpId="0"/>
      <p:bldP spid="32" grpId="0"/>
      <p:bldP spid="3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28600" y="1981200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Start with the page URL: 			http://en.wikipedia.org/wiki/Vegemite</a:t>
            </a:r>
          </a:p>
          <a:p>
            <a:r>
              <a:rPr lang="en-US" altLang="zh-CN" sz="2600" dirty="0">
                <a:latin typeface="Cambria" panose="02040503050406030204" pitchFamily="18" charset="0"/>
              </a:rPr>
              <a:t>Steps: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Resolve the server to IP address (DNS)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Set up TCP connection to the server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Send HTTP request for the page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(Await HTTP response for the page)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Execute / fetch embedded resources / render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Clean up any idle TCP connections</a:t>
            </a:r>
          </a:p>
        </p:txBody>
      </p:sp>
      <p:sp>
        <p:nvSpPr>
          <p:cNvPr id="20" name="矩形 19"/>
          <p:cNvSpPr/>
          <p:nvPr/>
        </p:nvSpPr>
        <p:spPr>
          <a:xfrm>
            <a:off x="3276600" y="1244025"/>
            <a:ext cx="342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HTTP Protocol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0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28600" y="1981200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Static web page is a file contents, e.g., image</a:t>
            </a:r>
          </a:p>
          <a:p>
            <a:r>
              <a:rPr lang="en-US" altLang="zh-CN" sz="2600" dirty="0">
                <a:latin typeface="Cambria" panose="02040503050406030204" pitchFamily="18" charset="0"/>
              </a:rPr>
              <a:t>Dynamic web page is the result of program execution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</a:t>
            </a:r>
            <a:r>
              <a:rPr lang="en-US" altLang="zh-CN" sz="2200" dirty="0" err="1">
                <a:latin typeface="Cambria" panose="02040503050406030204" pitchFamily="18" charset="0"/>
              </a:rPr>
              <a:t>Javascript</a:t>
            </a:r>
            <a:r>
              <a:rPr lang="en-US" altLang="zh-CN" sz="2200" dirty="0">
                <a:latin typeface="Cambria" panose="02040503050406030204" pitchFamily="18" charset="0"/>
              </a:rPr>
              <a:t> on client, PHP on server, or both</a:t>
            </a:r>
          </a:p>
        </p:txBody>
      </p:sp>
      <p:sp>
        <p:nvSpPr>
          <p:cNvPr id="20" name="矩形 19"/>
          <p:cNvSpPr/>
          <p:nvPr/>
        </p:nvSpPr>
        <p:spPr>
          <a:xfrm>
            <a:off x="2438400" y="1244025"/>
            <a:ext cx="510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Static and Dynamic Pages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3" y="3705225"/>
            <a:ext cx="82391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286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28600" y="20582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Static Web pages are simply files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Have the same contents for each viewing</a:t>
            </a:r>
          </a:p>
          <a:p>
            <a:r>
              <a:rPr lang="en-US" altLang="zh-CN" sz="2600" dirty="0">
                <a:latin typeface="Cambria" panose="02040503050406030204" pitchFamily="18" charset="0"/>
              </a:rPr>
              <a:t>Can be visually rich and interactive nonetheless: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HTML that mixes text and images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Forms that gather user input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Style sheets that tailor presentation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Vector graphics, videos, and more (over) . . .</a:t>
            </a:r>
          </a:p>
        </p:txBody>
      </p:sp>
      <p:sp>
        <p:nvSpPr>
          <p:cNvPr id="20" name="矩形 19"/>
          <p:cNvSpPr/>
          <p:nvPr/>
        </p:nvSpPr>
        <p:spPr>
          <a:xfrm>
            <a:off x="3505200" y="1244025"/>
            <a:ext cx="281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Static Pages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44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0" y="2058207"/>
            <a:ext cx="9036496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Application layer messages are often split over multiple packets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Or may be aggregated in a packet …</a:t>
            </a:r>
          </a:p>
        </p:txBody>
      </p:sp>
      <p:sp>
        <p:nvSpPr>
          <p:cNvPr id="20" name="矩形 19"/>
          <p:cNvSpPr/>
          <p:nvPr/>
        </p:nvSpPr>
        <p:spPr>
          <a:xfrm>
            <a:off x="2667000" y="1244025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The Application Layer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733800"/>
            <a:ext cx="7201969" cy="2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9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429000" y="1066800"/>
            <a:ext cx="281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Static Pages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76400"/>
            <a:ext cx="6781800" cy="500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520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048000" y="1244025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Dynamic Pages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9820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Dynamic pages are generated by programs running at the server (with a database) and the client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E.g., PHP at server, JavaScript at client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Pages vary each time like using an application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3" y="3857625"/>
            <a:ext cx="82391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214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048000" y="1091625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Dynamic Pages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43075"/>
            <a:ext cx="4114800" cy="4867275"/>
          </a:xfrm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b="12054"/>
          <a:stretch>
            <a:fillRect/>
          </a:stretch>
        </p:blipFill>
        <p:spPr bwMode="auto">
          <a:xfrm>
            <a:off x="3432176" y="1768475"/>
            <a:ext cx="503555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 b="18008"/>
          <a:stretch>
            <a:fillRect/>
          </a:stretch>
        </p:blipFill>
        <p:spPr bwMode="auto">
          <a:xfrm>
            <a:off x="3209925" y="3743325"/>
            <a:ext cx="4829175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00425" y="5372100"/>
            <a:ext cx="29146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Brace 13"/>
          <p:cNvSpPr/>
          <p:nvPr/>
        </p:nvSpPr>
        <p:spPr bwMode="auto">
          <a:xfrm flipH="1">
            <a:off x="3248025" y="3844102"/>
            <a:ext cx="233994" cy="1308923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304801" y="2182972"/>
            <a:ext cx="3105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Web page that gets form input and calls a server program </a:t>
            </a:r>
          </a:p>
        </p:txBody>
      </p:sp>
      <p:sp>
        <p:nvSpPr>
          <p:cNvPr id="14" name="Right Brace 15"/>
          <p:cNvSpPr/>
          <p:nvPr/>
        </p:nvSpPr>
        <p:spPr bwMode="auto">
          <a:xfrm flipH="1">
            <a:off x="3257549" y="1857376"/>
            <a:ext cx="224469" cy="1700232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5" name="Right Brace 16"/>
          <p:cNvSpPr/>
          <p:nvPr/>
        </p:nvSpPr>
        <p:spPr bwMode="auto">
          <a:xfrm flipH="1">
            <a:off x="3248025" y="5463352"/>
            <a:ext cx="233994" cy="1308923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304801" y="3964147"/>
            <a:ext cx="3067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PHP server program that creates a custom Web page</a:t>
            </a:r>
          </a:p>
        </p:txBody>
      </p:sp>
      <p:sp>
        <p:nvSpPr>
          <p:cNvPr id="17" name="TextBox 18"/>
          <p:cNvSpPr txBox="1"/>
          <p:nvPr/>
        </p:nvSpPr>
        <p:spPr>
          <a:xfrm>
            <a:off x="304802" y="5592922"/>
            <a:ext cx="3095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Resulting Web page (for inputs “Barbara” and “32”)</a:t>
            </a:r>
          </a:p>
        </p:txBody>
      </p:sp>
      <p:sp>
        <p:nvSpPr>
          <p:cNvPr id="19" name="Rectangle 19"/>
          <p:cNvSpPr/>
          <p:nvPr/>
        </p:nvSpPr>
        <p:spPr bwMode="auto">
          <a:xfrm>
            <a:off x="3981451" y="4400550"/>
            <a:ext cx="1704974" cy="180975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943601" y="4600576"/>
            <a:ext cx="1895474" cy="190500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43627" y="3790920"/>
            <a:ext cx="140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PHP calls</a:t>
            </a:r>
          </a:p>
        </p:txBody>
      </p:sp>
      <p:cxnSp>
        <p:nvCxnSpPr>
          <p:cNvPr id="23" name="Straight Arrow Connector 23"/>
          <p:cNvCxnSpPr/>
          <p:nvPr/>
        </p:nvCxnSpPr>
        <p:spPr bwMode="auto">
          <a:xfrm rot="10800000" flipV="1">
            <a:off x="5457826" y="4029074"/>
            <a:ext cx="581025" cy="2762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5"/>
          <p:cNvCxnSpPr/>
          <p:nvPr/>
        </p:nvCxnSpPr>
        <p:spPr bwMode="auto">
          <a:xfrm rot="5400000">
            <a:off x="5995988" y="4310062"/>
            <a:ext cx="352425" cy="1143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96122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048000" y="1143000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Dynamic Pages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43075"/>
            <a:ext cx="4114800" cy="4867275"/>
          </a:xfrm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8513" y="1905000"/>
            <a:ext cx="5102225" cy="487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8"/>
          <p:cNvSpPr txBox="1"/>
          <p:nvPr/>
        </p:nvSpPr>
        <p:spPr>
          <a:xfrm>
            <a:off x="0" y="2795747"/>
            <a:ext cx="3267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" panose="02040503050406030204" pitchFamily="18" charset="0"/>
              </a:rPr>
              <a:t>JavaScript program produces result  page in the browser</a:t>
            </a:r>
          </a:p>
        </p:txBody>
      </p:sp>
      <p:sp>
        <p:nvSpPr>
          <p:cNvPr id="30" name="Right Brace 9"/>
          <p:cNvSpPr/>
          <p:nvPr/>
        </p:nvSpPr>
        <p:spPr bwMode="auto">
          <a:xfrm flipH="1">
            <a:off x="3248024" y="1984375"/>
            <a:ext cx="233993" cy="2724149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0" y="5224622"/>
            <a:ext cx="3267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" panose="02040503050406030204" pitchFamily="18" charset="0"/>
              </a:rPr>
              <a:t>First page with form, gets input and calls program above</a:t>
            </a:r>
          </a:p>
        </p:txBody>
      </p:sp>
      <p:sp>
        <p:nvSpPr>
          <p:cNvPr id="32" name="Right Brace 11"/>
          <p:cNvSpPr/>
          <p:nvPr/>
        </p:nvSpPr>
        <p:spPr bwMode="auto">
          <a:xfrm flipH="1">
            <a:off x="3276599" y="4899026"/>
            <a:ext cx="224469" cy="1700232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3854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6200" y="19820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The difference between server and client programs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143000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Dynamic Pages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grpSp>
        <p:nvGrpSpPr>
          <p:cNvPr id="9" name="Group 13"/>
          <p:cNvGrpSpPr/>
          <p:nvPr/>
        </p:nvGrpSpPr>
        <p:grpSpPr>
          <a:xfrm>
            <a:off x="152400" y="2743200"/>
            <a:ext cx="9113152" cy="2520980"/>
            <a:chOff x="530225" y="3244850"/>
            <a:chExt cx="8355852" cy="227971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0225" y="3244850"/>
              <a:ext cx="3981450" cy="203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06950" y="3284538"/>
              <a:ext cx="3600450" cy="203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9"/>
            <p:cNvSpPr/>
            <p:nvPr/>
          </p:nvSpPr>
          <p:spPr bwMode="auto">
            <a:xfrm>
              <a:off x="1971675" y="4867275"/>
              <a:ext cx="400050" cy="2952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3" name="Rectangle 10"/>
            <p:cNvSpPr/>
            <p:nvPr/>
          </p:nvSpPr>
          <p:spPr bwMode="auto">
            <a:xfrm>
              <a:off x="6296025" y="4867275"/>
              <a:ext cx="400050" cy="2952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752475" y="5095875"/>
              <a:ext cx="35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2BD8"/>
                  </a:solidFill>
                  <a:latin typeface="Cambria" panose="02040503050406030204" pitchFamily="18" charset="0"/>
                </a:rPr>
                <a:t>Server-side scripting with PHP</a:t>
              </a:r>
            </a:p>
          </p:txBody>
        </p:sp>
        <p:sp>
          <p:nvSpPr>
            <p:cNvPr id="15" name="TextBox 12"/>
            <p:cNvSpPr txBox="1"/>
            <p:nvPr/>
          </p:nvSpPr>
          <p:spPr>
            <a:xfrm>
              <a:off x="4800600" y="5124450"/>
              <a:ext cx="40854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2BD8"/>
                  </a:solidFill>
                  <a:latin typeface="Cambria" panose="02040503050406030204" pitchFamily="18" charset="0"/>
                </a:rPr>
                <a:t>Client-side scripting with JavaScript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066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28600" y="1981200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Cookies support </a:t>
            </a:r>
            <a:r>
              <a:rPr lang="en-US" altLang="zh-CN" sz="2600" dirty="0" err="1">
                <a:latin typeface="Cambria" panose="02040503050406030204" pitchFamily="18" charset="0"/>
              </a:rPr>
              <a:t>stateful</a:t>
            </a:r>
            <a:r>
              <a:rPr lang="en-US" altLang="zh-CN" sz="2600" dirty="0">
                <a:latin typeface="Cambria" panose="02040503050406030204" pitchFamily="18" charset="0"/>
              </a:rPr>
              <a:t> client/server interactions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Server sends cookies (state) with page response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Client stores cookies across page fetches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Client sends cookies back to server with requests</a:t>
            </a:r>
          </a:p>
        </p:txBody>
      </p:sp>
      <p:sp>
        <p:nvSpPr>
          <p:cNvPr id="20" name="矩形 19"/>
          <p:cNvSpPr/>
          <p:nvPr/>
        </p:nvSpPr>
        <p:spPr>
          <a:xfrm>
            <a:off x="3657600" y="1244025"/>
            <a:ext cx="251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Cookies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025281"/>
            <a:ext cx="8109743" cy="170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8"/>
          <p:cNvSpPr txBox="1"/>
          <p:nvPr/>
        </p:nvSpPr>
        <p:spPr>
          <a:xfrm>
            <a:off x="3153695" y="5726668"/>
            <a:ext cx="2836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2BD8"/>
                </a:solidFill>
                <a:latin typeface="Cambria" panose="02040503050406030204" pitchFamily="18" charset="0"/>
              </a:rPr>
              <a:t>Examples of cookies</a:t>
            </a:r>
          </a:p>
        </p:txBody>
      </p:sp>
    </p:spTree>
    <p:extLst>
      <p:ext uri="{BB962C8B-B14F-4D97-AF65-F5344CB8AC3E}">
        <p14:creationId xmlns:p14="http://schemas.microsoft.com/office/powerpoint/2010/main" val="14553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28600" y="1981200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Originally a simple protocol, with many options added over time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Text-based commands, headers</a:t>
            </a:r>
          </a:p>
          <a:p>
            <a:r>
              <a:rPr lang="en-US" altLang="zh-CN" sz="2600" dirty="0">
                <a:latin typeface="Cambria" panose="02040503050406030204" pitchFamily="18" charset="0"/>
              </a:rPr>
              <a:t>Try it yourself: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As a “browser” fetching a URL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Run “telnet en.wikipedia.org 80”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Type “GET /wiki/</a:t>
            </a:r>
            <a:r>
              <a:rPr lang="en-US" altLang="zh-CN" sz="2200" dirty="0" err="1">
                <a:latin typeface="Cambria" panose="02040503050406030204" pitchFamily="18" charset="0"/>
              </a:rPr>
              <a:t>Main_Page</a:t>
            </a:r>
            <a:r>
              <a:rPr lang="en-US" altLang="zh-CN" sz="2200" dirty="0">
                <a:latin typeface="Cambria" panose="02040503050406030204" pitchFamily="18" charset="0"/>
              </a:rPr>
              <a:t> HTTP/1.1” to server followed by a blank line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Server will return HTTP response with the page contents (or other info)</a:t>
            </a:r>
          </a:p>
        </p:txBody>
      </p:sp>
      <p:sp>
        <p:nvSpPr>
          <p:cNvPr id="20" name="矩形 19"/>
          <p:cNvSpPr/>
          <p:nvPr/>
        </p:nvSpPr>
        <p:spPr>
          <a:xfrm>
            <a:off x="3200400" y="1244025"/>
            <a:ext cx="358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HTTP Protocol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2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6200" y="1600200"/>
            <a:ext cx="8915400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HTTP uses persistent connections to improve performance</a:t>
            </a:r>
          </a:p>
        </p:txBody>
      </p:sp>
      <p:sp>
        <p:nvSpPr>
          <p:cNvPr id="20" name="矩形 19"/>
          <p:cNvSpPr/>
          <p:nvPr/>
        </p:nvSpPr>
        <p:spPr>
          <a:xfrm>
            <a:off x="3200400" y="1066800"/>
            <a:ext cx="358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HTTP Protocol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t="3254" b="9680"/>
          <a:stretch>
            <a:fillRect/>
          </a:stretch>
        </p:blipFill>
        <p:spPr bwMode="auto">
          <a:xfrm>
            <a:off x="614362" y="2165131"/>
            <a:ext cx="7915275" cy="393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8"/>
          <p:cNvSpPr txBox="1"/>
          <p:nvPr/>
        </p:nvSpPr>
        <p:spPr>
          <a:xfrm>
            <a:off x="836547" y="6135469"/>
            <a:ext cx="213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2BD8"/>
                </a:solidFill>
                <a:latin typeface="Cambria" panose="02040503050406030204" pitchFamily="18" charset="0"/>
              </a:rPr>
              <a:t>One connection for each request</a:t>
            </a:r>
          </a:p>
        </p:txBody>
      </p:sp>
      <p:sp>
        <p:nvSpPr>
          <p:cNvPr id="7" name="TextBox 11"/>
          <p:cNvSpPr txBox="1"/>
          <p:nvPr/>
        </p:nvSpPr>
        <p:spPr>
          <a:xfrm>
            <a:off x="3606012" y="6130212"/>
            <a:ext cx="234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2BD8"/>
                </a:solidFill>
                <a:latin typeface="Cambria" panose="02040503050406030204" pitchFamily="18" charset="0"/>
              </a:rPr>
              <a:t>Sequential requests on one connection</a:t>
            </a:r>
          </a:p>
        </p:txBody>
      </p:sp>
      <p:sp>
        <p:nvSpPr>
          <p:cNvPr id="8" name="TextBox 12"/>
          <p:cNvSpPr txBox="1"/>
          <p:nvPr/>
        </p:nvSpPr>
        <p:spPr>
          <a:xfrm>
            <a:off x="6364954" y="6124959"/>
            <a:ext cx="234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2BD8"/>
                </a:solidFill>
                <a:latin typeface="Cambria" panose="02040503050406030204" pitchFamily="18" charset="0"/>
              </a:rPr>
              <a:t>Pipelined requests on one connection</a:t>
            </a:r>
          </a:p>
        </p:txBody>
      </p:sp>
    </p:spTree>
    <p:extLst>
      <p:ext uri="{BB962C8B-B14F-4D97-AF65-F5344CB8AC3E}">
        <p14:creationId xmlns:p14="http://schemas.microsoft.com/office/powerpoint/2010/main" val="255543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28600" y="1981200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Commands used in the request</a:t>
            </a:r>
          </a:p>
        </p:txBody>
      </p:sp>
      <p:sp>
        <p:nvSpPr>
          <p:cNvPr id="20" name="矩形 19"/>
          <p:cNvSpPr/>
          <p:nvPr/>
        </p:nvSpPr>
        <p:spPr>
          <a:xfrm>
            <a:off x="3200400" y="1244025"/>
            <a:ext cx="358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HTTP Protocol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62384" y="2660212"/>
            <a:ext cx="4768603" cy="343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/>
          <p:nvPr/>
        </p:nvSpPr>
        <p:spPr bwMode="auto">
          <a:xfrm>
            <a:off x="3343775" y="3098908"/>
            <a:ext cx="1462085" cy="372132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9"/>
          <p:cNvSpPr/>
          <p:nvPr/>
        </p:nvSpPr>
        <p:spPr bwMode="auto">
          <a:xfrm>
            <a:off x="3328010" y="3829378"/>
            <a:ext cx="1462085" cy="372132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11"/>
          <p:cNvCxnSpPr/>
          <p:nvPr/>
        </p:nvCxnSpPr>
        <p:spPr bwMode="auto">
          <a:xfrm>
            <a:off x="2546136" y="3208282"/>
            <a:ext cx="704193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12"/>
          <p:cNvCxnSpPr/>
          <p:nvPr/>
        </p:nvCxnSpPr>
        <p:spPr bwMode="auto">
          <a:xfrm>
            <a:off x="2530369" y="3991301"/>
            <a:ext cx="704193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13"/>
          <p:cNvSpPr txBox="1"/>
          <p:nvPr/>
        </p:nvSpPr>
        <p:spPr>
          <a:xfrm>
            <a:off x="479415" y="2983954"/>
            <a:ext cx="2187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Fetch a page</a:t>
            </a:r>
          </a:p>
        </p:txBody>
      </p:sp>
      <p:sp>
        <p:nvSpPr>
          <p:cNvPr id="11" name="TextBox 14"/>
          <p:cNvSpPr txBox="1"/>
          <p:nvPr/>
        </p:nvSpPr>
        <p:spPr>
          <a:xfrm>
            <a:off x="501864" y="3764340"/>
            <a:ext cx="2241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Used to send input data to a server program</a:t>
            </a:r>
          </a:p>
        </p:txBody>
      </p:sp>
    </p:spTree>
    <p:extLst>
      <p:ext uri="{BB962C8B-B14F-4D97-AF65-F5344CB8AC3E}">
        <p14:creationId xmlns:p14="http://schemas.microsoft.com/office/powerpoint/2010/main" val="104144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28600" y="1981200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Response codes tell the client how the request fared:</a:t>
            </a:r>
          </a:p>
        </p:txBody>
      </p:sp>
      <p:sp>
        <p:nvSpPr>
          <p:cNvPr id="20" name="矩形 19"/>
          <p:cNvSpPr/>
          <p:nvPr/>
        </p:nvSpPr>
        <p:spPr>
          <a:xfrm>
            <a:off x="3200400" y="1244025"/>
            <a:ext cx="358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HTTP Protocol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097" y="2895600"/>
            <a:ext cx="7905805" cy="226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952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20582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Application Communication Needs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Vary widely with app; must build on Transport services</a:t>
            </a:r>
          </a:p>
        </p:txBody>
      </p:sp>
      <p:sp>
        <p:nvSpPr>
          <p:cNvPr id="20" name="矩形 19"/>
          <p:cNvSpPr/>
          <p:nvPr/>
        </p:nvSpPr>
        <p:spPr>
          <a:xfrm>
            <a:off x="1295400" y="1244025"/>
            <a:ext cx="678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Application Communication Needs</a:t>
            </a:r>
          </a:p>
          <a:p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94453"/>
            <a:ext cx="7703214" cy="296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28600" y="1828800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Many header fields specify capabilities and content</a:t>
            </a:r>
          </a:p>
          <a:p>
            <a:r>
              <a:rPr lang="en-US" altLang="zh-CN" sz="2600" dirty="0">
                <a:latin typeface="Cambria" panose="02040503050406030204" pitchFamily="18" charset="0"/>
              </a:rPr>
              <a:t>– E.g., Content-Type: text/html, Cookie: </a:t>
            </a:r>
            <a:r>
              <a:rPr lang="en-US" altLang="zh-CN" sz="2600" dirty="0" err="1">
                <a:latin typeface="Cambria" panose="02040503050406030204" pitchFamily="18" charset="0"/>
              </a:rPr>
              <a:t>lect</a:t>
            </a:r>
            <a:r>
              <a:rPr lang="en-US" altLang="zh-CN" sz="2600" dirty="0">
                <a:latin typeface="Cambria" panose="02040503050406030204" pitchFamily="18" charset="0"/>
              </a:rPr>
              <a:t>=8-4-http</a:t>
            </a:r>
          </a:p>
          <a:p>
            <a:endParaRPr lang="en-US" altLang="zh-CN" sz="2600" dirty="0">
              <a:latin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00400" y="1244025"/>
            <a:ext cx="358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HTTP Protocol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3" name="Content Placeholder 6"/>
          <p:cNvGraphicFramePr>
            <a:graphicFrameLocks/>
          </p:cNvGraphicFramePr>
          <p:nvPr/>
        </p:nvGraphicFramePr>
        <p:xfrm>
          <a:off x="762000" y="2971800"/>
          <a:ext cx="7662041" cy="3378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53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Function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Example Headers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442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Browser capabilities</a:t>
                      </a:r>
                    </a:p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(client</a:t>
                      </a:r>
                      <a:r>
                        <a:rPr lang="en-US" sz="1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 </a:t>
                      </a:r>
                      <a:r>
                        <a:rPr lang="en-US" sz="1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  <a:sym typeface="Wingdings" pitchFamily="2" charset="2"/>
                        </a:rPr>
                        <a:t> server)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User-Agent,</a:t>
                      </a:r>
                      <a:r>
                        <a:rPr lang="en-US" sz="1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 Accept, Accept-</a:t>
                      </a:r>
                      <a:r>
                        <a:rPr lang="en-US" sz="18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Charset</a:t>
                      </a:r>
                      <a:r>
                        <a:rPr lang="en-US" sz="1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, Accept-Encoding, Accept-Language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442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Caching related</a:t>
                      </a:r>
                    </a:p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(mixed directions)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If-Modified-Since,</a:t>
                      </a:r>
                      <a:r>
                        <a:rPr lang="en-US" sz="1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 If-None-Match, Date, Last-Modified, Expires, Cache-Control, </a:t>
                      </a:r>
                      <a:r>
                        <a:rPr lang="en-US" sz="18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ETag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442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Browser context</a:t>
                      </a:r>
                    </a:p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(client </a:t>
                      </a:r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  <a:sym typeface="Wingdings" pitchFamily="2" charset="2"/>
                        </a:rPr>
                        <a:t> server)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Cookie, </a:t>
                      </a:r>
                      <a:r>
                        <a:rPr lang="en-US" sz="18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Referer</a:t>
                      </a:r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, Authorization, Host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545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Content delivery</a:t>
                      </a:r>
                    </a:p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(server </a:t>
                      </a:r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  <a:sym typeface="Wingdings" pitchFamily="2" charset="2"/>
                        </a:rPr>
                        <a:t> client)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Content-Encoding,</a:t>
                      </a:r>
                      <a:r>
                        <a:rPr lang="en-US" sz="1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 Content-Length, Content-Type, Content-Language, Content-Range, Set-Cookie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37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28600" y="2057400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HTTP caching and proxies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Enabling content reuse</a:t>
            </a:r>
          </a:p>
        </p:txBody>
      </p:sp>
      <p:sp>
        <p:nvSpPr>
          <p:cNvPr id="20" name="矩形 19"/>
          <p:cNvSpPr/>
          <p:nvPr/>
        </p:nvSpPr>
        <p:spPr>
          <a:xfrm>
            <a:off x="3429000" y="1244025"/>
            <a:ext cx="2971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HTTP Cache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352800"/>
            <a:ext cx="5362846" cy="2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2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28600" y="1600200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Users often revisit web pages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Big win from reusing local copy!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This is caching</a:t>
            </a:r>
          </a:p>
          <a:p>
            <a:r>
              <a:rPr lang="en-US" altLang="zh-CN" sz="2600" dirty="0">
                <a:latin typeface="Cambria" panose="02040503050406030204" pitchFamily="18" charset="0"/>
              </a:rPr>
              <a:t>Key question: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</a:t>
            </a:r>
            <a:r>
              <a:rPr lang="en-US" altLang="zh-CN" sz="2200" dirty="0">
                <a:solidFill>
                  <a:srgbClr val="FF0000"/>
                </a:solidFill>
                <a:latin typeface="Cambria" panose="02040503050406030204" pitchFamily="18" charset="0"/>
              </a:rPr>
              <a:t>When is it OK to reuse local copy?</a:t>
            </a:r>
          </a:p>
          <a:p>
            <a:r>
              <a:rPr lang="en-US" altLang="zh-CN" sz="2600" dirty="0">
                <a:latin typeface="Cambria" panose="02040503050406030204" pitchFamily="18" charset="0"/>
              </a:rPr>
              <a:t>Locally determine copy is still valid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Based on expiry information such as “Expires” header from server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Or use a heuristic to guess (cacheable, freshly valid, not modified recently)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Content is then available right away</a:t>
            </a:r>
          </a:p>
        </p:txBody>
      </p:sp>
      <p:sp>
        <p:nvSpPr>
          <p:cNvPr id="20" name="矩形 19"/>
          <p:cNvSpPr/>
          <p:nvPr/>
        </p:nvSpPr>
        <p:spPr>
          <a:xfrm>
            <a:off x="3429000" y="1040109"/>
            <a:ext cx="2971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HTTP Cache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3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28600" y="1752600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Revalidate copy with remote server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Based on timestamp of copy such as “Last-Modified” header from server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Or based on content of copy such as “</a:t>
            </a:r>
            <a:r>
              <a:rPr lang="en-US" altLang="zh-CN" sz="2200" dirty="0" err="1">
                <a:latin typeface="Cambria" panose="02040503050406030204" pitchFamily="18" charset="0"/>
              </a:rPr>
              <a:t>Etag</a:t>
            </a:r>
            <a:r>
              <a:rPr lang="en-US" altLang="zh-CN" sz="2200" dirty="0">
                <a:latin typeface="Cambria" panose="02040503050406030204" pitchFamily="18" charset="0"/>
              </a:rPr>
              <a:t>” header from server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Content is available after 1 RTT</a:t>
            </a:r>
          </a:p>
        </p:txBody>
      </p:sp>
      <p:sp>
        <p:nvSpPr>
          <p:cNvPr id="20" name="矩形 19"/>
          <p:cNvSpPr/>
          <p:nvPr/>
        </p:nvSpPr>
        <p:spPr>
          <a:xfrm>
            <a:off x="3429000" y="1167825"/>
            <a:ext cx="2971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HTTP Cache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225" y="4114800"/>
            <a:ext cx="89185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682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28600" y="1676400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Internet traffic: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Shifts seismically (email</a:t>
            </a:r>
            <a:r>
              <a:rPr lang="en-US" altLang="zh-CN" sz="2200" dirty="0">
                <a:latin typeface="Cambria" panose="02040503050406030204" pitchFamily="18" charset="0"/>
                <a:sym typeface="Wingdings" pitchFamily="2" charset="2"/>
              </a:rPr>
              <a:t>FTPWebP2Pvideo)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  <a:sym typeface="Wingdings" pitchFamily="2" charset="2"/>
              </a:rPr>
              <a:t>Has many small/unpopular and few large/popular flows – mice and elephants </a:t>
            </a:r>
          </a:p>
        </p:txBody>
      </p:sp>
      <p:sp>
        <p:nvSpPr>
          <p:cNvPr id="6" name="矩形 5"/>
          <p:cNvSpPr/>
          <p:nvPr/>
        </p:nvSpPr>
        <p:spPr>
          <a:xfrm>
            <a:off x="2133600" y="1066800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Content Delivery Networks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b="9739"/>
          <a:stretch>
            <a:fillRect/>
          </a:stretch>
        </p:blipFill>
        <p:spPr bwMode="auto">
          <a:xfrm>
            <a:off x="2133600" y="3623743"/>
            <a:ext cx="6638551" cy="253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9"/>
          <p:cNvSpPr txBox="1"/>
          <p:nvPr/>
        </p:nvSpPr>
        <p:spPr>
          <a:xfrm>
            <a:off x="2312358" y="6119473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2BD8"/>
                </a:solidFill>
                <a:latin typeface="Cambria" panose="02040503050406030204" pitchFamily="18" charset="0"/>
              </a:rPr>
              <a:t>Zipf</a:t>
            </a:r>
            <a:r>
              <a:rPr lang="en-US" sz="1800" dirty="0">
                <a:solidFill>
                  <a:srgbClr val="FF2BD8"/>
                </a:solidFill>
                <a:latin typeface="Cambria" panose="02040503050406030204" pitchFamily="18" charset="0"/>
              </a:rPr>
              <a:t> popularity distribution, 1/k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5624100" y="6123381"/>
            <a:ext cx="344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2BD8"/>
                </a:solidFill>
                <a:latin typeface="Cambria" panose="02040503050406030204" pitchFamily="18" charset="0"/>
              </a:rPr>
              <a:t>Shows up as a line on log-log plot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18" y="3505200"/>
            <a:ext cx="2247619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4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28600" y="20582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How to place content near clients?</a:t>
            </a:r>
          </a:p>
          <a:p>
            <a:r>
              <a:rPr lang="en-US" altLang="zh-CN" sz="2600" dirty="0">
                <a:latin typeface="Cambria" panose="02040503050406030204" pitchFamily="18" charset="0"/>
              </a:rPr>
              <a:t>Use browser and proxy caches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Helps, but limited to one client or clients in one organization</a:t>
            </a:r>
          </a:p>
          <a:p>
            <a:r>
              <a:rPr lang="en-US" altLang="zh-CN" sz="2600" dirty="0">
                <a:latin typeface="Cambria" panose="02040503050406030204" pitchFamily="18" charset="0"/>
              </a:rPr>
              <a:t>Want to place replicas across the Internet for use by all nearby clients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Done by clever use of DNS</a:t>
            </a:r>
          </a:p>
        </p:txBody>
      </p:sp>
      <p:sp>
        <p:nvSpPr>
          <p:cNvPr id="6" name="矩形 5"/>
          <p:cNvSpPr/>
          <p:nvPr/>
        </p:nvSpPr>
        <p:spPr>
          <a:xfrm>
            <a:off x="2133600" y="1219200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Content Delivery Networks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5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52400" y="18296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CDNs scale Web servers by having clients get content from a nearby CDN node (cache)</a:t>
            </a:r>
          </a:p>
          <a:p>
            <a:endParaRPr lang="en-US" altLang="zh-CN" sz="2600" dirty="0">
              <a:latin typeface="Cambria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3600" y="1091625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Content Delivery Networks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875" y="2819400"/>
            <a:ext cx="82391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139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52400" y="18296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DNS resolution of site gives different answers to clients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Tell each client the site is the nearest replica (map client IP)</a:t>
            </a:r>
          </a:p>
        </p:txBody>
      </p:sp>
      <p:sp>
        <p:nvSpPr>
          <p:cNvPr id="6" name="矩形 5"/>
          <p:cNvSpPr/>
          <p:nvPr/>
        </p:nvSpPr>
        <p:spPr>
          <a:xfrm>
            <a:off x="2133600" y="1091625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Content Delivery Networks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056921"/>
            <a:ext cx="7176293" cy="3115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920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52400" y="20582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Clever model pioneered by Akamai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Placing site replica at an ISP is win-win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– Improves site experience and reduces bandwidth usage of ISP</a:t>
            </a:r>
          </a:p>
        </p:txBody>
      </p:sp>
      <p:sp>
        <p:nvSpPr>
          <p:cNvPr id="6" name="矩形 5"/>
          <p:cNvSpPr/>
          <p:nvPr/>
        </p:nvSpPr>
        <p:spPr>
          <a:xfrm>
            <a:off x="2133600" y="1244025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Content Delivery Networks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810000"/>
            <a:ext cx="5975107" cy="21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33600" y="1091625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Content Delivery Networks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 l="2374" t="1702" b="5319"/>
          <a:stretch>
            <a:fillRect/>
          </a:stretch>
        </p:blipFill>
        <p:spPr bwMode="auto">
          <a:xfrm>
            <a:off x="1323975" y="1852910"/>
            <a:ext cx="66579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5"/>
          <p:cNvSpPr txBox="1"/>
          <p:nvPr/>
        </p:nvSpPr>
        <p:spPr>
          <a:xfrm>
            <a:off x="2143125" y="6015335"/>
            <a:ext cx="507844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BD8"/>
                </a:solidFill>
                <a:latin typeface="Cambria" panose="02040503050406030204" pitchFamily="18" charset="0"/>
              </a:rPr>
              <a:t>Page that distributes content via CDN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2152650" y="3639919"/>
            <a:ext cx="429502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BD8"/>
                </a:solidFill>
                <a:latin typeface="Cambria" panose="02040503050406030204" pitchFamily="18" charset="0"/>
              </a:rPr>
              <a:t>Traditional Web page on server</a:t>
            </a:r>
          </a:p>
        </p:txBody>
      </p:sp>
      <p:sp>
        <p:nvSpPr>
          <p:cNvPr id="10" name="Rectangle 13"/>
          <p:cNvSpPr/>
          <p:nvPr/>
        </p:nvSpPr>
        <p:spPr bwMode="auto">
          <a:xfrm>
            <a:off x="1400174" y="5100935"/>
            <a:ext cx="4019551" cy="219075"/>
          </a:xfrm>
          <a:prstGeom prst="rect">
            <a:avLst/>
          </a:prstGeom>
          <a:solidFill>
            <a:srgbClr val="FF2BD8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1" name="Rectangle 14"/>
          <p:cNvSpPr/>
          <p:nvPr/>
        </p:nvSpPr>
        <p:spPr bwMode="auto">
          <a:xfrm>
            <a:off x="1409699" y="5500985"/>
            <a:ext cx="4191001" cy="180975"/>
          </a:xfrm>
          <a:prstGeom prst="rect">
            <a:avLst/>
          </a:prstGeom>
          <a:solidFill>
            <a:srgbClr val="FF2BD8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2" name="Rectangle 15"/>
          <p:cNvSpPr/>
          <p:nvPr/>
        </p:nvSpPr>
        <p:spPr bwMode="auto">
          <a:xfrm>
            <a:off x="1409699" y="5320011"/>
            <a:ext cx="4276726" cy="180974"/>
          </a:xfrm>
          <a:prstGeom prst="rect">
            <a:avLst/>
          </a:prstGeom>
          <a:solidFill>
            <a:srgbClr val="FF2BD8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45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20582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Remember this? Two relevant concepts …</a:t>
            </a:r>
          </a:p>
        </p:txBody>
      </p:sp>
      <p:sp>
        <p:nvSpPr>
          <p:cNvPr id="20" name="矩形 19"/>
          <p:cNvSpPr/>
          <p:nvPr/>
        </p:nvSpPr>
        <p:spPr>
          <a:xfrm>
            <a:off x="1676400" y="1244025"/>
            <a:ext cx="6629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OSI Session/Presentation Layers</a:t>
            </a:r>
          </a:p>
          <a:p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" y="2832700"/>
            <a:ext cx="8673434" cy="28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11748" y="2057400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P2P (Peer-to-Peer) is an alternative CDN architecture with no dedicated infrastructure (i.e., servers)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Clients serve content to each other as peers</a:t>
            </a:r>
          </a:p>
          <a:p>
            <a:pPr lvl="1"/>
            <a:endParaRPr lang="en-US" altLang="zh-CN" sz="2200" dirty="0">
              <a:latin typeface="Cambria" panose="02040503050406030204" pitchFamily="18" charset="0"/>
            </a:endParaRPr>
          </a:p>
          <a:p>
            <a:pPr lvl="1"/>
            <a:endParaRPr lang="en-US" altLang="zh-CN" sz="2200" dirty="0">
              <a:latin typeface="Cambria" panose="02040503050406030204" pitchFamily="18" charset="0"/>
            </a:endParaRPr>
          </a:p>
          <a:p>
            <a:pPr lvl="1"/>
            <a:endParaRPr lang="en-US" altLang="zh-CN" sz="2200" dirty="0">
              <a:latin typeface="Cambria" panose="02040503050406030204" pitchFamily="18" charset="0"/>
            </a:endParaRPr>
          </a:p>
          <a:p>
            <a:pPr lvl="1"/>
            <a:endParaRPr lang="en-US" altLang="zh-CN" sz="2200" dirty="0"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927364"/>
            <a:ext cx="5132905" cy="23972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14600" y="1219200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Peer to Peer Network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4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52400" y="17534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sz="2200" dirty="0">
              <a:latin typeface="Cambria" panose="02040503050406030204" pitchFamily="18" charset="0"/>
            </a:endParaRPr>
          </a:p>
          <a:p>
            <a:pPr lvl="1"/>
            <a:endParaRPr lang="en-US" altLang="zh-CN" sz="2200" dirty="0">
              <a:latin typeface="Cambria" panose="02040503050406030204" pitchFamily="18" charset="0"/>
            </a:endParaRPr>
          </a:p>
          <a:p>
            <a:pPr lvl="1"/>
            <a:endParaRPr lang="en-US" altLang="zh-CN" sz="2200" dirty="0">
              <a:latin typeface="Cambria" panose="02040503050406030204" pitchFamily="18" charset="0"/>
            </a:endParaRPr>
          </a:p>
          <a:p>
            <a:pPr lvl="1"/>
            <a:endParaRPr lang="en-US" altLang="zh-CN" sz="2200" dirty="0">
              <a:latin typeface="Cambria" panose="02040503050406030204" pitchFamily="18" charset="0"/>
            </a:endParaRPr>
          </a:p>
          <a:p>
            <a:endParaRPr lang="en-US" altLang="zh-CN" sz="2600" dirty="0">
              <a:latin typeface="Cambria" panose="02040503050406030204" pitchFamily="18" charset="0"/>
            </a:endParaRPr>
          </a:p>
          <a:p>
            <a:r>
              <a:rPr lang="en-US" altLang="zh-CN" sz="2600" dirty="0">
                <a:latin typeface="Cambria" panose="02040503050406030204" pitchFamily="18" charset="0"/>
              </a:rPr>
              <a:t>Challenges when servers are removed: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How do peers find each other?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How do peers support rapid content downloads?</a:t>
            </a:r>
          </a:p>
          <a:p>
            <a:pPr lvl="1"/>
            <a:r>
              <a:rPr lang="en-US" altLang="zh-CN" sz="2200" dirty="0">
                <a:latin typeface="Cambria" panose="02040503050406030204" pitchFamily="18" charset="0"/>
              </a:rPr>
              <a:t>How do peers encourage each other to upload?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14" y="1905807"/>
            <a:ext cx="4566686" cy="21327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14600" y="1244025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Peer to Peer Network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0" y="4800600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5850" lvl="1" indent="-457200">
              <a:buFont typeface="+mj-lt"/>
              <a:buAutoNum type="arabicPeriod"/>
            </a:pPr>
            <a:r>
              <a:rPr lang="en-US" altLang="zh-CN" sz="2200" dirty="0">
                <a:solidFill>
                  <a:srgbClr val="133984"/>
                </a:solidFill>
                <a:latin typeface="Cambria" panose="02040503050406030204" pitchFamily="18" charset="0"/>
                <a:ea typeface="+mn-ea"/>
              </a:rPr>
              <a:t>Peers find each other via Tracker in torrent file</a:t>
            </a:r>
          </a:p>
          <a:p>
            <a:pPr marL="1085850" lvl="1" indent="-457200">
              <a:buFont typeface="+mj-lt"/>
              <a:buAutoNum type="arabicPeriod"/>
            </a:pPr>
            <a:r>
              <a:rPr lang="en-US" altLang="zh-CN" sz="2200" dirty="0">
                <a:solidFill>
                  <a:srgbClr val="133984"/>
                </a:solidFill>
                <a:latin typeface="Cambria" panose="02040503050406030204" pitchFamily="18" charset="0"/>
                <a:ea typeface="+mn-ea"/>
              </a:rPr>
              <a:t>Peers swap chunks (parts of content) with partners, preferring those who send most quickly</a:t>
            </a:r>
          </a:p>
          <a:p>
            <a:pPr marL="1085850" lvl="1" indent="-457200">
              <a:buFont typeface="+mj-lt"/>
              <a:buAutoNum type="arabicPeriod"/>
            </a:pPr>
            <a:r>
              <a:rPr lang="en-US" altLang="zh-CN" sz="2200" dirty="0">
                <a:solidFill>
                  <a:srgbClr val="133984"/>
                </a:solidFill>
                <a:latin typeface="Cambria" panose="02040503050406030204" pitchFamily="18" charset="0"/>
                <a:ea typeface="+mn-ea"/>
              </a:rPr>
              <a:t>Many peers speed download; preference helps uploads</a:t>
            </a:r>
          </a:p>
        </p:txBody>
      </p:sp>
      <p:sp>
        <p:nvSpPr>
          <p:cNvPr id="6" name="矩形 5"/>
          <p:cNvSpPr/>
          <p:nvPr/>
        </p:nvSpPr>
        <p:spPr>
          <a:xfrm>
            <a:off x="2514600" y="1015425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Peer to Peer Network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0769" y="1524000"/>
            <a:ext cx="7235031" cy="330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070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87948" y="17534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>
                <a:latin typeface="Cambria" panose="02040503050406030204" pitchFamily="18" charset="0"/>
              </a:rPr>
              <a:t>Peer can send content to all other peers using a distribution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>
                <a:latin typeface="Cambria" panose="02040503050406030204" pitchFamily="18" charset="0"/>
              </a:rPr>
              <a:t>Typically done with replicas over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>
                <a:latin typeface="Cambria" panose="02040503050406030204" pitchFamily="18" charset="0"/>
              </a:rPr>
              <a:t>Self-scaling capacity</a:t>
            </a:r>
          </a:p>
          <a:p>
            <a:r>
              <a:rPr lang="en-US" altLang="zh-CN" sz="2200" dirty="0">
                <a:latin typeface="Cambria" panose="02040503050406030204" pitchFamily="18" charset="0"/>
              </a:rPr>
              <a:t>Peer play two roles: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>
                <a:latin typeface="Cambria" panose="02040503050406030204" pitchFamily="18" charset="0"/>
              </a:rPr>
              <a:t>Download to help themselves, and upload to help others</a:t>
            </a:r>
          </a:p>
        </p:txBody>
      </p:sp>
      <p:sp>
        <p:nvSpPr>
          <p:cNvPr id="6" name="矩形 5"/>
          <p:cNvSpPr/>
          <p:nvPr/>
        </p:nvSpPr>
        <p:spPr>
          <a:xfrm>
            <a:off x="2514600" y="1091625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Peer to Peer Network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38810"/>
            <a:ext cx="4455574" cy="23619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61164"/>
            <a:ext cx="4276333" cy="23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0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20582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A session is a series of related network interactions in support of an application task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Often informal, not explicit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Examples</a:t>
            </a:r>
            <a:r>
              <a:rPr lang="en-US" altLang="zh-CN" sz="2600" dirty="0">
                <a:latin typeface="Cambria" panose="02040503050406030204" pitchFamily="18" charset="0"/>
              </a:rPr>
              <a:t>:</a:t>
            </a:r>
          </a:p>
          <a:p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Web page fetches multiple resources</a:t>
            </a:r>
          </a:p>
          <a:p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Skype call involves audio, video, chat</a:t>
            </a:r>
          </a:p>
        </p:txBody>
      </p:sp>
      <p:sp>
        <p:nvSpPr>
          <p:cNvPr id="20" name="矩形 19"/>
          <p:cNvSpPr/>
          <p:nvPr/>
        </p:nvSpPr>
        <p:spPr>
          <a:xfrm>
            <a:off x="2895600" y="1244025"/>
            <a:ext cx="3429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Session Concept</a:t>
            </a:r>
          </a:p>
          <a:p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5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20582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Apps need to identify the type of content, and encode it for transfer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These are Presentation functions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Examples:</a:t>
            </a:r>
          </a:p>
          <a:p>
            <a:pPr lvl="1"/>
            <a:r>
              <a:rPr lang="nb-NO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Media (MIME) types, e.g., image/jpeg, 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identify the type of content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Transfer encodings, e.g., </a:t>
            </a:r>
            <a:r>
              <a:rPr lang="en-US" altLang="zh-CN" dirty="0" err="1">
                <a:solidFill>
                  <a:schemeClr val="tx1"/>
                </a:solidFill>
                <a:latin typeface="Cambria" panose="02040503050406030204" pitchFamily="18" charset="0"/>
              </a:rPr>
              <a:t>gzip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, identify the encoding of the content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Application headers are often simple and readable versus packed for efficiency</a:t>
            </a:r>
          </a:p>
        </p:txBody>
      </p:sp>
      <p:sp>
        <p:nvSpPr>
          <p:cNvPr id="20" name="矩形 19"/>
          <p:cNvSpPr/>
          <p:nvPr/>
        </p:nvSpPr>
        <p:spPr>
          <a:xfrm>
            <a:off x="2438400" y="1244025"/>
            <a:ext cx="480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Presentation Concept</a:t>
            </a:r>
          </a:p>
          <a:p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61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20582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Always changing, and growing …</a:t>
            </a:r>
          </a:p>
          <a:p>
            <a:endParaRPr lang="en-US" altLang="zh-CN" sz="2600" dirty="0">
              <a:latin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24000" y="1244025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Evolution of Internet Applications</a:t>
            </a:r>
          </a:p>
          <a:p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0" y="2743200"/>
            <a:ext cx="8704790" cy="350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9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23291</TotalTime>
  <Words>2351</Words>
  <Application>Microsoft Office PowerPoint</Application>
  <PresentationFormat>全屏显示(4:3)</PresentationFormat>
  <Paragraphs>406</Paragraphs>
  <Slides>63</Slides>
  <Notes>63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69" baseType="lpstr">
      <vt:lpstr>Arial</vt:lpstr>
      <vt:lpstr>Calibri</vt:lpstr>
      <vt:lpstr>Cambria</vt:lpstr>
      <vt:lpstr>Wingdings</vt:lpstr>
      <vt:lpstr>1_自定义设计方案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陈 俊哲</cp:lastModifiedBy>
  <cp:revision>2922</cp:revision>
  <cp:lastPrinted>1601-01-01T00:00:00Z</cp:lastPrinted>
  <dcterms:created xsi:type="dcterms:W3CDTF">1601-01-01T00:00:00Z</dcterms:created>
  <dcterms:modified xsi:type="dcterms:W3CDTF">2022-01-03T10:43:57Z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