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9" r:id="rId1"/>
    <p:sldMasterId id="2147483713" r:id="rId2"/>
  </p:sldMasterIdLst>
  <p:notesMasterIdLst>
    <p:notesMasterId r:id="rId40"/>
  </p:notesMasterIdLst>
  <p:handoutMasterIdLst>
    <p:handoutMasterId r:id="rId41"/>
  </p:handoutMasterIdLst>
  <p:sldIdLst>
    <p:sldId id="1292" r:id="rId3"/>
    <p:sldId id="1293" r:id="rId4"/>
    <p:sldId id="1294" r:id="rId5"/>
    <p:sldId id="1295" r:id="rId6"/>
    <p:sldId id="1297" r:id="rId7"/>
    <p:sldId id="1298" r:id="rId8"/>
    <p:sldId id="1299" r:id="rId9"/>
    <p:sldId id="1306" r:id="rId10"/>
    <p:sldId id="1307" r:id="rId11"/>
    <p:sldId id="1318" r:id="rId12"/>
    <p:sldId id="1319" r:id="rId13"/>
    <p:sldId id="1320" r:id="rId14"/>
    <p:sldId id="1321" r:id="rId15"/>
    <p:sldId id="1322" r:id="rId16"/>
    <p:sldId id="1323" r:id="rId17"/>
    <p:sldId id="1324" r:id="rId18"/>
    <p:sldId id="1337" r:id="rId19"/>
    <p:sldId id="1338" r:id="rId20"/>
    <p:sldId id="1339" r:id="rId21"/>
    <p:sldId id="1311" r:id="rId22"/>
    <p:sldId id="1312" r:id="rId23"/>
    <p:sldId id="1365" r:id="rId24"/>
    <p:sldId id="1366" r:id="rId25"/>
    <p:sldId id="1367" r:id="rId26"/>
    <p:sldId id="1368" r:id="rId27"/>
    <p:sldId id="1369" r:id="rId28"/>
    <p:sldId id="1370" r:id="rId29"/>
    <p:sldId id="1371" r:id="rId30"/>
    <p:sldId id="1372" r:id="rId31"/>
    <p:sldId id="1325" r:id="rId32"/>
    <p:sldId id="1326" r:id="rId33"/>
    <p:sldId id="1327" r:id="rId34"/>
    <p:sldId id="1328" r:id="rId35"/>
    <p:sldId id="1329" r:id="rId36"/>
    <p:sldId id="1330" r:id="rId37"/>
    <p:sldId id="1331" r:id="rId38"/>
    <p:sldId id="1332" r:id="rId39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12357C"/>
    <a:srgbClr val="132584"/>
    <a:srgbClr val="133984"/>
    <a:srgbClr val="FFFF00"/>
    <a:srgbClr val="93052E"/>
    <a:srgbClr val="DDDDDD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8" autoAdjust="0"/>
    <p:restoredTop sz="97168" autoAdjust="0"/>
  </p:normalViewPr>
  <p:slideViewPr>
    <p:cSldViewPr snapToObjects="1">
      <p:cViewPr varScale="1">
        <p:scale>
          <a:sx n="114" d="100"/>
          <a:sy n="114" d="100"/>
        </p:scale>
        <p:origin x="880" y="72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3660257-0405-4B46-8A92-ED99DE2B10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651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8EA9DD0-8206-4FA9-8823-4E77461E15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838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26C1EB92-A9DA-4FFB-B576-3A66352C70B5}" type="slidenum">
              <a:rPr lang="en-US" altLang="zh-CN" sz="1200">
                <a:ea typeface="宋体" panose="02010600030101010101" pitchFamily="2" charset="-122"/>
              </a:rPr>
              <a:pPr algn="r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27108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53350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0489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80129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2750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00201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8482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38851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46807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22061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4982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7844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7873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44018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78771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502251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85977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480300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593336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21448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10393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92414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51410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4899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817042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755915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5646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442368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962770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21040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37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9981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490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00146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01602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9439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61740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9656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pic>
        <p:nvPicPr>
          <p:cNvPr id="10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141288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C2B44-62C9-4F53-89AC-EDE20D48C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21631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11188" y="115888"/>
            <a:ext cx="8075612" cy="6208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477000"/>
            <a:ext cx="2613025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www.themegallery.com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477000"/>
            <a:ext cx="3048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8DD88-0F99-4A92-AF93-FFE816360F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099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9" descr="09525834336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1" descr="19楼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2" descr="20055131012136649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141288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1414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1414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7" r:id="rId12"/>
    <p:sldLayoutId id="214748369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7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2" descr="badgeb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jp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jp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jp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8.png"/><Relationship Id="rId4" Type="http://schemas.openxmlformats.org/officeDocument/2006/relationships/hyperlink" Target="http://en.wikipedia.org/wiki/Dot-decimal_notation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19200" y="2298918"/>
            <a:ext cx="6629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Design Issues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Routing Algorithms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Internetworking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Network Layer of the Internet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endParaRPr lang="en-US" altLang="zh-CN" sz="28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43300" y="1350295"/>
            <a:ext cx="2552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Contents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61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037" y="2945642"/>
            <a:ext cx="7497763" cy="3607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76200" y="1753407"/>
            <a:ext cx="8991600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4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Various fields to meet straightforward needs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Version, Header (IHL) and Total length, Protocol, and Header Checksum</a:t>
            </a:r>
          </a:p>
          <a:p>
            <a:endParaRPr lang="en-US" altLang="zh-CN" sz="2600" dirty="0">
              <a:latin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75963" y="1079679"/>
            <a:ext cx="472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IPv4 (Internet Protocol)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1104363" y="3810000"/>
            <a:ext cx="762000" cy="381000"/>
          </a:xfrm>
          <a:prstGeom prst="ellipse">
            <a:avLst/>
          </a:prstGeom>
          <a:noFill/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1981200" y="3810000"/>
            <a:ext cx="762000" cy="381000"/>
          </a:xfrm>
          <a:prstGeom prst="ellipse">
            <a:avLst/>
          </a:prstGeom>
          <a:noFill/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5778321" y="3810000"/>
            <a:ext cx="1066800" cy="381000"/>
          </a:xfrm>
          <a:prstGeom prst="ellipse">
            <a:avLst/>
          </a:prstGeom>
          <a:noFill/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5562600" y="4508679"/>
            <a:ext cx="1524000" cy="381000"/>
          </a:xfrm>
          <a:prstGeom prst="ellipse">
            <a:avLst/>
          </a:prstGeom>
          <a:noFill/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16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" grpId="0" animBg="1"/>
      <p:bldP spid="9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037" y="2640842"/>
            <a:ext cx="7497763" cy="3607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76200" y="1753407"/>
            <a:ext cx="8991600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4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Network layer of the Internet, uses datagrams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Provides a layer of addressing above link addresses (next)</a:t>
            </a:r>
          </a:p>
        </p:txBody>
      </p:sp>
      <p:sp>
        <p:nvSpPr>
          <p:cNvPr id="20" name="矩形 19"/>
          <p:cNvSpPr/>
          <p:nvPr/>
        </p:nvSpPr>
        <p:spPr>
          <a:xfrm>
            <a:off x="2475963" y="1079679"/>
            <a:ext cx="472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IPv4 (Internet Protocol)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2823099" y="4545716"/>
            <a:ext cx="3467637" cy="762000"/>
          </a:xfrm>
          <a:prstGeom prst="ellipse">
            <a:avLst/>
          </a:prstGeom>
          <a:noFill/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62" y="6030188"/>
            <a:ext cx="7277637" cy="58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9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037" y="2640842"/>
            <a:ext cx="7497763" cy="3607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76200" y="1753407"/>
            <a:ext cx="8991600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4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Some fields to handle packet size differences (later)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Identification, Fragment offset, Fragment control bits</a:t>
            </a:r>
          </a:p>
        </p:txBody>
      </p:sp>
      <p:sp>
        <p:nvSpPr>
          <p:cNvPr id="20" name="矩形 19"/>
          <p:cNvSpPr/>
          <p:nvPr/>
        </p:nvSpPr>
        <p:spPr>
          <a:xfrm>
            <a:off x="2475963" y="1079679"/>
            <a:ext cx="472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IPv4 (Internet Protocol)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5715000" y="3493168"/>
            <a:ext cx="1203625" cy="381000"/>
          </a:xfrm>
          <a:prstGeom prst="ellipse">
            <a:avLst/>
          </a:prstGeom>
          <a:noFill/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62" y="6030188"/>
            <a:ext cx="7277637" cy="587115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 bwMode="auto">
          <a:xfrm>
            <a:off x="5867400" y="3862136"/>
            <a:ext cx="1315453" cy="381000"/>
          </a:xfrm>
          <a:prstGeom prst="ellipse">
            <a:avLst/>
          </a:prstGeom>
          <a:noFill/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2173704" y="3834064"/>
            <a:ext cx="1315453" cy="381000"/>
          </a:xfrm>
          <a:prstGeom prst="ellipse">
            <a:avLst/>
          </a:prstGeom>
          <a:noFill/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653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037" y="2640842"/>
            <a:ext cx="7497763" cy="3607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76200" y="1753407"/>
            <a:ext cx="8991600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4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Other fields to meet other needs (later, later)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Differentiated Services, Time to live (TTL)</a:t>
            </a:r>
          </a:p>
        </p:txBody>
      </p:sp>
      <p:sp>
        <p:nvSpPr>
          <p:cNvPr id="20" name="矩形 19"/>
          <p:cNvSpPr/>
          <p:nvPr/>
        </p:nvSpPr>
        <p:spPr>
          <a:xfrm>
            <a:off x="2475963" y="1079679"/>
            <a:ext cx="472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IPv4 (Internet Protocol)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2758775" y="3493168"/>
            <a:ext cx="1737025" cy="381000"/>
          </a:xfrm>
          <a:prstGeom prst="ellipse">
            <a:avLst/>
          </a:prstGeom>
          <a:noFill/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62" y="6030188"/>
            <a:ext cx="7277637" cy="587115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 bwMode="auto">
          <a:xfrm>
            <a:off x="1351547" y="4191000"/>
            <a:ext cx="1315453" cy="381000"/>
          </a:xfrm>
          <a:prstGeom prst="ellipse">
            <a:avLst/>
          </a:prstGeom>
          <a:noFill/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07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76200" y="1752600"/>
            <a:ext cx="8991600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ambria" panose="02040503050406030204" pitchFamily="18" charset="0"/>
              </a:rPr>
              <a:t>Addresses are allocated in blocks called prefixes</a:t>
            </a: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Cambria" panose="02040503050406030204" pitchFamily="18" charset="0"/>
              </a:rPr>
              <a:t>Addresses in an L-bit prefix have the same top L bits</a:t>
            </a: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Cambria" panose="02040503050406030204" pitchFamily="18" charset="0"/>
              </a:rPr>
              <a:t>Prefix is determined by the network portion</a:t>
            </a: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Cambria" panose="02040503050406030204" pitchFamily="18" charset="0"/>
              </a:rPr>
              <a:t>Has 2L addresses aligned on 2L boundary</a:t>
            </a: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Cambria" panose="02040503050406030204" pitchFamily="18" charset="0"/>
              </a:rPr>
              <a:t>Written address/length, e.g., 18.0.31.0/24</a:t>
            </a:r>
          </a:p>
          <a:p>
            <a:pPr lvl="1"/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75963" y="1066800"/>
            <a:ext cx="472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IP Prefixes-Modern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7687" y="4077072"/>
            <a:ext cx="80486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706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76200" y="1752600"/>
            <a:ext cx="8991600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ambria" panose="02040503050406030204" pitchFamily="18" charset="0"/>
              </a:rPr>
              <a:t>Written in “IP address/length” notation</a:t>
            </a: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Cambria" panose="02040503050406030204" pitchFamily="18" charset="0"/>
              </a:rPr>
              <a:t>– Address is lowest address in the prefix, length is prefix bits</a:t>
            </a: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Cambria" panose="02040503050406030204" pitchFamily="18" charset="0"/>
              </a:rPr>
              <a:t>– E.g., 128.13.0.0/16 is 128.13.0.0 to 128.13.255.255</a:t>
            </a: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Cambria" panose="02040503050406030204" pitchFamily="18" charset="0"/>
              </a:rPr>
              <a:t>– So a /24 (“slash 24”) is 256 addresses, and a /32 is one address</a:t>
            </a:r>
          </a:p>
        </p:txBody>
      </p:sp>
      <p:sp>
        <p:nvSpPr>
          <p:cNvPr id="20" name="矩形 19"/>
          <p:cNvSpPr/>
          <p:nvPr/>
        </p:nvSpPr>
        <p:spPr>
          <a:xfrm>
            <a:off x="2475963" y="1066800"/>
            <a:ext cx="472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IP Prefixes-Modern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2" y="4061792"/>
            <a:ext cx="5526788" cy="8283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009656"/>
            <a:ext cx="2945911" cy="8622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5" y="4810472"/>
            <a:ext cx="5796707" cy="1066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464" y="4924010"/>
            <a:ext cx="3039039" cy="76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1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76200" y="1752600"/>
            <a:ext cx="8991600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More specific prefix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Has longer prefix, hence a smaller number of IP addresses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Less specific prefix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Has shorter prefix, hence a larger number of IP addresses</a:t>
            </a:r>
          </a:p>
        </p:txBody>
      </p:sp>
      <p:sp>
        <p:nvSpPr>
          <p:cNvPr id="20" name="矩形 19"/>
          <p:cNvSpPr/>
          <p:nvPr/>
        </p:nvSpPr>
        <p:spPr>
          <a:xfrm>
            <a:off x="2475963" y="1066800"/>
            <a:ext cx="472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IP Prefixes-Modern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83" y="4086335"/>
            <a:ext cx="7619110" cy="186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8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76200" y="1752600"/>
            <a:ext cx="8991600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latin typeface="Cambria" panose="02040503050406030204" pitchFamily="18" charset="0"/>
              </a:rPr>
              <a:t>Subnetting</a:t>
            </a:r>
            <a:r>
              <a:rPr lang="en-US" altLang="zh-CN" dirty="0">
                <a:latin typeface="Cambria" panose="02040503050406030204" pitchFamily="18" charset="0"/>
              </a:rPr>
              <a:t> splits up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IP prefix </a:t>
            </a:r>
            <a:r>
              <a:rPr lang="en-US" altLang="zh-CN" dirty="0">
                <a:latin typeface="Cambria" panose="02040503050406030204" pitchFamily="18" charset="0"/>
              </a:rPr>
              <a:t>to help with management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Looks like a single prefix outside the network</a:t>
            </a:r>
          </a:p>
          <a:p>
            <a:endParaRPr lang="en-US" altLang="zh-CN" sz="2600" dirty="0">
              <a:latin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14600" y="1066800"/>
            <a:ext cx="4343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IP Addresses-Subnets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" y="2843361"/>
            <a:ext cx="81153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8"/>
          <p:cNvSpPr txBox="1"/>
          <p:nvPr/>
        </p:nvSpPr>
        <p:spPr>
          <a:xfrm>
            <a:off x="683568" y="6217567"/>
            <a:ext cx="554600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2BD8"/>
                </a:solidFill>
                <a:latin typeface="Cambria" panose="02040503050406030204" pitchFamily="18" charset="0"/>
              </a:rPr>
              <a:t> Network divides it into subnets internally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99237" y="4870847"/>
            <a:ext cx="2541643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rgbClr val="FF2BD8"/>
                </a:solidFill>
                <a:latin typeface="Cambria" panose="02040503050406030204" pitchFamily="18" charset="0"/>
              </a:rPr>
              <a:t> ISP gives network</a:t>
            </a:r>
          </a:p>
          <a:p>
            <a:pPr algn="ctr"/>
            <a:r>
              <a:rPr lang="en-US" dirty="0">
                <a:solidFill>
                  <a:srgbClr val="FF2BD8"/>
                </a:solidFill>
                <a:latin typeface="Cambria" panose="02040503050406030204" pitchFamily="18" charset="0"/>
              </a:rPr>
              <a:t>a single prefix</a:t>
            </a:r>
          </a:p>
        </p:txBody>
      </p:sp>
    </p:spTree>
    <p:extLst>
      <p:ext uri="{BB962C8B-B14F-4D97-AF65-F5344CB8AC3E}">
        <p14:creationId xmlns:p14="http://schemas.microsoft.com/office/powerpoint/2010/main" val="206123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5496" y="1628800"/>
            <a:ext cx="8991600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Cambria" panose="02040503050406030204" pitchFamily="18" charset="0"/>
              </a:rPr>
              <a:t>For IPv4, a network is also characterized by its </a:t>
            </a:r>
            <a:r>
              <a:rPr lang="en-US" altLang="zh-CN" sz="2000" dirty="0">
                <a:solidFill>
                  <a:srgbClr val="FF0000"/>
                </a:solidFill>
                <a:latin typeface="Cambria" panose="02040503050406030204" pitchFamily="18" charset="0"/>
              </a:rPr>
              <a:t>subnet mask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ambria" panose="02040503050406030204" pitchFamily="18" charset="0"/>
              </a:rPr>
              <a:t>Subnet masks </a:t>
            </a:r>
            <a:r>
              <a:rPr lang="en-US" altLang="zh-CN" sz="2000" dirty="0">
                <a:latin typeface="Cambria" panose="02040503050406030204" pitchFamily="18" charset="0"/>
              </a:rPr>
              <a:t>are also expressed in </a:t>
            </a:r>
            <a:r>
              <a:rPr lang="en-US" altLang="zh-CN" sz="2000" dirty="0">
                <a:latin typeface="Cambria" panose="02040503050406030204" pitchFamily="18" charset="0"/>
                <a:hlinkClick r:id="rId4" tooltip="Dot-decimal notation"/>
              </a:rPr>
              <a:t>dot-decimal notation</a:t>
            </a:r>
            <a:r>
              <a:rPr lang="en-US" altLang="zh-CN" sz="2000" dirty="0">
                <a:latin typeface="Cambria" panose="02040503050406030204" pitchFamily="18" charset="0"/>
              </a:rPr>
              <a:t> like an address. </a:t>
            </a:r>
          </a:p>
          <a:p>
            <a:r>
              <a:rPr lang="en-US" altLang="zh-CN" sz="2000" dirty="0">
                <a:latin typeface="Cambria" panose="02040503050406030204" pitchFamily="18" charset="0"/>
              </a:rPr>
              <a:t>For example, </a:t>
            </a:r>
            <a:r>
              <a:rPr lang="en-US" altLang="zh-CN" sz="2000" dirty="0">
                <a:solidFill>
                  <a:srgbClr val="FF0000"/>
                </a:solidFill>
                <a:latin typeface="Cambria" panose="02040503050406030204" pitchFamily="18" charset="0"/>
              </a:rPr>
              <a:t>255.255.255.0</a:t>
            </a:r>
            <a:r>
              <a:rPr lang="en-US" altLang="zh-CN" sz="2000" dirty="0">
                <a:latin typeface="Cambria" panose="02040503050406030204" pitchFamily="18" charset="0"/>
              </a:rPr>
              <a:t> is the network mask for the </a:t>
            </a:r>
            <a:r>
              <a:rPr lang="en-US" altLang="zh-CN" sz="2000" dirty="0">
                <a:solidFill>
                  <a:srgbClr val="FF0000"/>
                </a:solidFill>
                <a:latin typeface="Cambria" panose="02040503050406030204" pitchFamily="18" charset="0"/>
              </a:rPr>
              <a:t>192.168.1.0/24</a:t>
            </a:r>
            <a:r>
              <a:rPr lang="en-US" altLang="zh-CN" sz="2000" dirty="0">
                <a:latin typeface="Cambria" panose="02040503050406030204" pitchFamily="18" charset="0"/>
              </a:rPr>
              <a:t> prefix.</a:t>
            </a:r>
          </a:p>
          <a:p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57400" y="972017"/>
            <a:ext cx="525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IP Addresses-Subnet Mask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496" y="3140968"/>
            <a:ext cx="7125929" cy="362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7113227" y="5220970"/>
            <a:ext cx="2071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</a:rPr>
              <a:t>255.255.255.0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109215" y="4752195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</a:rPr>
              <a:t>255.255.0.0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099226" y="4294995"/>
            <a:ext cx="1391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</a:rPr>
              <a:t>255.0.0.0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2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76200" y="1752600"/>
            <a:ext cx="8991600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Aggregation joins multiple IP prefixes into a single  larger prefix to reduce routing table size</a:t>
            </a:r>
          </a:p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57400" y="1066800"/>
            <a:ext cx="525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IP Addresses-Aggregation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5363" y="2324100"/>
            <a:ext cx="71532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8"/>
          <p:cNvSpPr txBox="1"/>
          <p:nvPr/>
        </p:nvSpPr>
        <p:spPr>
          <a:xfrm>
            <a:off x="3995936" y="6084004"/>
            <a:ext cx="511256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2BD8"/>
                </a:solidFill>
                <a:latin typeface="Cambria" panose="02040503050406030204" pitchFamily="18" charset="0"/>
              </a:rPr>
              <a:t> ISP customers have different prefixes</a:t>
            </a:r>
          </a:p>
        </p:txBody>
      </p:sp>
      <p:sp>
        <p:nvSpPr>
          <p:cNvPr id="12" name="TextBox 9"/>
          <p:cNvSpPr txBox="1"/>
          <p:nvPr/>
        </p:nvSpPr>
        <p:spPr>
          <a:xfrm>
            <a:off x="1752600" y="4794647"/>
            <a:ext cx="2171328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rgbClr val="FF2BD8"/>
                </a:solidFill>
                <a:latin typeface="Cambria" panose="02040503050406030204" pitchFamily="18" charset="0"/>
              </a:rPr>
              <a:t> ISP advertises</a:t>
            </a:r>
          </a:p>
          <a:p>
            <a:pPr algn="ctr"/>
            <a:r>
              <a:rPr lang="en-US" dirty="0">
                <a:solidFill>
                  <a:srgbClr val="FF2BD8"/>
                </a:solidFill>
                <a:latin typeface="Cambria" panose="02040503050406030204" pitchFamily="18" charset="0"/>
              </a:rPr>
              <a:t>a single prefix</a:t>
            </a:r>
          </a:p>
        </p:txBody>
      </p:sp>
    </p:spTree>
    <p:extLst>
      <p:ext uri="{BB962C8B-B14F-4D97-AF65-F5344CB8AC3E}">
        <p14:creationId xmlns:p14="http://schemas.microsoft.com/office/powerpoint/2010/main" val="172673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64148" y="2058207"/>
            <a:ext cx="86512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How do we connect different networks together?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This is called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internetworking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We’ll look at how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IP (Internet Protocol)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 does it</a:t>
            </a:r>
          </a:p>
          <a:p>
            <a:endParaRPr lang="en-US" altLang="zh-CN" sz="2600" dirty="0"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962400"/>
            <a:ext cx="4930445" cy="18288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971800" y="1244025"/>
            <a:ext cx="388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Internetworking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11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76200" y="1752600"/>
            <a:ext cx="8991600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Originally, IP addresses came in fixed size blocks with the class/size encoded in the high-order bits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They still do, but the classes are now ignored</a:t>
            </a:r>
          </a:p>
        </p:txBody>
      </p:sp>
      <p:sp>
        <p:nvSpPr>
          <p:cNvPr id="20" name="矩形 19"/>
          <p:cNvSpPr/>
          <p:nvPr/>
        </p:nvSpPr>
        <p:spPr>
          <a:xfrm>
            <a:off x="3276600" y="1066800"/>
            <a:ext cx="2781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IP Addresses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6471" y="3140968"/>
            <a:ext cx="7125929" cy="362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092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76200" y="1752600"/>
            <a:ext cx="8991600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Public IP addresses, e.g., 18.31.0.1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Valid destination on the global Internet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Must be allocated to you before use 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Mostly exhausted … time for IPv6!</a:t>
            </a:r>
            <a:endParaRPr lang="en-US" altLang="zh-CN" sz="2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</a:rPr>
              <a:t>Private IP addresses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Can be used freely within private networks (home, small company)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10.0.0.0/8, 172.16.0.0/12, 192.168.0.0/16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Need public IP address(</a:t>
            </a:r>
            <a:r>
              <a:rPr lang="en-US" altLang="zh-CN" dirty="0" err="1">
                <a:solidFill>
                  <a:schemeClr val="tx1"/>
                </a:solidFill>
                <a:latin typeface="Cambria" panose="02040503050406030204" pitchFamily="18" charset="0"/>
              </a:rPr>
              <a:t>es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) and NAT to connect to global Internet</a:t>
            </a:r>
          </a:p>
        </p:txBody>
      </p:sp>
      <p:sp>
        <p:nvSpPr>
          <p:cNvPr id="20" name="矩形 19"/>
          <p:cNvSpPr/>
          <p:nvPr/>
        </p:nvSpPr>
        <p:spPr>
          <a:xfrm>
            <a:off x="1942563" y="1066800"/>
            <a:ext cx="5448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Public/Private IP addresses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2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04800" y="2058207"/>
            <a:ext cx="8387888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What is NAT (Network Address Translation)? How does it work?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NAT is widely used at the edges of the network, e.g., homes</a:t>
            </a:r>
          </a:p>
        </p:txBody>
      </p:sp>
      <p:sp>
        <p:nvSpPr>
          <p:cNvPr id="23" name="矩形 22"/>
          <p:cNvSpPr/>
          <p:nvPr/>
        </p:nvSpPr>
        <p:spPr>
          <a:xfrm>
            <a:off x="1869176" y="1167825"/>
            <a:ext cx="58270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Network Address Translation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3" y="4103712"/>
            <a:ext cx="6911007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76200" y="1752600"/>
            <a:ext cx="8991600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NAT (Network Address Translation) box maps one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external IP </a:t>
            </a:r>
            <a:r>
              <a:rPr lang="en-US" altLang="zh-CN" dirty="0">
                <a:latin typeface="Cambria" panose="02040503050406030204" pitchFamily="18" charset="0"/>
              </a:rPr>
              <a:t>address to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many internal IP </a:t>
            </a:r>
            <a:r>
              <a:rPr lang="en-US" altLang="zh-CN" dirty="0">
                <a:latin typeface="Cambria" panose="02040503050406030204" pitchFamily="18" charset="0"/>
              </a:rPr>
              <a:t>addresses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Uses TCP/UDP port to tell connections apart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Violates layering; very common in homes, etc.</a:t>
            </a:r>
          </a:p>
          <a:p>
            <a:endParaRPr lang="en-US" altLang="zh-CN" sz="2600" dirty="0">
              <a:latin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75963" y="1066800"/>
            <a:ext cx="472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IP Addresses-NAT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798143"/>
            <a:ext cx="81724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659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04800" y="1905000"/>
            <a:ext cx="8387888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Common scenario: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Home computers use “private” IP addresses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NAT (in AP/firewall) connects home to ISP using a single external IP address</a:t>
            </a:r>
          </a:p>
        </p:txBody>
      </p:sp>
      <p:sp>
        <p:nvSpPr>
          <p:cNvPr id="23" name="矩形 22"/>
          <p:cNvSpPr/>
          <p:nvPr/>
        </p:nvSpPr>
        <p:spPr>
          <a:xfrm>
            <a:off x="3886200" y="1167825"/>
            <a:ext cx="3769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NAT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86" y="4086944"/>
            <a:ext cx="700511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3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04800" y="1905000"/>
            <a:ext cx="8387888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Keeps an internal/external table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Typically uses IP address + TCP port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This is address and port translation</a:t>
            </a:r>
          </a:p>
        </p:txBody>
      </p:sp>
      <p:sp>
        <p:nvSpPr>
          <p:cNvPr id="23" name="矩形 22"/>
          <p:cNvSpPr/>
          <p:nvPr/>
        </p:nvSpPr>
        <p:spPr>
          <a:xfrm>
            <a:off x="3886200" y="1167825"/>
            <a:ext cx="3769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NAT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" y="3573016"/>
            <a:ext cx="81724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566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04800" y="1905000"/>
            <a:ext cx="8387888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Internal to External: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Look up and rewrite Source IP/port</a:t>
            </a:r>
          </a:p>
        </p:txBody>
      </p:sp>
      <p:sp>
        <p:nvSpPr>
          <p:cNvPr id="23" name="矩形 22"/>
          <p:cNvSpPr/>
          <p:nvPr/>
        </p:nvSpPr>
        <p:spPr>
          <a:xfrm>
            <a:off x="3886200" y="1167825"/>
            <a:ext cx="3769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NAT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73257"/>
            <a:ext cx="8915400" cy="269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7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04800" y="1905000"/>
            <a:ext cx="8387888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External to Internal: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Look up and rewrite Destination IP/port</a:t>
            </a:r>
          </a:p>
        </p:txBody>
      </p:sp>
      <p:sp>
        <p:nvSpPr>
          <p:cNvPr id="23" name="矩形 22"/>
          <p:cNvSpPr/>
          <p:nvPr/>
        </p:nvSpPr>
        <p:spPr>
          <a:xfrm>
            <a:off x="3886200" y="1167825"/>
            <a:ext cx="3769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NAT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7" y="3124200"/>
            <a:ext cx="898363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2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04800" y="1905000"/>
            <a:ext cx="8659688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Downsides:</a:t>
            </a:r>
          </a:p>
          <a:p>
            <a:pPr lvl="1"/>
            <a:r>
              <a:rPr lang="en-US" altLang="zh-CN" sz="2600" dirty="0">
                <a:latin typeface="Cambria" panose="02040503050406030204" pitchFamily="18" charset="0"/>
              </a:rPr>
              <a:t>Connectivity has been broken!</a:t>
            </a:r>
          </a:p>
          <a:p>
            <a:pPr lvl="2"/>
            <a:r>
              <a:rPr lang="en-US" altLang="zh-CN" dirty="0">
                <a:latin typeface="Cambria" panose="02040503050406030204" pitchFamily="18" charset="0"/>
              </a:rPr>
              <a:t>– Can only send incoming packets after an outgoing connection is set up</a:t>
            </a:r>
          </a:p>
          <a:p>
            <a:pPr lvl="2"/>
            <a:r>
              <a:rPr lang="en-US" altLang="zh-CN" dirty="0">
                <a:latin typeface="Cambria" panose="02040503050406030204" pitchFamily="18" charset="0"/>
              </a:rPr>
              <a:t>– Difficult to run servers or peer-to-peer apps (Skype) at home</a:t>
            </a:r>
          </a:p>
          <a:p>
            <a:pPr lvl="1"/>
            <a:r>
              <a:rPr lang="en-US" altLang="zh-CN" sz="2600" dirty="0">
                <a:latin typeface="Cambria" panose="02040503050406030204" pitchFamily="18" charset="0"/>
              </a:rPr>
              <a:t>Doesn’t work so well when there are no connections (UDP apps)</a:t>
            </a:r>
          </a:p>
          <a:p>
            <a:pPr lvl="1"/>
            <a:r>
              <a:rPr lang="en-US" altLang="zh-CN" sz="2600" dirty="0">
                <a:latin typeface="Cambria" panose="02040503050406030204" pitchFamily="18" charset="0"/>
              </a:rPr>
              <a:t>Breaks apps that unwisely expose their IP addresses (FTP)</a:t>
            </a:r>
          </a:p>
        </p:txBody>
      </p:sp>
      <p:sp>
        <p:nvSpPr>
          <p:cNvPr id="23" name="矩形 22"/>
          <p:cNvSpPr/>
          <p:nvPr/>
        </p:nvSpPr>
        <p:spPr>
          <a:xfrm>
            <a:off x="3886200" y="1167825"/>
            <a:ext cx="3769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NAT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19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04800" y="1905000"/>
            <a:ext cx="8387888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Upsides:</a:t>
            </a:r>
          </a:p>
          <a:p>
            <a:pPr lvl="1"/>
            <a:r>
              <a:rPr lang="en-US" altLang="zh-CN" sz="2600" dirty="0">
                <a:latin typeface="Cambria" panose="02040503050406030204" pitchFamily="18" charset="0"/>
              </a:rPr>
              <a:t>Relieves much IP address pressure</a:t>
            </a:r>
          </a:p>
          <a:p>
            <a:pPr lvl="2"/>
            <a:r>
              <a:rPr lang="en-US" altLang="zh-CN" dirty="0">
                <a:latin typeface="Cambria" panose="02040503050406030204" pitchFamily="18" charset="0"/>
              </a:rPr>
              <a:t>– Many home hosts behind NATs</a:t>
            </a:r>
          </a:p>
          <a:p>
            <a:pPr lvl="1"/>
            <a:r>
              <a:rPr lang="en-US" altLang="zh-CN" sz="2600" dirty="0">
                <a:latin typeface="Cambria" panose="02040503050406030204" pitchFamily="18" charset="0"/>
              </a:rPr>
              <a:t>Easy to deploy</a:t>
            </a:r>
          </a:p>
          <a:p>
            <a:pPr lvl="2"/>
            <a:r>
              <a:rPr lang="en-US" altLang="zh-CN" dirty="0">
                <a:latin typeface="Cambria" panose="02040503050406030204" pitchFamily="18" charset="0"/>
              </a:rPr>
              <a:t>– Rapidly, and by you alone</a:t>
            </a:r>
          </a:p>
          <a:p>
            <a:pPr lvl="1"/>
            <a:r>
              <a:rPr lang="en-US" altLang="zh-CN" sz="2600" dirty="0">
                <a:latin typeface="Cambria" panose="02040503050406030204" pitchFamily="18" charset="0"/>
              </a:rPr>
              <a:t>Useful functionality</a:t>
            </a:r>
          </a:p>
          <a:p>
            <a:pPr lvl="2"/>
            <a:r>
              <a:rPr lang="en-US" altLang="zh-CN" dirty="0">
                <a:latin typeface="Cambria" panose="02040503050406030204" pitchFamily="18" charset="0"/>
              </a:rPr>
              <a:t>– Firewall, helps with privacy</a:t>
            </a:r>
          </a:p>
          <a:p>
            <a:pPr lvl="1"/>
            <a:r>
              <a:rPr lang="en-US" altLang="zh-CN" sz="2600" dirty="0">
                <a:latin typeface="Cambria" panose="02040503050406030204" pitchFamily="18" charset="0"/>
              </a:rPr>
              <a:t>Kinks will get worked out eventually</a:t>
            </a:r>
          </a:p>
          <a:p>
            <a:pPr lvl="2"/>
            <a:r>
              <a:rPr lang="en-US" altLang="zh-CN" dirty="0">
                <a:latin typeface="Cambria" panose="02040503050406030204" pitchFamily="18" charset="0"/>
              </a:rPr>
              <a:t>– “NAT Traversal” for incoming traffic</a:t>
            </a:r>
          </a:p>
        </p:txBody>
      </p:sp>
      <p:sp>
        <p:nvSpPr>
          <p:cNvPr id="23" name="矩形 22"/>
          <p:cNvSpPr/>
          <p:nvPr/>
        </p:nvSpPr>
        <p:spPr>
          <a:xfrm>
            <a:off x="3886200" y="1167825"/>
            <a:ext cx="3769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NAT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1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107504" y="2042915"/>
            <a:ext cx="8879852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Differences can be large; complicates internetworking</a:t>
            </a:r>
          </a:p>
          <a:p>
            <a:endParaRPr lang="en-US" altLang="zh-CN" sz="2600" dirty="0">
              <a:latin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71800" y="1244025"/>
            <a:ext cx="388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Internetworking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2660437"/>
            <a:ext cx="6724600" cy="393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23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107504" y="1905807"/>
            <a:ext cx="8696148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Filling in the gaps we need to make for IP forwarding work in practice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Getting IP addresses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(DHCP) 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?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Mapping IP to link addresses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(ARP) 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?</a:t>
            </a:r>
          </a:p>
        </p:txBody>
      </p:sp>
      <p:sp>
        <p:nvSpPr>
          <p:cNvPr id="23" name="矩形 22"/>
          <p:cNvSpPr/>
          <p:nvPr/>
        </p:nvSpPr>
        <p:spPr>
          <a:xfrm>
            <a:off x="2051720" y="1167825"/>
            <a:ext cx="4988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ARP and DHCP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077755"/>
            <a:ext cx="5866877" cy="194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4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40348" y="1905807"/>
            <a:ext cx="8387888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Problem: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A node wakes up for the first time …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What is its IP address? What’s the IP address of its router? Etc.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At least Ethernet address is on NIC</a:t>
            </a:r>
          </a:p>
        </p:txBody>
      </p:sp>
      <p:sp>
        <p:nvSpPr>
          <p:cNvPr id="23" name="矩形 22"/>
          <p:cNvSpPr/>
          <p:nvPr/>
        </p:nvSpPr>
        <p:spPr>
          <a:xfrm>
            <a:off x="2051720" y="1167825"/>
            <a:ext cx="4988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Getting IP Address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419600"/>
            <a:ext cx="426720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7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5496" y="1905807"/>
            <a:ext cx="8696148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1. Manual configuration (old days)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Can’t be factory set, depends on use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2. A protocol for automatically configuring addresses (DHCP) ?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Shifts burden from users to IT folk</a:t>
            </a:r>
          </a:p>
        </p:txBody>
      </p:sp>
      <p:sp>
        <p:nvSpPr>
          <p:cNvPr id="23" name="矩形 22"/>
          <p:cNvSpPr/>
          <p:nvPr/>
        </p:nvSpPr>
        <p:spPr>
          <a:xfrm>
            <a:off x="2123728" y="1167825"/>
            <a:ext cx="4988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Getting IP Address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624536"/>
            <a:ext cx="566481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4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40348" y="1905807"/>
            <a:ext cx="8387888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DHCP (Dynamic Host Configuration Protocol), from 1993, widely used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It leases IP address to nodes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Provides other parameters too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Network prefix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Address of local router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DNS server, time server, etc.</a:t>
            </a:r>
          </a:p>
        </p:txBody>
      </p:sp>
      <p:sp>
        <p:nvSpPr>
          <p:cNvPr id="23" name="矩形 22"/>
          <p:cNvSpPr/>
          <p:nvPr/>
        </p:nvSpPr>
        <p:spPr>
          <a:xfrm>
            <a:off x="3275856" y="1167825"/>
            <a:ext cx="1940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DHCP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33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40348" y="1905807"/>
            <a:ext cx="8387888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DHCP Protocol Stack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DHCP is a client-server application</a:t>
            </a:r>
          </a:p>
          <a:p>
            <a:pPr lvl="1"/>
            <a:r>
              <a:rPr lang="fr-FR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Uses UDP ports 67, 68</a:t>
            </a:r>
            <a:endParaRPr lang="en-US" altLang="zh-CN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26576" y="1167825"/>
            <a:ext cx="1940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DHCP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54" y="3492321"/>
            <a:ext cx="287229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4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51520" y="1905807"/>
            <a:ext cx="8387888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Bootstrap issue: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– How does node send a message to DHCP server before it is configured?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Answer: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Node sends broadcast messages that delivered to all nodes on the network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Broadcast address is all 1s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IP (32 bit): 255.255.255.255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Ethernet (48 bit): </a:t>
            </a:r>
            <a:r>
              <a:rPr lang="en-US" altLang="zh-CN" dirty="0" err="1">
                <a:solidFill>
                  <a:schemeClr val="tx1"/>
                </a:solidFill>
                <a:latin typeface="Cambria" panose="02040503050406030204" pitchFamily="18" charset="0"/>
              </a:rPr>
              <a:t>ff:ff:ff:ff:ff:ff</a:t>
            </a:r>
            <a:endParaRPr lang="en-US" altLang="zh-CN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79912" y="1167825"/>
            <a:ext cx="1940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DHCP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2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926576" y="1167825"/>
            <a:ext cx="1940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DHCP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57400"/>
            <a:ext cx="540228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0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40348" y="1905807"/>
            <a:ext cx="8387888" cy="43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Problem: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A node needs Link layer addresses to send a frame over the local link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– How does it get the destination link address from a destination IP address?</a:t>
            </a:r>
          </a:p>
        </p:txBody>
      </p:sp>
      <p:sp>
        <p:nvSpPr>
          <p:cNvPr id="23" name="矩形 22"/>
          <p:cNvSpPr/>
          <p:nvPr/>
        </p:nvSpPr>
        <p:spPr>
          <a:xfrm>
            <a:off x="2438400" y="1167825"/>
            <a:ext cx="525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Sending an IP Packet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339277"/>
            <a:ext cx="5440511" cy="218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0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125" y="1905000"/>
            <a:ext cx="9108504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latin typeface="Cambria" panose="02040503050406030204" pitchFamily="18" charset="0"/>
              </a:rPr>
              <a:t>Internetworking based on a common network protocol – IP</a:t>
            </a:r>
          </a:p>
          <a:p>
            <a:endParaRPr lang="en-US" altLang="zh-CN" sz="2600" dirty="0">
              <a:latin typeface="Cambria" panose="02040503050406030204" pitchFamily="18" charset="0"/>
            </a:endParaRPr>
          </a:p>
          <a:p>
            <a:endParaRPr lang="en-US" altLang="zh-CN" sz="2600" dirty="0">
              <a:latin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71800" y="1143000"/>
            <a:ext cx="388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Internetworking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554" t="6452" b="3098"/>
          <a:stretch>
            <a:fillRect/>
          </a:stretch>
        </p:blipFill>
        <p:spPr bwMode="auto">
          <a:xfrm>
            <a:off x="914400" y="2765319"/>
            <a:ext cx="7709565" cy="348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eform 8"/>
          <p:cNvSpPr/>
          <p:nvPr/>
        </p:nvSpPr>
        <p:spPr bwMode="auto">
          <a:xfrm>
            <a:off x="3608435" y="2706328"/>
            <a:ext cx="442452" cy="334297"/>
          </a:xfrm>
          <a:custGeom>
            <a:avLst/>
            <a:gdLst>
              <a:gd name="connsiteX0" fmla="*/ 442452 w 442452"/>
              <a:gd name="connsiteY0" fmla="*/ 0 h 334297"/>
              <a:gd name="connsiteX1" fmla="*/ 147484 w 442452"/>
              <a:gd name="connsiteY1" fmla="*/ 78658 h 334297"/>
              <a:gd name="connsiteX2" fmla="*/ 0 w 442452"/>
              <a:gd name="connsiteY2" fmla="*/ 334297 h 33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452" h="334297">
                <a:moveTo>
                  <a:pt x="442452" y="0"/>
                </a:moveTo>
                <a:cubicBezTo>
                  <a:pt x="331839" y="11471"/>
                  <a:pt x="221226" y="22942"/>
                  <a:pt x="147484" y="78658"/>
                </a:cubicBezTo>
                <a:cubicBezTo>
                  <a:pt x="73742" y="134374"/>
                  <a:pt x="36871" y="234335"/>
                  <a:pt x="0" y="334297"/>
                </a:cubicBezTo>
              </a:path>
            </a:pathLst>
          </a:cu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942737" y="2438400"/>
            <a:ext cx="188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" panose="02040503050406030204" pitchFamily="18" charset="0"/>
              </a:rPr>
              <a:t>Packet mapped to a VC here</a:t>
            </a:r>
          </a:p>
        </p:txBody>
      </p:sp>
      <p:sp>
        <p:nvSpPr>
          <p:cNvPr id="10" name="Freeform 10"/>
          <p:cNvSpPr/>
          <p:nvPr/>
        </p:nvSpPr>
        <p:spPr bwMode="auto">
          <a:xfrm>
            <a:off x="3623185" y="4658029"/>
            <a:ext cx="442452" cy="334297"/>
          </a:xfrm>
          <a:custGeom>
            <a:avLst/>
            <a:gdLst>
              <a:gd name="connsiteX0" fmla="*/ 442452 w 442452"/>
              <a:gd name="connsiteY0" fmla="*/ 0 h 334297"/>
              <a:gd name="connsiteX1" fmla="*/ 147484 w 442452"/>
              <a:gd name="connsiteY1" fmla="*/ 78658 h 334297"/>
              <a:gd name="connsiteX2" fmla="*/ 0 w 442452"/>
              <a:gd name="connsiteY2" fmla="*/ 334297 h 33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452" h="334297">
                <a:moveTo>
                  <a:pt x="442452" y="0"/>
                </a:moveTo>
                <a:cubicBezTo>
                  <a:pt x="331839" y="11471"/>
                  <a:pt x="221226" y="22942"/>
                  <a:pt x="147484" y="78658"/>
                </a:cubicBezTo>
                <a:cubicBezTo>
                  <a:pt x="73742" y="134374"/>
                  <a:pt x="36871" y="234335"/>
                  <a:pt x="0" y="334297"/>
                </a:cubicBezTo>
              </a:path>
            </a:pathLst>
          </a:cu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957487" y="4313901"/>
            <a:ext cx="2590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" panose="02040503050406030204" pitchFamily="18" charset="0"/>
              </a:rPr>
              <a:t>Common protocol (IP) carried all the way</a:t>
            </a:r>
          </a:p>
        </p:txBody>
      </p:sp>
    </p:spTree>
    <p:extLst>
      <p:ext uri="{BB962C8B-B14F-4D97-AF65-F5344CB8AC3E}">
        <p14:creationId xmlns:p14="http://schemas.microsoft.com/office/powerpoint/2010/main" val="145742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0" y="2058207"/>
            <a:ext cx="8991600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IP is the “narrow waist” of the Internet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Supports many different links below and apps above</a:t>
            </a:r>
          </a:p>
        </p:txBody>
      </p:sp>
      <p:sp>
        <p:nvSpPr>
          <p:cNvPr id="20" name="矩形 19"/>
          <p:cNvSpPr/>
          <p:nvPr/>
        </p:nvSpPr>
        <p:spPr>
          <a:xfrm>
            <a:off x="2971800" y="1143000"/>
            <a:ext cx="388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Internetworking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3623185" y="4658029"/>
            <a:ext cx="442452" cy="334297"/>
          </a:xfrm>
          <a:custGeom>
            <a:avLst/>
            <a:gdLst>
              <a:gd name="connsiteX0" fmla="*/ 442452 w 442452"/>
              <a:gd name="connsiteY0" fmla="*/ 0 h 334297"/>
              <a:gd name="connsiteX1" fmla="*/ 147484 w 442452"/>
              <a:gd name="connsiteY1" fmla="*/ 78658 h 334297"/>
              <a:gd name="connsiteX2" fmla="*/ 0 w 442452"/>
              <a:gd name="connsiteY2" fmla="*/ 334297 h 33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452" h="334297">
                <a:moveTo>
                  <a:pt x="442452" y="0"/>
                </a:moveTo>
                <a:cubicBezTo>
                  <a:pt x="331839" y="11471"/>
                  <a:pt x="221226" y="22942"/>
                  <a:pt x="147484" y="78658"/>
                </a:cubicBezTo>
                <a:cubicBezTo>
                  <a:pt x="73742" y="134374"/>
                  <a:pt x="36871" y="234335"/>
                  <a:pt x="0" y="334297"/>
                </a:cubicBezTo>
              </a:path>
            </a:pathLst>
          </a:cu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189304"/>
            <a:ext cx="7171956" cy="293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4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0" y="2058207"/>
            <a:ext cx="8991600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ambria" panose="02040503050406030204" pitchFamily="18" charset="0"/>
              </a:rPr>
              <a:t>Suppose only some networks support QOS or security etc.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Difficult for internetwork to support</a:t>
            </a:r>
          </a:p>
          <a:p>
            <a:r>
              <a:rPr lang="en-US" altLang="zh-CN" sz="2400" dirty="0">
                <a:latin typeface="Cambria" panose="02040503050406030204" pitchFamily="18" charset="0"/>
              </a:rPr>
              <a:t>Pushes IP to be a “lowest common denominator” protocol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Asks little of lower-layer networks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– Gives little as a higher layer service</a:t>
            </a:r>
          </a:p>
        </p:txBody>
      </p:sp>
      <p:sp>
        <p:nvSpPr>
          <p:cNvPr id="20" name="矩形 19"/>
          <p:cNvSpPr/>
          <p:nvPr/>
        </p:nvSpPr>
        <p:spPr>
          <a:xfrm>
            <a:off x="2971800" y="1143000"/>
            <a:ext cx="388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Internetworking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62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0" y="2058207"/>
            <a:ext cx="8991600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Connects two networks through a middle one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Packets are encapsulates over the middle</a:t>
            </a:r>
          </a:p>
          <a:p>
            <a:pPr lvl="1"/>
            <a:endParaRPr lang="en-US" altLang="zh-CN" sz="2200" dirty="0">
              <a:latin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71800" y="1143000"/>
            <a:ext cx="388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Internetworking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3623185" y="4658029"/>
            <a:ext cx="442452" cy="334297"/>
          </a:xfrm>
          <a:custGeom>
            <a:avLst/>
            <a:gdLst>
              <a:gd name="connsiteX0" fmla="*/ 442452 w 442452"/>
              <a:gd name="connsiteY0" fmla="*/ 0 h 334297"/>
              <a:gd name="connsiteX1" fmla="*/ 147484 w 442452"/>
              <a:gd name="connsiteY1" fmla="*/ 78658 h 334297"/>
              <a:gd name="connsiteX2" fmla="*/ 0 w 442452"/>
              <a:gd name="connsiteY2" fmla="*/ 334297 h 33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452" h="334297">
                <a:moveTo>
                  <a:pt x="442452" y="0"/>
                </a:moveTo>
                <a:cubicBezTo>
                  <a:pt x="331839" y="11471"/>
                  <a:pt x="221226" y="22942"/>
                  <a:pt x="147484" y="78658"/>
                </a:cubicBezTo>
                <a:cubicBezTo>
                  <a:pt x="73742" y="134374"/>
                  <a:pt x="36871" y="234335"/>
                  <a:pt x="0" y="334297"/>
                </a:cubicBezTo>
              </a:path>
            </a:pathLst>
          </a:cu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912" y="3124200"/>
            <a:ext cx="82581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697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76200" y="2134407"/>
            <a:ext cx="8991600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What do IP addresses look like?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And IP prefixes, or blocks of addresses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(This is IPv4; we’ll cover IPv6 later.)</a:t>
            </a:r>
          </a:p>
        </p:txBody>
      </p:sp>
      <p:sp>
        <p:nvSpPr>
          <p:cNvPr id="20" name="矩形 19"/>
          <p:cNvSpPr/>
          <p:nvPr/>
        </p:nvSpPr>
        <p:spPr>
          <a:xfrm>
            <a:off x="2475963" y="1244025"/>
            <a:ext cx="472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IPv4 (Internet Protocol)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3623185" y="4658029"/>
            <a:ext cx="442452" cy="334297"/>
          </a:xfrm>
          <a:custGeom>
            <a:avLst/>
            <a:gdLst>
              <a:gd name="connsiteX0" fmla="*/ 442452 w 442452"/>
              <a:gd name="connsiteY0" fmla="*/ 0 h 334297"/>
              <a:gd name="connsiteX1" fmla="*/ 147484 w 442452"/>
              <a:gd name="connsiteY1" fmla="*/ 78658 h 334297"/>
              <a:gd name="connsiteX2" fmla="*/ 0 w 442452"/>
              <a:gd name="connsiteY2" fmla="*/ 334297 h 33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452" h="334297">
                <a:moveTo>
                  <a:pt x="442452" y="0"/>
                </a:moveTo>
                <a:cubicBezTo>
                  <a:pt x="331839" y="11471"/>
                  <a:pt x="221226" y="22942"/>
                  <a:pt x="147484" y="78658"/>
                </a:cubicBezTo>
                <a:cubicBezTo>
                  <a:pt x="73742" y="134374"/>
                  <a:pt x="36871" y="234335"/>
                  <a:pt x="0" y="334297"/>
                </a:cubicBezTo>
              </a:path>
            </a:pathLst>
          </a:cu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59" y="3886200"/>
            <a:ext cx="4615309" cy="187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1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76200" y="1752600"/>
            <a:ext cx="8991600" cy="289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IPv4 uses 32-bit addresses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Later we’ll see IPv6, which uses 128-bit addresses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Written in “dotted quad” notation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Cambria" panose="02040503050406030204" pitchFamily="18" charset="0"/>
              </a:rPr>
              <a:t>– Four 8-bit numbers separated by dots</a:t>
            </a:r>
          </a:p>
        </p:txBody>
      </p:sp>
      <p:sp>
        <p:nvSpPr>
          <p:cNvPr id="20" name="矩形 19"/>
          <p:cNvSpPr/>
          <p:nvPr/>
        </p:nvSpPr>
        <p:spPr>
          <a:xfrm>
            <a:off x="2475963" y="1066800"/>
            <a:ext cx="472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IPv4 (Internet Protocol)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3623185" y="4658029"/>
            <a:ext cx="442452" cy="334297"/>
          </a:xfrm>
          <a:custGeom>
            <a:avLst/>
            <a:gdLst>
              <a:gd name="connsiteX0" fmla="*/ 442452 w 442452"/>
              <a:gd name="connsiteY0" fmla="*/ 0 h 334297"/>
              <a:gd name="connsiteX1" fmla="*/ 147484 w 442452"/>
              <a:gd name="connsiteY1" fmla="*/ 78658 h 334297"/>
              <a:gd name="connsiteX2" fmla="*/ 0 w 442452"/>
              <a:gd name="connsiteY2" fmla="*/ 334297 h 33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452" h="334297">
                <a:moveTo>
                  <a:pt x="442452" y="0"/>
                </a:moveTo>
                <a:cubicBezTo>
                  <a:pt x="331839" y="11471"/>
                  <a:pt x="221226" y="22942"/>
                  <a:pt x="147484" y="78658"/>
                </a:cubicBezTo>
                <a:cubicBezTo>
                  <a:pt x="73742" y="134374"/>
                  <a:pt x="36871" y="234335"/>
                  <a:pt x="0" y="334297"/>
                </a:cubicBezTo>
              </a:path>
            </a:pathLst>
          </a:cu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31" y="3962400"/>
            <a:ext cx="5866940" cy="19034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853" y="4419600"/>
            <a:ext cx="2281665" cy="133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19645</TotalTime>
  <Words>1215</Words>
  <Application>Microsoft Office PowerPoint</Application>
  <PresentationFormat>全屏显示(4:3)</PresentationFormat>
  <Paragraphs>207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</vt:lpstr>
      <vt:lpstr>Wingdings</vt:lpstr>
      <vt:lpstr>1_自定义设计方案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陈 俊哲</cp:lastModifiedBy>
  <cp:revision>2909</cp:revision>
  <cp:lastPrinted>1601-01-01T00:00:00Z</cp:lastPrinted>
  <dcterms:created xsi:type="dcterms:W3CDTF">1601-01-01T00:00:00Z</dcterms:created>
  <dcterms:modified xsi:type="dcterms:W3CDTF">2022-01-03T02:42:04Z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