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713" r:id="rId2"/>
  </p:sldMasterIdLst>
  <p:notesMasterIdLst>
    <p:notesMasterId r:id="rId32"/>
  </p:notesMasterIdLst>
  <p:handoutMasterIdLst>
    <p:handoutMasterId r:id="rId33"/>
  </p:handoutMasterIdLst>
  <p:sldIdLst>
    <p:sldId id="1289" r:id="rId3"/>
    <p:sldId id="1293" r:id="rId4"/>
    <p:sldId id="1294" r:id="rId5"/>
    <p:sldId id="1295" r:id="rId6"/>
    <p:sldId id="1296" r:id="rId7"/>
    <p:sldId id="1322" r:id="rId8"/>
    <p:sldId id="1297" r:id="rId9"/>
    <p:sldId id="1298" r:id="rId10"/>
    <p:sldId id="1323" r:id="rId11"/>
    <p:sldId id="1299" r:id="rId12"/>
    <p:sldId id="1300" r:id="rId13"/>
    <p:sldId id="1301" r:id="rId14"/>
    <p:sldId id="1302" r:id="rId15"/>
    <p:sldId id="1303" r:id="rId16"/>
    <p:sldId id="1304" r:id="rId17"/>
    <p:sldId id="1325" r:id="rId18"/>
    <p:sldId id="1305" r:id="rId19"/>
    <p:sldId id="1306" r:id="rId20"/>
    <p:sldId id="1307" r:id="rId21"/>
    <p:sldId id="1308" r:id="rId22"/>
    <p:sldId id="1309" r:id="rId23"/>
    <p:sldId id="1310" r:id="rId24"/>
    <p:sldId id="1326" r:id="rId25"/>
    <p:sldId id="1327" r:id="rId26"/>
    <p:sldId id="1328" r:id="rId27"/>
    <p:sldId id="1312" r:id="rId28"/>
    <p:sldId id="1313" r:id="rId29"/>
    <p:sldId id="1314" r:id="rId30"/>
    <p:sldId id="1315" r:id="rId31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00FF00"/>
    <a:srgbClr val="12357C"/>
    <a:srgbClr val="FFFF00"/>
    <a:srgbClr val="93052E"/>
    <a:srgbClr val="DDDDDD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8" autoAdjust="0"/>
    <p:restoredTop sz="97168" autoAdjust="0"/>
  </p:normalViewPr>
  <p:slideViewPr>
    <p:cSldViewPr snapToObjects="1">
      <p:cViewPr varScale="1">
        <p:scale>
          <a:sx n="114" d="100"/>
          <a:sy n="114" d="100"/>
        </p:scale>
        <p:origin x="880" y="72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660257-0405-4B46-8A92-ED99DE2B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8EA9DD0-8206-4FA9-8823-4E77461E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1170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010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20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1919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488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359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881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0521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792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8934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042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240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0946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623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6642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459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527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745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447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921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259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66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175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2B44-62C9-4F53-89AC-EDE20D48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163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115888"/>
            <a:ext cx="8075612" cy="6208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DD88-0F99-4A92-AF93-FFE816360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9" descr="0952583433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 descr="19楼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2005513101213664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2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 descr="badgeb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200" y="2298918"/>
            <a:ext cx="6629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IP Forwarding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Packet Fragmentation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Error Handling with ICMP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IP Version 6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Network Address Translation</a:t>
            </a:r>
          </a:p>
        </p:txBody>
      </p:sp>
      <p:sp>
        <p:nvSpPr>
          <p:cNvPr id="4" name="矩形 3"/>
          <p:cNvSpPr/>
          <p:nvPr/>
        </p:nvSpPr>
        <p:spPr>
          <a:xfrm>
            <a:off x="3347864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86114"/>
            <a:ext cx="5770670" cy="184768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631176" y="1167825"/>
            <a:ext cx="4379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Fragmentation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676400"/>
            <a:ext cx="1887415" cy="213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98281"/>
            <a:ext cx="3627994" cy="17215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223218"/>
            <a:ext cx="1922832" cy="14155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67200"/>
            <a:ext cx="3972226" cy="17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It works!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Allows repeated fragmentation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But fragmentation is undesirable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More work for routers, hosts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Tends to magnify loss rate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Security vulnerabilities too</a:t>
            </a:r>
          </a:p>
        </p:txBody>
      </p:sp>
      <p:sp>
        <p:nvSpPr>
          <p:cNvPr id="23" name="矩形 22"/>
          <p:cNvSpPr/>
          <p:nvPr/>
        </p:nvSpPr>
        <p:spPr>
          <a:xfrm>
            <a:off x="2818340" y="1167825"/>
            <a:ext cx="4344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Fragmentation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1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Discover the MTU that will fit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So we can avoid fragmentation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The method in use today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Host tests path with large packet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Routers provide feedback if too large; they tell host what size would have fit</a:t>
            </a:r>
          </a:p>
        </p:txBody>
      </p:sp>
      <p:sp>
        <p:nvSpPr>
          <p:cNvPr id="23" name="矩形 22"/>
          <p:cNvSpPr/>
          <p:nvPr/>
        </p:nvSpPr>
        <p:spPr>
          <a:xfrm>
            <a:off x="2590800" y="1167825"/>
            <a:ext cx="4344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Path MTU Discovery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4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90800" y="1167825"/>
            <a:ext cx="4344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Path MTU Discovery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38400"/>
            <a:ext cx="8991600" cy="28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Process may seem involved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But usually quick to find right size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Path MTU depends on the path and so can change over time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Search is ongoing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Implemented with ICMP (next)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Set DF (Don’t Fragment) bit in IP header to get feedback messages</a:t>
            </a:r>
          </a:p>
        </p:txBody>
      </p:sp>
      <p:sp>
        <p:nvSpPr>
          <p:cNvPr id="23" name="矩形 22"/>
          <p:cNvSpPr/>
          <p:nvPr/>
        </p:nvSpPr>
        <p:spPr>
          <a:xfrm>
            <a:off x="2590800" y="1167825"/>
            <a:ext cx="4344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Path MTU Discovery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5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What happens when something goes wrong during forwarding?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Need to be able to find the problem</a:t>
            </a:r>
          </a:p>
        </p:txBody>
      </p:sp>
      <p:sp>
        <p:nvSpPr>
          <p:cNvPr id="23" name="矩形 22"/>
          <p:cNvSpPr/>
          <p:nvPr/>
        </p:nvSpPr>
        <p:spPr>
          <a:xfrm>
            <a:off x="2895600" y="1167825"/>
            <a:ext cx="381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Error Handling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03" y="3657600"/>
            <a:ext cx="629159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344" y="980728"/>
            <a:ext cx="6059016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Internet Control Protocols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008" y="1844824"/>
            <a:ext cx="8964488" cy="4600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IP works with the help of several control protocols: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ICMP </a:t>
            </a:r>
            <a:r>
              <a:rPr lang="en-US" sz="2600" dirty="0">
                <a:latin typeface="Cambria" panose="02040503050406030204" pitchFamily="18" charset="0"/>
              </a:rPr>
              <a:t>is a companion to IP that returns error info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Required, and used in many ways, e.g., for </a:t>
            </a:r>
            <a:r>
              <a:rPr lang="en-US" dirty="0" err="1">
                <a:latin typeface="Cambria" panose="02040503050406030204" pitchFamily="18" charset="0"/>
              </a:rPr>
              <a:t>traceroute</a:t>
            </a: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ARP (Link Layer)</a:t>
            </a:r>
            <a:r>
              <a:rPr lang="en-US" sz="2600" dirty="0">
                <a:latin typeface="Cambria" panose="02040503050406030204" pitchFamily="18" charset="0"/>
              </a:rPr>
              <a:t> finds Ethernet address of a local IP address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Glue that is needed to send any IP packets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Host queries an address and the owner replies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DHCP (Application Layer)</a:t>
            </a:r>
            <a:r>
              <a:rPr lang="en-US" sz="2600" dirty="0">
                <a:latin typeface="Cambria" panose="02040503050406030204" pitchFamily="18" charset="0"/>
              </a:rPr>
              <a:t> assigns a local IP address to a host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Gets host started by automatically configuring it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Host sends request to server, which grants a lease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21344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ICMP is a companion protocol to IP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They are implemented together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Sits on top of IP (IP Protocol=1)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Provides error report and testing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Error is at router while forwarding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Also testing that hosts can use</a:t>
            </a:r>
          </a:p>
        </p:txBody>
      </p:sp>
      <p:sp>
        <p:nvSpPr>
          <p:cNvPr id="23" name="矩形 22"/>
          <p:cNvSpPr/>
          <p:nvPr/>
        </p:nvSpPr>
        <p:spPr>
          <a:xfrm>
            <a:off x="1295400" y="1219200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Internet Control Message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79512" y="2134407"/>
            <a:ext cx="8856984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When router encounters an error while forwarding: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It sends an ICMP error report back to the IP source address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It discards the problematic packet; host needs to rectify</a:t>
            </a:r>
          </a:p>
        </p:txBody>
      </p:sp>
      <p:sp>
        <p:nvSpPr>
          <p:cNvPr id="23" name="矩形 22"/>
          <p:cNvSpPr/>
          <p:nvPr/>
        </p:nvSpPr>
        <p:spPr>
          <a:xfrm>
            <a:off x="3276600" y="121920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ICMP Errors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74368"/>
            <a:ext cx="869731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79512" y="1988840"/>
            <a:ext cx="869614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Each ICMP message has a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Type, Code, and Checksum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Often carry the start of the offending packet as payload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Each message is carried in an IP packet</a:t>
            </a:r>
          </a:p>
        </p:txBody>
      </p:sp>
      <p:sp>
        <p:nvSpPr>
          <p:cNvPr id="23" name="矩形 22"/>
          <p:cNvSpPr/>
          <p:nvPr/>
        </p:nvSpPr>
        <p:spPr>
          <a:xfrm>
            <a:off x="3276600" y="121920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ICMP Errors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9080"/>
            <a:ext cx="827401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1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2544" y="1905807"/>
            <a:ext cx="8891944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How do we connect networks with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different maximum packet sizes</a:t>
            </a:r>
            <a:r>
              <a:rPr lang="en-US" altLang="zh-CN" dirty="0">
                <a:latin typeface="Cambria" panose="02040503050406030204" pitchFamily="18" charset="0"/>
              </a:rPr>
              <a:t>?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Need to split up packets, or discover the largest size to use</a:t>
            </a:r>
          </a:p>
        </p:txBody>
      </p:sp>
      <p:sp>
        <p:nvSpPr>
          <p:cNvPr id="23" name="矩形 22"/>
          <p:cNvSpPr/>
          <p:nvPr/>
        </p:nvSpPr>
        <p:spPr>
          <a:xfrm>
            <a:off x="2631176" y="1167825"/>
            <a:ext cx="4379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Packet Fragmentation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43" y="3933056"/>
            <a:ext cx="666289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221899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276600" y="121920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ICMP Errors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12331"/>
            <a:ext cx="8266159" cy="31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276600" y="90872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Traceroute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496" y="1628800"/>
            <a:ext cx="9108504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IP header contains TTL (Time to live) field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Decremented every router hop, with ICMP error if it hits zero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Protects against forwarding loops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084" y="3252582"/>
            <a:ext cx="7493316" cy="36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 bwMode="auto">
          <a:xfrm>
            <a:off x="1524000" y="4686703"/>
            <a:ext cx="1295400" cy="57109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6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276600" y="121920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Traceroute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1520" y="2038735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ambria" panose="02040503050406030204" pitchFamily="18" charset="0"/>
              </a:rPr>
              <a:t>Traceroute</a:t>
            </a:r>
            <a:r>
              <a:rPr lang="en-US" altLang="zh-CN" dirty="0">
                <a:latin typeface="Cambria" panose="02040503050406030204" pitchFamily="18" charset="0"/>
              </a:rPr>
              <a:t> repurposes TTL and ICMP functionality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Sends probe packets increasing TTL starting from 1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ICMP errors identify routers on the path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63" y="3886200"/>
            <a:ext cx="913196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6874" y="850702"/>
            <a:ext cx="4741390" cy="634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Version 6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784976" cy="460008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132584"/>
                </a:solidFill>
                <a:latin typeface="Cambria" panose="02040503050406030204" pitchFamily="18" charset="0"/>
              </a:rPr>
              <a:t>Major upgrade in the 1990s due to impending address exhaustion, with various other goals:</a:t>
            </a:r>
          </a:p>
          <a:p>
            <a:pPr lvl="2"/>
            <a:r>
              <a:rPr lang="en-US" sz="2000" dirty="0">
                <a:latin typeface="Cambria" panose="02040503050406030204" pitchFamily="18" charset="0"/>
              </a:rPr>
              <a:t>Support billions of hosts</a:t>
            </a:r>
          </a:p>
          <a:p>
            <a:pPr lvl="2"/>
            <a:r>
              <a:rPr lang="en-US" sz="2000" dirty="0">
                <a:latin typeface="Cambria" panose="02040503050406030204" pitchFamily="18" charset="0"/>
              </a:rPr>
              <a:t>Reduce routing table size</a:t>
            </a:r>
          </a:p>
          <a:p>
            <a:pPr lvl="2"/>
            <a:r>
              <a:rPr lang="en-US" sz="2000" dirty="0">
                <a:latin typeface="Cambria" panose="02040503050406030204" pitchFamily="18" charset="0"/>
              </a:rPr>
              <a:t>Simplify protocol</a:t>
            </a:r>
          </a:p>
          <a:p>
            <a:pPr lvl="2"/>
            <a:r>
              <a:rPr lang="en-US" sz="2000" dirty="0">
                <a:latin typeface="Cambria" panose="02040503050406030204" pitchFamily="18" charset="0"/>
              </a:rPr>
              <a:t>Better security</a:t>
            </a:r>
          </a:p>
          <a:p>
            <a:pPr lvl="2"/>
            <a:r>
              <a:rPr lang="en-US" sz="2000" dirty="0">
                <a:latin typeface="Cambria" panose="02040503050406030204" pitchFamily="18" charset="0"/>
              </a:rPr>
              <a:t>Attention to type of service</a:t>
            </a:r>
          </a:p>
          <a:p>
            <a:pPr lvl="2"/>
            <a:r>
              <a:rPr lang="en-US" sz="2000" dirty="0">
                <a:latin typeface="Cambria" panose="02040503050406030204" pitchFamily="18" charset="0"/>
              </a:rPr>
              <a:t>Aid multicasting</a:t>
            </a:r>
          </a:p>
          <a:p>
            <a:pPr lvl="2"/>
            <a:r>
              <a:rPr lang="en-US" sz="2000" dirty="0">
                <a:latin typeface="Cambria" panose="02040503050406030204" pitchFamily="18" charset="0"/>
              </a:rPr>
              <a:t>Roaming host without changing address</a:t>
            </a:r>
          </a:p>
          <a:p>
            <a:pPr lvl="2"/>
            <a:r>
              <a:rPr lang="en-US" sz="2000" dirty="0">
                <a:latin typeface="Cambria" panose="02040503050406030204" pitchFamily="18" charset="0"/>
              </a:rPr>
              <a:t>Allow future protocol evolution</a:t>
            </a:r>
          </a:p>
          <a:p>
            <a:pPr lvl="2"/>
            <a:r>
              <a:rPr lang="en-US" sz="2000" dirty="0">
                <a:latin typeface="Cambria" panose="02040503050406030204" pitchFamily="18" charset="0"/>
              </a:rPr>
              <a:t>Permit coexistence of old, new protocols,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132584"/>
                </a:solidFill>
                <a:latin typeface="Cambria" panose="02040503050406030204" pitchFamily="18" charset="0"/>
              </a:rPr>
              <a:t>Deployment has been slow &amp; painful, but may pick up pace now that addresses are all but exhausted</a:t>
            </a:r>
          </a:p>
        </p:txBody>
      </p:sp>
    </p:spTree>
    <p:extLst>
      <p:ext uri="{BB962C8B-B14F-4D97-AF65-F5344CB8AC3E}">
        <p14:creationId xmlns:p14="http://schemas.microsoft.com/office/powerpoint/2010/main" val="28721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637231"/>
            <a:ext cx="8964488" cy="4600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IPv6 protocol header has much longer addresses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(128 vs. 32 bits)</a:t>
            </a: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 and is simpler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(by using extension headers)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5127" y="2682715"/>
            <a:ext cx="5388811" cy="417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850702"/>
            <a:ext cx="4741390" cy="634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Version 6</a:t>
            </a:r>
          </a:p>
        </p:txBody>
      </p:sp>
    </p:spTree>
    <p:extLst>
      <p:ext uri="{BB962C8B-B14F-4D97-AF65-F5344CB8AC3E}">
        <p14:creationId xmlns:p14="http://schemas.microsoft.com/office/powerpoint/2010/main" val="35336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81247"/>
            <a:ext cx="8554145" cy="4600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IPv6 extension headers handles other functionality </a:t>
            </a:r>
          </a:p>
        </p:txBody>
      </p:sp>
      <p:pic>
        <p:nvPicPr>
          <p:cNvPr id="890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717" y="2636912"/>
            <a:ext cx="867777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850702"/>
            <a:ext cx="4741390" cy="634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Version 6</a:t>
            </a:r>
          </a:p>
        </p:txBody>
      </p:sp>
    </p:spTree>
    <p:extLst>
      <p:ext uri="{BB962C8B-B14F-4D97-AF65-F5344CB8AC3E}">
        <p14:creationId xmlns:p14="http://schemas.microsoft.com/office/powerpoint/2010/main" val="428204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20582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Remember how layering is meant to work?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– “Routers don’t look beyond the IP header.” Well …</a:t>
            </a:r>
          </a:p>
        </p:txBody>
      </p:sp>
      <p:sp>
        <p:nvSpPr>
          <p:cNvPr id="23" name="矩形 22"/>
          <p:cNvSpPr/>
          <p:nvPr/>
        </p:nvSpPr>
        <p:spPr>
          <a:xfrm>
            <a:off x="28956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Layering Review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904"/>
            <a:ext cx="911647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3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905000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Sit “inside the network” but perform “more than IP” processing on packets to add new functionality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– NAT box, Firewall / Intrusion Detection System</a:t>
            </a:r>
          </a:p>
        </p:txBody>
      </p:sp>
      <p:sp>
        <p:nvSpPr>
          <p:cNvPr id="23" name="矩形 22"/>
          <p:cNvSpPr/>
          <p:nvPr/>
        </p:nvSpPr>
        <p:spPr>
          <a:xfrm>
            <a:off x="32766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Middleboxes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4" y="3667311"/>
            <a:ext cx="8847366" cy="24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905000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Advantages</a:t>
            </a:r>
            <a:endParaRPr lang="en-US" altLang="zh-CN" sz="2600" dirty="0">
              <a:latin typeface="Cambria" panose="02040503050406030204" pitchFamily="18" charset="0"/>
            </a:endParaRP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A possible rapid deployment path when there is no other option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Control over many hosts (IT)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Disadvantages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Breaking layering interferes with connectivity; strange side effects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Poor vantage point for many tasks</a:t>
            </a:r>
          </a:p>
        </p:txBody>
      </p:sp>
      <p:sp>
        <p:nvSpPr>
          <p:cNvPr id="23" name="矩形 22"/>
          <p:cNvSpPr/>
          <p:nvPr/>
        </p:nvSpPr>
        <p:spPr>
          <a:xfrm>
            <a:off x="32766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Middleboxes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905000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NAT box connects an internal network to an external network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Many internal hosts are connected using few external addresses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</a:t>
            </a:r>
            <a:r>
              <a:rPr lang="en-US" altLang="zh-C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Middlebox</a:t>
            </a:r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 that “translates addresses”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Motivated by IP address scarcity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Controversial at first, now accepted</a:t>
            </a:r>
          </a:p>
        </p:txBody>
      </p:sp>
      <p:sp>
        <p:nvSpPr>
          <p:cNvPr id="23" name="矩形 22"/>
          <p:cNvSpPr/>
          <p:nvPr/>
        </p:nvSpPr>
        <p:spPr>
          <a:xfrm>
            <a:off x="32766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Middleboxes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2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Different networks have different maximum packet sizes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Or </a:t>
            </a:r>
            <a:r>
              <a:rPr lang="en-US" altLang="zh-CN" sz="2600" dirty="0">
                <a:solidFill>
                  <a:srgbClr val="FF0000"/>
                </a:solidFill>
                <a:latin typeface="Cambria" panose="02040503050406030204" pitchFamily="18" charset="0"/>
              </a:rPr>
              <a:t>MTU (Maximum Transmission Unit)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E.g., Ethernet 1.5K, </a:t>
            </a:r>
            <a:r>
              <a:rPr lang="en-US" altLang="zh-C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WiFi</a:t>
            </a:r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 2.3K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Prefer large packets for efficiency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But what size is too large?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Difficult because node does not know complete network path</a:t>
            </a:r>
          </a:p>
        </p:txBody>
      </p:sp>
      <p:sp>
        <p:nvSpPr>
          <p:cNvPr id="23" name="矩形 22"/>
          <p:cNvSpPr/>
          <p:nvPr/>
        </p:nvSpPr>
        <p:spPr>
          <a:xfrm>
            <a:off x="2631176" y="1167825"/>
            <a:ext cx="4379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Packet Size Problem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1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20582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Fragmentation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Split up large packets in the network if they are too big to send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Classic method, dated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Discovery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Find the largest packet that fits on the network path and use it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IP uses today instead of fragmentation</a:t>
            </a:r>
          </a:p>
        </p:txBody>
      </p:sp>
      <p:sp>
        <p:nvSpPr>
          <p:cNvPr id="23" name="矩形 22"/>
          <p:cNvSpPr/>
          <p:nvPr/>
        </p:nvSpPr>
        <p:spPr>
          <a:xfrm>
            <a:off x="2667000" y="1167825"/>
            <a:ext cx="4379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Packet Size Solutions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2316" y="1905807"/>
            <a:ext cx="8984180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Routers fragment packets that are too large to forward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Receiving host reassembles to reduce load on routers</a:t>
            </a:r>
          </a:p>
        </p:txBody>
      </p:sp>
      <p:sp>
        <p:nvSpPr>
          <p:cNvPr id="23" name="矩形 22"/>
          <p:cNvSpPr/>
          <p:nvPr/>
        </p:nvSpPr>
        <p:spPr>
          <a:xfrm>
            <a:off x="2631176" y="1167825"/>
            <a:ext cx="4379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Fragmentation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5" y="3440805"/>
            <a:ext cx="8684573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2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484784"/>
            <a:ext cx="9145016" cy="4525963"/>
          </a:xfrm>
        </p:spPr>
        <p:txBody>
          <a:bodyPr/>
          <a:lstStyle/>
          <a:p>
            <a:r>
              <a:rPr lang="fr-FR" sz="2600" dirty="0">
                <a:solidFill>
                  <a:srgbClr val="133984"/>
                </a:solidFill>
                <a:latin typeface="Cambria" panose="02040503050406030204" pitchFamily="18" charset="0"/>
              </a:rPr>
              <a:t>Networks have </a:t>
            </a:r>
            <a:r>
              <a:rPr lang="fr-FR" sz="2600" dirty="0" err="1">
                <a:solidFill>
                  <a:srgbClr val="133984"/>
                </a:solidFill>
                <a:latin typeface="Cambria" panose="02040503050406030204" pitchFamily="18" charset="0"/>
              </a:rPr>
              <a:t>different</a:t>
            </a:r>
            <a:r>
              <a:rPr lang="fr-FR" sz="2600" dirty="0">
                <a:solidFill>
                  <a:srgbClr val="133984"/>
                </a:solidFill>
                <a:latin typeface="Cambria" panose="02040503050406030204" pitchFamily="18" charset="0"/>
              </a:rPr>
              <a:t> </a:t>
            </a:r>
            <a:r>
              <a:rPr lang="fr-FR" sz="2600" dirty="0" err="1">
                <a:solidFill>
                  <a:srgbClr val="133984"/>
                </a:solidFill>
                <a:latin typeface="Cambria" panose="02040503050406030204" pitchFamily="18" charset="0"/>
              </a:rPr>
              <a:t>packet</a:t>
            </a:r>
            <a:r>
              <a:rPr lang="fr-FR" sz="2600" dirty="0">
                <a:solidFill>
                  <a:srgbClr val="133984"/>
                </a:solidFill>
                <a:latin typeface="Cambria" panose="02040503050406030204" pitchFamily="18" charset="0"/>
              </a:rPr>
              <a:t> size </a:t>
            </a:r>
            <a:r>
              <a:rPr lang="fr-FR" sz="2600" dirty="0" err="1">
                <a:solidFill>
                  <a:srgbClr val="133984"/>
                </a:solidFill>
                <a:latin typeface="Cambria" panose="02040503050406030204" pitchFamily="18" charset="0"/>
              </a:rPr>
              <a:t>limits</a:t>
            </a:r>
            <a:r>
              <a:rPr lang="fr-FR" sz="2600" dirty="0">
                <a:solidFill>
                  <a:srgbClr val="133984"/>
                </a:solidFill>
                <a:latin typeface="Cambria" panose="02040503050406030204" pitchFamily="18" charset="0"/>
              </a:rPr>
              <a:t> for </a:t>
            </a:r>
            <a:r>
              <a:rPr lang="fr-FR" sz="2600" dirty="0" err="1">
                <a:solidFill>
                  <a:srgbClr val="133984"/>
                </a:solidFill>
                <a:latin typeface="Cambria" panose="02040503050406030204" pitchFamily="18" charset="0"/>
              </a:rPr>
              <a:t>many</a:t>
            </a:r>
            <a:r>
              <a:rPr lang="fr-FR" sz="2600" dirty="0">
                <a:solidFill>
                  <a:srgbClr val="133984"/>
                </a:solidFill>
                <a:latin typeface="Cambria" panose="02040503050406030204" pitchFamily="18" charset="0"/>
              </a:rPr>
              <a:t> </a:t>
            </a:r>
            <a:r>
              <a:rPr lang="fr-FR" sz="2600" dirty="0" err="1">
                <a:solidFill>
                  <a:srgbClr val="133984"/>
                </a:solidFill>
                <a:latin typeface="Cambria" panose="02040503050406030204" pitchFamily="18" charset="0"/>
              </a:rPr>
              <a:t>reasons</a:t>
            </a:r>
            <a:endParaRPr lang="fr-FR" sz="2600" dirty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lvl="1"/>
            <a:r>
              <a:rPr lang="fr-FR" sz="2600" dirty="0">
                <a:latin typeface="Cambria" panose="02040503050406030204" pitchFamily="18" charset="0"/>
              </a:rPr>
              <a:t>Large </a:t>
            </a:r>
            <a:r>
              <a:rPr lang="fr-FR" sz="2600" dirty="0" err="1">
                <a:latin typeface="Cambria" panose="02040503050406030204" pitchFamily="18" charset="0"/>
              </a:rPr>
              <a:t>packets</a:t>
            </a:r>
            <a:r>
              <a:rPr lang="fr-FR" sz="2600" dirty="0">
                <a:latin typeface="Cambria" panose="02040503050406030204" pitchFamily="18" charset="0"/>
              </a:rPr>
              <a:t> sent </a:t>
            </a:r>
            <a:r>
              <a:rPr lang="fr-FR" sz="2600" dirty="0" err="1">
                <a:latin typeface="Cambria" panose="02040503050406030204" pitchFamily="18" charset="0"/>
              </a:rPr>
              <a:t>with</a:t>
            </a:r>
            <a:r>
              <a:rPr lang="fr-FR" sz="2600" dirty="0">
                <a:latin typeface="Cambria" panose="02040503050406030204" pitchFamily="18" charset="0"/>
              </a:rPr>
              <a:t> fragmentation &amp; </a:t>
            </a:r>
            <a:r>
              <a:rPr lang="fr-FR" sz="2600" dirty="0" err="1">
                <a:latin typeface="Cambria" panose="02040503050406030204" pitchFamily="18" charset="0"/>
              </a:rPr>
              <a:t>reassembly</a:t>
            </a:r>
            <a:endParaRPr lang="en-US" sz="2600" dirty="0">
              <a:latin typeface="Cambria" panose="020405030504060302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28365" y="2384251"/>
            <a:ext cx="8816773" cy="4429125"/>
            <a:chOff x="128365" y="2020682"/>
            <a:chExt cx="8816773" cy="4429125"/>
          </a:xfrm>
        </p:grpSpPr>
        <p:pic>
          <p:nvPicPr>
            <p:cNvPr id="655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2020682"/>
              <a:ext cx="8077200" cy="442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128365" y="3899910"/>
              <a:ext cx="88167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2BD8"/>
                  </a:solidFill>
                  <a:latin typeface="Cambria" panose="02040503050406030204" pitchFamily="18" charset="0"/>
                </a:rPr>
                <a:t>Transparent – packets fragmented / reassembled in each network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741174" y="5975555"/>
              <a:ext cx="1278194" cy="4547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100" y="5916134"/>
              <a:ext cx="818211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2BD8"/>
                  </a:solidFill>
                  <a:latin typeface="Cambria" panose="02040503050406030204" pitchFamily="18" charset="0"/>
                </a:rPr>
                <a:t>Non-transparent  – fragments are reassembled at destination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2699792" y="836712"/>
            <a:ext cx="4344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Fragmentation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844824"/>
            <a:ext cx="869614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Header fields used to handle packet size differences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Identification, Fragment offset, MF/DF control bits</a:t>
            </a:r>
          </a:p>
        </p:txBody>
      </p:sp>
      <p:sp>
        <p:nvSpPr>
          <p:cNvPr id="23" name="矩形 22"/>
          <p:cNvSpPr/>
          <p:nvPr/>
        </p:nvSpPr>
        <p:spPr>
          <a:xfrm>
            <a:off x="2631176" y="1167825"/>
            <a:ext cx="4379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Fragmentation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929" y="3044651"/>
            <a:ext cx="7832725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椭圆 2"/>
          <p:cNvSpPr/>
          <p:nvPr/>
        </p:nvSpPr>
        <p:spPr bwMode="auto">
          <a:xfrm>
            <a:off x="4534291" y="4226055"/>
            <a:ext cx="799709" cy="57109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9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Routers split a packet that is too large: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Typically break into large pieces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Copy IP header to pieces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Adjust length on pieces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Set offset to indicate position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Set MF (More Fragments) on all pieces except last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Receiving hosts reassembles the pieces: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Identification field links pieces together, MF tells receiver when it has all pieces</a:t>
            </a:r>
          </a:p>
        </p:txBody>
      </p:sp>
      <p:sp>
        <p:nvSpPr>
          <p:cNvPr id="23" name="矩形 22"/>
          <p:cNvSpPr/>
          <p:nvPr/>
        </p:nvSpPr>
        <p:spPr>
          <a:xfrm>
            <a:off x="1828800" y="1167825"/>
            <a:ext cx="609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Fragmentation Procedure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3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158824" y="1495325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133984"/>
                </a:solidFill>
                <a:latin typeface="Cambria" panose="02040503050406030204" pitchFamily="18" charset="0"/>
              </a:rPr>
              <a:t>Example of IP-style fragmentation: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81397" y="2162965"/>
            <a:ext cx="5277939" cy="1669171"/>
            <a:chOff x="1866688" y="1778852"/>
            <a:chExt cx="5625032" cy="1778941"/>
          </a:xfrm>
        </p:grpSpPr>
        <p:pic>
          <p:nvPicPr>
            <p:cNvPr id="6656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6714" t="19338"/>
            <a:stretch>
              <a:fillRect/>
            </a:stretch>
          </p:blipFill>
          <p:spPr bwMode="auto">
            <a:xfrm>
              <a:off x="2095613" y="2047790"/>
              <a:ext cx="5396107" cy="151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 bwMode="auto">
            <a:xfrm>
              <a:off x="2001301" y="1953481"/>
              <a:ext cx="3376942" cy="4357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6688" y="1932340"/>
              <a:ext cx="902048" cy="5904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800" b="1" dirty="0">
                  <a:latin typeface="Cambria" panose="02040503050406030204" pitchFamily="18" charset="0"/>
                </a:rPr>
                <a:t>Packet</a:t>
              </a:r>
            </a:p>
            <a:p>
              <a:pPr algn="ctr"/>
              <a:r>
                <a:rPr lang="en-US" sz="1800" b="1" dirty="0">
                  <a:latin typeface="Cambria" panose="02040503050406030204" pitchFamily="18" charset="0"/>
                </a:rPr>
                <a:t>number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632" y="1778852"/>
              <a:ext cx="806541" cy="5904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b="1" dirty="0">
                  <a:latin typeface="Cambria" panose="02040503050406030204" pitchFamily="18" charset="0"/>
                </a:rPr>
                <a:t>Start</a:t>
              </a:r>
            </a:p>
            <a:p>
              <a:pPr algn="ctr"/>
              <a:r>
                <a:rPr lang="en-US" sz="1800" b="1" dirty="0">
                  <a:latin typeface="Cambria" panose="02040503050406030204" pitchFamily="18" charset="0"/>
                </a:rPr>
                <a:t>offset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8396" y="2053643"/>
              <a:ext cx="1108929" cy="295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b="1" dirty="0">
                  <a:latin typeface="Cambria" panose="02040503050406030204" pitchFamily="18" charset="0"/>
                </a:rPr>
                <a:t>End bit</a:t>
              </a: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153158"/>
            <a:ext cx="6033514" cy="97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546" y="5208078"/>
            <a:ext cx="3059526" cy="11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2150" y="5377637"/>
            <a:ext cx="2288162" cy="90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48862" y="5321968"/>
            <a:ext cx="1931650" cy="100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-36512" y="2977701"/>
            <a:ext cx="2247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2BD8"/>
                </a:solidFill>
                <a:latin typeface="Cambria" panose="02040503050406030204" pitchFamily="18" charset="0"/>
              </a:rPr>
              <a:t>Original packet:</a:t>
            </a:r>
          </a:p>
          <a:p>
            <a:r>
              <a:rPr lang="en-US" sz="2200" b="1" dirty="0">
                <a:solidFill>
                  <a:srgbClr val="FF2BD8"/>
                </a:solidFill>
                <a:latin typeface="Cambria" panose="02040503050406030204" pitchFamily="18" charset="0"/>
              </a:rPr>
              <a:t>(10 data bytes)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36512" y="4203608"/>
            <a:ext cx="228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2BD8"/>
                </a:solidFill>
                <a:latin typeface="Cambria" panose="02040503050406030204" pitchFamily="18" charset="0"/>
              </a:rPr>
              <a:t>Fragmented:</a:t>
            </a:r>
          </a:p>
          <a:p>
            <a:r>
              <a:rPr lang="en-US" sz="2200" b="1" dirty="0">
                <a:solidFill>
                  <a:srgbClr val="FF2BD8"/>
                </a:solidFill>
                <a:latin typeface="Cambria" panose="02040503050406030204" pitchFamily="18" charset="0"/>
              </a:rPr>
              <a:t>(to 8 data bytes)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12" y="5350356"/>
            <a:ext cx="2189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2BD8"/>
                </a:solidFill>
                <a:latin typeface="Cambria" panose="02040503050406030204" pitchFamily="18" charset="0"/>
              </a:rPr>
              <a:t>Re-fragmented:</a:t>
            </a:r>
          </a:p>
          <a:p>
            <a:r>
              <a:rPr lang="en-US" sz="2200" b="1" dirty="0">
                <a:solidFill>
                  <a:srgbClr val="FF2BD8"/>
                </a:solidFill>
                <a:latin typeface="Cambria" panose="02040503050406030204" pitchFamily="18" charset="0"/>
              </a:rPr>
              <a:t>(to 5 bytes)</a:t>
            </a:r>
          </a:p>
        </p:txBody>
      </p:sp>
      <p:sp>
        <p:nvSpPr>
          <p:cNvPr id="20" name="矩形 19"/>
          <p:cNvSpPr/>
          <p:nvPr/>
        </p:nvSpPr>
        <p:spPr>
          <a:xfrm>
            <a:off x="2631176" y="836712"/>
            <a:ext cx="4379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Fragmentation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19609</TotalTime>
  <Words>990</Words>
  <Application>Microsoft Office PowerPoint</Application>
  <PresentationFormat>全屏显示(4:3)</PresentationFormat>
  <Paragraphs>173</Paragraphs>
  <Slides>29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</vt:lpstr>
      <vt:lpstr>Wingdings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Internet Control Protocols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IP Version 6</vt:lpstr>
      <vt:lpstr>IP Version 6</vt:lpstr>
      <vt:lpstr>IP Version 6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2915</cp:revision>
  <cp:lastPrinted>1601-01-01T00:00:00Z</cp:lastPrinted>
  <dcterms:created xsi:type="dcterms:W3CDTF">1601-01-01T00:00:00Z</dcterms:created>
  <dcterms:modified xsi:type="dcterms:W3CDTF">2022-01-03T02:43:35Z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