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9" r:id="rId1"/>
    <p:sldMasterId id="2147483713" r:id="rId2"/>
  </p:sldMasterIdLst>
  <p:notesMasterIdLst>
    <p:notesMasterId r:id="rId12"/>
  </p:notesMasterIdLst>
  <p:handoutMasterIdLst>
    <p:handoutMasterId r:id="rId13"/>
  </p:handoutMasterIdLst>
  <p:sldIdLst>
    <p:sldId id="1033" r:id="rId3"/>
    <p:sldId id="987" r:id="rId4"/>
    <p:sldId id="988" r:id="rId5"/>
    <p:sldId id="989" r:id="rId6"/>
    <p:sldId id="1067" r:id="rId7"/>
    <p:sldId id="1069" r:id="rId8"/>
    <p:sldId id="1072" r:id="rId9"/>
    <p:sldId id="257" r:id="rId10"/>
    <p:sldId id="258" r:id="rId11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57C"/>
    <a:srgbClr val="00FF00"/>
    <a:srgbClr val="93052E"/>
    <a:srgbClr val="FFFF00"/>
    <a:srgbClr val="DDDDDD"/>
    <a:srgbClr val="132584"/>
    <a:srgbClr val="133984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8" autoAdjust="0"/>
    <p:restoredTop sz="81189" autoAdjust="0"/>
  </p:normalViewPr>
  <p:slideViewPr>
    <p:cSldViewPr snapToObjects="1">
      <p:cViewPr varScale="1">
        <p:scale>
          <a:sx n="93" d="100"/>
          <a:sy n="93" d="100"/>
        </p:scale>
        <p:origin x="1500" y="60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3660257-0405-4B46-8A92-ED99DE2B10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651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8EA9DD0-8206-4FA9-8823-4E77461E15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838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07CF50-23E3-4D59-9631-37795524AEC6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29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07CF50-23E3-4D59-9631-37795524AEC6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>
              <a:ea typeface="宋体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554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07CF50-23E3-4D59-9631-37795524AEC6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>
              <a:ea typeface="宋体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2212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07CF50-23E3-4D59-9631-37795524AEC6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991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1631CC94-A20E-43A5-B0D8-EE64319D5F52}" type="slidenum">
              <a:rPr lang="en-US" altLang="zh-CN" sz="1200">
                <a:ea typeface="宋体" panose="02010600030101010101" pitchFamily="2" charset="-122"/>
              </a:rPr>
              <a:pPr algn="r"/>
              <a:t>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011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07CF50-23E3-4D59-9631-37795524AEC6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174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07CF50-23E3-4D59-9631-37795524AEC6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80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pic>
        <p:nvPicPr>
          <p:cNvPr id="10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141288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C2B44-62C9-4F53-89AC-EDE20D48C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2163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11188" y="115888"/>
            <a:ext cx="8075612" cy="6208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477000"/>
            <a:ext cx="2613025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www.themegallery.com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477000"/>
            <a:ext cx="3048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8DD88-0F99-4A92-AF93-FFE816360F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099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9" descr="09525834336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1" descr="19楼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2" descr="20055131012136649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141288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1414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8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1414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  <p:sldLayoutId id="214748369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7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2" descr="badgeb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5" descr="C:\Documents and Settings\Administrator\桌面\QQ截图2012120608153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41288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7" descr="C:\Documents and Settings\Administrator\桌面\QQ截图2012120608222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64008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88802"/>
            <a:ext cx="7560840" cy="50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3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5" descr="C:\Documents and Settings\Administrator\桌面\QQ截图2012120608153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41288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7" descr="C:\Documents and Settings\Administrator\桌面\QQ截图2012120608222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64008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323528" y="2122978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u="sng" dirty="0">
                <a:solidFill>
                  <a:srgbClr val="FF0000"/>
                </a:solidFill>
                <a:latin typeface="Cambria" panose="02040503050406030204" pitchFamily="18" charset="0"/>
              </a:rPr>
              <a:t>Computer networks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800" dirty="0">
                <a:solidFill>
                  <a:srgbClr val="12357C"/>
                </a:solidFill>
                <a:latin typeface="Cambria" panose="02040503050406030204" pitchFamily="18" charset="0"/>
              </a:rPr>
              <a:t>are collections of autonomous computers, e.g., the Internet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2357C"/>
                </a:solidFill>
                <a:latin typeface="Cambria" panose="02040503050406030204" pitchFamily="18" charset="0"/>
              </a:rPr>
              <a:t>They have many uses: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2357C"/>
                </a:solidFill>
                <a:latin typeface="Cambria" panose="02040503050406030204" pitchFamily="18" charset="0"/>
              </a:rPr>
              <a:t>Business Applications </a:t>
            </a:r>
            <a:r>
              <a:rPr lang="en-US" altLang="zh-CN" sz="2800" dirty="0">
                <a:solidFill>
                  <a:srgbClr val="12357C"/>
                </a:solidFill>
                <a:latin typeface="Cambria" panose="02040503050406030204" pitchFamily="18" charset="0"/>
                <a:cs typeface="Arial"/>
              </a:rPr>
              <a:t>»</a:t>
            </a:r>
            <a:endParaRPr lang="en-US" altLang="zh-CN" sz="2800" dirty="0">
              <a:solidFill>
                <a:srgbClr val="12357C"/>
              </a:solidFill>
              <a:latin typeface="Cambria" panose="02040503050406030204" pitchFamily="18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2357C"/>
                </a:solidFill>
                <a:latin typeface="Cambria" panose="02040503050406030204" pitchFamily="18" charset="0"/>
              </a:rPr>
              <a:t>Home Applications </a:t>
            </a:r>
            <a:r>
              <a:rPr lang="en-US" altLang="zh-CN" sz="2800" dirty="0">
                <a:solidFill>
                  <a:srgbClr val="12357C"/>
                </a:solidFill>
                <a:latin typeface="Cambria" panose="02040503050406030204" pitchFamily="18" charset="0"/>
                <a:cs typeface="Arial"/>
              </a:rPr>
              <a:t>»</a:t>
            </a:r>
            <a:endParaRPr lang="en-US" altLang="zh-CN" sz="2800" dirty="0">
              <a:solidFill>
                <a:srgbClr val="12357C"/>
              </a:solidFill>
              <a:latin typeface="Cambria" panose="02040503050406030204" pitchFamily="18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2357C"/>
                </a:solidFill>
                <a:latin typeface="Cambria" panose="02040503050406030204" pitchFamily="18" charset="0"/>
              </a:rPr>
              <a:t>Mobile Users </a:t>
            </a:r>
            <a:r>
              <a:rPr lang="en-US" altLang="zh-CN" sz="2800" dirty="0">
                <a:solidFill>
                  <a:srgbClr val="12357C"/>
                </a:solidFill>
                <a:latin typeface="Cambria" panose="02040503050406030204" pitchFamily="18" charset="0"/>
                <a:cs typeface="Arial"/>
              </a:rPr>
              <a:t>»</a:t>
            </a:r>
            <a:endParaRPr lang="en-US" altLang="zh-CN" sz="2800" dirty="0">
              <a:solidFill>
                <a:srgbClr val="12357C"/>
              </a:solidFill>
              <a:latin typeface="Cambria" panose="020405030504060302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2357C"/>
                </a:solidFill>
                <a:latin typeface="Cambria" panose="02040503050406030204" pitchFamily="18" charset="0"/>
              </a:rPr>
              <a:t>These uses raise: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2357C"/>
                </a:solidFill>
                <a:latin typeface="Cambria" panose="02040503050406030204" pitchFamily="18" charset="0"/>
              </a:rPr>
              <a:t>Social Issues </a:t>
            </a:r>
            <a:r>
              <a:rPr lang="en-US" altLang="zh-CN" sz="2800" dirty="0">
                <a:solidFill>
                  <a:srgbClr val="12357C"/>
                </a:solidFill>
                <a:latin typeface="Cambria" panose="02040503050406030204" pitchFamily="18" charset="0"/>
                <a:cs typeface="Arial"/>
              </a:rPr>
              <a:t>»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2357C"/>
                </a:solidFill>
                <a:latin typeface="Cambria" panose="02040503050406030204" pitchFamily="18" charset="0"/>
              </a:rPr>
              <a:t>This text covers networks for all of these uses</a:t>
            </a:r>
          </a:p>
        </p:txBody>
      </p:sp>
      <p:sp>
        <p:nvSpPr>
          <p:cNvPr id="5" name="矩形 4"/>
          <p:cNvSpPr/>
          <p:nvPr/>
        </p:nvSpPr>
        <p:spPr>
          <a:xfrm>
            <a:off x="1979712" y="1350295"/>
            <a:ext cx="5530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Uses of computer networks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5" descr="C:\Documents and Settings\Administrator\桌面\QQ截图2012120608153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41288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7" descr="C:\Documents and Settings\Administrator\桌面\QQ截图2012120608222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64008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295401"/>
            <a:ext cx="8524056" cy="541019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2357C"/>
                </a:solidFill>
                <a:latin typeface="Cambria" panose="02040503050406030204" pitchFamily="18" charset="0"/>
              </a:rPr>
              <a:t>Companies use networks and computers for </a:t>
            </a:r>
            <a:r>
              <a:rPr lang="en-US" sz="2400" u="sng" dirty="0">
                <a:solidFill>
                  <a:srgbClr val="FF0000"/>
                </a:solidFill>
                <a:latin typeface="Cambria" panose="02040503050406030204" pitchFamily="18" charset="0"/>
              </a:rPr>
              <a:t>resource sharing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12357C"/>
                </a:solidFill>
                <a:latin typeface="Cambria" panose="02040503050406030204" pitchFamily="18" charset="0"/>
              </a:rPr>
              <a:t>with the </a:t>
            </a:r>
            <a:r>
              <a:rPr lang="en-US" sz="2400" u="sng" dirty="0">
                <a:solidFill>
                  <a:srgbClr val="FF0000"/>
                </a:solidFill>
                <a:latin typeface="Cambria" panose="02040503050406030204" pitchFamily="18" charset="0"/>
              </a:rPr>
              <a:t>client-server</a:t>
            </a:r>
            <a:r>
              <a:rPr lang="en-US" sz="2400" dirty="0">
                <a:solidFill>
                  <a:srgbClr val="12357C"/>
                </a:solidFill>
                <a:latin typeface="Cambria" panose="02040503050406030204" pitchFamily="18" charset="0"/>
              </a:rPr>
              <a:t> model:</a:t>
            </a:r>
          </a:p>
          <a:p>
            <a:pPr algn="l" fontAlgn="auto">
              <a:spcAft>
                <a:spcPts val="0"/>
              </a:spcAft>
            </a:pPr>
            <a:endParaRPr lang="en-US" sz="2400" u="sng" dirty="0">
              <a:solidFill>
                <a:srgbClr val="12357C"/>
              </a:solidFill>
              <a:latin typeface="Cambria" panose="02040503050406030204" pitchFamily="18" charset="0"/>
            </a:endParaRPr>
          </a:p>
          <a:p>
            <a:pPr algn="l" fontAlgn="auto">
              <a:spcAft>
                <a:spcPts val="0"/>
              </a:spcAft>
            </a:pPr>
            <a:endParaRPr lang="en-US" sz="2400" u="sng" dirty="0">
              <a:solidFill>
                <a:srgbClr val="12357C"/>
              </a:solidFill>
              <a:latin typeface="Cambria" panose="02040503050406030204" pitchFamily="18" charset="0"/>
            </a:endParaRPr>
          </a:p>
          <a:p>
            <a:pPr algn="l" fontAlgn="auto">
              <a:spcAft>
                <a:spcPts val="0"/>
              </a:spcAft>
            </a:pPr>
            <a:endParaRPr lang="en-US" sz="2400" u="sng" dirty="0">
              <a:solidFill>
                <a:srgbClr val="12357C"/>
              </a:solidFill>
              <a:latin typeface="Cambria" panose="02040503050406030204" pitchFamily="18" charset="0"/>
            </a:endParaRPr>
          </a:p>
          <a:p>
            <a:pPr algn="l" fontAlgn="auto">
              <a:spcAft>
                <a:spcPts val="0"/>
              </a:spcAft>
            </a:pPr>
            <a:endParaRPr lang="en-US" sz="2400" u="sng" dirty="0">
              <a:solidFill>
                <a:srgbClr val="12357C"/>
              </a:solidFill>
              <a:latin typeface="Cambria" panose="02040503050406030204" pitchFamily="18" charset="0"/>
            </a:endParaRPr>
          </a:p>
          <a:p>
            <a:pPr algn="l" fontAlgn="auto">
              <a:spcAft>
                <a:spcPts val="0"/>
              </a:spcAft>
            </a:pPr>
            <a:endParaRPr lang="en-US" sz="2400" u="sng" dirty="0">
              <a:solidFill>
                <a:srgbClr val="12357C"/>
              </a:solidFill>
              <a:latin typeface="Cambria" panose="02040503050406030204" pitchFamily="18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12357C"/>
              </a:solidFill>
              <a:latin typeface="Cambria" panose="02040503050406030204" pitchFamily="18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12357C"/>
              </a:solidFill>
              <a:latin typeface="Cambria" panose="02040503050406030204" pitchFamily="18" charset="0"/>
            </a:endParaRPr>
          </a:p>
          <a:p>
            <a:pPr algn="l" fontAlgn="auto">
              <a:spcAft>
                <a:spcPts val="0"/>
              </a:spcAft>
            </a:pPr>
            <a:endParaRPr lang="en-US" sz="2400" dirty="0">
              <a:solidFill>
                <a:srgbClr val="12357C"/>
              </a:solidFill>
              <a:latin typeface="Cambria" panose="02040503050406030204" pitchFamily="18" charset="0"/>
            </a:endParaRP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2357C"/>
                </a:solidFill>
                <a:latin typeface="Cambria" panose="02040503050406030204" pitchFamily="18" charset="0"/>
              </a:rPr>
              <a:t>Other popular uses are communication, e.g., email, VoIP, and e-commerce 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3050" y="2216510"/>
            <a:ext cx="6057900" cy="314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11"/>
          <p:cNvSpPr/>
          <p:nvPr/>
        </p:nvSpPr>
        <p:spPr bwMode="auto">
          <a:xfrm>
            <a:off x="3162300" y="2924176"/>
            <a:ext cx="3619500" cy="685800"/>
          </a:xfrm>
          <a:custGeom>
            <a:avLst/>
            <a:gdLst>
              <a:gd name="connsiteX0" fmla="*/ 0 w 3619500"/>
              <a:gd name="connsiteY0" fmla="*/ 0 h 685800"/>
              <a:gd name="connsiteX1" fmla="*/ 1514475 w 3619500"/>
              <a:gd name="connsiteY1" fmla="*/ 571500 h 685800"/>
              <a:gd name="connsiteX2" fmla="*/ 3619500 w 36195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0" h="685800">
                <a:moveTo>
                  <a:pt x="0" y="0"/>
                </a:moveTo>
                <a:cubicBezTo>
                  <a:pt x="455612" y="228600"/>
                  <a:pt x="911225" y="457200"/>
                  <a:pt x="1514475" y="571500"/>
                </a:cubicBezTo>
                <a:cubicBezTo>
                  <a:pt x="2117725" y="685800"/>
                  <a:pt x="2868612" y="685800"/>
                  <a:pt x="3619500" y="68580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12357C"/>
              </a:solidFill>
              <a:effectLst/>
              <a:latin typeface="Arial" charset="0"/>
            </a:endParaRPr>
          </a:p>
        </p:txBody>
      </p:sp>
      <p:sp>
        <p:nvSpPr>
          <p:cNvPr id="7" name="Freeform 12"/>
          <p:cNvSpPr/>
          <p:nvPr/>
        </p:nvSpPr>
        <p:spPr bwMode="auto">
          <a:xfrm>
            <a:off x="2981325" y="3400426"/>
            <a:ext cx="3810000" cy="685800"/>
          </a:xfrm>
          <a:custGeom>
            <a:avLst/>
            <a:gdLst>
              <a:gd name="connsiteX0" fmla="*/ 0 w 3619500"/>
              <a:gd name="connsiteY0" fmla="*/ 0 h 685800"/>
              <a:gd name="connsiteX1" fmla="*/ 1514475 w 3619500"/>
              <a:gd name="connsiteY1" fmla="*/ 571500 h 685800"/>
              <a:gd name="connsiteX2" fmla="*/ 3619500 w 36195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0" h="685800">
                <a:moveTo>
                  <a:pt x="0" y="0"/>
                </a:moveTo>
                <a:cubicBezTo>
                  <a:pt x="455612" y="228600"/>
                  <a:pt x="911225" y="457200"/>
                  <a:pt x="1514475" y="571500"/>
                </a:cubicBezTo>
                <a:cubicBezTo>
                  <a:pt x="2117725" y="685800"/>
                  <a:pt x="2868612" y="685800"/>
                  <a:pt x="3619500" y="68580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12357C"/>
              </a:solidFill>
              <a:effectLst/>
              <a:latin typeface="Arial" charset="0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5283745" y="3093394"/>
            <a:ext cx="118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12357C"/>
                </a:solidFill>
                <a:latin typeface="Cambria" panose="02040503050406030204" pitchFamily="18" charset="0"/>
              </a:rPr>
              <a:t>request</a:t>
            </a:r>
          </a:p>
        </p:txBody>
      </p:sp>
      <p:sp>
        <p:nvSpPr>
          <p:cNvPr id="9" name="TextBox 14"/>
          <p:cNvSpPr txBox="1"/>
          <p:nvPr/>
        </p:nvSpPr>
        <p:spPr>
          <a:xfrm>
            <a:off x="2742396" y="3667126"/>
            <a:ext cx="138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12357C"/>
                </a:solidFill>
                <a:latin typeface="Cambria" panose="02040503050406030204" pitchFamily="18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13407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8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5" descr="C:\Documents and Settings\Administrator\桌面\QQ截图2012120608153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41288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7" descr="C:\Documents and Settings\Administrator\桌面\QQ截图2012120608222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64008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7100" y="3018636"/>
            <a:ext cx="6984099" cy="332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20" y="1143000"/>
            <a:ext cx="8640960" cy="538234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2357C"/>
                </a:solidFill>
                <a:latin typeface="Cambria" panose="02040503050406030204" pitchFamily="18" charset="0"/>
              </a:rPr>
              <a:t>Homes contain many networked devices, e.g., computers, TVs, connected to the Internet by cable, DSL, wireless, etc.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2357C"/>
                </a:solidFill>
                <a:latin typeface="Cambria" panose="02040503050406030204" pitchFamily="18" charset="0"/>
              </a:rPr>
              <a:t>Some application use the </a:t>
            </a:r>
            <a:r>
              <a:rPr lang="en-US" sz="2400" u="sng" dirty="0">
                <a:solidFill>
                  <a:srgbClr val="FF0000"/>
                </a:solidFill>
                <a:latin typeface="Cambria" panose="02040503050406030204" pitchFamily="18" charset="0"/>
              </a:rPr>
              <a:t>peer-to-peer</a:t>
            </a:r>
            <a:r>
              <a:rPr lang="en-US" sz="2400" dirty="0">
                <a:solidFill>
                  <a:srgbClr val="12357C"/>
                </a:solidFill>
                <a:latin typeface="Cambria" panose="02040503050406030204" pitchFamily="18" charset="0"/>
              </a:rPr>
              <a:t> model in which there are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no fixed clients </a:t>
            </a:r>
            <a:r>
              <a:rPr lang="en-US" sz="2400" dirty="0">
                <a:solidFill>
                  <a:srgbClr val="12357C"/>
                </a:solidFill>
                <a:latin typeface="Cambria" panose="02040503050406030204" pitchFamily="18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servers</a:t>
            </a:r>
            <a:r>
              <a:rPr lang="en-US" sz="2400" dirty="0">
                <a:solidFill>
                  <a:srgbClr val="12357C"/>
                </a:solidFill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18963" y="28956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Hi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68958" y="38100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00B050"/>
                </a:solidFill>
                <a:latin typeface="Cambria" panose="02040503050406030204" pitchFamily="18" charset="0"/>
              </a:rPr>
              <a:t>Hi</a:t>
            </a:r>
            <a:endParaRPr lang="zh-CN" altLang="en-US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10128" y="3200400"/>
            <a:ext cx="2320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Dating with me?</a:t>
            </a:r>
          </a:p>
        </p:txBody>
      </p:sp>
    </p:spTree>
    <p:extLst>
      <p:ext uri="{BB962C8B-B14F-4D97-AF65-F5344CB8AC3E}">
        <p14:creationId xmlns:p14="http://schemas.microsoft.com/office/powerpoint/2010/main" val="50762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52922"/>
            <a:ext cx="8229600" cy="1123950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Protocol layering</a:t>
            </a:r>
            <a:r>
              <a:rPr lang="en-US" sz="28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 is the main structuring method used to divide up network functionality.</a:t>
            </a:r>
          </a:p>
          <a:p>
            <a:endParaRPr lang="en-US" sz="3600" dirty="0"/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107504" y="2219325"/>
            <a:ext cx="4072510" cy="3743325"/>
          </a:xfrm>
          <a:prstGeom prst="rect">
            <a:avLst/>
          </a:prstGeom>
        </p:spPr>
        <p:txBody>
          <a:bodyPr/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Each protocol instance talks virtually to its peer </a:t>
            </a:r>
          </a:p>
          <a:p>
            <a:r>
              <a:rPr lang="en-US" sz="24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Each layer communicates only by using the one below </a:t>
            </a:r>
          </a:p>
          <a:p>
            <a:r>
              <a:rPr lang="en-US" sz="24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Lower layer services are accessed by an interface</a:t>
            </a:r>
          </a:p>
          <a:p>
            <a:r>
              <a:rPr lang="en-US" sz="24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At bottom, messages are carried by the medium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83018" y="2284437"/>
            <a:ext cx="4809462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063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5" descr="C:\Documents and Settings\Administrator\桌面\QQ截图2012120608153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41288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7" descr="C:\Documents and Settings\Administrator\桌面\QQ截图2012120608222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64008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04825" y="1228725"/>
            <a:ext cx="8229600" cy="4867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2357C"/>
                </a:solidFill>
                <a:latin typeface="Cambria" panose="02040503050406030204" pitchFamily="18" charset="0"/>
              </a:rPr>
              <a:t>Tablets, laptops, and smart phones are popular devices; </a:t>
            </a:r>
            <a:r>
              <a:rPr lang="en-US" sz="2400" dirty="0" err="1">
                <a:solidFill>
                  <a:srgbClr val="12357C"/>
                </a:solidFill>
                <a:latin typeface="Cambria" panose="02040503050406030204" pitchFamily="18" charset="0"/>
              </a:rPr>
              <a:t>WiFi</a:t>
            </a:r>
            <a:r>
              <a:rPr lang="en-US" sz="2400" dirty="0">
                <a:solidFill>
                  <a:srgbClr val="12357C"/>
                </a:solidFill>
                <a:latin typeface="Cambria" panose="02040503050406030204" pitchFamily="18" charset="0"/>
              </a:rPr>
              <a:t> hotspots and </a:t>
            </a:r>
            <a:r>
              <a:rPr lang="en-US" sz="2400" dirty="0" err="1">
                <a:solidFill>
                  <a:srgbClr val="12357C"/>
                </a:solidFill>
                <a:latin typeface="Cambria" panose="02040503050406030204" pitchFamily="18" charset="0"/>
              </a:rPr>
              <a:t>3G</a:t>
            </a:r>
            <a:r>
              <a:rPr lang="en-US" sz="2400" dirty="0">
                <a:solidFill>
                  <a:srgbClr val="12357C"/>
                </a:solidFill>
                <a:latin typeface="Cambria" panose="02040503050406030204" pitchFamily="18" charset="0"/>
              </a:rPr>
              <a:t>/</a:t>
            </a:r>
            <a:r>
              <a:rPr lang="en-US" sz="2400" dirty="0" err="1">
                <a:solidFill>
                  <a:srgbClr val="12357C"/>
                </a:solidFill>
                <a:latin typeface="Cambria" panose="02040503050406030204" pitchFamily="18" charset="0"/>
              </a:rPr>
              <a:t>4G</a:t>
            </a:r>
            <a:r>
              <a:rPr lang="en-US" sz="2400" dirty="0">
                <a:solidFill>
                  <a:srgbClr val="12357C"/>
                </a:solidFill>
                <a:latin typeface="Cambria" panose="02040503050406030204" pitchFamily="18" charset="0"/>
              </a:rPr>
              <a:t>/</a:t>
            </a:r>
            <a:r>
              <a:rPr lang="en-US" sz="2400" dirty="0" err="1">
                <a:solidFill>
                  <a:srgbClr val="12357C"/>
                </a:solidFill>
                <a:latin typeface="Cambria" panose="02040503050406030204" pitchFamily="18" charset="0"/>
              </a:rPr>
              <a:t>5G</a:t>
            </a:r>
            <a:r>
              <a:rPr lang="en-US" sz="2400" dirty="0">
                <a:solidFill>
                  <a:srgbClr val="12357C"/>
                </a:solidFill>
                <a:latin typeface="Cambria" panose="02040503050406030204" pitchFamily="18" charset="0"/>
              </a:rPr>
              <a:t> cellular provide wireless connectivity.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2357C"/>
                </a:solidFill>
                <a:latin typeface="Cambria" panose="02040503050406030204" pitchFamily="18" charset="0"/>
              </a:rPr>
              <a:t>Mobile users communicate, e.g., voice and texts, consume content, e.g., video and Web, and use sensors, e.g., GPS. 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2357C"/>
                </a:solidFill>
                <a:latin typeface="Cambria" panose="02040503050406030204" pitchFamily="18" charset="0"/>
              </a:rPr>
              <a:t>Wireless and mobile are related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but different</a:t>
            </a:r>
            <a:r>
              <a:rPr lang="en-US" sz="2400" dirty="0">
                <a:solidFill>
                  <a:srgbClr val="12357C"/>
                </a:solidFill>
                <a:latin typeface="Cambria" panose="02040503050406030204" pitchFamily="18" charset="0"/>
              </a:rPr>
              <a:t>: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933056"/>
            <a:ext cx="7158910" cy="203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918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86847" y="1275083"/>
            <a:ext cx="7285553" cy="34500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12357C"/>
                </a:solidFill>
                <a:latin typeface="Cambria" panose="02040503050406030204" pitchFamily="18" charset="0"/>
              </a:rPr>
              <a:t>Networks can be classified by their scale:</a:t>
            </a:r>
          </a:p>
        </p:txBody>
      </p:sp>
      <p:graphicFrame>
        <p:nvGraphicFramePr>
          <p:cNvPr id="5" name="Table 9"/>
          <p:cNvGraphicFramePr>
            <a:graphicFrameLocks noGrp="1"/>
          </p:cNvGraphicFramePr>
          <p:nvPr/>
        </p:nvGraphicFramePr>
        <p:xfrm>
          <a:off x="1115615" y="2330876"/>
          <a:ext cx="6984777" cy="3546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066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Scale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Type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06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Vicinity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PAN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 (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Personal Area Network)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latin typeface="Cambria" panose="02040503050406030204" pitchFamily="18" charset="0"/>
                          <a:cs typeface="Arial"/>
                        </a:rPr>
                        <a:t>»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06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Building 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LAN (Local Area Network)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latin typeface="Cambria" panose="02040503050406030204" pitchFamily="18" charset="0"/>
                          <a:cs typeface="Arial"/>
                        </a:rPr>
                        <a:t>»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06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City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MAN (Metropolitan Area Network)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latin typeface="Cambria" panose="02040503050406030204" pitchFamily="18" charset="0"/>
                          <a:cs typeface="Arial"/>
                        </a:rPr>
                        <a:t>»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06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Country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WAN (Wide Area Network)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latin typeface="Cambria" panose="02040503050406030204" pitchFamily="18" charset="0"/>
                          <a:cs typeface="Arial"/>
                        </a:rPr>
                        <a:t>»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06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Planet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The Internet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/>
                        </a:rPr>
                        <a:t>(network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/>
                        </a:rPr>
                        <a:t> of all networks)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19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" y="18190"/>
            <a:ext cx="9143470" cy="6820183"/>
          </a:xfrm>
          <a:prstGeom prst="rect">
            <a:avLst/>
          </a:prstGeom>
        </p:spPr>
      </p:pic>
      <p:sp>
        <p:nvSpPr>
          <p:cNvPr id="8" name="textbox 8"/>
          <p:cNvSpPr/>
          <p:nvPr/>
        </p:nvSpPr>
        <p:spPr>
          <a:xfrm>
            <a:off x="73843" y="1595217"/>
            <a:ext cx="2158238" cy="3201273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  <a:tabLst/>
            </a:pPr>
            <a:endParaRPr lang="Arial" altLang="Arial" sz="550" dirty="0"/>
          </a:p>
          <a:p>
            <a:pPr indent="23282" algn="l" eaLnBrk="0">
              <a:lnSpc>
                <a:spcPct val="82000"/>
              </a:lnSpc>
              <a:spcBef>
                <a:spcPts val="5"/>
              </a:spcBef>
            </a:pPr>
            <a:r>
              <a:rPr sz="1650" b="1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650" b="1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650" b="1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er</a:t>
            </a:r>
            <a:r>
              <a:rPr sz="1650" b="1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650" b="1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165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50" b="1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650" b="1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1650" b="1" spc="2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endParaRPr lang="Times New Roman" altLang="Times New Roman" sz="1650" dirty="0"/>
          </a:p>
          <a:p>
            <a:pPr indent="479534" algn="l" eaLnBrk="0">
              <a:lnSpc>
                <a:spcPts val="2099"/>
              </a:lnSpc>
              <a:spcBef>
                <a:spcPts val="493"/>
              </a:spcBef>
            </a:pP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467" spc="9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na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eco</a:t>
            </a:r>
            <a:r>
              <a:rPr sz="1467" spc="2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</a:t>
            </a:r>
            <a:endParaRPr lang="Times New Roman" altLang="Times New Roman" sz="1467" dirty="0"/>
          </a:p>
          <a:p>
            <a:pPr indent="479534" algn="l" eaLnBrk="0">
              <a:lnSpc>
                <a:spcPct val="83000"/>
              </a:lnSpc>
              <a:spcBef>
                <a:spcPts val="902"/>
              </a:spcBef>
            </a:pPr>
            <a:r>
              <a:rPr sz="1467" spc="9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CN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467" spc="9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67" spc="9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sz="1467" spc="1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</a:t>
            </a:r>
            <a:endParaRPr lang="Times New Roman" altLang="Times New Roman" sz="1467" dirty="0"/>
          </a:p>
          <a:p>
            <a:pPr indent="473235" algn="l" eaLnBrk="0">
              <a:lnSpc>
                <a:spcPct val="82000"/>
              </a:lnSpc>
              <a:spcBef>
                <a:spcPts val="1058"/>
              </a:spcBef>
            </a:pP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AT&amp;</a:t>
            </a:r>
            <a:r>
              <a:rPr sz="146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endParaRPr lang="Times New Roman" altLang="Times New Roman" sz="1467" dirty="0"/>
          </a:p>
          <a:p>
            <a:pPr indent="473235" algn="l" eaLnBrk="0">
              <a:lnSpc>
                <a:spcPct val="83000"/>
              </a:lnSpc>
              <a:spcBef>
                <a:spcPts val="1039"/>
              </a:spcBef>
            </a:pP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ri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sz="146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endParaRPr lang="Times New Roman" altLang="Times New Roman" sz="1467" dirty="0"/>
          </a:p>
          <a:p>
            <a:pPr indent="473235" algn="l" eaLnBrk="0">
              <a:lnSpc>
                <a:spcPct val="85000"/>
              </a:lnSpc>
              <a:spcBef>
                <a:spcPts val="1030"/>
              </a:spcBef>
            </a:pPr>
            <a:r>
              <a:rPr sz="1467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Sp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46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endParaRPr lang="Times New Roman" altLang="Times New Roman" sz="1467" dirty="0"/>
          </a:p>
          <a:p>
            <a:pPr indent="476485" algn="l" eaLnBrk="0">
              <a:lnSpc>
                <a:spcPct val="80000"/>
              </a:lnSpc>
              <a:spcBef>
                <a:spcPts val="1065"/>
              </a:spcBef>
            </a:pP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467" spc="9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NT</a:t>
            </a:r>
            <a:r>
              <a:rPr sz="1467" spc="2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endParaRPr lang="Times New Roman" altLang="Times New Roman" sz="1467" dirty="0"/>
          </a:p>
          <a:p>
            <a:pPr indent="476485" algn="l" eaLnBrk="0">
              <a:lnSpc>
                <a:spcPct val="80000"/>
              </a:lnSpc>
              <a:spcBef>
                <a:spcPts val="1093"/>
              </a:spcBef>
            </a:pP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467" spc="9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KDD</a:t>
            </a:r>
            <a:r>
              <a:rPr sz="1467" spc="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endParaRPr lang="Times New Roman" altLang="Times New Roman" sz="1467" dirty="0"/>
          </a:p>
          <a:p>
            <a:pPr indent="485019" algn="l" eaLnBrk="0">
              <a:lnSpc>
                <a:spcPct val="85000"/>
              </a:lnSpc>
              <a:spcBef>
                <a:spcPts val="1032"/>
              </a:spcBef>
            </a:pP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ingT</a:t>
            </a:r>
            <a:r>
              <a:rPr sz="146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el</a:t>
            </a:r>
            <a:endParaRPr lang="Times New Roman" altLang="Times New Roman" sz="1467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367" dirty="0"/>
          </a:p>
          <a:p>
            <a:pPr indent="473235" algn="l" eaLnBrk="0">
              <a:lnSpc>
                <a:spcPts val="2099"/>
              </a:lnSpc>
            </a:pPr>
            <a:r>
              <a:rPr sz="1467" spc="9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UK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467" spc="9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iti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ec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sz="146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</a:t>
            </a:r>
            <a:endParaRPr lang="Times New Roman" altLang="Times New Roman" sz="1467" dirty="0"/>
          </a:p>
        </p:txBody>
      </p:sp>
      <p:sp>
        <p:nvSpPr>
          <p:cNvPr id="9" name="textbox 9"/>
          <p:cNvSpPr/>
          <p:nvPr/>
        </p:nvSpPr>
        <p:spPr>
          <a:xfrm>
            <a:off x="73842" y="4800156"/>
            <a:ext cx="2668114" cy="134220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lang="Arial" altLang="Arial" sz="550" dirty="0"/>
          </a:p>
          <a:p>
            <a:pPr indent="475673" algn="l" eaLnBrk="0">
              <a:lnSpc>
                <a:spcPct val="83000"/>
              </a:lnSpc>
              <a:spcBef>
                <a:spcPts val="5"/>
              </a:spcBef>
            </a:pPr>
            <a:r>
              <a:rPr sz="1467" spc="9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467" spc="9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sz="146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</a:t>
            </a:r>
            <a:endParaRPr lang="Times New Roman" altLang="Times New Roman" sz="1467" dirty="0"/>
          </a:p>
          <a:p>
            <a:pPr indent="23282" algn="l" eaLnBrk="0">
              <a:lnSpc>
                <a:spcPts val="2398"/>
              </a:lnSpc>
              <a:spcBef>
                <a:spcPts val="601"/>
              </a:spcBef>
            </a:pPr>
            <a:r>
              <a:rPr sz="1650" b="1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650" b="1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650" b="1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er</a:t>
            </a:r>
            <a:r>
              <a:rPr sz="1650" b="1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650" b="1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165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50" b="1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650" b="1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1650" b="1" spc="2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endParaRPr lang="Times New Roman" altLang="Times New Roman" sz="1650" dirty="0"/>
          </a:p>
          <a:p>
            <a:pPr indent="479534" algn="l" eaLnBrk="0">
              <a:lnSpc>
                <a:spcPct val="91000"/>
              </a:lnSpc>
              <a:spcBef>
                <a:spcPts val="1041"/>
              </a:spcBef>
            </a:pPr>
            <a:r>
              <a:rPr sz="1467" spc="16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467" spc="14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1467" spc="16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1467" spc="18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467" spc="14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ET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67" spc="9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̵</a:t>
            </a:r>
            <a:r>
              <a:rPr sz="1467" spc="16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467" spc="12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467" spc="12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467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67" spc="2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</a:t>
            </a:r>
            <a:r>
              <a:rPr sz="1467" spc="12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ob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il</a:t>
            </a:r>
            <a:r>
              <a:rPr sz="1467" spc="9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endParaRPr lang="Times New Roman" altLang="Times New Roman" sz="1467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367" dirty="0"/>
          </a:p>
          <a:p>
            <a:pPr indent="475673" algn="l" eaLnBrk="0">
              <a:lnSpc>
                <a:spcPts val="2099"/>
              </a:lnSpc>
              <a:spcBef>
                <a:spcPts val="2"/>
              </a:spcBef>
            </a:pP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t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t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gh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er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l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1467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1467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 </a:t>
            </a:r>
            <a:r>
              <a:rPr sz="1467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146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endParaRPr lang="Times New Roman" altLang="Times New Roman" sz="1467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863818" y="176765"/>
            <a:ext cx="4279651" cy="55876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52392" y="138669"/>
            <a:ext cx="2514454" cy="901647"/>
          </a:xfrm>
          <a:prstGeom prst="rect">
            <a:avLst/>
          </a:prstGeom>
        </p:spPr>
      </p:pic>
      <p:sp>
        <p:nvSpPr>
          <p:cNvPr id="12" name="textbox 12"/>
          <p:cNvSpPr/>
          <p:nvPr/>
        </p:nvSpPr>
        <p:spPr>
          <a:xfrm>
            <a:off x="2850409" y="942931"/>
            <a:ext cx="3530711" cy="67750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7000"/>
              </a:lnSpc>
              <a:tabLst/>
            </a:pPr>
            <a:endParaRPr lang="Arial" altLang="Arial" sz="917" dirty="0"/>
          </a:p>
          <a:p>
            <a:pPr indent="23282" algn="l" eaLnBrk="0">
              <a:lnSpc>
                <a:spcPct val="78000"/>
              </a:lnSpc>
              <a:spcBef>
                <a:spcPts val="9"/>
              </a:spcBef>
            </a:pPr>
            <a:r>
              <a:rPr sz="3116" b="1" spc="7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</a:t>
            </a:r>
            <a:r>
              <a:rPr sz="3116" b="1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3116" b="1" spc="37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sz="3116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16" b="1" spc="55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3116" b="1" spc="37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</a:t>
            </a:r>
            <a:r>
              <a:rPr sz="3116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16" b="1" spc="55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3116" b="1" spc="37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et</a:t>
            </a:r>
            <a:r>
              <a:rPr sz="3116" b="1" spc="55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</a:t>
            </a:r>
            <a:r>
              <a:rPr sz="3116" b="1" spc="37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sz="3116" b="1" spc="9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3116" b="1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</a:t>
            </a:r>
            <a:endParaRPr lang="Times New Roman" altLang="Times New Roman" sz="3116" dirty="0"/>
          </a:p>
        </p:txBody>
      </p:sp>
      <p:sp>
        <p:nvSpPr>
          <p:cNvPr id="13" name="textbox 13"/>
          <p:cNvSpPr/>
          <p:nvPr/>
        </p:nvSpPr>
        <p:spPr>
          <a:xfrm>
            <a:off x="3681255" y="2155764"/>
            <a:ext cx="2466725" cy="7834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990"/>
              </a:lnSpc>
              <a:tabLst/>
            </a:pPr>
            <a:endParaRPr lang="Arial" altLang="Arial" sz="183" dirty="0"/>
          </a:p>
          <a:p>
            <a:pPr indent="1907430" algn="l" eaLnBrk="0">
              <a:lnSpc>
                <a:spcPct val="83000"/>
              </a:lnSpc>
            </a:pP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ier 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sz="1100" spc="1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endParaRPr lang="Times New Roman" altLang="Times New Roman" sz="1100" dirty="0"/>
          </a:p>
          <a:p>
            <a:pPr indent="2066757" algn="l" eaLnBrk="0">
              <a:lnSpc>
                <a:spcPct val="82000"/>
              </a:lnSpc>
              <a:spcBef>
                <a:spcPts val="418"/>
              </a:spcBef>
            </a:pP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1100" spc="1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endParaRPr lang="Times New Roman" altLang="Times New Roman" sz="1100" dirty="0"/>
          </a:p>
          <a:p>
            <a:pPr indent="23282" algn="l" eaLnBrk="0">
              <a:lnSpc>
                <a:spcPct val="83000"/>
              </a:lnSpc>
              <a:spcBef>
                <a:spcPts val="605"/>
              </a:spcBef>
            </a:pPr>
            <a:r>
              <a:rPr sz="1100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ackbo</a:t>
            </a:r>
            <a:r>
              <a:rPr sz="1100" spc="2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endParaRPr lang="Times New Roman" altLang="Times New Roman" sz="1100" dirty="0"/>
          </a:p>
          <a:p>
            <a:pPr algn="l" rtl="0" eaLnBrk="0">
              <a:lnSpc>
                <a:spcPct val="189000"/>
              </a:lnSpc>
              <a:tabLst/>
            </a:pPr>
            <a:endParaRPr lang="Arial" altLang="Arial" sz="183" dirty="0"/>
          </a:p>
          <a:p>
            <a:pPr indent="219040" algn="l" eaLnBrk="0">
              <a:lnSpc>
                <a:spcPct val="82000"/>
              </a:lnSpc>
              <a:spcBef>
                <a:spcPts val="2"/>
              </a:spcBef>
            </a:pP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1100" spc="1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endParaRPr lang="Times New Roman" altLang="Times New Roman" sz="1100" dirty="0"/>
          </a:p>
        </p:txBody>
      </p:sp>
      <p:sp>
        <p:nvSpPr>
          <p:cNvPr id="14" name="textbox 14"/>
          <p:cNvSpPr/>
          <p:nvPr/>
        </p:nvSpPr>
        <p:spPr>
          <a:xfrm>
            <a:off x="7411742" y="3276550"/>
            <a:ext cx="1157115" cy="42489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72"/>
              </a:lnSpc>
              <a:tabLst/>
            </a:pPr>
            <a:endParaRPr lang="Arial" altLang="Arial" sz="183" dirty="0"/>
          </a:p>
          <a:p>
            <a:pPr marL="60085" indent="-36803" algn="l" eaLnBrk="0">
              <a:lnSpc>
                <a:spcPct val="113000"/>
              </a:lnSpc>
            </a:pPr>
            <a:r>
              <a:rPr sz="1100" spc="1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100" spc="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Region P</a:t>
            </a:r>
            <a:r>
              <a:rPr sz="1100" spc="1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ISP</a:t>
            </a:r>
            <a:endParaRPr lang="Times New Roman" altLang="Times New Roman" sz="1100" dirty="0"/>
          </a:p>
        </p:txBody>
      </p:sp>
      <p:sp>
        <p:nvSpPr>
          <p:cNvPr id="15" name="textbox 15"/>
          <p:cNvSpPr/>
          <p:nvPr/>
        </p:nvSpPr>
        <p:spPr>
          <a:xfrm>
            <a:off x="7160854" y="2514593"/>
            <a:ext cx="654224" cy="42489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  <a:tabLst/>
            </a:pPr>
            <a:endParaRPr lang="Arial" altLang="Arial" sz="367" dirty="0"/>
          </a:p>
          <a:p>
            <a:pPr indent="23282" algn="l" eaLnBrk="0">
              <a:lnSpc>
                <a:spcPct val="83000"/>
              </a:lnSpc>
            </a:pPr>
            <a:r>
              <a:rPr sz="1100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ackbo</a:t>
            </a:r>
            <a:r>
              <a:rPr sz="1100" spc="2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endParaRPr lang="Times New Roman" altLang="Times New Roman" sz="1100" dirty="0"/>
          </a:p>
          <a:p>
            <a:pPr algn="l" rtl="0" eaLnBrk="0">
              <a:lnSpc>
                <a:spcPct val="189000"/>
              </a:lnSpc>
              <a:tabLst/>
            </a:pPr>
            <a:endParaRPr lang="Arial" altLang="Arial" sz="183" dirty="0"/>
          </a:p>
          <a:p>
            <a:pPr indent="219042" algn="l" eaLnBrk="0">
              <a:lnSpc>
                <a:spcPct val="82000"/>
              </a:lnSpc>
              <a:spcBef>
                <a:spcPts val="2"/>
              </a:spcBef>
            </a:pP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1100" spc="1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endParaRPr lang="Times New Roman" altLang="Times New Roman" sz="1100" dirty="0"/>
          </a:p>
        </p:txBody>
      </p:sp>
      <p:sp>
        <p:nvSpPr>
          <p:cNvPr id="16" name="textbox 16"/>
          <p:cNvSpPr/>
          <p:nvPr/>
        </p:nvSpPr>
        <p:spPr>
          <a:xfrm>
            <a:off x="4452076" y="5297357"/>
            <a:ext cx="545963" cy="3853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836"/>
              </a:lnSpc>
              <a:tabLst/>
            </a:pPr>
            <a:endParaRPr lang="Arial" altLang="Arial" sz="183" dirty="0"/>
          </a:p>
          <a:p>
            <a:pPr indent="92595" algn="l" eaLnBrk="0">
              <a:lnSpc>
                <a:spcPct val="80000"/>
              </a:lnSpc>
            </a:pPr>
            <a:r>
              <a:rPr sz="1100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sz="1100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100" spc="2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</a:t>
            </a:r>
            <a:endParaRPr lang="Times New Roman" altLang="Times New Roman" sz="1100" dirty="0"/>
          </a:p>
          <a:p>
            <a:pPr indent="23282" algn="l" eaLnBrk="0">
              <a:lnSpc>
                <a:spcPts val="1575"/>
              </a:lnSpc>
              <a:spcBef>
                <a:spcPts val="27"/>
              </a:spcBef>
            </a:pP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</a:t>
            </a: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100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1100" spc="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</a:t>
            </a:r>
            <a:endParaRPr lang="Times New Roman" altLang="Times New Roman" sz="1100" dirty="0"/>
          </a:p>
        </p:txBody>
      </p:sp>
      <p:sp>
        <p:nvSpPr>
          <p:cNvPr id="17" name="textbox 17"/>
          <p:cNvSpPr/>
          <p:nvPr/>
        </p:nvSpPr>
        <p:spPr>
          <a:xfrm>
            <a:off x="6473662" y="5358567"/>
            <a:ext cx="557604" cy="377168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898"/>
              </a:lnSpc>
              <a:tabLst/>
            </a:pPr>
            <a:endParaRPr lang="Arial" altLang="Arial" sz="183" dirty="0"/>
          </a:p>
          <a:p>
            <a:pPr indent="23282" algn="l" eaLnBrk="0">
              <a:lnSpc>
                <a:spcPct val="83000"/>
              </a:lnSpc>
            </a:pPr>
            <a:r>
              <a:rPr sz="1100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sz="1100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endParaRPr lang="Times New Roman" altLang="Times New Roman" sz="11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550" dirty="0"/>
          </a:p>
          <a:p>
            <a:pPr indent="238809" algn="l" eaLnBrk="0">
              <a:lnSpc>
                <a:spcPts val="819"/>
              </a:lnSpc>
              <a:spcBef>
                <a:spcPts val="5"/>
              </a:spcBef>
            </a:pP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endParaRPr lang="Times New Roman" altLang="Times New Roman" sz="1100" dirty="0"/>
          </a:p>
        </p:txBody>
      </p:sp>
      <p:sp>
        <p:nvSpPr>
          <p:cNvPr id="18" name="textbox 18"/>
          <p:cNvSpPr/>
          <p:nvPr/>
        </p:nvSpPr>
        <p:spPr>
          <a:xfrm>
            <a:off x="3671072" y="5328140"/>
            <a:ext cx="545963" cy="3550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83" dirty="0"/>
          </a:p>
          <a:p>
            <a:pPr indent="44475" algn="l" eaLnBrk="0">
              <a:lnSpc>
                <a:spcPts val="836"/>
              </a:lnSpc>
            </a:pP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</a:t>
            </a:r>
            <a:r>
              <a:rPr sz="1100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r>
              <a:rPr sz="1100" spc="1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endParaRPr lang="Times New Roman" altLang="Times New Roman" sz="1100" dirty="0"/>
          </a:p>
          <a:p>
            <a:pPr indent="23282" algn="l" eaLnBrk="0">
              <a:lnSpc>
                <a:spcPts val="1575"/>
              </a:lnSpc>
              <a:spcBef>
                <a:spcPts val="9"/>
              </a:spcBef>
            </a:pP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</a:t>
            </a: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100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1100" spc="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</a:t>
            </a:r>
            <a:endParaRPr lang="Times New Roman" altLang="Times New Roman" sz="1100" dirty="0"/>
          </a:p>
        </p:txBody>
      </p:sp>
      <p:sp>
        <p:nvSpPr>
          <p:cNvPr id="19" name="textbox 19"/>
          <p:cNvSpPr/>
          <p:nvPr/>
        </p:nvSpPr>
        <p:spPr>
          <a:xfrm>
            <a:off x="4629374" y="3276550"/>
            <a:ext cx="484263" cy="42489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9000"/>
              </a:lnSpc>
              <a:tabLst/>
            </a:pPr>
            <a:endParaRPr lang="Arial" altLang="Arial" sz="367" dirty="0"/>
          </a:p>
          <a:p>
            <a:pPr marL="134474" indent="-111193" algn="l" eaLnBrk="0">
              <a:lnSpc>
                <a:spcPct val="98000"/>
              </a:lnSpc>
            </a:pPr>
            <a:r>
              <a:rPr sz="1100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eg</a:t>
            </a: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100" spc="46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 </a:t>
            </a: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1100" spc="1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endParaRPr lang="Times New Roman" altLang="Times New Roman" sz="1100" dirty="0"/>
          </a:p>
        </p:txBody>
      </p:sp>
      <p:sp>
        <p:nvSpPr>
          <p:cNvPr id="20" name="textbox 20"/>
          <p:cNvSpPr/>
          <p:nvPr/>
        </p:nvSpPr>
        <p:spPr>
          <a:xfrm>
            <a:off x="6419969" y="3276550"/>
            <a:ext cx="484263" cy="42489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9000"/>
              </a:lnSpc>
              <a:tabLst/>
            </a:pPr>
            <a:endParaRPr lang="Arial" altLang="Arial" sz="367" dirty="0"/>
          </a:p>
          <a:p>
            <a:pPr marL="134476" indent="-111195" algn="l" eaLnBrk="0">
              <a:lnSpc>
                <a:spcPct val="98000"/>
              </a:lnSpc>
            </a:pPr>
            <a:r>
              <a:rPr sz="1100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eg</a:t>
            </a: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100" spc="46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 </a:t>
            </a: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1100" spc="1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endParaRPr lang="Times New Roman" altLang="Times New Roman" sz="1100" dirty="0"/>
          </a:p>
        </p:txBody>
      </p:sp>
      <p:sp>
        <p:nvSpPr>
          <p:cNvPr id="21" name="textbox 21"/>
          <p:cNvSpPr/>
          <p:nvPr/>
        </p:nvSpPr>
        <p:spPr>
          <a:xfrm>
            <a:off x="2749883" y="3276550"/>
            <a:ext cx="484263" cy="42489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9000"/>
              </a:lnSpc>
              <a:tabLst/>
            </a:pPr>
            <a:endParaRPr lang="Arial" altLang="Arial" sz="367" dirty="0"/>
          </a:p>
          <a:p>
            <a:pPr marL="134474" indent="-111193" algn="l" eaLnBrk="0">
              <a:lnSpc>
                <a:spcPct val="98000"/>
              </a:lnSpc>
            </a:pPr>
            <a:r>
              <a:rPr sz="1100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eg</a:t>
            </a: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100" spc="46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 </a:t>
            </a: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1100" spc="1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endParaRPr lang="Times New Roman" altLang="Times New Roman" sz="1100" dirty="0"/>
          </a:p>
        </p:txBody>
      </p:sp>
      <p:sp>
        <p:nvSpPr>
          <p:cNvPr id="22" name="textbox 22"/>
          <p:cNvSpPr/>
          <p:nvPr/>
        </p:nvSpPr>
        <p:spPr>
          <a:xfrm>
            <a:off x="2339999" y="4317888"/>
            <a:ext cx="670519" cy="25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  <a:tabLst/>
            </a:pPr>
            <a:endParaRPr lang="Arial" altLang="Arial" sz="367" dirty="0"/>
          </a:p>
          <a:p>
            <a:pPr indent="23282" algn="l" eaLnBrk="0">
              <a:lnSpc>
                <a:spcPct val="85000"/>
              </a:lnSpc>
              <a:spcBef>
                <a:spcPts val="4"/>
              </a:spcBef>
            </a:pPr>
            <a:r>
              <a:rPr sz="1100" spc="7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ri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</a:t>
            </a:r>
            <a:endParaRPr lang="Times New Roman" altLang="Times New Roman" sz="1100" dirty="0"/>
          </a:p>
        </p:txBody>
      </p:sp>
      <p:sp>
        <p:nvSpPr>
          <p:cNvPr id="23" name="textbox 23"/>
          <p:cNvSpPr/>
          <p:nvPr/>
        </p:nvSpPr>
        <p:spPr>
          <a:xfrm>
            <a:off x="3393859" y="4330588"/>
            <a:ext cx="391136" cy="42489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  <a:tabLst/>
            </a:pPr>
            <a:endParaRPr lang="Arial" altLang="Arial" sz="367" dirty="0"/>
          </a:p>
          <a:p>
            <a:pPr indent="23282" algn="l" eaLnBrk="0">
              <a:lnSpc>
                <a:spcPct val="83000"/>
              </a:lnSpc>
            </a:pP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Loc</a:t>
            </a: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</a:t>
            </a:r>
            <a:endParaRPr lang="Times New Roman" altLang="Times New Roman" sz="1100" dirty="0"/>
          </a:p>
          <a:p>
            <a:pPr algn="l" rtl="0" eaLnBrk="0">
              <a:lnSpc>
                <a:spcPct val="189000"/>
              </a:lnSpc>
              <a:tabLst/>
            </a:pPr>
            <a:endParaRPr lang="Arial" altLang="Arial" sz="183" dirty="0"/>
          </a:p>
          <a:p>
            <a:pPr indent="87363" algn="l" eaLnBrk="0">
              <a:lnSpc>
                <a:spcPct val="82000"/>
              </a:lnSpc>
              <a:spcBef>
                <a:spcPts val="2"/>
              </a:spcBef>
            </a:pP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1100" spc="1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endParaRPr lang="Times New Roman" altLang="Times New Roman" sz="1100" dirty="0"/>
          </a:p>
        </p:txBody>
      </p:sp>
      <p:sp>
        <p:nvSpPr>
          <p:cNvPr id="24" name="textbox 24"/>
          <p:cNvSpPr/>
          <p:nvPr/>
        </p:nvSpPr>
        <p:spPr>
          <a:xfrm>
            <a:off x="4257410" y="4317889"/>
            <a:ext cx="391136" cy="42489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  <a:tabLst/>
            </a:pPr>
            <a:endParaRPr lang="Arial" altLang="Arial" sz="367" dirty="0"/>
          </a:p>
          <a:p>
            <a:pPr indent="23282" algn="l" eaLnBrk="0">
              <a:lnSpc>
                <a:spcPct val="83000"/>
              </a:lnSpc>
            </a:pP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Loc</a:t>
            </a: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</a:t>
            </a:r>
            <a:endParaRPr lang="Times New Roman" altLang="Times New Roman" sz="1100" dirty="0"/>
          </a:p>
          <a:p>
            <a:pPr algn="l" rtl="0" eaLnBrk="0">
              <a:lnSpc>
                <a:spcPct val="189000"/>
              </a:lnSpc>
              <a:tabLst/>
            </a:pPr>
            <a:endParaRPr lang="Arial" altLang="Arial" sz="183" dirty="0"/>
          </a:p>
          <a:p>
            <a:pPr indent="87363" algn="l" eaLnBrk="0">
              <a:lnSpc>
                <a:spcPct val="82000"/>
              </a:lnSpc>
              <a:spcBef>
                <a:spcPts val="2"/>
              </a:spcBef>
            </a:pP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1100" spc="1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endParaRPr lang="Times New Roman" altLang="Times New Roman" sz="1100" dirty="0"/>
          </a:p>
        </p:txBody>
      </p:sp>
      <p:sp>
        <p:nvSpPr>
          <p:cNvPr id="25" name="textbox 25"/>
          <p:cNvSpPr/>
          <p:nvPr/>
        </p:nvSpPr>
        <p:spPr>
          <a:xfrm>
            <a:off x="5108260" y="4317889"/>
            <a:ext cx="391136" cy="42489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  <a:tabLst/>
            </a:pPr>
            <a:endParaRPr lang="Arial" altLang="Arial" sz="367" dirty="0"/>
          </a:p>
          <a:p>
            <a:pPr indent="23282" algn="l" eaLnBrk="0">
              <a:lnSpc>
                <a:spcPct val="83000"/>
              </a:lnSpc>
            </a:pP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Loc</a:t>
            </a: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</a:t>
            </a:r>
            <a:endParaRPr lang="Times New Roman" altLang="Times New Roman" sz="1100" dirty="0"/>
          </a:p>
          <a:p>
            <a:pPr algn="l" rtl="0" eaLnBrk="0">
              <a:lnSpc>
                <a:spcPct val="189000"/>
              </a:lnSpc>
              <a:tabLst/>
            </a:pPr>
            <a:endParaRPr lang="Arial" altLang="Arial" sz="183" dirty="0"/>
          </a:p>
          <a:p>
            <a:pPr indent="87363" algn="l" eaLnBrk="0">
              <a:lnSpc>
                <a:spcPct val="82000"/>
              </a:lnSpc>
              <a:spcBef>
                <a:spcPts val="2"/>
              </a:spcBef>
            </a:pP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1100" spc="1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endParaRPr lang="Times New Roman" altLang="Times New Roman" sz="1100" dirty="0"/>
          </a:p>
        </p:txBody>
      </p:sp>
      <p:sp>
        <p:nvSpPr>
          <p:cNvPr id="26" name="textbox 26"/>
          <p:cNvSpPr/>
          <p:nvPr/>
        </p:nvSpPr>
        <p:spPr>
          <a:xfrm>
            <a:off x="6009909" y="4330588"/>
            <a:ext cx="391136" cy="42489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  <a:tabLst/>
            </a:pPr>
            <a:endParaRPr lang="Arial" altLang="Arial" sz="367" dirty="0"/>
          </a:p>
          <a:p>
            <a:pPr indent="23282" algn="l" eaLnBrk="0">
              <a:lnSpc>
                <a:spcPct val="83000"/>
              </a:lnSpc>
            </a:pP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Loc</a:t>
            </a: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</a:t>
            </a:r>
            <a:endParaRPr lang="Times New Roman" altLang="Times New Roman" sz="1100" dirty="0"/>
          </a:p>
          <a:p>
            <a:pPr algn="l" rtl="0" eaLnBrk="0">
              <a:lnSpc>
                <a:spcPct val="189000"/>
              </a:lnSpc>
              <a:tabLst/>
            </a:pPr>
            <a:endParaRPr lang="Arial" altLang="Arial" sz="183" dirty="0"/>
          </a:p>
          <a:p>
            <a:pPr indent="87363" algn="l" eaLnBrk="0">
              <a:lnSpc>
                <a:spcPct val="82000"/>
              </a:lnSpc>
              <a:spcBef>
                <a:spcPts val="2"/>
              </a:spcBef>
            </a:pP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1100" spc="1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endParaRPr lang="Times New Roman" altLang="Times New Roman" sz="1100" dirty="0"/>
          </a:p>
        </p:txBody>
      </p:sp>
      <p:sp>
        <p:nvSpPr>
          <p:cNvPr id="27" name="textbox 27"/>
          <p:cNvSpPr/>
          <p:nvPr/>
        </p:nvSpPr>
        <p:spPr>
          <a:xfrm>
            <a:off x="6911556" y="4330588"/>
            <a:ext cx="391136" cy="42489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  <a:tabLst/>
            </a:pPr>
            <a:endParaRPr lang="Arial" altLang="Arial" sz="367" dirty="0"/>
          </a:p>
          <a:p>
            <a:pPr indent="23282" algn="l" eaLnBrk="0">
              <a:lnSpc>
                <a:spcPct val="83000"/>
              </a:lnSpc>
            </a:pP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Loc</a:t>
            </a: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</a:t>
            </a:r>
            <a:endParaRPr lang="Times New Roman" altLang="Times New Roman" sz="1100" dirty="0"/>
          </a:p>
          <a:p>
            <a:pPr algn="l" rtl="0" eaLnBrk="0">
              <a:lnSpc>
                <a:spcPct val="189000"/>
              </a:lnSpc>
              <a:tabLst/>
            </a:pPr>
            <a:endParaRPr lang="Arial" altLang="Arial" sz="183" dirty="0"/>
          </a:p>
          <a:p>
            <a:pPr indent="87365" algn="l" eaLnBrk="0">
              <a:lnSpc>
                <a:spcPct val="82000"/>
              </a:lnSpc>
              <a:spcBef>
                <a:spcPts val="2"/>
              </a:spcBef>
            </a:pP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1100" spc="1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endParaRPr lang="Times New Roman" altLang="Times New Roman" sz="1100" dirty="0"/>
          </a:p>
        </p:txBody>
      </p:sp>
      <p:sp>
        <p:nvSpPr>
          <p:cNvPr id="28" name="textbox 28"/>
          <p:cNvSpPr/>
          <p:nvPr/>
        </p:nvSpPr>
        <p:spPr>
          <a:xfrm>
            <a:off x="7724308" y="4330588"/>
            <a:ext cx="391136" cy="42489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  <a:tabLst/>
            </a:pPr>
            <a:endParaRPr lang="Arial" altLang="Arial" sz="367" dirty="0"/>
          </a:p>
          <a:p>
            <a:pPr indent="23282" algn="l" eaLnBrk="0">
              <a:lnSpc>
                <a:spcPct val="83000"/>
              </a:lnSpc>
            </a:pP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Loc</a:t>
            </a: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</a:t>
            </a:r>
            <a:endParaRPr lang="Times New Roman" altLang="Times New Roman" sz="1100" dirty="0"/>
          </a:p>
          <a:p>
            <a:pPr algn="l" rtl="0" eaLnBrk="0">
              <a:lnSpc>
                <a:spcPct val="189000"/>
              </a:lnSpc>
              <a:tabLst/>
            </a:pPr>
            <a:endParaRPr lang="Arial" altLang="Arial" sz="183" dirty="0"/>
          </a:p>
          <a:p>
            <a:pPr indent="87365" algn="l" eaLnBrk="0">
              <a:lnSpc>
                <a:spcPct val="82000"/>
              </a:lnSpc>
              <a:spcBef>
                <a:spcPts val="2"/>
              </a:spcBef>
            </a:pP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1100" spc="1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endParaRPr lang="Times New Roman" altLang="Times New Roman" sz="1100" dirty="0"/>
          </a:p>
        </p:txBody>
      </p:sp>
      <p:sp>
        <p:nvSpPr>
          <p:cNvPr id="29" name="textbox 29"/>
          <p:cNvSpPr/>
          <p:nvPr/>
        </p:nvSpPr>
        <p:spPr>
          <a:xfrm>
            <a:off x="8613257" y="4317889"/>
            <a:ext cx="391136" cy="42489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  <a:tabLst/>
            </a:pPr>
            <a:endParaRPr lang="Arial" altLang="Arial" sz="367" dirty="0"/>
          </a:p>
          <a:p>
            <a:pPr indent="23282" algn="l" eaLnBrk="0">
              <a:lnSpc>
                <a:spcPct val="83000"/>
              </a:lnSpc>
            </a:pP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Loc</a:t>
            </a: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</a:t>
            </a:r>
            <a:endParaRPr lang="Times New Roman" altLang="Times New Roman" sz="1100" dirty="0"/>
          </a:p>
          <a:p>
            <a:pPr algn="l" rtl="0" eaLnBrk="0">
              <a:lnSpc>
                <a:spcPct val="189000"/>
              </a:lnSpc>
              <a:tabLst/>
            </a:pPr>
            <a:endParaRPr lang="Arial" altLang="Arial" sz="183" dirty="0"/>
          </a:p>
          <a:p>
            <a:pPr indent="87365" algn="l" eaLnBrk="0">
              <a:lnSpc>
                <a:spcPct val="82000"/>
              </a:lnSpc>
              <a:spcBef>
                <a:spcPts val="2"/>
              </a:spcBef>
            </a:pPr>
            <a:r>
              <a:rPr sz="1100" spc="3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1100" spc="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1100" spc="1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endParaRPr lang="Times New Roman" altLang="Times New Roman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" y="18190"/>
            <a:ext cx="9143470" cy="6820183"/>
          </a:xfrm>
          <a:prstGeom prst="rect">
            <a:avLst/>
          </a:prstGeom>
        </p:spPr>
      </p:pic>
      <p:sp>
        <p:nvSpPr>
          <p:cNvPr id="31" name="textbox 31"/>
          <p:cNvSpPr/>
          <p:nvPr/>
        </p:nvSpPr>
        <p:spPr>
          <a:xfrm>
            <a:off x="222068" y="1533058"/>
            <a:ext cx="8049747" cy="48799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83" dirty="0"/>
          </a:p>
          <a:p>
            <a:pPr indent="271167" algn="l" eaLnBrk="0">
              <a:lnSpc>
                <a:spcPts val="3676"/>
              </a:lnSpc>
            </a:pPr>
            <a:r>
              <a:rPr sz="2750" spc="37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</a:t>
            </a:r>
            <a:r>
              <a:rPr sz="2750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 </a:t>
            </a:r>
            <a:r>
              <a:rPr sz="2750" spc="37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</a:t>
            </a:r>
            <a:r>
              <a:rPr sz="2750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er</a:t>
            </a:r>
            <a:r>
              <a:rPr sz="2750" spc="37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2750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I</a:t>
            </a:r>
            <a:r>
              <a:rPr sz="2750" spc="37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2750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ter</a:t>
            </a:r>
            <a:r>
              <a:rPr sz="2750" spc="37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2750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et is </a:t>
            </a:r>
            <a:r>
              <a:rPr sz="2750" spc="37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</a:t>
            </a:r>
            <a:r>
              <a:rPr sz="2750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2750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2750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50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complex:</a:t>
            </a:r>
            <a:endParaRPr lang="Times New Roman" altLang="Times New Roman" sz="2750" dirty="0"/>
          </a:p>
          <a:p>
            <a:pPr indent="23282" algn="l" eaLnBrk="0">
              <a:lnSpc>
                <a:spcPts val="3149"/>
              </a:lnSpc>
              <a:spcBef>
                <a:spcPts val="326"/>
              </a:spcBef>
            </a:pPr>
            <a:r>
              <a:rPr sz="2383" spc="18" dirty="0">
                <a:solidFill>
                  <a:srgbClr val="87878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       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SP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networks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serve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Internet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backbone</a:t>
            </a:r>
            <a:endParaRPr lang="Times New Roman" altLang="Times New Roman" sz="2383" dirty="0"/>
          </a:p>
          <a:p>
            <a:pPr indent="23282" algn="l" eaLnBrk="0">
              <a:lnSpc>
                <a:spcPts val="3149"/>
              </a:lnSpc>
              <a:spcBef>
                <a:spcPts val="348"/>
              </a:spcBef>
            </a:pPr>
            <a:r>
              <a:rPr sz="2383" spc="18" dirty="0">
                <a:solidFill>
                  <a:srgbClr val="87878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       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ISP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connect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peer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exchange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IXPs</a:t>
            </a:r>
            <a:endParaRPr lang="Times New Roman" altLang="Times New Roman" sz="2383" dirty="0"/>
          </a:p>
          <a:p>
            <a:pPr indent="23282" algn="l" eaLnBrk="0">
              <a:lnSpc>
                <a:spcPts val="3149"/>
              </a:lnSpc>
              <a:spcBef>
                <a:spcPts val="348"/>
              </a:spcBef>
            </a:pPr>
            <a:r>
              <a:rPr sz="2383" spc="18" dirty="0">
                <a:solidFill>
                  <a:srgbClr val="87878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       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</a:t>
            </a:r>
            <a:r>
              <a:rPr sz="2383" spc="9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thin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each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network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routers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switch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packets</a:t>
            </a:r>
            <a:endParaRPr lang="Times New Roman" altLang="Times New Roman" sz="2383" dirty="0"/>
          </a:p>
          <a:p>
            <a:pPr marL="868328" indent="-845047" algn="l" eaLnBrk="0">
              <a:lnSpc>
                <a:spcPct val="109000"/>
              </a:lnSpc>
              <a:spcBef>
                <a:spcPts val="323"/>
              </a:spcBef>
            </a:pPr>
            <a:r>
              <a:rPr sz="2383" spc="18" dirty="0">
                <a:solidFill>
                  <a:srgbClr val="87878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       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Between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networks, traffic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exchange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set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business         </a:t>
            </a:r>
            <a:r>
              <a:rPr sz="2383" spc="-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greements</a:t>
            </a:r>
            <a:endParaRPr lang="Times New Roman" altLang="Times New Roman" sz="2383" dirty="0"/>
          </a:p>
          <a:p>
            <a:pPr indent="23282" algn="l" eaLnBrk="0">
              <a:lnSpc>
                <a:spcPts val="3149"/>
              </a:lnSpc>
              <a:spcBef>
                <a:spcPts val="291"/>
              </a:spcBef>
            </a:pPr>
            <a:r>
              <a:rPr sz="2383" spc="18" dirty="0">
                <a:solidFill>
                  <a:srgbClr val="87878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       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Custom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ers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connect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edge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many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means</a:t>
            </a:r>
            <a:endParaRPr lang="Times New Roman" altLang="Times New Roman" sz="2383" dirty="0"/>
          </a:p>
          <a:p>
            <a:pPr indent="23282" algn="l" eaLnBrk="0">
              <a:lnSpc>
                <a:spcPts val="3149"/>
              </a:lnSpc>
              <a:spcBef>
                <a:spcPts val="249"/>
              </a:spcBef>
            </a:pPr>
            <a:r>
              <a:rPr sz="2383" dirty="0">
                <a:solidFill>
                  <a:srgbClr val="87878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</a:t>
            </a:r>
            <a:r>
              <a:rPr sz="2383" spc="18" dirty="0">
                <a:solidFill>
                  <a:srgbClr val="87878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</a:t>
            </a:r>
            <a:r>
              <a:rPr sz="2383" spc="9" dirty="0">
                <a:solidFill>
                  <a:srgbClr val="87878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87878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Cable, DSL, Fiber-to-the-Home, 4G/5G wireless, dialup</a:t>
            </a:r>
            <a:endParaRPr lang="Times New Roman" altLang="Times New Roman" sz="2383" dirty="0"/>
          </a:p>
          <a:p>
            <a:pPr indent="23282" algn="l" eaLnBrk="0">
              <a:lnSpc>
                <a:spcPts val="3149"/>
              </a:lnSpc>
              <a:spcBef>
                <a:spcPts val="348"/>
              </a:spcBef>
            </a:pPr>
            <a:r>
              <a:rPr sz="2383" spc="18" dirty="0">
                <a:solidFill>
                  <a:srgbClr val="87878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       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 cent</a:t>
            </a:r>
            <a:r>
              <a:rPr sz="2383" spc="9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rs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concentrate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many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servers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(“the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cloud”)</a:t>
            </a:r>
            <a:endParaRPr lang="Times New Roman" altLang="Times New Roman" sz="2383" dirty="0"/>
          </a:p>
          <a:p>
            <a:pPr indent="23282" algn="l" eaLnBrk="0">
              <a:lnSpc>
                <a:spcPts val="3149"/>
              </a:lnSpc>
              <a:spcBef>
                <a:spcPts val="348"/>
              </a:spcBef>
            </a:pPr>
            <a:r>
              <a:rPr sz="2383" spc="18" dirty="0">
                <a:solidFill>
                  <a:srgbClr val="87878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       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Most </a:t>
            </a:r>
            <a:r>
              <a:rPr sz="2383" spc="9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raffic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content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centers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(esp.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video)</a:t>
            </a:r>
            <a:endParaRPr lang="Times New Roman" altLang="Times New Roman" sz="2383" dirty="0"/>
          </a:p>
          <a:p>
            <a:pPr indent="23282" algn="l" eaLnBrk="0">
              <a:lnSpc>
                <a:spcPts val="3149"/>
              </a:lnSpc>
              <a:spcBef>
                <a:spcPts val="348"/>
              </a:spcBef>
            </a:pPr>
            <a:r>
              <a:rPr sz="2383" spc="18" dirty="0">
                <a:solidFill>
                  <a:srgbClr val="87878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       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 ar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chitecture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continues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2383" spc="18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383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evolve</a:t>
            </a:r>
            <a:endParaRPr lang="Times New Roman" altLang="Times New Roman" sz="2383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863818" y="174220"/>
            <a:ext cx="4279651" cy="558768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52392" y="136124"/>
            <a:ext cx="2514454" cy="901647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3769227" y="876963"/>
            <a:ext cx="1460945" cy="678668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lang="Arial" altLang="Arial" sz="1100" dirty="0"/>
          </a:p>
          <a:p>
            <a:pPr indent="23282" algn="l" eaLnBrk="0">
              <a:lnSpc>
                <a:spcPct val="77000"/>
              </a:lnSpc>
            </a:pPr>
            <a:r>
              <a:rPr sz="3116" b="1" spc="37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Intern</a:t>
            </a:r>
            <a:r>
              <a:rPr sz="3116" b="1" dirty="0">
                <a:solidFill>
                  <a:srgbClr val="12357C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et</a:t>
            </a:r>
            <a:endParaRPr lang="Times New Roman" altLang="Times New Roman" sz="311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21055</TotalTime>
  <Words>465</Words>
  <Application>Microsoft Office PowerPoint</Application>
  <PresentationFormat>全屏显示(4:3)</PresentationFormat>
  <Paragraphs>145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Times New Roman</vt:lpstr>
      <vt:lpstr>1_自定义设计方案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陈 俊哲</cp:lastModifiedBy>
  <cp:revision>2732</cp:revision>
  <cp:lastPrinted>1601-01-01T00:00:00Z</cp:lastPrinted>
  <dcterms:created xsi:type="dcterms:W3CDTF">1601-01-01T00:00:00Z</dcterms:created>
  <dcterms:modified xsi:type="dcterms:W3CDTF">2022-01-03T12:32:27Z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