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  <p:sldMasterId id="2147483713" r:id="rId2"/>
  </p:sldMasterIdLst>
  <p:notesMasterIdLst>
    <p:notesMasterId r:id="rId14"/>
  </p:notesMasterIdLst>
  <p:handoutMasterIdLst>
    <p:handoutMasterId r:id="rId15"/>
  </p:handoutMasterIdLst>
  <p:sldIdLst>
    <p:sldId id="1103" r:id="rId3"/>
    <p:sldId id="1091" r:id="rId4"/>
    <p:sldId id="1092" r:id="rId5"/>
    <p:sldId id="1104" r:id="rId6"/>
    <p:sldId id="1095" r:id="rId7"/>
    <p:sldId id="1050" r:id="rId8"/>
    <p:sldId id="1052" r:id="rId9"/>
    <p:sldId id="1053" r:id="rId10"/>
    <p:sldId id="1054" r:id="rId11"/>
    <p:sldId id="1105" r:id="rId12"/>
    <p:sldId id="1106" r:id="rId13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93052E"/>
    <a:srgbClr val="12357C"/>
    <a:srgbClr val="DDDDDD"/>
    <a:srgbClr val="132584"/>
    <a:srgbClr val="133984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8" autoAdjust="0"/>
    <p:restoredTop sz="97168" autoAdjust="0"/>
  </p:normalViewPr>
  <p:slideViewPr>
    <p:cSldViewPr snapToObjects="1">
      <p:cViewPr varScale="1">
        <p:scale>
          <a:sx n="114" d="100"/>
          <a:sy n="114" d="100"/>
        </p:scale>
        <p:origin x="880" y="72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660257-0405-4B46-8A92-ED99DE2B1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8EA9DD0-8206-4FA9-8823-4E77461E1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5B620E7-8203-403C-96F3-A70246035D6C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636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05507EA0-E7D7-44A9-A10B-12A32F16FEF1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737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80C7D3A-6F27-4DD5-9DFF-D80A89DAF94D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588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424C03E9-C3D4-4E77-93AF-4B0BD64E3A54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739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3247DB0-0FEB-4FB7-A048-34F04512B59F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510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7598008-789C-45F3-82F9-EBA816C1E664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70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507494D-7BA7-49B3-BE2D-8BB0AA5E9255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767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176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22E0A56-2387-45F6-9D4E-FF9A8823F193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625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2B44-62C9-4F53-89AC-EDE20D48C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163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115888"/>
            <a:ext cx="8075612" cy="6208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DD88-0F99-4A92-AF93-FFE816360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9" descr="0952583433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" descr="19楼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2005513101213664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2" descr="badgeb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816662" cy="4839194"/>
          </a:xfrm>
        </p:spPr>
        <p:txBody>
          <a:bodyPr/>
          <a:lstStyle/>
          <a:p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Reference models describe the layers in a network architecture</a:t>
            </a:r>
            <a:endParaRPr lang="en-US" sz="3600" dirty="0">
              <a:solidFill>
                <a:srgbClr val="132584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OSI reference model »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TCP/IP reference model »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861048"/>
            <a:ext cx="2620963" cy="258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3830" t="14352" r="63162" b="2546"/>
          <a:stretch>
            <a:fillRect/>
          </a:stretch>
        </p:blipFill>
        <p:spPr bwMode="auto">
          <a:xfrm>
            <a:off x="5364088" y="2889845"/>
            <a:ext cx="22574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5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D30E6C-BF1F-4B24-ADB3-BF77144B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734"/>
            <a:ext cx="9144000" cy="574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7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A8C01-7F48-4E1D-8809-54BA90B2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4C80BE-444F-417E-8A1D-CD9AD12F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121"/>
            <a:ext cx="9144000" cy="56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58069"/>
            <a:ext cx="8229600" cy="4867275"/>
          </a:xfrm>
        </p:spPr>
        <p:txBody>
          <a:bodyPr/>
          <a:lstStyle/>
          <a:p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A principled, international standard, seven layer model to connect different systems</a:t>
            </a:r>
          </a:p>
        </p:txBody>
      </p:sp>
      <p:grpSp>
        <p:nvGrpSpPr>
          <p:cNvPr id="13" name="Group 10"/>
          <p:cNvGrpSpPr/>
          <p:nvPr/>
        </p:nvGrpSpPr>
        <p:grpSpPr>
          <a:xfrm>
            <a:off x="2400300" y="2668677"/>
            <a:ext cx="7200900" cy="3503523"/>
            <a:chOff x="1276350" y="2095500"/>
            <a:chExt cx="7200900" cy="350352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830" t="14352" r="63162" b="2546"/>
            <a:stretch>
              <a:fillRect/>
            </a:stretch>
          </p:blipFill>
          <p:spPr bwMode="auto">
            <a:xfrm>
              <a:off x="1276350" y="2162175"/>
              <a:ext cx="2257425" cy="341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9"/>
            <p:cNvSpPr txBox="1"/>
            <p:nvPr/>
          </p:nvSpPr>
          <p:spPr>
            <a:xfrm>
              <a:off x="3448050" y="2095500"/>
              <a:ext cx="5029200" cy="350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800"/>
                </a:lnSpc>
              </a:pPr>
              <a:r>
                <a:rPr lang="en-US" sz="2000" dirty="0">
                  <a:latin typeface="Cambria" panose="02040503050406030204" pitchFamily="18" charset="0"/>
                </a:rPr>
                <a:t>– Provides functions needed by users</a:t>
              </a:r>
            </a:p>
            <a:p>
              <a:pPr algn="l">
                <a:lnSpc>
                  <a:spcPts val="3800"/>
                </a:lnSpc>
              </a:pPr>
              <a:r>
                <a:rPr lang="en-US" sz="2000" dirty="0">
                  <a:latin typeface="Cambria" panose="02040503050406030204" pitchFamily="18" charset="0"/>
                </a:rPr>
                <a:t>– Converts different representations</a:t>
              </a:r>
            </a:p>
            <a:p>
              <a:pPr algn="l">
                <a:lnSpc>
                  <a:spcPts val="3800"/>
                </a:lnSpc>
              </a:pPr>
              <a:r>
                <a:rPr lang="en-US" sz="2000" dirty="0">
                  <a:latin typeface="Cambria" panose="02040503050406030204" pitchFamily="18" charset="0"/>
                </a:rPr>
                <a:t>– Manages task dialogs</a:t>
              </a:r>
            </a:p>
            <a:p>
              <a:pPr algn="l">
                <a:lnSpc>
                  <a:spcPts val="3800"/>
                </a:lnSpc>
              </a:pPr>
              <a:r>
                <a:rPr lang="en-US" sz="2000" dirty="0">
                  <a:latin typeface="Cambria" panose="02040503050406030204" pitchFamily="18" charset="0"/>
                </a:rPr>
                <a:t>– Provides end-to-end delivery</a:t>
              </a:r>
            </a:p>
            <a:p>
              <a:pPr algn="l">
                <a:lnSpc>
                  <a:spcPts val="3800"/>
                </a:lnSpc>
              </a:pPr>
              <a:r>
                <a:rPr lang="en-US" sz="2000" dirty="0">
                  <a:latin typeface="Cambria" panose="02040503050406030204" pitchFamily="18" charset="0"/>
                </a:rPr>
                <a:t>– Sends packets over multiple links</a:t>
              </a:r>
            </a:p>
            <a:p>
              <a:pPr algn="l">
                <a:lnSpc>
                  <a:spcPts val="3800"/>
                </a:lnSpc>
              </a:pPr>
              <a:r>
                <a:rPr lang="en-US" sz="2000" dirty="0">
                  <a:latin typeface="Cambria" panose="02040503050406030204" pitchFamily="18" charset="0"/>
                </a:rPr>
                <a:t>– Sends frames of information</a:t>
              </a:r>
            </a:p>
            <a:p>
              <a:pPr algn="l">
                <a:lnSpc>
                  <a:spcPts val="3800"/>
                </a:lnSpc>
              </a:pPr>
              <a:r>
                <a:rPr lang="en-US" sz="2000" dirty="0">
                  <a:latin typeface="Cambria" panose="02040503050406030204" pitchFamily="18" charset="0"/>
                </a:rPr>
                <a:t>– Sends bits as signals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619500" y="908720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OSI Model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77" y="5714999"/>
            <a:ext cx="1061523" cy="7536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9" y="5174528"/>
            <a:ext cx="928628" cy="5731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514850"/>
            <a:ext cx="742950" cy="7429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593" y="4186535"/>
            <a:ext cx="1675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TCP, UDP</a:t>
            </a:r>
            <a:endParaRPr lang="zh-CN" altLang="en-US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64" y="2735352"/>
            <a:ext cx="1096736" cy="8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6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5065712"/>
          </a:xfrm>
        </p:spPr>
        <p:txBody>
          <a:bodyPr/>
          <a:lstStyle/>
          <a:p>
            <a:r>
              <a:rPr lang="en-US" altLang="zh-CN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It is based on the TCP/IP model but we call out the physical layer and look beyond Internet protocols.</a:t>
            </a:r>
          </a:p>
          <a:p>
            <a:endParaRPr lang="zh-CN" altLang="en-US" sz="36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439493"/>
            <a:ext cx="2620963" cy="258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314700" y="1052736"/>
            <a:ext cx="2985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TCP/IP Model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935288"/>
            <a:ext cx="5208303" cy="31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26021"/>
            <a:ext cx="8568952" cy="4867275"/>
          </a:xfrm>
        </p:spPr>
        <p:txBody>
          <a:bodyPr/>
          <a:lstStyle/>
          <a:p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Each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lower layer </a:t>
            </a:r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adds its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own header </a:t>
            </a:r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(with control inform-action) to the message to transmit and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removes</a:t>
            </a:r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 it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on receive</a:t>
            </a:r>
          </a:p>
          <a:p>
            <a:endParaRPr lang="en-US" sz="2400" dirty="0">
              <a:solidFill>
                <a:srgbClr val="132584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endParaRPr lang="en-US" sz="2400" dirty="0">
              <a:solidFill>
                <a:srgbClr val="132584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endParaRPr lang="en-US" sz="2400" dirty="0">
              <a:solidFill>
                <a:srgbClr val="132584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endParaRPr lang="en-US" sz="2400" dirty="0">
              <a:solidFill>
                <a:srgbClr val="132584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endParaRPr lang="en-US" sz="2400" dirty="0">
              <a:solidFill>
                <a:srgbClr val="132584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endParaRPr lang="en-US" sz="2400" dirty="0">
              <a:solidFill>
                <a:srgbClr val="132584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endParaRPr lang="en-US" sz="2400" dirty="0">
              <a:solidFill>
                <a:srgbClr val="132584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sz="2400" dirty="0">
              <a:solidFill>
                <a:srgbClr val="132584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endParaRPr lang="en-US" sz="2400" dirty="0">
              <a:solidFill>
                <a:srgbClr val="132584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Layers may also split and join messages, etc.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132856"/>
            <a:ext cx="611876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106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784976" cy="4600081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OSI:</a:t>
            </a:r>
          </a:p>
          <a:p>
            <a:pPr lvl="2">
              <a:buFont typeface="Arial" pitchFamily="34" charset="0"/>
              <a:buChar char="+"/>
            </a:pPr>
            <a:r>
              <a:rPr lang="en-US" sz="2800" dirty="0">
                <a:solidFill>
                  <a:srgbClr val="00B05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Very influential model with clear concepts</a:t>
            </a:r>
          </a:p>
          <a:p>
            <a:pPr lvl="2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Models, protocols and adoption all bogged down by politics and complexity</a:t>
            </a:r>
          </a:p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TCP/IP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pPr lvl="2">
              <a:buFont typeface="Arial" pitchFamily="34" charset="0"/>
              <a:buChar char="+"/>
            </a:pPr>
            <a:r>
              <a:rPr lang="en-US" sz="2800" dirty="0">
                <a:solidFill>
                  <a:srgbClr val="00B05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Very successful protocols that worked well and thrived</a:t>
            </a:r>
          </a:p>
          <a:p>
            <a:pPr lvl="2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Weak model derived after the fact from protocols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11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67275"/>
          </a:xfrm>
        </p:spPr>
        <p:txBody>
          <a:bodyPr/>
          <a:lstStyle/>
          <a:p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A service is provided to the layer above as primitives</a:t>
            </a:r>
          </a:p>
          <a:p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Hypothetical example of service primitives that may provide a reliable byte stream (connection-oriented) service: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68960"/>
            <a:ext cx="7827248" cy="31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547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/>
          <p:nvPr/>
        </p:nvGrpSpPr>
        <p:grpSpPr>
          <a:xfrm>
            <a:off x="1763688" y="2924944"/>
            <a:ext cx="7200800" cy="3789040"/>
            <a:chOff x="1762125" y="3114675"/>
            <a:chExt cx="5629275" cy="284797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4856" r="3746" b="4395"/>
            <a:stretch>
              <a:fillRect/>
            </a:stretch>
          </p:blipFill>
          <p:spPr bwMode="auto">
            <a:xfrm>
              <a:off x="1762125" y="3114675"/>
              <a:ext cx="5629275" cy="284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0"/>
            <p:cNvSpPr/>
            <p:nvPr/>
          </p:nvSpPr>
          <p:spPr bwMode="auto">
            <a:xfrm>
              <a:off x="2762250" y="3152775"/>
              <a:ext cx="133350" cy="15621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Left Brace 9"/>
            <p:cNvSpPr/>
            <p:nvPr/>
          </p:nvSpPr>
          <p:spPr bwMode="auto">
            <a:xfrm>
              <a:off x="2752725" y="3590925"/>
              <a:ext cx="133350" cy="1133475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7992" y="1143000"/>
            <a:ext cx="8276456" cy="4867275"/>
          </a:xfrm>
        </p:spPr>
        <p:txBody>
          <a:bodyPr/>
          <a:lstStyle/>
          <a:p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Service provided by a layer may be kinds of either: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Connection-oriented</a:t>
            </a:r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, must be set up for ongoing use (and torn down after use), e.g., phone call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Connectionless</a:t>
            </a:r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, messages are handled separately, e.g., postal delivery</a:t>
            </a:r>
          </a:p>
        </p:txBody>
      </p:sp>
    </p:spTree>
    <p:extLst>
      <p:ext uri="{BB962C8B-B14F-4D97-AF65-F5344CB8AC3E}">
        <p14:creationId xmlns:p14="http://schemas.microsoft.com/office/powerpoint/2010/main" val="4876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272" y="1567210"/>
            <a:ext cx="8497192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Connection-Oriented Service </a:t>
            </a:r>
          </a:p>
          <a:p>
            <a:pPr lvl="1" eaLnBrk="1" hangingPunct="1"/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ike human "handshaking  protocol"</a:t>
            </a:r>
          </a:p>
          <a:p>
            <a:pPr lvl="1" eaLnBrk="1" hangingPunct="1"/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omes bundled with several other services, including reliable data transfer, flow control and congestion control. </a:t>
            </a:r>
          </a:p>
          <a:p>
            <a:pPr lvl="1" eaLnBrk="1" hangingPunct="1"/>
            <a:r>
              <a:rPr lang="zh-CN" altLang="en-US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TCP (Transmission Control Protocol) is defined in the Internet Request for Comments RFC 793</a:t>
            </a:r>
          </a:p>
          <a:p>
            <a:pPr eaLnBrk="1" hangingPunct="1"/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2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496" y="1495202"/>
            <a:ext cx="8964488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36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Connectionless Service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o handshaking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ata can be delivered faster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o provision for flow control or congestion control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rovided by  UDP (User Datagram Protocol) which is defined in the Internet Request for Comments RFC 768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800" dirty="0">
                <a:solidFill>
                  <a:srgbClr val="132584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nternet phone, audio-on-demand, and video conferencing</a:t>
            </a:r>
          </a:p>
        </p:txBody>
      </p:sp>
    </p:spTree>
    <p:extLst>
      <p:ext uri="{BB962C8B-B14F-4D97-AF65-F5344CB8AC3E}">
        <p14:creationId xmlns:p14="http://schemas.microsoft.com/office/powerpoint/2010/main" val="39364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17089</TotalTime>
  <Words>350</Words>
  <Application>Microsoft Office PowerPoint</Application>
  <PresentationFormat>全屏显示(4:3)</PresentationFormat>
  <Paragraphs>56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Cambria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陈 俊哲</cp:lastModifiedBy>
  <cp:revision>2720</cp:revision>
  <cp:lastPrinted>1601-01-01T00:00:00Z</cp:lastPrinted>
  <dcterms:created xsi:type="dcterms:W3CDTF">1601-01-01T00:00:00Z</dcterms:created>
  <dcterms:modified xsi:type="dcterms:W3CDTF">2022-01-03T12:35:58Z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