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28"/>
  </p:notesMasterIdLst>
  <p:handoutMasterIdLst>
    <p:handoutMasterId r:id="rId29"/>
  </p:handoutMasterIdLst>
  <p:sldIdLst>
    <p:sldId id="1142" r:id="rId3"/>
    <p:sldId id="1143" r:id="rId4"/>
    <p:sldId id="1210" r:id="rId5"/>
    <p:sldId id="1144" r:id="rId6"/>
    <p:sldId id="1145" r:id="rId7"/>
    <p:sldId id="1146" r:id="rId8"/>
    <p:sldId id="1147" r:id="rId9"/>
    <p:sldId id="1148" r:id="rId10"/>
    <p:sldId id="1149" r:id="rId11"/>
    <p:sldId id="1150" r:id="rId12"/>
    <p:sldId id="1151" r:id="rId13"/>
    <p:sldId id="1152" r:id="rId14"/>
    <p:sldId id="1153" r:id="rId15"/>
    <p:sldId id="1154" r:id="rId16"/>
    <p:sldId id="1156" r:id="rId17"/>
    <p:sldId id="1158" r:id="rId18"/>
    <p:sldId id="1161" r:id="rId19"/>
    <p:sldId id="1169" r:id="rId20"/>
    <p:sldId id="1170" r:id="rId21"/>
    <p:sldId id="1171" r:id="rId22"/>
    <p:sldId id="1172" r:id="rId23"/>
    <p:sldId id="1173" r:id="rId24"/>
    <p:sldId id="1174" r:id="rId25"/>
    <p:sldId id="1175" r:id="rId26"/>
    <p:sldId id="1209" r:id="rId2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7C"/>
    <a:srgbClr val="132584"/>
    <a:srgbClr val="133984"/>
    <a:srgbClr val="00FF00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5" autoAdjust="0"/>
    <p:restoredTop sz="97168" autoAdjust="0"/>
  </p:normalViewPr>
  <p:slideViewPr>
    <p:cSldViewPr snapToObjects="1">
      <p:cViewPr varScale="1">
        <p:scale>
          <a:sx n="110" d="100"/>
          <a:sy n="110" d="100"/>
        </p:scale>
        <p:origin x="1008" y="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573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767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80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574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308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31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735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542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729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2537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69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764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9399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4500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8069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1749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638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853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06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4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319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86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251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04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4928" y="229891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Data Link Layer 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 and Correction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Elementary Data Link Protocols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Sliding Window Protocols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Example Data Link Protocols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6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5" y="1916832"/>
            <a:ext cx="8677503" cy="4600081"/>
          </a:xfrm>
        </p:spPr>
        <p:txBody>
          <a:bodyPr/>
          <a:lstStyle/>
          <a:p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Packet over </a:t>
            </a:r>
            <a:r>
              <a:rPr lang="en-US" sz="2400" dirty="0" err="1">
                <a:solidFill>
                  <a:srgbClr val="12357C"/>
                </a:solidFill>
                <a:latin typeface="Cambria" panose="02040503050406030204" pitchFamily="18" charset="0"/>
              </a:rPr>
              <a:t>SONET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(Synchronous Optical Network) is the method used to carry IP packets over SONET optical fiber links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Uses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PPP (Point-to-Point Protocol) </a:t>
            </a:r>
            <a:r>
              <a:rPr lang="en-US" sz="2000" dirty="0">
                <a:latin typeface="Cambria" panose="02040503050406030204" pitchFamily="18" charset="0"/>
              </a:rPr>
              <a:t>for framing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271462" y="3543300"/>
            <a:ext cx="8524875" cy="2441436"/>
            <a:chOff x="309562" y="3190875"/>
            <a:chExt cx="8524875" cy="24414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19651"/>
            <a:stretch>
              <a:fillRect/>
            </a:stretch>
          </p:blipFill>
          <p:spPr bwMode="auto">
            <a:xfrm>
              <a:off x="309562" y="3190875"/>
              <a:ext cx="85248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8"/>
            <p:cNvSpPr txBox="1"/>
            <p:nvPr/>
          </p:nvSpPr>
          <p:spPr>
            <a:xfrm>
              <a:off x="1934073" y="5029200"/>
              <a:ext cx="1843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Cambria" panose="02040503050406030204" pitchFamily="18" charset="0"/>
                </a:rPr>
                <a:t>Protocol stacks</a:t>
              </a: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5316517" y="4924425"/>
              <a:ext cx="31797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PPP frames may be split over SONET payloads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514600" y="1044025"/>
            <a:ext cx="4649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Protocol: PPP 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9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/>
          <p:nvPr/>
        </p:nvGrpSpPr>
        <p:grpSpPr>
          <a:xfrm>
            <a:off x="205680" y="4356065"/>
            <a:ext cx="8686800" cy="1881247"/>
            <a:chOff x="228600" y="4252913"/>
            <a:chExt cx="8686800" cy="1881247"/>
          </a:xfrm>
        </p:grpSpPr>
        <p:pic>
          <p:nvPicPr>
            <p:cNvPr id="6" name="Picture 13" descr="03-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4252913"/>
              <a:ext cx="8686800" cy="12477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cxnSp>
          <p:nvCxnSpPr>
            <p:cNvPr id="7" name="Straight Arrow Connector 10"/>
            <p:cNvCxnSpPr/>
            <p:nvPr/>
          </p:nvCxnSpPr>
          <p:spPr bwMode="auto">
            <a:xfrm rot="5400000" flipH="1" flipV="1">
              <a:off x="5778104" y="564396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12"/>
            <p:cNvCxnSpPr/>
            <p:nvPr/>
          </p:nvCxnSpPr>
          <p:spPr bwMode="auto">
            <a:xfrm rot="5400000" flipH="1" flipV="1">
              <a:off x="4806555" y="562491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13"/>
            <p:cNvSpPr txBox="1"/>
            <p:nvPr/>
          </p:nvSpPr>
          <p:spPr>
            <a:xfrm>
              <a:off x="5368240" y="5734050"/>
              <a:ext cx="1276760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latin typeface="Cambria" panose="02040503050406030204" pitchFamily="18" charset="0"/>
                </a:rPr>
                <a:t>IP packet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695360" y="5734050"/>
              <a:ext cx="1771639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latin typeface="Cambria" panose="02040503050406030204" pitchFamily="18" charset="0"/>
                </a:rPr>
                <a:t>0x21 for IPv4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7" y="1700808"/>
            <a:ext cx="9046264" cy="4968552"/>
          </a:xfrm>
        </p:spPr>
        <p:txBody>
          <a:bodyPr/>
          <a:lstStyle/>
          <a:p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PPP (Point-to-Point Protocol) is a general method for delivering packets across links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Framing uses a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flag (0x7E) </a:t>
            </a:r>
            <a:r>
              <a:rPr lang="en-US" sz="2000" dirty="0">
                <a:latin typeface="Cambria" panose="02040503050406030204" pitchFamily="18" charset="0"/>
              </a:rPr>
              <a:t>and (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byte stuffing in Asynchronous Transmission Mode</a:t>
            </a:r>
            <a:r>
              <a:rPr lang="en-US" sz="2000" dirty="0">
                <a:latin typeface="Cambria" panose="02040503050406030204" pitchFamily="18" charset="0"/>
              </a:rPr>
              <a:t>) and (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bit stuffing in Synchronous Transmission Mode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“Unnumbered mode” (connectionless unacknowledged service) is used to carry IP packets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Errors are detected with a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checksum</a:t>
            </a:r>
          </a:p>
        </p:txBody>
      </p:sp>
      <p:sp>
        <p:nvSpPr>
          <p:cNvPr id="4" name="Rectangle 8"/>
          <p:cNvSpPr/>
          <p:nvPr/>
        </p:nvSpPr>
        <p:spPr bwMode="auto">
          <a:xfrm>
            <a:off x="5453955" y="4889068"/>
            <a:ext cx="952500" cy="619125"/>
          </a:xfrm>
          <a:prstGeom prst="rect">
            <a:avLst/>
          </a:prstGeom>
          <a:solidFill>
            <a:srgbClr val="FF388C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4600" y="980728"/>
            <a:ext cx="450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Protocol: PPP 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0808"/>
            <a:ext cx="8511480" cy="4600081"/>
          </a:xfrm>
        </p:spPr>
        <p:txBody>
          <a:bodyPr/>
          <a:lstStyle/>
          <a:p>
            <a:r>
              <a:rPr lang="en-US" sz="2600" dirty="0">
                <a:latin typeface="Cambria" panose="02040503050406030204" pitchFamily="18" charset="0"/>
              </a:rPr>
              <a:t>A link control protocol brings the PPP link up/down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6508" b="4338"/>
          <a:stretch>
            <a:fillRect/>
          </a:stretch>
        </p:blipFill>
        <p:spPr bwMode="auto">
          <a:xfrm>
            <a:off x="1446478" y="2343150"/>
            <a:ext cx="624671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8"/>
          <p:cNvSpPr txBox="1"/>
          <p:nvPr/>
        </p:nvSpPr>
        <p:spPr>
          <a:xfrm>
            <a:off x="2971800" y="6048375"/>
            <a:ext cx="3407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State machine for link control</a:t>
            </a:r>
          </a:p>
        </p:txBody>
      </p:sp>
      <p:sp>
        <p:nvSpPr>
          <p:cNvPr id="6" name="矩形 5"/>
          <p:cNvSpPr/>
          <p:nvPr/>
        </p:nvSpPr>
        <p:spPr>
          <a:xfrm>
            <a:off x="2514600" y="980728"/>
            <a:ext cx="4649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Protocol: PPP 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60008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Error control </a:t>
            </a:r>
            <a:r>
              <a:rPr lang="en-US" sz="2800" dirty="0">
                <a:latin typeface="Cambria" panose="02040503050406030204" pitchFamily="18" charset="0"/>
              </a:rPr>
              <a:t>repairs frames that are received in error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Requires errors to be detected at the receiver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Typically retransmit the unacknowledged frames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Timer protects against lost acknowledgements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Detecting errors and retransmissions are next topics.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4600" y="980728"/>
            <a:ext cx="403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Control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67544" y="1844824"/>
            <a:ext cx="8640960" cy="4600081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Prevents a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fast sender </a:t>
            </a:r>
            <a:r>
              <a:rPr lang="en-US" sz="2800" dirty="0">
                <a:latin typeface="Cambria" panose="02040503050406030204" pitchFamily="18" charset="0"/>
              </a:rPr>
              <a:t>from out-pacing a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slow receiver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Receiver gives feedback on the data it can accept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Rare in the Link layer as NICs run at “wire speed”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Receiver can take data as fast as it can be sent </a:t>
            </a:r>
          </a:p>
          <a:p>
            <a:pPr lvl="2"/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Flow control is a topic in the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Link and Transport </a:t>
            </a:r>
            <a:r>
              <a:rPr lang="en-US" sz="2800" dirty="0">
                <a:latin typeface="Cambria" panose="02040503050406030204" pitchFamily="18" charset="0"/>
              </a:rPr>
              <a:t>layers.</a:t>
            </a:r>
          </a:p>
        </p:txBody>
      </p:sp>
      <p:sp>
        <p:nvSpPr>
          <p:cNvPr id="4" name="矩形 3"/>
          <p:cNvSpPr/>
          <p:nvPr/>
        </p:nvSpPr>
        <p:spPr>
          <a:xfrm>
            <a:off x="2621632" y="1052736"/>
            <a:ext cx="403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Flow Control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2029319"/>
            <a:ext cx="7790214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Add check bits to the message bits to let some errors be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detected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Error correction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Add more check bits to let some errors be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corrected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Key issue is now to structure the code to detect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many errors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with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few check bits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modest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computation</a:t>
            </a:r>
            <a:endParaRPr lang="zh-CN" altLang="en-US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1219200"/>
            <a:ext cx="604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 and Correction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181719"/>
            <a:ext cx="8382000" cy="4600081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We want to handle more errors with less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Will look at better codes; they are applied mathematics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But, they can’t handle all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And they focus on accidental errors (will look at secure hashes later)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1200" y="1219200"/>
            <a:ext cx="604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 and Correction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7790214" cy="482014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12357C"/>
                </a:solidFill>
                <a:latin typeface="Cambria" panose="02040503050406030204" pitchFamily="18" charset="0"/>
              </a:rPr>
              <a:t>Error codes add structured redundancy to data so  errors can be either detected, or corrected.</a:t>
            </a:r>
          </a:p>
          <a:p>
            <a:r>
              <a:rPr lang="en-US" sz="2600" dirty="0">
                <a:solidFill>
                  <a:srgbClr val="12357C"/>
                </a:solidFill>
                <a:latin typeface="Cambria" panose="02040503050406030204" pitchFamily="18" charset="0"/>
              </a:rPr>
              <a:t>Error detection codes: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Parity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Checksums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Cyclic Redundancy Codes (CRC)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</a:p>
          <a:p>
            <a:r>
              <a:rPr lang="en-US" altLang="zh-CN" sz="2600" dirty="0">
                <a:solidFill>
                  <a:srgbClr val="12357C"/>
                </a:solidFill>
                <a:latin typeface="Cambria" panose="02040503050406030204" pitchFamily="18" charset="0"/>
              </a:rPr>
              <a:t>Error correction codes: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Hamming codes </a:t>
            </a:r>
            <a:r>
              <a:rPr lang="en-US" altLang="zh-CN" sz="2400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Binary convolutional codes </a:t>
            </a:r>
            <a:r>
              <a:rPr lang="en-US" altLang="zh-CN" sz="2400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Reed-Solomon and Low-Density Parity Check codes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1116033"/>
            <a:ext cx="6119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 and Correction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251520" y="1800719"/>
            <a:ext cx="8363272" cy="4600081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>
                <a:solidFill>
                  <a:srgbClr val="12357C"/>
                </a:solidFill>
                <a:latin typeface="Cambria" panose="02040503050406030204" pitchFamily="18" charset="0"/>
              </a:rPr>
              <a:t>Parity bit is added as the modulo 2 sum of data bits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Equivalent to XOR; this is even parity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Ex: 1110000 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 1110000</a:t>
            </a:r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Detection checks if the sum is wrong (an error)</a:t>
            </a:r>
          </a:p>
          <a:p>
            <a:pPr lvl="3"/>
            <a:endParaRPr lang="en-US" dirty="0">
              <a:solidFill>
                <a:srgbClr val="FF2BD8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  <a:sym typeface="Wingdings" pitchFamily="2" charset="2"/>
              </a:rPr>
              <a:t>Simple way to detect an </a:t>
            </a:r>
            <a:r>
              <a:rPr lang="en-US" i="1" dirty="0">
                <a:solidFill>
                  <a:srgbClr val="12357C"/>
                </a:solidFill>
                <a:latin typeface="Cambria" panose="02040503050406030204" pitchFamily="18" charset="0"/>
                <a:sym typeface="Wingdings" pitchFamily="2" charset="2"/>
              </a:rPr>
              <a:t>odd </a:t>
            </a:r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  <a:sym typeface="Wingdings" pitchFamily="2" charset="2"/>
              </a:rPr>
              <a:t>number</a:t>
            </a:r>
            <a:r>
              <a:rPr lang="en-US" i="1" dirty="0">
                <a:solidFill>
                  <a:srgbClr val="12357C"/>
                </a:solidFill>
                <a:latin typeface="Cambria" panose="02040503050406030204" pitchFamily="18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  <a:sym typeface="Wingdings" pitchFamily="2" charset="2"/>
              </a:rPr>
              <a:t>of errors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Ex: 1 error, 11100</a:t>
            </a:r>
            <a:r>
              <a:rPr lang="en-US" u="sng" dirty="0"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0</a:t>
            </a:r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; detected, sum is wrong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Ex: 3 errors, 11</a:t>
            </a:r>
            <a:r>
              <a:rPr lang="en-US" u="sng" dirty="0">
                <a:latin typeface="Cambria" panose="02040503050406030204" pitchFamily="18" charset="0"/>
                <a:sym typeface="Wingdings" pitchFamily="2" charset="2"/>
              </a:rPr>
              <a:t>011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00</a:t>
            </a:r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; detected sum is wrong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Ex: 2 errors, 1110</a:t>
            </a:r>
            <a:r>
              <a:rPr lang="en-US" u="sng" dirty="0">
                <a:latin typeface="Cambria" panose="02040503050406030204" pitchFamily="18" charset="0"/>
                <a:sym typeface="Wingdings" pitchFamily="2" charset="2"/>
              </a:rPr>
              <a:t>11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0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; </a:t>
            </a:r>
            <a:r>
              <a:rPr lang="en-US" i="1" dirty="0">
                <a:latin typeface="Cambria" panose="02040503050406030204" pitchFamily="18" charset="0"/>
                <a:sym typeface="Wingdings" pitchFamily="2" charset="2"/>
              </a:rPr>
              <a:t>not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 </a:t>
            </a:r>
            <a:r>
              <a:rPr lang="en-US" i="1" dirty="0">
                <a:latin typeface="Cambria" panose="02040503050406030204" pitchFamily="18" charset="0"/>
                <a:sym typeface="Wingdings" pitchFamily="2" charset="2"/>
              </a:rPr>
              <a:t>detected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, sum is right!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Error can also be in the parity bit itself</a:t>
            </a:r>
          </a:p>
          <a:p>
            <a:pPr lvl="1"/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Random errors are detected with probability ½ </a:t>
            </a:r>
          </a:p>
        </p:txBody>
      </p:sp>
      <p:sp>
        <p:nvSpPr>
          <p:cNvPr id="4" name="矩形 3"/>
          <p:cNvSpPr/>
          <p:nvPr/>
        </p:nvSpPr>
        <p:spPr>
          <a:xfrm>
            <a:off x="1828800" y="980728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Detection-Parity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83488" cy="4600081"/>
          </a:xfrm>
        </p:spPr>
        <p:txBody>
          <a:bodyPr/>
          <a:lstStyle/>
          <a:p>
            <a:r>
              <a:rPr lang="en-US" sz="2600" u="sng" dirty="0">
                <a:latin typeface="Cambria" panose="02040503050406030204" pitchFamily="18" charset="0"/>
              </a:rPr>
              <a:t>Interleaving</a:t>
            </a:r>
            <a:r>
              <a:rPr lang="en-US" sz="2600" dirty="0">
                <a:latin typeface="Cambria" panose="02040503050406030204" pitchFamily="18" charset="0"/>
              </a:rPr>
              <a:t> of N parity bits detects burst errors up to N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Each parity sum is made over non-adjacent bits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An even burst of up to N errors will not cause it to fail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922" b="5568"/>
          <a:stretch>
            <a:fillRect/>
          </a:stretch>
        </p:blipFill>
        <p:spPr bwMode="auto">
          <a:xfrm>
            <a:off x="1331640" y="3315419"/>
            <a:ext cx="6592094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828800" y="980728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Detection-Parity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412776"/>
            <a:ext cx="8784976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Responsible for delivering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frames</a:t>
            </a:r>
            <a:r>
              <a:rPr lang="en-US" dirty="0">
                <a:latin typeface="Cambria" panose="02040503050406030204" pitchFamily="18" charset="0"/>
              </a:rPr>
              <a:t> of information over a single link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Handles transmission errors and regulates the flow of data</a:t>
            </a:r>
          </a:p>
        </p:txBody>
      </p:sp>
      <p:grpSp>
        <p:nvGrpSpPr>
          <p:cNvPr id="20" name="Group 26"/>
          <p:cNvGrpSpPr/>
          <p:nvPr/>
        </p:nvGrpSpPr>
        <p:grpSpPr>
          <a:xfrm>
            <a:off x="3052142" y="3255366"/>
            <a:ext cx="2808316" cy="3036986"/>
            <a:chOff x="6753223" y="2657475"/>
            <a:chExt cx="1447802" cy="191135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6753223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135125" y="4216954"/>
              <a:ext cx="695114" cy="29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</a:rPr>
                <a:t>Physical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7262717" y="3854404"/>
              <a:ext cx="422463" cy="29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</a:rPr>
                <a:t>Link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7099826" y="3462535"/>
              <a:ext cx="724435" cy="29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</a:rPr>
                <a:t>Network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7050209" y="3073305"/>
              <a:ext cx="832496" cy="29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</a:rPr>
                <a:t>Transport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7002125" y="2692115"/>
              <a:ext cx="939038" cy="29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81000" y="1981200"/>
            <a:ext cx="8367464" cy="4600081"/>
          </a:xfrm>
        </p:spPr>
        <p:txBody>
          <a:bodyPr/>
          <a:lstStyle/>
          <a:p>
            <a:r>
              <a:rPr lang="en-US" sz="2600" dirty="0">
                <a:solidFill>
                  <a:srgbClr val="12357C"/>
                </a:solidFill>
                <a:latin typeface="Cambria" panose="02040503050406030204" pitchFamily="18" charset="0"/>
              </a:rPr>
              <a:t>Checksum treats data as N-bit words and adds N check bits that are the modulo 2</a:t>
            </a:r>
            <a:r>
              <a:rPr lang="en-US" sz="2600" baseline="30000" dirty="0">
                <a:solidFill>
                  <a:srgbClr val="12357C"/>
                </a:solidFill>
                <a:latin typeface="Cambria" panose="02040503050406030204" pitchFamily="18" charset="0"/>
              </a:rPr>
              <a:t>N</a:t>
            </a:r>
            <a:r>
              <a:rPr lang="en-US" sz="2600" dirty="0">
                <a:solidFill>
                  <a:srgbClr val="12357C"/>
                </a:solidFill>
                <a:latin typeface="Cambria" panose="02040503050406030204" pitchFamily="18" charset="0"/>
              </a:rPr>
              <a:t> sum of the words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Ex: Internet 16-bit 1s complement checksum</a:t>
            </a:r>
          </a:p>
          <a:p>
            <a:pPr lvl="4"/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2600" dirty="0">
                <a:solidFill>
                  <a:srgbClr val="12357C"/>
                </a:solidFill>
                <a:latin typeface="Cambria" panose="02040503050406030204" pitchFamily="18" charset="0"/>
              </a:rPr>
              <a:t>Properties: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Improved error detection over parity bits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Detects bursts up to N errors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Detects random errors with probability 1-2</a:t>
            </a:r>
            <a:r>
              <a:rPr lang="en-US" sz="2400" baseline="30000" dirty="0">
                <a:latin typeface="Cambria" panose="02040503050406030204" pitchFamily="18" charset="0"/>
              </a:rPr>
              <a:t>N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Vulnerable to systematic errors, e.g., added zeros</a:t>
            </a:r>
          </a:p>
        </p:txBody>
      </p:sp>
      <p:sp>
        <p:nvSpPr>
          <p:cNvPr id="4" name="矩形 3"/>
          <p:cNvSpPr/>
          <p:nvPr/>
        </p:nvSpPr>
        <p:spPr>
          <a:xfrm>
            <a:off x="1728936" y="1044025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Detection-Checksums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81000" y="1981200"/>
            <a:ext cx="8439472" cy="4600081"/>
          </a:xfrm>
        </p:spPr>
        <p:txBody>
          <a:bodyPr/>
          <a:lstStyle/>
          <a:p>
            <a:r>
              <a:rPr lang="en-US" altLang="zh-CN" sz="2800" dirty="0">
                <a:latin typeface="Cambria" panose="02040503050406030204" pitchFamily="18" charset="0"/>
              </a:rPr>
              <a:t>Sending:</a:t>
            </a:r>
          </a:p>
          <a:p>
            <a:r>
              <a:rPr lang="en-US" altLang="zh-CN" sz="2800" dirty="0">
                <a:latin typeface="Cambria" panose="02040503050406030204" pitchFamily="18" charset="0"/>
              </a:rPr>
              <a:t>1. Arrange data in 16-bit words</a:t>
            </a:r>
          </a:p>
          <a:p>
            <a:r>
              <a:rPr lang="en-US" altLang="zh-CN" sz="2800" dirty="0">
                <a:latin typeface="Cambria" panose="02040503050406030204" pitchFamily="18" charset="0"/>
              </a:rPr>
              <a:t>2. Put zero in checksum position, add</a:t>
            </a:r>
          </a:p>
          <a:p>
            <a:endParaRPr lang="en-US" altLang="zh-CN" sz="2800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latin typeface="Cambria" panose="02040503050406030204" pitchFamily="18" charset="0"/>
              </a:rPr>
              <a:t>3. Add any carryover back to get 16 bits</a:t>
            </a:r>
          </a:p>
          <a:p>
            <a:endParaRPr lang="en-US" altLang="zh-CN" sz="2800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latin typeface="Cambria" panose="02040503050406030204" pitchFamily="18" charset="0"/>
              </a:rPr>
              <a:t>4. Negate (complement) to get sum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0944" y="1044025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Detection-Checksums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16832"/>
            <a:ext cx="178525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81000" y="1981200"/>
            <a:ext cx="7790214" cy="4600081"/>
          </a:xfrm>
        </p:spPr>
        <p:txBody>
          <a:bodyPr/>
          <a:lstStyle/>
          <a:p>
            <a:r>
              <a:rPr lang="en-US" altLang="zh-CN" sz="2800" dirty="0">
                <a:latin typeface="Cambria" panose="02040503050406030204" pitchFamily="18" charset="0"/>
              </a:rPr>
              <a:t>Receiving:</a:t>
            </a:r>
          </a:p>
          <a:p>
            <a:r>
              <a:rPr lang="en-US" altLang="zh-CN" sz="2800" dirty="0">
                <a:latin typeface="Cambria" panose="02040503050406030204" pitchFamily="18" charset="0"/>
              </a:rPr>
              <a:t>1.Arrange data in 16-bit words</a:t>
            </a:r>
          </a:p>
          <a:p>
            <a:r>
              <a:rPr lang="en-US" altLang="zh-CN" sz="2800" dirty="0">
                <a:latin typeface="Cambria" panose="02040503050406030204" pitchFamily="18" charset="0"/>
              </a:rPr>
              <a:t>2.Checksum will be non-zero, add</a:t>
            </a:r>
          </a:p>
          <a:p>
            <a:endParaRPr lang="en-US" altLang="zh-CN" sz="2800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latin typeface="Cambria" panose="02040503050406030204" pitchFamily="18" charset="0"/>
              </a:rPr>
              <a:t>3.Add any carryover back to get 16 bits</a:t>
            </a:r>
          </a:p>
          <a:p>
            <a:endParaRPr lang="en-US" altLang="zh-CN" sz="2800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latin typeface="Cambria" panose="02040503050406030204" pitchFamily="18" charset="0"/>
              </a:rPr>
              <a:t>4.Negate the result and check it is 0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0944" y="980728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Detection-Checksums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273" y="1772816"/>
            <a:ext cx="1400175" cy="43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8172" y="2247900"/>
            <a:ext cx="5905106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925"/>
            <a:ext cx="8579296" cy="4867275"/>
          </a:xfrm>
        </p:spPr>
        <p:txBody>
          <a:bodyPr/>
          <a:lstStyle/>
          <a:p>
            <a:r>
              <a:rPr lang="en-US" sz="2600" dirty="0">
                <a:latin typeface="Cambria" panose="02040503050406030204" pitchFamily="18" charset="0"/>
              </a:rPr>
              <a:t>Adds bits so that transmitted frame viewed as a polynomial is evenly divisible by a generator polynomial</a:t>
            </a:r>
          </a:p>
        </p:txBody>
      </p:sp>
      <p:cxnSp>
        <p:nvCxnSpPr>
          <p:cNvPr id="5" name="Straight Arrow Connector 9"/>
          <p:cNvCxnSpPr/>
          <p:nvPr/>
        </p:nvCxnSpPr>
        <p:spPr bwMode="auto">
          <a:xfrm>
            <a:off x="2571750" y="2971799"/>
            <a:ext cx="5143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11"/>
          <p:cNvCxnSpPr/>
          <p:nvPr/>
        </p:nvCxnSpPr>
        <p:spPr bwMode="auto">
          <a:xfrm rot="16200000" flipH="1">
            <a:off x="2675731" y="5963443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12"/>
          <p:cNvSpPr txBox="1"/>
          <p:nvPr/>
        </p:nvSpPr>
        <p:spPr>
          <a:xfrm>
            <a:off x="866776" y="2524124"/>
            <a:ext cx="1752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Start by adding 0s to frame and try dividing </a:t>
            </a:r>
          </a:p>
        </p:txBody>
      </p:sp>
      <p:sp>
        <p:nvSpPr>
          <p:cNvPr id="9" name="Rectangle 16"/>
          <p:cNvSpPr/>
          <p:nvPr/>
        </p:nvSpPr>
        <p:spPr bwMode="auto">
          <a:xfrm>
            <a:off x="5686425" y="2886074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Rectangle 17"/>
          <p:cNvSpPr/>
          <p:nvPr/>
        </p:nvSpPr>
        <p:spPr bwMode="auto">
          <a:xfrm>
            <a:off x="5676900" y="6410324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1" name="Rectangle 18"/>
          <p:cNvSpPr/>
          <p:nvPr/>
        </p:nvSpPr>
        <p:spPr bwMode="auto">
          <a:xfrm>
            <a:off x="5667375" y="6115049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57251" y="5295899"/>
            <a:ext cx="249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Offset by any reminder to make it evenly divisible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2828131" y="6115843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2843808" y="755993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Detection-CRC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 animBg="1"/>
      <p:bldP spid="10" grpId="0" animBg="1"/>
      <p:bldP spid="11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76919"/>
            <a:ext cx="7790214" cy="4600081"/>
          </a:xfrm>
        </p:spPr>
        <p:txBody>
          <a:bodyPr/>
          <a:lstStyle/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Based on standard polynomials: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Ex: Ethernet 32-bit CRC is defined by: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Computed with simple shift/XOR circuits</a:t>
            </a:r>
          </a:p>
          <a:p>
            <a:pPr lvl="4"/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Stronger detection than checksums: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E.g., can detect all double bit errors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Not vulnerable to systematic errors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081" y="2857500"/>
            <a:ext cx="765571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872952" y="1052736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Detection-CRC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295456" cy="4600081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Error detection:</a:t>
            </a:r>
          </a:p>
          <a:p>
            <a:pPr marL="465137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– More efficient when errors are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not expected</a:t>
            </a:r>
          </a:p>
          <a:p>
            <a:pPr marL="465137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– And when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errors are large </a:t>
            </a:r>
            <a:r>
              <a:rPr lang="en-US" altLang="zh-CN" dirty="0">
                <a:latin typeface="Cambria" panose="02040503050406030204" pitchFamily="18" charset="0"/>
              </a:rPr>
              <a:t>when they do occur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Error correction:</a:t>
            </a:r>
          </a:p>
          <a:p>
            <a:pPr marL="465137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– Needed when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errors are expected</a:t>
            </a:r>
          </a:p>
          <a:p>
            <a:pPr marL="465137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– Or when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no time for retransmission</a:t>
            </a:r>
          </a:p>
          <a:p>
            <a:pPr marL="465137" lvl="1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1124744"/>
            <a:ext cx="6423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Correction and Detection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47ECEB-09C2-41C3-891B-976EB690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553"/>
            <a:ext cx="9144000" cy="56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10708" y="1432467"/>
            <a:ext cx="8839200" cy="4600081"/>
          </a:xfrm>
        </p:spPr>
        <p:txBody>
          <a:bodyPr/>
          <a:lstStyle/>
          <a:p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Link layer </a:t>
            </a:r>
            <a:r>
              <a:rPr lang="en-US" sz="2600" dirty="0">
                <a:latin typeface="Cambria" panose="02040503050406030204" pitchFamily="18" charset="0"/>
              </a:rPr>
              <a:t>accepts packets from the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network layer</a:t>
            </a:r>
            <a:r>
              <a:rPr lang="en-US" sz="2600" dirty="0">
                <a:latin typeface="Cambria" panose="02040503050406030204" pitchFamily="18" charset="0"/>
              </a:rPr>
              <a:t>, and encapsulates them into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frames</a:t>
            </a:r>
            <a:r>
              <a:rPr lang="en-US" sz="2600" dirty="0">
                <a:latin typeface="Cambria" panose="02040503050406030204" pitchFamily="18" charset="0"/>
              </a:rPr>
              <a:t> that it sends using the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physical layer</a:t>
            </a:r>
            <a:r>
              <a:rPr lang="en-US" sz="2600" dirty="0">
                <a:latin typeface="Cambria" panose="02040503050406030204" pitchFamily="18" charset="0"/>
              </a:rPr>
              <a:t>; reception is the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opposite</a:t>
            </a:r>
            <a:r>
              <a:rPr lang="en-US" sz="2600" dirty="0">
                <a:latin typeface="Cambria" panose="02040503050406030204" pitchFamily="18" charset="0"/>
              </a:rPr>
              <a:t> process</a:t>
            </a:r>
          </a:p>
        </p:txBody>
      </p:sp>
      <p:grpSp>
        <p:nvGrpSpPr>
          <p:cNvPr id="16" name="Group 39"/>
          <p:cNvGrpSpPr/>
          <p:nvPr/>
        </p:nvGrpSpPr>
        <p:grpSpPr>
          <a:xfrm>
            <a:off x="568227" y="2895600"/>
            <a:ext cx="8347173" cy="3638550"/>
            <a:chOff x="869250" y="3143251"/>
            <a:chExt cx="7369877" cy="2838449"/>
          </a:xfrm>
        </p:grpSpPr>
        <p:grpSp>
          <p:nvGrpSpPr>
            <p:cNvPr id="17" name="Group 21"/>
            <p:cNvGrpSpPr/>
            <p:nvPr/>
          </p:nvGrpSpPr>
          <p:grpSpPr>
            <a:xfrm>
              <a:off x="3390900" y="4772025"/>
              <a:ext cx="3695700" cy="1123950"/>
              <a:chOff x="3390900" y="4772025"/>
              <a:chExt cx="3695700" cy="1123950"/>
            </a:xfrm>
          </p:grpSpPr>
          <p:sp>
            <p:nvSpPr>
              <p:cNvPr id="44" name="Rounded Rectangle 19"/>
              <p:cNvSpPr/>
              <p:nvPr/>
            </p:nvSpPr>
            <p:spPr bwMode="auto">
              <a:xfrm>
                <a:off x="3486150" y="4838700"/>
                <a:ext cx="3371850" cy="105727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5" name="Rectangle 20"/>
              <p:cNvSpPr/>
              <p:nvPr/>
            </p:nvSpPr>
            <p:spPr bwMode="auto">
              <a:xfrm>
                <a:off x="3390900" y="4772025"/>
                <a:ext cx="3695700" cy="2571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" name="Group 10"/>
            <p:cNvGrpSpPr/>
            <p:nvPr/>
          </p:nvGrpSpPr>
          <p:grpSpPr>
            <a:xfrm>
              <a:off x="2152650" y="3143251"/>
              <a:ext cx="6069012" cy="2038349"/>
              <a:chOff x="922337" y="3143250"/>
              <a:chExt cx="7299325" cy="2451563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392"/>
              <a:stretch>
                <a:fillRect/>
              </a:stretch>
            </p:blipFill>
            <p:spPr bwMode="auto">
              <a:xfrm>
                <a:off x="922337" y="3143250"/>
                <a:ext cx="7299325" cy="245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8"/>
              <p:cNvSpPr/>
              <p:nvPr/>
            </p:nvSpPr>
            <p:spPr bwMode="auto">
              <a:xfrm>
                <a:off x="1095375" y="4638675"/>
                <a:ext cx="2914650" cy="52387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32" name="Straight Arrow Connector 17"/>
            <p:cNvCxnSpPr/>
            <p:nvPr/>
          </p:nvCxnSpPr>
          <p:spPr bwMode="auto">
            <a:xfrm>
              <a:off x="4248150" y="5162550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ectangle 23"/>
            <p:cNvSpPr/>
            <p:nvPr/>
          </p:nvSpPr>
          <p:spPr bwMode="auto">
            <a:xfrm>
              <a:off x="4238625" y="5772150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cxnSp>
          <p:nvCxnSpPr>
            <p:cNvPr id="34" name="Straight Arrow Connector 18"/>
            <p:cNvCxnSpPr/>
            <p:nvPr/>
          </p:nvCxnSpPr>
          <p:spPr bwMode="auto">
            <a:xfrm>
              <a:off x="4238625" y="5895975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29"/>
            <p:cNvSpPr txBox="1"/>
            <p:nvPr/>
          </p:nvSpPr>
          <p:spPr>
            <a:xfrm>
              <a:off x="4208676" y="5505450"/>
              <a:ext cx="1965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Actual data path</a:t>
              </a:r>
            </a:p>
          </p:txBody>
        </p:sp>
        <p:sp>
          <p:nvSpPr>
            <p:cNvPr id="36" name="TextBox 30"/>
            <p:cNvSpPr txBox="1"/>
            <p:nvPr/>
          </p:nvSpPr>
          <p:spPr>
            <a:xfrm>
              <a:off x="4213832" y="4797824"/>
              <a:ext cx="2024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Virtual data path</a:t>
              </a:r>
            </a:p>
          </p:txBody>
        </p:sp>
        <p:cxnSp>
          <p:nvCxnSpPr>
            <p:cNvPr id="37" name="Straight Connector 32"/>
            <p:cNvCxnSpPr/>
            <p:nvPr/>
          </p:nvCxnSpPr>
          <p:spPr bwMode="auto">
            <a:xfrm rot="10800000">
              <a:off x="885825" y="4019550"/>
              <a:ext cx="73533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3"/>
            <p:cNvCxnSpPr/>
            <p:nvPr/>
          </p:nvCxnSpPr>
          <p:spPr bwMode="auto">
            <a:xfrm rot="10800000">
              <a:off x="895350" y="5362575"/>
              <a:ext cx="73152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4"/>
            <p:cNvSpPr txBox="1"/>
            <p:nvPr/>
          </p:nvSpPr>
          <p:spPr>
            <a:xfrm>
              <a:off x="869250" y="3387209"/>
              <a:ext cx="1062171" cy="312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</a:rPr>
                <a:t>Network</a:t>
              </a:r>
            </a:p>
          </p:txBody>
        </p:sp>
        <p:sp>
          <p:nvSpPr>
            <p:cNvPr id="40" name="TextBox 35"/>
            <p:cNvSpPr txBox="1"/>
            <p:nvPr/>
          </p:nvSpPr>
          <p:spPr>
            <a:xfrm>
              <a:off x="1028135" y="4425434"/>
              <a:ext cx="630101" cy="312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</a:rPr>
                <a:t>Link</a:t>
              </a:r>
            </a:p>
          </p:txBody>
        </p:sp>
        <p:sp>
          <p:nvSpPr>
            <p:cNvPr id="41" name="TextBox 36"/>
            <p:cNvSpPr txBox="1"/>
            <p:nvPr/>
          </p:nvSpPr>
          <p:spPr>
            <a:xfrm>
              <a:off x="882287" y="5520809"/>
              <a:ext cx="1017050" cy="312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</a:rPr>
                <a:t>Physical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3424265" y="805067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Frame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44824"/>
            <a:ext cx="7790214" cy="460008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Unacknowledged connectionless </a:t>
            </a:r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service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Frame is sent with no connection / error recovery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Ethernet is example</a:t>
            </a:r>
          </a:p>
          <a:p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Acknowledged connectionless </a:t>
            </a:r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service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Frame is sent with retransmissions if needed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Example is 802.11</a:t>
            </a:r>
          </a:p>
          <a:p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Acknowledged connection-oriented service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Connection is set up; rare</a:t>
            </a:r>
          </a:p>
        </p:txBody>
      </p:sp>
      <p:sp>
        <p:nvSpPr>
          <p:cNvPr id="4" name="矩形 3"/>
          <p:cNvSpPr/>
          <p:nvPr/>
        </p:nvSpPr>
        <p:spPr>
          <a:xfrm>
            <a:off x="2900908" y="1052736"/>
            <a:ext cx="3543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Possible Services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45016-CF2D-4F85-8FBB-1738B499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"/>
            <a:ext cx="9144000" cy="68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7315201" cy="40195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Byte count »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Flag bytes with byte stuffing »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Flag bits with bit stuffing »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Physical layer coding violations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Use non-data symbol to indicate frame</a:t>
            </a:r>
          </a:p>
        </p:txBody>
      </p:sp>
      <p:sp>
        <p:nvSpPr>
          <p:cNvPr id="4" name="矩形 3"/>
          <p:cNvSpPr/>
          <p:nvPr/>
        </p:nvSpPr>
        <p:spPr>
          <a:xfrm>
            <a:off x="2952444" y="1196752"/>
            <a:ext cx="3467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Frame Methods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70" y="1700808"/>
            <a:ext cx="8582302" cy="4600081"/>
          </a:xfrm>
        </p:spPr>
        <p:txBody>
          <a:bodyPr/>
          <a:lstStyle/>
          <a:p>
            <a:r>
              <a:rPr lang="en-US" sz="2600" dirty="0">
                <a:solidFill>
                  <a:srgbClr val="133984"/>
                </a:solidFill>
                <a:latin typeface="Cambria" panose="02040503050406030204" pitchFamily="18" charset="0"/>
              </a:rPr>
              <a:t>Frame begins with a count of the number of bytes in it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Simple, but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difficult to resynchronize </a:t>
            </a:r>
            <a:r>
              <a:rPr lang="en-US" sz="2400" dirty="0">
                <a:latin typeface="Cambria" panose="02040503050406030204" pitchFamily="18" charset="0"/>
              </a:rPr>
              <a:t>after an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4435" b="9085"/>
          <a:stretch>
            <a:fillRect/>
          </a:stretch>
        </p:blipFill>
        <p:spPr bwMode="auto">
          <a:xfrm>
            <a:off x="1544434" y="2996952"/>
            <a:ext cx="7204030" cy="32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8"/>
          <p:cNvSpPr txBox="1"/>
          <p:nvPr/>
        </p:nvSpPr>
        <p:spPr>
          <a:xfrm>
            <a:off x="539552" y="5085184"/>
            <a:ext cx="96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mbria" panose="02040503050406030204" pitchFamily="18" charset="0"/>
              </a:rPr>
              <a:t>Error</a:t>
            </a:r>
          </a:p>
          <a:p>
            <a:pPr algn="r"/>
            <a:r>
              <a:rPr lang="en-US" b="1" dirty="0">
                <a:latin typeface="Cambria" panose="02040503050406030204" pitchFamily="18" charset="0"/>
              </a:rPr>
              <a:t>case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75209" y="3356992"/>
            <a:ext cx="1472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mbria" panose="02040503050406030204" pitchFamily="18" charset="0"/>
              </a:rPr>
              <a:t>Expected</a:t>
            </a:r>
          </a:p>
          <a:p>
            <a:pPr algn="r"/>
            <a:r>
              <a:rPr lang="en-US" b="1" dirty="0">
                <a:latin typeface="Cambria" panose="02040503050406030204" pitchFamily="18" charset="0"/>
              </a:rPr>
              <a:t>case</a:t>
            </a:r>
          </a:p>
        </p:txBody>
      </p:sp>
      <p:sp>
        <p:nvSpPr>
          <p:cNvPr id="7" name="矩形 6"/>
          <p:cNvSpPr/>
          <p:nvPr/>
        </p:nvSpPr>
        <p:spPr>
          <a:xfrm>
            <a:off x="2687960" y="980728"/>
            <a:ext cx="411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Framing-Byte Count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7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800719"/>
            <a:ext cx="8373877" cy="4600081"/>
          </a:xfrm>
        </p:spPr>
        <p:txBody>
          <a:bodyPr/>
          <a:lstStyle/>
          <a:p>
            <a:r>
              <a:rPr lang="en-US" sz="2600" dirty="0">
                <a:latin typeface="Cambria" panose="02040503050406030204" pitchFamily="18" charset="0"/>
              </a:rPr>
              <a:t>Special </a:t>
            </a:r>
            <a:r>
              <a:rPr lang="en-US" sz="2600" u="sng" dirty="0">
                <a:solidFill>
                  <a:srgbClr val="FF0000"/>
                </a:solidFill>
                <a:latin typeface="Cambria" panose="02040503050406030204" pitchFamily="18" charset="0"/>
              </a:rPr>
              <a:t>flag</a:t>
            </a:r>
            <a:r>
              <a:rPr lang="en-US" sz="2600" dirty="0">
                <a:latin typeface="Cambria" panose="02040503050406030204" pitchFamily="18" charset="0"/>
              </a:rPr>
              <a:t> bytes delimit frames; occurrences of flags in the data must be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stuffed</a:t>
            </a:r>
            <a:r>
              <a:rPr lang="en-US" sz="2600" dirty="0">
                <a:latin typeface="Cambria" panose="02040503050406030204" pitchFamily="18" charset="0"/>
              </a:rPr>
              <a:t> (escaped)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Longer, but easy to resynchronize after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10047"/>
          <a:stretch>
            <a:fillRect/>
          </a:stretch>
        </p:blipFill>
        <p:spPr bwMode="auto">
          <a:xfrm>
            <a:off x="2564724" y="3310086"/>
            <a:ext cx="54636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8"/>
          <p:cNvSpPr txBox="1"/>
          <p:nvPr/>
        </p:nvSpPr>
        <p:spPr>
          <a:xfrm>
            <a:off x="817167" y="4829175"/>
            <a:ext cx="1522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mbria" panose="02040503050406030204" pitchFamily="18" charset="0"/>
              </a:rPr>
              <a:t>Stuffing</a:t>
            </a:r>
          </a:p>
          <a:p>
            <a:pPr algn="r"/>
            <a:r>
              <a:rPr lang="en-US" b="1" dirty="0"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1185269" y="3284984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mbria" panose="02040503050406030204" pitchFamily="18" charset="0"/>
              </a:rPr>
              <a:t>Frame</a:t>
            </a:r>
          </a:p>
          <a:p>
            <a:pPr algn="r"/>
            <a:r>
              <a:rPr lang="en-US" b="1" dirty="0">
                <a:latin typeface="Cambria" panose="02040503050406030204" pitchFamily="18" charset="0"/>
              </a:rPr>
              <a:t>format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7071803" y="3875564"/>
            <a:ext cx="182067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Need to escape extra ESCAPE bytes too!</a:t>
            </a:r>
          </a:p>
        </p:txBody>
      </p:sp>
      <p:sp>
        <p:nvSpPr>
          <p:cNvPr id="8" name="Freeform 15"/>
          <p:cNvSpPr/>
          <p:nvPr/>
        </p:nvSpPr>
        <p:spPr bwMode="auto">
          <a:xfrm rot="21014507" flipH="1">
            <a:off x="5791101" y="4637079"/>
            <a:ext cx="1300179" cy="122785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6"/>
          <p:cNvSpPr/>
          <p:nvPr/>
        </p:nvSpPr>
        <p:spPr bwMode="auto">
          <a:xfrm>
            <a:off x="5559152" y="4929542"/>
            <a:ext cx="381000" cy="361950"/>
          </a:xfrm>
          <a:prstGeom prst="rect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4" y="980728"/>
            <a:ext cx="4412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Framing-Byte Stuffing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0719"/>
            <a:ext cx="7790214" cy="4600081"/>
          </a:xfrm>
        </p:spPr>
        <p:txBody>
          <a:bodyPr/>
          <a:lstStyle/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Stuffing done at the bit level: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Frame flag has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six consecutive 1s </a:t>
            </a:r>
            <a:r>
              <a:rPr lang="en-US" sz="2400" dirty="0">
                <a:latin typeface="Cambria" panose="02040503050406030204" pitchFamily="18" charset="0"/>
              </a:rPr>
              <a:t>(not shown)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On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transmit</a:t>
            </a:r>
            <a:r>
              <a:rPr lang="en-US" sz="2400" dirty="0">
                <a:latin typeface="Cambria" panose="02040503050406030204" pitchFamily="18" charset="0"/>
              </a:rPr>
              <a:t>, after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five 1s </a:t>
            </a:r>
            <a:r>
              <a:rPr lang="en-US" sz="2400" dirty="0">
                <a:latin typeface="Cambria" panose="02040503050406030204" pitchFamily="18" charset="0"/>
              </a:rPr>
              <a:t>in the data, a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400" dirty="0">
                <a:latin typeface="Cambria" panose="02040503050406030204" pitchFamily="18" charset="0"/>
              </a:rPr>
              <a:t> is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added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On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receive</a:t>
            </a:r>
            <a:r>
              <a:rPr lang="en-US" sz="2400" dirty="0">
                <a:latin typeface="Cambria" panose="02040503050406030204" pitchFamily="18" charset="0"/>
              </a:rPr>
              <a:t>, a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0 after five 1s is deleted 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424009" y="3933056"/>
            <a:ext cx="7820399" cy="1924050"/>
            <a:chOff x="140914" y="3657600"/>
            <a:chExt cx="7820399" cy="19240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1579" b="24060"/>
            <a:stretch>
              <a:fillRect/>
            </a:stretch>
          </p:blipFill>
          <p:spPr bwMode="auto">
            <a:xfrm>
              <a:off x="2552700" y="3657600"/>
              <a:ext cx="5408613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8"/>
            <p:cNvSpPr txBox="1"/>
            <p:nvPr/>
          </p:nvSpPr>
          <p:spPr>
            <a:xfrm>
              <a:off x="140914" y="4486275"/>
              <a:ext cx="23607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mbria" panose="02040503050406030204" pitchFamily="18" charset="0"/>
                </a:rPr>
                <a:t>Transmitted bits</a:t>
              </a:r>
            </a:p>
            <a:p>
              <a:pPr algn="r"/>
              <a:r>
                <a:rPr lang="en-US" dirty="0">
                  <a:latin typeface="Cambria" panose="02040503050406030204" pitchFamily="18" charset="0"/>
                </a:rPr>
                <a:t>with stuffing</a:t>
              </a: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1066481" y="3815834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mbria" panose="02040503050406030204" pitchFamily="18" charset="0"/>
                </a:rPr>
                <a:t>Data bits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771800" y="980728"/>
            <a:ext cx="4154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Framing-Bit Stuffing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18051</TotalTime>
  <Words>1056</Words>
  <Application>Microsoft Office PowerPoint</Application>
  <PresentationFormat>全屏显示(4:3)</PresentationFormat>
  <Paragraphs>193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2829</cp:revision>
  <cp:lastPrinted>1601-01-01T00:00:00Z</cp:lastPrinted>
  <dcterms:created xsi:type="dcterms:W3CDTF">1601-01-01T00:00:00Z</dcterms:created>
  <dcterms:modified xsi:type="dcterms:W3CDTF">2022-01-03T12:43:44Z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