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  <p:sldMasterId id="2147483713" r:id="rId2"/>
  </p:sldMasterIdLst>
  <p:notesMasterIdLst>
    <p:notesMasterId r:id="rId47"/>
  </p:notesMasterIdLst>
  <p:handoutMasterIdLst>
    <p:handoutMasterId r:id="rId48"/>
  </p:handoutMasterIdLst>
  <p:sldIdLst>
    <p:sldId id="1185" r:id="rId3"/>
    <p:sldId id="1188" r:id="rId4"/>
    <p:sldId id="1189" r:id="rId5"/>
    <p:sldId id="1190" r:id="rId6"/>
    <p:sldId id="1191" r:id="rId7"/>
    <p:sldId id="1192" r:id="rId8"/>
    <p:sldId id="1193" r:id="rId9"/>
    <p:sldId id="1194" r:id="rId10"/>
    <p:sldId id="1195" r:id="rId11"/>
    <p:sldId id="1196" r:id="rId12"/>
    <p:sldId id="1197" r:id="rId13"/>
    <p:sldId id="1198" r:id="rId14"/>
    <p:sldId id="1199" r:id="rId15"/>
    <p:sldId id="1200" r:id="rId16"/>
    <p:sldId id="1201" r:id="rId17"/>
    <p:sldId id="1203" r:id="rId18"/>
    <p:sldId id="1204" r:id="rId19"/>
    <p:sldId id="1205" r:id="rId20"/>
    <p:sldId id="1206" r:id="rId21"/>
    <p:sldId id="1207" r:id="rId22"/>
    <p:sldId id="1208" r:id="rId23"/>
    <p:sldId id="1209" r:id="rId24"/>
    <p:sldId id="1210" r:id="rId25"/>
    <p:sldId id="1227" r:id="rId26"/>
    <p:sldId id="1235" r:id="rId27"/>
    <p:sldId id="1211" r:id="rId28"/>
    <p:sldId id="1212" r:id="rId29"/>
    <p:sldId id="1213" r:id="rId30"/>
    <p:sldId id="1231" r:id="rId31"/>
    <p:sldId id="1230" r:id="rId32"/>
    <p:sldId id="1232" r:id="rId33"/>
    <p:sldId id="1214" r:id="rId34"/>
    <p:sldId id="1215" r:id="rId35"/>
    <p:sldId id="1216" r:id="rId36"/>
    <p:sldId id="1217" r:id="rId37"/>
    <p:sldId id="1218" r:id="rId38"/>
    <p:sldId id="1219" r:id="rId39"/>
    <p:sldId id="1220" r:id="rId40"/>
    <p:sldId id="1221" r:id="rId41"/>
    <p:sldId id="1222" r:id="rId42"/>
    <p:sldId id="1223" r:id="rId43"/>
    <p:sldId id="1224" r:id="rId44"/>
    <p:sldId id="1233" r:id="rId45"/>
    <p:sldId id="1234" r:id="rId46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2357C"/>
    <a:srgbClr val="132584"/>
    <a:srgbClr val="133984"/>
    <a:srgbClr val="FFFF00"/>
    <a:srgbClr val="93052E"/>
    <a:srgbClr val="DDDDDD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8" autoAdjust="0"/>
    <p:restoredTop sz="97168" autoAdjust="0"/>
  </p:normalViewPr>
  <p:slideViewPr>
    <p:cSldViewPr snapToObjects="1">
      <p:cViewPr varScale="1">
        <p:scale>
          <a:sx n="114" d="100"/>
          <a:sy n="114" d="100"/>
        </p:scale>
        <p:origin x="880" y="72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3660257-0405-4B46-8A92-ED99DE2B1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651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8EA9DD0-8206-4FA9-8823-4E77461E15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838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6C1EB92-A9DA-4FFB-B576-3A66352C70B5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4731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1079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9426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049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3950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4640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66688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621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5547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318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449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1229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60305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3138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549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8786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4886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5053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8769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5687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6566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058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0815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9776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6026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9200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38981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8869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93122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27580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42601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7444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450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71348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37922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62623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3080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868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842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9639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2082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3348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291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10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C2B44-62C9-4F53-89AC-EDE20D48C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2163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1188" y="115888"/>
            <a:ext cx="8075612" cy="6208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8DD88-0F99-4A92-AF93-FFE816360F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9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9" descr="0952583433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1" descr="19楼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2" descr="2005513101213664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2" descr="badgeb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2362200"/>
            <a:ext cx="6629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Data Link Layer Design Issues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2357C"/>
                </a:solidFill>
                <a:latin typeface="Cambria" panose="02040503050406030204" pitchFamily="18" charset="0"/>
              </a:rPr>
              <a:t>Error Detection and Correction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Elementary Data Link Protocols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Example Data Link Protocols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Retransmission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Multiple Access</a:t>
            </a:r>
          </a:p>
          <a:p>
            <a:pPr lvl="1" algn="l"/>
            <a:endParaRPr lang="en-US" altLang="zh-CN" sz="28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3300" y="1350295"/>
            <a:ext cx="2552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6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05477" y="1052736"/>
            <a:ext cx="3238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Stop and Wait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1507225" y="3097925"/>
            <a:ext cx="0" cy="3150475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>
            <a:off x="3365271" y="3097925"/>
            <a:ext cx="0" cy="3150475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1042714" y="2448311"/>
            <a:ext cx="980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Cambria" panose="02040503050406030204" pitchFamily="18" charset="0"/>
              </a:rPr>
              <a:t>Sender</a:t>
            </a:r>
          </a:p>
        </p:txBody>
      </p:sp>
      <p:sp>
        <p:nvSpPr>
          <p:cNvPr id="11" name="矩形 10"/>
          <p:cNvSpPr/>
          <p:nvPr/>
        </p:nvSpPr>
        <p:spPr>
          <a:xfrm>
            <a:off x="2797535" y="2441588"/>
            <a:ext cx="113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Cambria" panose="02040503050406030204" pitchFamily="18" charset="0"/>
              </a:rPr>
              <a:t>Receiver</a:t>
            </a:r>
          </a:p>
        </p:txBody>
      </p:sp>
      <p:sp>
        <p:nvSpPr>
          <p:cNvPr id="12" name="矩形 11"/>
          <p:cNvSpPr/>
          <p:nvPr/>
        </p:nvSpPr>
        <p:spPr>
          <a:xfrm>
            <a:off x="3520108" y="3840381"/>
            <a:ext cx="113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Cambria" panose="02040503050406030204" pitchFamily="18" charset="0"/>
              </a:rPr>
              <a:t>Time</a:t>
            </a:r>
          </a:p>
        </p:txBody>
      </p:sp>
      <p:sp>
        <p:nvSpPr>
          <p:cNvPr id="8" name="左大括号 7"/>
          <p:cNvSpPr/>
          <p:nvPr/>
        </p:nvSpPr>
        <p:spPr bwMode="auto">
          <a:xfrm>
            <a:off x="1249165" y="3244458"/>
            <a:ext cx="143388" cy="986830"/>
          </a:xfrm>
          <a:prstGeom prst="leftBrac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1649159" y="3244458"/>
            <a:ext cx="1612887" cy="268896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1649159" y="3748568"/>
            <a:ext cx="1562581" cy="464938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>
          <a:xfrm>
            <a:off x="152400" y="3593068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  <a:latin typeface="Cambria" panose="02040503050406030204" pitchFamily="18" charset="0"/>
              </a:rPr>
              <a:t>Timeout</a:t>
            </a:r>
          </a:p>
        </p:txBody>
      </p:sp>
      <p:sp>
        <p:nvSpPr>
          <p:cNvPr id="24" name="矩形 23"/>
          <p:cNvSpPr/>
          <p:nvPr/>
        </p:nvSpPr>
        <p:spPr>
          <a:xfrm>
            <a:off x="2042703" y="2915994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Frame</a:t>
            </a:r>
          </a:p>
        </p:txBody>
      </p:sp>
      <p:sp>
        <p:nvSpPr>
          <p:cNvPr id="25" name="矩形 24"/>
          <p:cNvSpPr/>
          <p:nvPr/>
        </p:nvSpPr>
        <p:spPr>
          <a:xfrm>
            <a:off x="2157377" y="3556716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ACK</a:t>
            </a:r>
          </a:p>
        </p:txBody>
      </p:sp>
      <p:sp>
        <p:nvSpPr>
          <p:cNvPr id="28" name="矩形 27"/>
          <p:cNvSpPr/>
          <p:nvPr/>
        </p:nvSpPr>
        <p:spPr>
          <a:xfrm>
            <a:off x="2438400" y="1762780"/>
            <a:ext cx="472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</a:rPr>
              <a:t>Normal Operation (no loss)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003025" y="3094737"/>
            <a:ext cx="0" cy="3150475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/>
          <p:nvPr/>
        </p:nvCxnSpPr>
        <p:spPr bwMode="auto">
          <a:xfrm>
            <a:off x="7861071" y="3094737"/>
            <a:ext cx="0" cy="3150475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5538514" y="2445123"/>
            <a:ext cx="980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Cambria" panose="02040503050406030204" pitchFamily="18" charset="0"/>
              </a:rPr>
              <a:t>Sender</a:t>
            </a:r>
          </a:p>
        </p:txBody>
      </p:sp>
      <p:sp>
        <p:nvSpPr>
          <p:cNvPr id="22" name="矩形 21"/>
          <p:cNvSpPr/>
          <p:nvPr/>
        </p:nvSpPr>
        <p:spPr>
          <a:xfrm>
            <a:off x="7293335" y="2438400"/>
            <a:ext cx="113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Cambria" panose="02040503050406030204" pitchFamily="18" charset="0"/>
              </a:rPr>
              <a:t>Receiver</a:t>
            </a:r>
          </a:p>
        </p:txBody>
      </p:sp>
      <p:sp>
        <p:nvSpPr>
          <p:cNvPr id="26" name="矩形 25"/>
          <p:cNvSpPr/>
          <p:nvPr/>
        </p:nvSpPr>
        <p:spPr>
          <a:xfrm>
            <a:off x="8015908" y="3837193"/>
            <a:ext cx="113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Cambria" panose="02040503050406030204" pitchFamily="18" charset="0"/>
              </a:rPr>
              <a:t>Time</a:t>
            </a:r>
          </a:p>
        </p:txBody>
      </p:sp>
      <p:sp>
        <p:nvSpPr>
          <p:cNvPr id="27" name="左大括号 26"/>
          <p:cNvSpPr/>
          <p:nvPr/>
        </p:nvSpPr>
        <p:spPr bwMode="auto">
          <a:xfrm>
            <a:off x="5744964" y="3244458"/>
            <a:ext cx="117409" cy="983642"/>
          </a:xfrm>
          <a:prstGeom prst="leftBrac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9849" y="3505200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  <a:latin typeface="Cambria" panose="02040503050406030204" pitchFamily="18" charset="0"/>
              </a:rPr>
              <a:t>Timeout</a:t>
            </a: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1650834" y="4646108"/>
            <a:ext cx="1612887" cy="268896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 flipH="1">
            <a:off x="1650834" y="5150218"/>
            <a:ext cx="1562581" cy="464938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>
          <a:xfrm>
            <a:off x="2044378" y="4317644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Frame</a:t>
            </a:r>
          </a:p>
        </p:txBody>
      </p:sp>
      <p:sp>
        <p:nvSpPr>
          <p:cNvPr id="37" name="矩形 36"/>
          <p:cNvSpPr/>
          <p:nvPr/>
        </p:nvSpPr>
        <p:spPr>
          <a:xfrm>
            <a:off x="2159052" y="4953000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ACK</a:t>
            </a: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6157838" y="3300264"/>
            <a:ext cx="1612887" cy="268896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 flipH="1">
            <a:off x="6157838" y="3804374"/>
            <a:ext cx="1562581" cy="464938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>
          <a:xfrm>
            <a:off x="6551382" y="2971800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Frame 0</a:t>
            </a:r>
          </a:p>
        </p:txBody>
      </p:sp>
      <p:sp>
        <p:nvSpPr>
          <p:cNvPr id="41" name="矩形 40"/>
          <p:cNvSpPr/>
          <p:nvPr/>
        </p:nvSpPr>
        <p:spPr>
          <a:xfrm>
            <a:off x="6666056" y="3612522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ACK 0</a:t>
            </a: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6159513" y="4701914"/>
            <a:ext cx="1612887" cy="268896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/>
          <p:cNvCxnSpPr/>
          <p:nvPr/>
        </p:nvCxnSpPr>
        <p:spPr bwMode="auto">
          <a:xfrm flipH="1">
            <a:off x="6159513" y="5206024"/>
            <a:ext cx="1562581" cy="464938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43"/>
          <p:cNvSpPr/>
          <p:nvPr/>
        </p:nvSpPr>
        <p:spPr>
          <a:xfrm>
            <a:off x="6553057" y="4373450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Frame 1</a:t>
            </a:r>
          </a:p>
        </p:txBody>
      </p:sp>
      <p:sp>
        <p:nvSpPr>
          <p:cNvPr id="45" name="矩形 44"/>
          <p:cNvSpPr/>
          <p:nvPr/>
        </p:nvSpPr>
        <p:spPr>
          <a:xfrm>
            <a:off x="6667731" y="5008806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ACK 1</a:t>
            </a:r>
          </a:p>
        </p:txBody>
      </p:sp>
    </p:spTree>
    <p:extLst>
      <p:ext uri="{BB962C8B-B14F-4D97-AF65-F5344CB8AC3E}">
        <p14:creationId xmlns:p14="http://schemas.microsoft.com/office/powerpoint/2010/main" val="286220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8" grpId="0" animBg="1"/>
      <p:bldP spid="23" grpId="0"/>
      <p:bldP spid="24" grpId="0"/>
      <p:bldP spid="25" grpId="0"/>
      <p:bldP spid="28" grpId="0"/>
      <p:bldP spid="21" grpId="0"/>
      <p:bldP spid="22" grpId="0"/>
      <p:bldP spid="26" grpId="0"/>
      <p:bldP spid="27" grpId="0" animBg="1"/>
      <p:bldP spid="31" grpId="0"/>
      <p:bldP spid="36" grpId="0"/>
      <p:bldP spid="37" grpId="0"/>
      <p:bldP spid="40" grpId="0"/>
      <p:bldP spid="41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 bwMode="auto">
          <a:xfrm>
            <a:off x="1507225" y="3097925"/>
            <a:ext cx="0" cy="3150475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>
            <a:off x="3365271" y="3097925"/>
            <a:ext cx="0" cy="3150475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1042714" y="2448311"/>
            <a:ext cx="980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Cambria" panose="02040503050406030204" pitchFamily="18" charset="0"/>
              </a:rPr>
              <a:t>Sender</a:t>
            </a:r>
          </a:p>
        </p:txBody>
      </p:sp>
      <p:sp>
        <p:nvSpPr>
          <p:cNvPr id="11" name="矩形 10"/>
          <p:cNvSpPr/>
          <p:nvPr/>
        </p:nvSpPr>
        <p:spPr>
          <a:xfrm>
            <a:off x="2797535" y="2441588"/>
            <a:ext cx="113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Cambria" panose="02040503050406030204" pitchFamily="18" charset="0"/>
              </a:rPr>
              <a:t>Receiver</a:t>
            </a:r>
          </a:p>
        </p:txBody>
      </p:sp>
      <p:sp>
        <p:nvSpPr>
          <p:cNvPr id="12" name="矩形 11"/>
          <p:cNvSpPr/>
          <p:nvPr/>
        </p:nvSpPr>
        <p:spPr>
          <a:xfrm>
            <a:off x="3520108" y="3840381"/>
            <a:ext cx="113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Cambria" panose="02040503050406030204" pitchFamily="18" charset="0"/>
              </a:rPr>
              <a:t>Time</a:t>
            </a:r>
          </a:p>
        </p:txBody>
      </p:sp>
      <p:sp>
        <p:nvSpPr>
          <p:cNvPr id="8" name="左大括号 7"/>
          <p:cNvSpPr/>
          <p:nvPr/>
        </p:nvSpPr>
        <p:spPr bwMode="auto">
          <a:xfrm>
            <a:off x="1249165" y="3244458"/>
            <a:ext cx="143388" cy="986830"/>
          </a:xfrm>
          <a:prstGeom prst="leftBrac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1649159" y="3244458"/>
            <a:ext cx="1612887" cy="268896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2023349" y="3748568"/>
            <a:ext cx="1188392" cy="366232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>
          <a:xfrm>
            <a:off x="152400" y="3593068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  <a:latin typeface="Cambria" panose="02040503050406030204" pitchFamily="18" charset="0"/>
              </a:rPr>
              <a:t>Timeout</a:t>
            </a:r>
          </a:p>
        </p:txBody>
      </p:sp>
      <p:sp>
        <p:nvSpPr>
          <p:cNvPr id="24" name="矩形 23"/>
          <p:cNvSpPr/>
          <p:nvPr/>
        </p:nvSpPr>
        <p:spPr>
          <a:xfrm>
            <a:off x="2042703" y="2915994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Frame</a:t>
            </a:r>
          </a:p>
        </p:txBody>
      </p:sp>
      <p:sp>
        <p:nvSpPr>
          <p:cNvPr id="25" name="矩形 24"/>
          <p:cNvSpPr/>
          <p:nvPr/>
        </p:nvSpPr>
        <p:spPr>
          <a:xfrm>
            <a:off x="2157377" y="3556716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ACK</a:t>
            </a:r>
          </a:p>
        </p:txBody>
      </p:sp>
      <p:sp>
        <p:nvSpPr>
          <p:cNvPr id="28" name="矩形 27"/>
          <p:cNvSpPr/>
          <p:nvPr/>
        </p:nvSpPr>
        <p:spPr>
          <a:xfrm>
            <a:off x="2895600" y="1762780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</a:rPr>
              <a:t>Duplicates (ACK Loss)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003025" y="3094737"/>
            <a:ext cx="0" cy="3150475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/>
          <p:nvPr/>
        </p:nvCxnSpPr>
        <p:spPr bwMode="auto">
          <a:xfrm>
            <a:off x="7861071" y="3094737"/>
            <a:ext cx="0" cy="3150475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5538514" y="2445123"/>
            <a:ext cx="980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Cambria" panose="02040503050406030204" pitchFamily="18" charset="0"/>
              </a:rPr>
              <a:t>Sender</a:t>
            </a:r>
          </a:p>
        </p:txBody>
      </p:sp>
      <p:sp>
        <p:nvSpPr>
          <p:cNvPr id="22" name="矩形 21"/>
          <p:cNvSpPr/>
          <p:nvPr/>
        </p:nvSpPr>
        <p:spPr>
          <a:xfrm>
            <a:off x="7293335" y="2438400"/>
            <a:ext cx="113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Cambria" panose="02040503050406030204" pitchFamily="18" charset="0"/>
              </a:rPr>
              <a:t>Receiver</a:t>
            </a:r>
          </a:p>
        </p:txBody>
      </p:sp>
      <p:sp>
        <p:nvSpPr>
          <p:cNvPr id="26" name="矩形 25"/>
          <p:cNvSpPr/>
          <p:nvPr/>
        </p:nvSpPr>
        <p:spPr>
          <a:xfrm>
            <a:off x="8015908" y="3837193"/>
            <a:ext cx="113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Cambria" panose="02040503050406030204" pitchFamily="18" charset="0"/>
              </a:rPr>
              <a:t>Time</a:t>
            </a:r>
          </a:p>
        </p:txBody>
      </p:sp>
      <p:sp>
        <p:nvSpPr>
          <p:cNvPr id="27" name="左大括号 26"/>
          <p:cNvSpPr/>
          <p:nvPr/>
        </p:nvSpPr>
        <p:spPr bwMode="auto">
          <a:xfrm>
            <a:off x="5744964" y="3244458"/>
            <a:ext cx="117409" cy="983642"/>
          </a:xfrm>
          <a:prstGeom prst="leftBrac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9849" y="3505200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  <a:latin typeface="Cambria" panose="02040503050406030204" pitchFamily="18" charset="0"/>
              </a:rPr>
              <a:t>Timeout</a:t>
            </a: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1650834" y="4646108"/>
            <a:ext cx="1612887" cy="268896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 flipH="1">
            <a:off x="1650834" y="5150218"/>
            <a:ext cx="1562581" cy="464938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>
          <a:xfrm>
            <a:off x="2044378" y="4317644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Frame</a:t>
            </a:r>
          </a:p>
        </p:txBody>
      </p:sp>
      <p:sp>
        <p:nvSpPr>
          <p:cNvPr id="37" name="矩形 36"/>
          <p:cNvSpPr/>
          <p:nvPr/>
        </p:nvSpPr>
        <p:spPr>
          <a:xfrm>
            <a:off x="2159052" y="4953000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ACK</a:t>
            </a: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6157838" y="3300264"/>
            <a:ext cx="1612887" cy="268896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 flipH="1">
            <a:off x="6553057" y="3804374"/>
            <a:ext cx="1167363" cy="299172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>
          <a:xfrm>
            <a:off x="6551382" y="2971800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Frame 0</a:t>
            </a:r>
          </a:p>
        </p:txBody>
      </p:sp>
      <p:sp>
        <p:nvSpPr>
          <p:cNvPr id="41" name="矩形 40"/>
          <p:cNvSpPr/>
          <p:nvPr/>
        </p:nvSpPr>
        <p:spPr>
          <a:xfrm>
            <a:off x="6666056" y="3612522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ACK 0</a:t>
            </a: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6159513" y="4701914"/>
            <a:ext cx="1612887" cy="268896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/>
          <p:cNvCxnSpPr/>
          <p:nvPr/>
        </p:nvCxnSpPr>
        <p:spPr bwMode="auto">
          <a:xfrm flipH="1">
            <a:off x="6159513" y="5206024"/>
            <a:ext cx="1562581" cy="464938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43"/>
          <p:cNvSpPr/>
          <p:nvPr/>
        </p:nvSpPr>
        <p:spPr>
          <a:xfrm>
            <a:off x="6553057" y="4373450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Frame 0</a:t>
            </a:r>
          </a:p>
        </p:txBody>
      </p:sp>
      <p:sp>
        <p:nvSpPr>
          <p:cNvPr id="45" name="矩形 44"/>
          <p:cNvSpPr/>
          <p:nvPr/>
        </p:nvSpPr>
        <p:spPr>
          <a:xfrm>
            <a:off x="6667731" y="5008806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ACK 0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1799101" y="3944154"/>
            <a:ext cx="459471" cy="318784"/>
            <a:chOff x="7239000" y="3458206"/>
            <a:chExt cx="533400" cy="438174"/>
          </a:xfrm>
        </p:grpSpPr>
        <p:cxnSp>
          <p:nvCxnSpPr>
            <p:cNvPr id="47" name="直接连接符 46"/>
            <p:cNvCxnSpPr/>
            <p:nvPr/>
          </p:nvCxnSpPr>
          <p:spPr bwMode="auto">
            <a:xfrm>
              <a:off x="7239000" y="3458206"/>
              <a:ext cx="533400" cy="438174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/>
            <p:cNvCxnSpPr/>
            <p:nvPr/>
          </p:nvCxnSpPr>
          <p:spPr bwMode="auto">
            <a:xfrm flipV="1">
              <a:off x="7239000" y="3458206"/>
              <a:ext cx="533400" cy="438174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组合 48"/>
          <p:cNvGrpSpPr/>
          <p:nvPr/>
        </p:nvGrpSpPr>
        <p:grpSpPr>
          <a:xfrm>
            <a:off x="6304052" y="3928384"/>
            <a:ext cx="459471" cy="318784"/>
            <a:chOff x="7239000" y="3458206"/>
            <a:chExt cx="533400" cy="438174"/>
          </a:xfrm>
        </p:grpSpPr>
        <p:cxnSp>
          <p:nvCxnSpPr>
            <p:cNvPr id="50" name="直接连接符 49"/>
            <p:cNvCxnSpPr/>
            <p:nvPr/>
          </p:nvCxnSpPr>
          <p:spPr bwMode="auto">
            <a:xfrm>
              <a:off x="7239000" y="3458206"/>
              <a:ext cx="533400" cy="438174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7239000" y="3458206"/>
              <a:ext cx="533400" cy="438174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2" name="矩形 51"/>
          <p:cNvSpPr/>
          <p:nvPr/>
        </p:nvSpPr>
        <p:spPr>
          <a:xfrm>
            <a:off x="3429000" y="4800600"/>
            <a:ext cx="220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New frame?</a:t>
            </a:r>
          </a:p>
        </p:txBody>
      </p:sp>
      <p:sp>
        <p:nvSpPr>
          <p:cNvPr id="53" name="矩形 52"/>
          <p:cNvSpPr/>
          <p:nvPr/>
        </p:nvSpPr>
        <p:spPr>
          <a:xfrm>
            <a:off x="7452320" y="4724400"/>
            <a:ext cx="220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ACK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missing</a:t>
            </a:r>
          </a:p>
        </p:txBody>
      </p:sp>
      <p:sp>
        <p:nvSpPr>
          <p:cNvPr id="54" name="矩形 53"/>
          <p:cNvSpPr/>
          <p:nvPr/>
        </p:nvSpPr>
        <p:spPr>
          <a:xfrm>
            <a:off x="3131840" y="1052736"/>
            <a:ext cx="3334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Stop and Wait</a:t>
            </a:r>
          </a:p>
        </p:txBody>
      </p:sp>
    </p:spTree>
    <p:extLst>
      <p:ext uri="{BB962C8B-B14F-4D97-AF65-F5344CB8AC3E}">
        <p14:creationId xmlns:p14="http://schemas.microsoft.com/office/powerpoint/2010/main" val="18435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8" grpId="0" animBg="1"/>
      <p:bldP spid="23" grpId="0"/>
      <p:bldP spid="24" grpId="0"/>
      <p:bldP spid="25" grpId="0"/>
      <p:bldP spid="28" grpId="0"/>
      <p:bldP spid="21" grpId="0"/>
      <p:bldP spid="22" grpId="0"/>
      <p:bldP spid="26" grpId="0"/>
      <p:bldP spid="27" grpId="0" animBg="1"/>
      <p:bldP spid="31" grpId="0"/>
      <p:bldP spid="36" grpId="0"/>
      <p:bldP spid="37" grpId="0"/>
      <p:bldP spid="40" grpId="0"/>
      <p:bldP spid="41" grpId="0"/>
      <p:bldP spid="44" grpId="0"/>
      <p:bldP spid="45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 bwMode="auto">
          <a:xfrm>
            <a:off x="1507225" y="3097925"/>
            <a:ext cx="0" cy="3150475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>
            <a:off x="3365271" y="3097925"/>
            <a:ext cx="0" cy="3150475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1042714" y="2448311"/>
            <a:ext cx="980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Cambria" panose="02040503050406030204" pitchFamily="18" charset="0"/>
              </a:rPr>
              <a:t>Sender</a:t>
            </a:r>
          </a:p>
        </p:txBody>
      </p:sp>
      <p:sp>
        <p:nvSpPr>
          <p:cNvPr id="11" name="矩形 10"/>
          <p:cNvSpPr/>
          <p:nvPr/>
        </p:nvSpPr>
        <p:spPr>
          <a:xfrm>
            <a:off x="2797535" y="2441588"/>
            <a:ext cx="113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Cambria" panose="02040503050406030204" pitchFamily="18" charset="0"/>
              </a:rPr>
              <a:t>Receiver</a:t>
            </a:r>
          </a:p>
        </p:txBody>
      </p:sp>
      <p:sp>
        <p:nvSpPr>
          <p:cNvPr id="12" name="矩形 11"/>
          <p:cNvSpPr/>
          <p:nvPr/>
        </p:nvSpPr>
        <p:spPr>
          <a:xfrm>
            <a:off x="3520108" y="3840381"/>
            <a:ext cx="113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Cambria" panose="02040503050406030204" pitchFamily="18" charset="0"/>
              </a:rPr>
              <a:t>Time</a:t>
            </a:r>
          </a:p>
        </p:txBody>
      </p:sp>
      <p:sp>
        <p:nvSpPr>
          <p:cNvPr id="8" name="左大括号 7"/>
          <p:cNvSpPr/>
          <p:nvPr/>
        </p:nvSpPr>
        <p:spPr bwMode="auto">
          <a:xfrm>
            <a:off x="1249165" y="3244458"/>
            <a:ext cx="143388" cy="986830"/>
          </a:xfrm>
          <a:prstGeom prst="leftBrac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1649159" y="3244458"/>
            <a:ext cx="1612887" cy="268896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1663713" y="3748568"/>
            <a:ext cx="1548029" cy="938408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>
          <a:xfrm>
            <a:off x="152400" y="3593068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  <a:latin typeface="Cambria" panose="02040503050406030204" pitchFamily="18" charset="0"/>
              </a:rPr>
              <a:t>Timeout</a:t>
            </a:r>
          </a:p>
        </p:txBody>
      </p:sp>
      <p:sp>
        <p:nvSpPr>
          <p:cNvPr id="24" name="矩形 23"/>
          <p:cNvSpPr/>
          <p:nvPr/>
        </p:nvSpPr>
        <p:spPr>
          <a:xfrm>
            <a:off x="2042703" y="2915994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Frame</a:t>
            </a:r>
          </a:p>
        </p:txBody>
      </p:sp>
      <p:sp>
        <p:nvSpPr>
          <p:cNvPr id="25" name="矩形 24"/>
          <p:cNvSpPr/>
          <p:nvPr/>
        </p:nvSpPr>
        <p:spPr>
          <a:xfrm>
            <a:off x="2157377" y="3556716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ACK</a:t>
            </a:r>
          </a:p>
        </p:txBody>
      </p:sp>
      <p:sp>
        <p:nvSpPr>
          <p:cNvPr id="28" name="矩形 27"/>
          <p:cNvSpPr/>
          <p:nvPr/>
        </p:nvSpPr>
        <p:spPr>
          <a:xfrm>
            <a:off x="2590800" y="1762780"/>
            <a:ext cx="419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</a:rPr>
              <a:t>Duplicates (early timeout)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003025" y="3094737"/>
            <a:ext cx="0" cy="3150475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/>
          <p:nvPr/>
        </p:nvCxnSpPr>
        <p:spPr bwMode="auto">
          <a:xfrm>
            <a:off x="7861071" y="3094737"/>
            <a:ext cx="0" cy="3150475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5538514" y="2445123"/>
            <a:ext cx="980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Cambria" panose="02040503050406030204" pitchFamily="18" charset="0"/>
              </a:rPr>
              <a:t>Sender</a:t>
            </a:r>
          </a:p>
        </p:txBody>
      </p:sp>
      <p:sp>
        <p:nvSpPr>
          <p:cNvPr id="22" name="矩形 21"/>
          <p:cNvSpPr/>
          <p:nvPr/>
        </p:nvSpPr>
        <p:spPr>
          <a:xfrm>
            <a:off x="7293335" y="2438400"/>
            <a:ext cx="113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Cambria" panose="02040503050406030204" pitchFamily="18" charset="0"/>
              </a:rPr>
              <a:t>Receiver</a:t>
            </a:r>
          </a:p>
        </p:txBody>
      </p:sp>
      <p:sp>
        <p:nvSpPr>
          <p:cNvPr id="26" name="矩形 25"/>
          <p:cNvSpPr/>
          <p:nvPr/>
        </p:nvSpPr>
        <p:spPr>
          <a:xfrm>
            <a:off x="8015908" y="3837193"/>
            <a:ext cx="113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Cambria" panose="02040503050406030204" pitchFamily="18" charset="0"/>
              </a:rPr>
              <a:t>Time</a:t>
            </a:r>
          </a:p>
        </p:txBody>
      </p:sp>
      <p:sp>
        <p:nvSpPr>
          <p:cNvPr id="27" name="左大括号 26"/>
          <p:cNvSpPr/>
          <p:nvPr/>
        </p:nvSpPr>
        <p:spPr bwMode="auto">
          <a:xfrm>
            <a:off x="5744964" y="3244458"/>
            <a:ext cx="117409" cy="983642"/>
          </a:xfrm>
          <a:prstGeom prst="leftBrac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9849" y="3505200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  <a:latin typeface="Cambria" panose="02040503050406030204" pitchFamily="18" charset="0"/>
              </a:rPr>
              <a:t>Timeout</a:t>
            </a: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1663713" y="4247168"/>
            <a:ext cx="1553844" cy="354713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 flipH="1">
            <a:off x="1600200" y="5097662"/>
            <a:ext cx="1562581" cy="464938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>
          <a:xfrm>
            <a:off x="2019094" y="4507468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Frame</a:t>
            </a:r>
          </a:p>
        </p:txBody>
      </p:sp>
      <p:sp>
        <p:nvSpPr>
          <p:cNvPr id="37" name="矩形 36"/>
          <p:cNvSpPr/>
          <p:nvPr/>
        </p:nvSpPr>
        <p:spPr>
          <a:xfrm>
            <a:off x="2108418" y="4900444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ACK</a:t>
            </a: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6157838" y="3300264"/>
            <a:ext cx="1612887" cy="268896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 flipH="1">
            <a:off x="6167897" y="3804374"/>
            <a:ext cx="1552524" cy="797507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>
          <a:xfrm>
            <a:off x="6551382" y="2971800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Frame 0</a:t>
            </a:r>
          </a:p>
        </p:txBody>
      </p:sp>
      <p:sp>
        <p:nvSpPr>
          <p:cNvPr id="41" name="矩形 40"/>
          <p:cNvSpPr/>
          <p:nvPr/>
        </p:nvSpPr>
        <p:spPr>
          <a:xfrm>
            <a:off x="6651049" y="3657600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ACK 0</a:t>
            </a: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6159513" y="4303104"/>
            <a:ext cx="1612887" cy="268896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/>
          <p:cNvCxnSpPr/>
          <p:nvPr/>
        </p:nvCxnSpPr>
        <p:spPr bwMode="auto">
          <a:xfrm flipH="1">
            <a:off x="6159513" y="5206024"/>
            <a:ext cx="1562581" cy="464938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43"/>
          <p:cNvSpPr/>
          <p:nvPr/>
        </p:nvSpPr>
        <p:spPr>
          <a:xfrm>
            <a:off x="6477000" y="4431268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Frame 0</a:t>
            </a:r>
          </a:p>
        </p:txBody>
      </p:sp>
      <p:sp>
        <p:nvSpPr>
          <p:cNvPr id="45" name="矩形 44"/>
          <p:cNvSpPr/>
          <p:nvPr/>
        </p:nvSpPr>
        <p:spPr>
          <a:xfrm>
            <a:off x="6667731" y="5008806"/>
            <a:ext cx="104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" panose="02040503050406030204" pitchFamily="18" charset="0"/>
              </a:rPr>
              <a:t>ACK 0</a:t>
            </a:r>
          </a:p>
        </p:txBody>
      </p:sp>
      <p:sp>
        <p:nvSpPr>
          <p:cNvPr id="52" name="矩形 51"/>
          <p:cNvSpPr/>
          <p:nvPr/>
        </p:nvSpPr>
        <p:spPr>
          <a:xfrm>
            <a:off x="3429000" y="4643735"/>
            <a:ext cx="220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New frame?</a:t>
            </a:r>
          </a:p>
        </p:txBody>
      </p:sp>
      <p:sp>
        <p:nvSpPr>
          <p:cNvPr id="53" name="矩形 52"/>
          <p:cNvSpPr/>
          <p:nvPr/>
        </p:nvSpPr>
        <p:spPr>
          <a:xfrm>
            <a:off x="7452320" y="4643735"/>
            <a:ext cx="220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Resend</a:t>
            </a:r>
          </a:p>
        </p:txBody>
      </p:sp>
      <p:sp>
        <p:nvSpPr>
          <p:cNvPr id="54" name="矩形 53"/>
          <p:cNvSpPr/>
          <p:nvPr/>
        </p:nvSpPr>
        <p:spPr>
          <a:xfrm>
            <a:off x="3131840" y="1052736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Stop and Wait</a:t>
            </a:r>
          </a:p>
        </p:txBody>
      </p:sp>
    </p:spTree>
    <p:extLst>
      <p:ext uri="{BB962C8B-B14F-4D97-AF65-F5344CB8AC3E}">
        <p14:creationId xmlns:p14="http://schemas.microsoft.com/office/powerpoint/2010/main" val="138409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8" grpId="0" animBg="1"/>
      <p:bldP spid="23" grpId="0"/>
      <p:bldP spid="24" grpId="0"/>
      <p:bldP spid="25" grpId="0"/>
      <p:bldP spid="28" grpId="0"/>
      <p:bldP spid="21" grpId="0"/>
      <p:bldP spid="22" grpId="0"/>
      <p:bldP spid="26" grpId="0"/>
      <p:bldP spid="27" grpId="0" animBg="1"/>
      <p:bldP spid="31" grpId="0"/>
      <p:bldP spid="36" grpId="0"/>
      <p:bldP spid="37" grpId="0"/>
      <p:bldP spid="40" grpId="0"/>
      <p:bldP spid="41" grpId="0"/>
      <p:bldP spid="44" grpId="0"/>
      <p:bldP spid="45" grpId="0"/>
      <p:bldP spid="52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29319"/>
            <a:ext cx="8439472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It allows only a single frame to be outstanding from the sender: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Good for LAN, not efficient for high BD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>
              <a:latin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>
              <a:latin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>
              <a:latin typeface="Cambria" panose="02040503050406030204" pitchFamily="18" charset="0"/>
            </a:endParaRPr>
          </a:p>
          <a:p>
            <a:r>
              <a:rPr lang="pt-BR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Ex: R=1 Mbps, D = 50 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How many frames/sec? If R=10 Mbps?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501008"/>
            <a:ext cx="3817711" cy="13215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71800" y="1116033"/>
            <a:ext cx="3879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Stop and Wait</a:t>
            </a:r>
          </a:p>
        </p:txBody>
      </p:sp>
    </p:spTree>
    <p:extLst>
      <p:ext uri="{BB962C8B-B14F-4D97-AF65-F5344CB8AC3E}">
        <p14:creationId xmlns:p14="http://schemas.microsoft.com/office/powerpoint/2010/main" val="17781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31945"/>
            <a:ext cx="8439472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Generalization of stop-and-wait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Allows W frames to be outstanding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Can send W frames per RTT (=2D)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Various options for numbering frames/ACKs and handling loss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>
              <a:latin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>
              <a:latin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Will look at along with TCP (later)</a:t>
            </a:r>
          </a:p>
        </p:txBody>
      </p:sp>
      <p:sp>
        <p:nvSpPr>
          <p:cNvPr id="7" name="矩形 6"/>
          <p:cNvSpPr/>
          <p:nvPr/>
        </p:nvSpPr>
        <p:spPr>
          <a:xfrm>
            <a:off x="2920752" y="1052736"/>
            <a:ext cx="3667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Sliding Window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748659" y="4221088"/>
            <a:ext cx="4055589" cy="1584176"/>
            <a:chOff x="2362200" y="4457852"/>
            <a:chExt cx="3191493" cy="110474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4457852"/>
              <a:ext cx="3191493" cy="1104748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 bwMode="auto">
            <a:xfrm>
              <a:off x="3124200" y="4623819"/>
              <a:ext cx="228600" cy="495148"/>
            </a:xfrm>
            <a:prstGeom prst="rect">
              <a:avLst/>
            </a:prstGeom>
            <a:solidFill>
              <a:srgbClr val="FF33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501924" y="4623819"/>
              <a:ext cx="228600" cy="495148"/>
            </a:xfrm>
            <a:prstGeom prst="rect">
              <a:avLst/>
            </a:prstGeom>
            <a:solidFill>
              <a:srgbClr val="FF33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761257" y="4622361"/>
              <a:ext cx="228600" cy="495148"/>
            </a:xfrm>
            <a:prstGeom prst="rect">
              <a:avLst/>
            </a:prstGeom>
            <a:solidFill>
              <a:srgbClr val="FF33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000471" y="4623819"/>
              <a:ext cx="228600" cy="495148"/>
            </a:xfrm>
            <a:prstGeom prst="rect">
              <a:avLst/>
            </a:prstGeom>
            <a:solidFill>
              <a:srgbClr val="FF33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378279" y="4622361"/>
              <a:ext cx="228600" cy="495148"/>
            </a:xfrm>
            <a:prstGeom prst="rect">
              <a:avLst/>
            </a:prstGeom>
            <a:solidFill>
              <a:srgbClr val="FF33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746392" y="4623819"/>
              <a:ext cx="228600" cy="495148"/>
            </a:xfrm>
            <a:prstGeom prst="rect">
              <a:avLst/>
            </a:prstGeom>
            <a:solidFill>
              <a:srgbClr val="FF33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3711502" y="5041695"/>
              <a:ext cx="228600" cy="4951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129006" y="5050062"/>
              <a:ext cx="228600" cy="4951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3347929" y="5041695"/>
              <a:ext cx="228600" cy="4951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974992" y="5041132"/>
              <a:ext cx="228600" cy="4951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02719" y="5067452"/>
              <a:ext cx="228600" cy="4951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4865516" y="5067452"/>
              <a:ext cx="228600" cy="4951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3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29319"/>
            <a:ext cx="8223448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How do nodes share a single link?</a:t>
            </a:r>
          </a:p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Who sends when, e.g., in </a:t>
            </a:r>
            <a:r>
              <a:rPr lang="en-US" altLang="zh-CN" sz="2800" dirty="0" err="1">
                <a:solidFill>
                  <a:srgbClr val="132584"/>
                </a:solidFill>
                <a:latin typeface="Cambria" panose="02040503050406030204" pitchFamily="18" charset="0"/>
              </a:rPr>
              <a:t>WiFI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Explore with a simple model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Assume no-one is in charge; this is a distributed system</a:t>
            </a:r>
            <a:endParaRPr lang="en-US" sz="28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1124744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Randomized Multiple Access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731967"/>
            <a:ext cx="4991419" cy="91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0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167187"/>
            <a:ext cx="4607689" cy="32991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32548"/>
            <a:ext cx="5334000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Seminal computer network connecting the Hawaiian islands in the late 1960s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When should nodes send?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A new protocol was devised by Norman Abramson …</a:t>
            </a:r>
          </a:p>
        </p:txBody>
      </p:sp>
      <p:sp>
        <p:nvSpPr>
          <p:cNvPr id="5" name="矩形 4"/>
          <p:cNvSpPr/>
          <p:nvPr/>
        </p:nvSpPr>
        <p:spPr>
          <a:xfrm>
            <a:off x="1028328" y="908720"/>
            <a:ext cx="73600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Aloha Network</a:t>
            </a:r>
          </a:p>
          <a:p>
            <a:pPr algn="ctr"/>
            <a:r>
              <a:rPr lang="en-US" altLang="zh-CN" sz="2000" b="1" dirty="0">
                <a:solidFill>
                  <a:srgbClr val="132584"/>
                </a:solidFill>
                <a:latin typeface="Cambria" panose="02040503050406030204" pitchFamily="18" charset="0"/>
              </a:rPr>
              <a:t>(Additive Link On-line Hawaii system)</a:t>
            </a:r>
            <a:endParaRPr lang="zh-CN" altLang="en-US" sz="20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82121" y="5340588"/>
            <a:ext cx="2841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Norman Abramson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(1932-)</a:t>
            </a:r>
          </a:p>
        </p:txBody>
      </p:sp>
    </p:spTree>
    <p:extLst>
      <p:ext uri="{BB962C8B-B14F-4D97-AF65-F5344CB8AC3E}">
        <p14:creationId xmlns:p14="http://schemas.microsoft.com/office/powerpoint/2010/main" val="72605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420888"/>
            <a:ext cx="4607689" cy="32991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105519"/>
            <a:ext cx="4567808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Simple idea: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Node just sends when it has traffic.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If there was a collision (no ACK received) then wait a random time and resend</a:t>
            </a:r>
          </a:p>
        </p:txBody>
      </p:sp>
      <p:sp>
        <p:nvSpPr>
          <p:cNvPr id="5" name="矩形 4"/>
          <p:cNvSpPr/>
          <p:nvPr/>
        </p:nvSpPr>
        <p:spPr>
          <a:xfrm>
            <a:off x="1676400" y="1229380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Aloha Network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9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76400" y="980728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Aloha Protocol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pSp>
        <p:nvGrpSpPr>
          <p:cNvPr id="7" name="Group 14"/>
          <p:cNvGrpSpPr/>
          <p:nvPr/>
        </p:nvGrpSpPr>
        <p:grpSpPr>
          <a:xfrm>
            <a:off x="1259632" y="2986236"/>
            <a:ext cx="7239000" cy="3467100"/>
            <a:chOff x="928688" y="1638300"/>
            <a:chExt cx="7605712" cy="3714750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28688" y="1638300"/>
              <a:ext cx="7286625" cy="3714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1066800" y="4740729"/>
              <a:ext cx="1828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Collision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705600" y="4648200"/>
              <a:ext cx="1828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ambria" panose="02040503050406030204" pitchFamily="18" charset="0"/>
                </a:rPr>
                <a:t>Collision</a:t>
              </a: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624638" y="5021263"/>
              <a:ext cx="803275" cy="165100"/>
            </a:xfrm>
            <a:custGeom>
              <a:avLst/>
              <a:gdLst>
                <a:gd name="T0" fmla="*/ 807968 w 802106"/>
                <a:gd name="T1" fmla="*/ 31443 h 165768"/>
                <a:gd name="T2" fmla="*/ 339347 w 802106"/>
                <a:gd name="T3" fmla="*/ 157215 h 165768"/>
                <a:gd name="T4" fmla="*/ 0 w 802106"/>
                <a:gd name="T5" fmla="*/ 0 h 165768"/>
                <a:gd name="T6" fmla="*/ 0 w 802106"/>
                <a:gd name="T7" fmla="*/ 0 h 165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2106"/>
                <a:gd name="T13" fmla="*/ 0 h 165768"/>
                <a:gd name="T14" fmla="*/ 802106 w 802106"/>
                <a:gd name="T15" fmla="*/ 165768 h 165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2106" h="165768">
                  <a:moveTo>
                    <a:pt x="802106" y="32084"/>
                  </a:moveTo>
                  <a:cubicBezTo>
                    <a:pt x="636337" y="98926"/>
                    <a:pt x="470569" y="165768"/>
                    <a:pt x="336885" y="160421"/>
                  </a:cubicBezTo>
                  <a:cubicBezTo>
                    <a:pt x="203201" y="155074"/>
                    <a:pt x="0" y="0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3970973" y="4687278"/>
              <a:ext cx="1447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Time</a:t>
              </a:r>
            </a:p>
          </p:txBody>
        </p:sp>
        <p:cxnSp>
          <p:nvCxnSpPr>
            <p:cNvPr id="13" name="Straight Arrow Connector 10"/>
            <p:cNvCxnSpPr>
              <a:cxnSpLocks noChangeShapeType="1"/>
            </p:cNvCxnSpPr>
            <p:nvPr/>
          </p:nvCxnSpPr>
          <p:spPr bwMode="auto">
            <a:xfrm>
              <a:off x="4800600" y="4953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295892" y="1828800"/>
            <a:ext cx="8695707" cy="4600081"/>
          </a:xfrm>
        </p:spPr>
        <p:txBody>
          <a:bodyPr/>
          <a:lstStyle/>
          <a:p>
            <a:r>
              <a:rPr lang="en-US" sz="2800" dirty="0">
                <a:solidFill>
                  <a:srgbClr val="132584"/>
                </a:solidFill>
                <a:latin typeface="Cambria" panose="02040503050406030204" pitchFamily="18" charset="0"/>
              </a:rPr>
              <a:t>In pure ALOHA, users transmit frames whenever they have data; users retry after a random time for collisions</a:t>
            </a:r>
          </a:p>
        </p:txBody>
      </p:sp>
    </p:spTree>
    <p:extLst>
      <p:ext uri="{BB962C8B-B14F-4D97-AF65-F5344CB8AC3E}">
        <p14:creationId xmlns:p14="http://schemas.microsoft.com/office/powerpoint/2010/main" val="14242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28936" y="1052736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Aloha Protocol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295892" y="1828800"/>
            <a:ext cx="8695707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Collisions happen when other users transmit during a vulnerable period that is twice the frame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Synchronizing senders to slots can reduce collisions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t="6685"/>
          <a:stretch>
            <a:fillRect/>
          </a:stretch>
        </p:blipFill>
        <p:spPr bwMode="auto">
          <a:xfrm>
            <a:off x="1752600" y="3440835"/>
            <a:ext cx="5778918" cy="311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762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2856"/>
            <a:ext cx="8295456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Automatic Repeat </a:t>
            </a:r>
            <a:r>
              <a:rPr lang="en-US" altLang="zh-CN" sz="2800" dirty="0" err="1">
                <a:solidFill>
                  <a:srgbClr val="132584"/>
                </a:solidFill>
                <a:latin typeface="Cambria" panose="02040503050406030204" pitchFamily="18" charset="0"/>
              </a:rPr>
              <a:t>reQuest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 (ARQ) often used when errors are common or must be corrected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E.g., </a:t>
            </a:r>
            <a:r>
              <a:rPr lang="en-US" altLang="zh-CN" sz="2600" dirty="0" err="1">
                <a:latin typeface="Cambria" panose="02040503050406030204" pitchFamily="18" charset="0"/>
              </a:rPr>
              <a:t>WiFi</a:t>
            </a:r>
            <a:r>
              <a:rPr lang="en-US" altLang="zh-CN" sz="2600" dirty="0">
                <a:latin typeface="Cambria" panose="02040503050406030204" pitchFamily="18" charset="0"/>
              </a:rPr>
              <a:t>, and TCP (later)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Rules at sender and receiver: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Receiver automatically acknowledges correct frames with an </a:t>
            </a:r>
            <a:r>
              <a:rPr lang="en-US" altLang="zh-CN" sz="2600" dirty="0">
                <a:solidFill>
                  <a:srgbClr val="FF0000"/>
                </a:solidFill>
                <a:latin typeface="Cambria" panose="02040503050406030204" pitchFamily="18" charset="0"/>
              </a:rPr>
              <a:t>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Sender automatically resends after a </a:t>
            </a:r>
            <a:r>
              <a:rPr lang="en-US" altLang="zh-CN" sz="2600" dirty="0">
                <a:solidFill>
                  <a:srgbClr val="FF0000"/>
                </a:solidFill>
                <a:latin typeface="Cambria" panose="02040503050406030204" pitchFamily="18" charset="0"/>
              </a:rPr>
              <a:t>timeout</a:t>
            </a:r>
            <a:r>
              <a:rPr lang="en-US" altLang="zh-CN" sz="2600" dirty="0">
                <a:latin typeface="Cambria" panose="02040503050406030204" pitchFamily="18" charset="0"/>
              </a:rPr>
              <a:t>, until an </a:t>
            </a:r>
            <a:r>
              <a:rPr lang="en-US" altLang="zh-CN" sz="2600" dirty="0">
                <a:solidFill>
                  <a:srgbClr val="FF0000"/>
                </a:solidFill>
                <a:latin typeface="Cambria" panose="02040503050406030204" pitchFamily="18" charset="0"/>
              </a:rPr>
              <a:t>ACK</a:t>
            </a:r>
            <a:r>
              <a:rPr lang="en-US" altLang="zh-CN" sz="2600" dirty="0">
                <a:latin typeface="Cambria" panose="02040503050406030204" pitchFamily="18" charset="0"/>
              </a:rPr>
              <a:t> is received</a:t>
            </a:r>
            <a:endParaRPr lang="en-US" sz="2600" dirty="0">
              <a:latin typeface="Cambria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1229380"/>
            <a:ext cx="7076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Detect errors and retransmit frame</a:t>
            </a:r>
          </a:p>
        </p:txBody>
      </p:sp>
    </p:spTree>
    <p:extLst>
      <p:ext uri="{BB962C8B-B14F-4D97-AF65-F5344CB8AC3E}">
        <p14:creationId xmlns:p14="http://schemas.microsoft.com/office/powerpoint/2010/main" val="222497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76400" y="1229380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Aloha Protocol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295892" y="2181719"/>
            <a:ext cx="8695707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Simple, decentralized protocol that works well under low load!</a:t>
            </a:r>
          </a:p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Not efficient under high load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Analysis shows at most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18%</a:t>
            </a:r>
            <a:r>
              <a:rPr lang="en-US" altLang="zh-CN" dirty="0">
                <a:latin typeface="Cambria" panose="02040503050406030204" pitchFamily="18" charset="0"/>
              </a:rPr>
              <a:t> efficiency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Improvement: divide time into slots (Slotted Aloha) and efficiency goes up to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36%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3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029319"/>
            <a:ext cx="7790214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ALOHA inspired Bob Metcalfe to invent Ethernet for LANs in 1973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Nodes share 10 Mbps coaxial cable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Hugely popular in 1980s, 1990s</a:t>
            </a:r>
          </a:p>
        </p:txBody>
      </p:sp>
      <p:sp>
        <p:nvSpPr>
          <p:cNvPr id="5" name="矩形 4"/>
          <p:cNvSpPr/>
          <p:nvPr/>
        </p:nvSpPr>
        <p:spPr>
          <a:xfrm>
            <a:off x="1676400" y="1229380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Classic Ethernet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pSp>
        <p:nvGrpSpPr>
          <p:cNvPr id="7" name="Group 3"/>
          <p:cNvGrpSpPr>
            <a:grpSpLocks noGrp="1" noUngrp="1" noChangeAspect="1"/>
          </p:cNvGrpSpPr>
          <p:nvPr/>
        </p:nvGrpSpPr>
        <p:grpSpPr>
          <a:xfrm>
            <a:off x="567422" y="4283187"/>
            <a:ext cx="5962272" cy="1860774"/>
            <a:chOff x="685800" y="2451100"/>
            <a:chExt cx="7772400" cy="2425700"/>
          </a:xfrm>
        </p:grpSpPr>
        <p:pic>
          <p:nvPicPr>
            <p:cNvPr id="8" name="Picture 1" descr="04_Page_13.tif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685800" y="2451100"/>
              <a:ext cx="7772400" cy="19542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2"/>
            <p:cNvSpPr/>
            <p:nvPr/>
          </p:nvSpPr>
          <p:spPr>
            <a:xfrm>
              <a:off x="685800" y="4533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>
                  <a:latin typeface="Cambria" panose="02040503050406030204" pitchFamily="18" charset="0"/>
                </a:rPr>
                <a:t>Architecture of classic Ethernet.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6387860" y="4564484"/>
            <a:ext cx="2841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Bob Metcalfe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(1947-)</a:t>
            </a:r>
          </a:p>
        </p:txBody>
      </p:sp>
    </p:spTree>
    <p:extLst>
      <p:ext uri="{BB962C8B-B14F-4D97-AF65-F5344CB8AC3E}">
        <p14:creationId xmlns:p14="http://schemas.microsoft.com/office/powerpoint/2010/main" val="248024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29319"/>
            <a:ext cx="8534400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CSMA improves on ALOHA by sensing the channel!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User doesn’t send if it senses someone else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So does this eliminate collisions?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Why or why not?</a:t>
            </a:r>
          </a:p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Variations on what to do if the channel is busy: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1-persistent (greedy) sends as soon as idle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 err="1">
                <a:latin typeface="Cambria" panose="02040503050406030204" pitchFamily="18" charset="0"/>
              </a:rPr>
              <a:t>Nonpersistent</a:t>
            </a:r>
            <a:r>
              <a:rPr lang="en-US" altLang="zh-CN" sz="2600" dirty="0">
                <a:latin typeface="Cambria" panose="02040503050406030204" pitchFamily="18" charset="0"/>
              </a:rPr>
              <a:t> waits a random time then tries again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i="1" dirty="0">
                <a:latin typeface="Cambria" panose="02040503050406030204" pitchFamily="18" charset="0"/>
              </a:rPr>
              <a:t>p</a:t>
            </a:r>
            <a:r>
              <a:rPr lang="en-US" altLang="zh-CN" sz="2600" dirty="0">
                <a:latin typeface="Cambria" panose="02040503050406030204" pitchFamily="18" charset="0"/>
              </a:rPr>
              <a:t>-persistent sends with probability </a:t>
            </a:r>
            <a:r>
              <a:rPr lang="en-US" altLang="zh-CN" sz="2600" i="1" dirty="0">
                <a:latin typeface="Cambria" panose="02040503050406030204" pitchFamily="18" charset="0"/>
              </a:rPr>
              <a:t>p</a:t>
            </a:r>
            <a:r>
              <a:rPr lang="en-US" altLang="zh-CN" sz="2600" dirty="0">
                <a:latin typeface="Cambria" panose="02040503050406030204" pitchFamily="18" charset="0"/>
              </a:rPr>
              <a:t> when idle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6400" y="1229380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Carrier Sense Multiple Access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6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2816"/>
            <a:ext cx="8534400" cy="4600081"/>
          </a:xfrm>
        </p:spPr>
        <p:txBody>
          <a:bodyPr/>
          <a:lstStyle/>
          <a:p>
            <a:r>
              <a:rPr lang="en-US" altLang="zh-CN" sz="2600" dirty="0">
                <a:latin typeface="Cambria" panose="02040503050406030204" pitchFamily="18" charset="0"/>
              </a:rPr>
              <a:t>CSMA outperforms ALOHA, and being less persistent is better under high load</a:t>
            </a:r>
          </a:p>
        </p:txBody>
      </p:sp>
      <p:sp>
        <p:nvSpPr>
          <p:cNvPr id="5" name="矩形 4"/>
          <p:cNvSpPr/>
          <p:nvPr/>
        </p:nvSpPr>
        <p:spPr>
          <a:xfrm>
            <a:off x="1728936" y="1052736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Carrier Sense Multiple Access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2530"/>
          <a:stretch>
            <a:fillRect/>
          </a:stretch>
        </p:blipFill>
        <p:spPr bwMode="auto">
          <a:xfrm>
            <a:off x="514350" y="2708920"/>
            <a:ext cx="817245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391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925263"/>
            <a:ext cx="8856984" cy="4600081"/>
          </a:xfrm>
        </p:spPr>
        <p:txBody>
          <a:bodyPr/>
          <a:lstStyle/>
          <a:p>
            <a:r>
              <a:rPr lang="fr-FR" sz="2800" dirty="0">
                <a:solidFill>
                  <a:srgbClr val="132584"/>
                </a:solidFill>
                <a:latin typeface="Cambria" panose="02040503050406030204" pitchFamily="18" charset="0"/>
              </a:rPr>
              <a:t>MAC </a:t>
            </a:r>
            <a:r>
              <a:rPr lang="en-US" sz="2800" dirty="0">
                <a:solidFill>
                  <a:srgbClr val="132584"/>
                </a:solidFill>
                <a:latin typeface="Cambria" panose="02040503050406030204" pitchFamily="18" charset="0"/>
              </a:rPr>
              <a:t>protocol</a:t>
            </a:r>
            <a:r>
              <a:rPr lang="fr-FR" sz="2800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fr-FR" sz="2800" dirty="0" err="1">
                <a:solidFill>
                  <a:srgbClr val="132584"/>
                </a:solidFill>
                <a:latin typeface="Cambria" panose="02040503050406030204" pitchFamily="18" charset="0"/>
              </a:rPr>
              <a:t>is</a:t>
            </a:r>
            <a:r>
              <a:rPr lang="fr-FR" sz="2800" dirty="0">
                <a:solidFill>
                  <a:srgbClr val="132584"/>
                </a:solidFill>
                <a:latin typeface="Cambria" panose="02040503050406030204" pitchFamily="18" charset="0"/>
              </a:rPr>
              <a:t> 1-persistent CSMA/CD (</a:t>
            </a:r>
            <a:r>
              <a:rPr lang="fr-FR" sz="2800" dirty="0" err="1">
                <a:solidFill>
                  <a:srgbClr val="132584"/>
                </a:solidFill>
                <a:latin typeface="Cambria" panose="02040503050406030204" pitchFamily="18" charset="0"/>
              </a:rPr>
              <a:t>earlier</a:t>
            </a:r>
            <a:r>
              <a:rPr lang="fr-FR" sz="2800" dirty="0">
                <a:solidFill>
                  <a:srgbClr val="132584"/>
                </a:solidFill>
                <a:latin typeface="Cambria" panose="02040503050406030204" pitchFamily="18" charset="0"/>
              </a:rPr>
              <a:t>)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Random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delay</a:t>
            </a:r>
            <a:r>
              <a:rPr lang="fr-FR" sz="2400" dirty="0">
                <a:latin typeface="Cambria" panose="02040503050406030204" pitchFamily="18" charset="0"/>
              </a:rPr>
              <a:t> (</a:t>
            </a:r>
            <a:r>
              <a:rPr lang="fr-FR" sz="2400" dirty="0" err="1">
                <a:latin typeface="Cambria" panose="02040503050406030204" pitchFamily="18" charset="0"/>
              </a:rPr>
              <a:t>backoff</a:t>
            </a:r>
            <a:r>
              <a:rPr lang="fr-FR" sz="2400" dirty="0">
                <a:latin typeface="Cambria" panose="02040503050406030204" pitchFamily="18" charset="0"/>
              </a:rPr>
              <a:t>) </a:t>
            </a:r>
            <a:r>
              <a:rPr lang="fr-FR" sz="2400" dirty="0" err="1">
                <a:latin typeface="Cambria" panose="02040503050406030204" pitchFamily="18" charset="0"/>
              </a:rPr>
              <a:t>after</a:t>
            </a:r>
            <a:r>
              <a:rPr lang="fr-FR" sz="2400" dirty="0">
                <a:latin typeface="Cambria" panose="02040503050406030204" pitchFamily="18" charset="0"/>
              </a:rPr>
              <a:t> collision </a:t>
            </a:r>
            <a:r>
              <a:rPr lang="fr-FR" sz="2400" dirty="0" err="1">
                <a:latin typeface="Cambria" panose="02040503050406030204" pitchFamily="18" charset="0"/>
              </a:rPr>
              <a:t>is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computed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with</a:t>
            </a:r>
            <a:r>
              <a:rPr lang="fr-FR" sz="2400" dirty="0">
                <a:latin typeface="Cambria" panose="02040503050406030204" pitchFamily="18" charset="0"/>
              </a:rPr>
              <a:t> BEB (</a:t>
            </a:r>
            <a:r>
              <a:rPr lang="fr-FR" sz="2400" dirty="0" err="1">
                <a:latin typeface="Cambria" panose="02040503050406030204" pitchFamily="18" charset="0"/>
              </a:rPr>
              <a:t>Binary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Exponential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Backoff</a:t>
            </a:r>
            <a:r>
              <a:rPr lang="fr-FR" sz="2400" dirty="0">
                <a:latin typeface="Cambria" panose="02040503050406030204" pitchFamily="18" charset="0"/>
              </a:rPr>
              <a:t>) </a:t>
            </a:r>
          </a:p>
          <a:p>
            <a:pPr lvl="1"/>
            <a:r>
              <a:rPr lang="fr-FR" sz="2400" dirty="0">
                <a:latin typeface="Cambria" panose="02040503050406030204" pitchFamily="18" charset="0"/>
              </a:rPr>
              <a:t>Frame format </a:t>
            </a:r>
            <a:r>
              <a:rPr lang="fr-FR" sz="2400" dirty="0" err="1">
                <a:latin typeface="Cambria" panose="02040503050406030204" pitchFamily="18" charset="0"/>
              </a:rPr>
              <a:t>is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still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used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with</a:t>
            </a:r>
            <a:r>
              <a:rPr lang="fr-FR" sz="2400" dirty="0">
                <a:latin typeface="Cambria" panose="02040503050406030204" pitchFamily="18" charset="0"/>
              </a:rPr>
              <a:t> modern Ethernet.</a:t>
            </a:r>
            <a:endParaRPr lang="en-US" sz="2400" dirty="0">
              <a:latin typeface="Cambria" panose="020405030504060302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3531" y="3573016"/>
            <a:ext cx="8723587" cy="2696069"/>
            <a:chOff x="515663" y="2714626"/>
            <a:chExt cx="8190187" cy="2235172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1075" y="2714626"/>
              <a:ext cx="7724775" cy="2235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8"/>
            <p:cNvSpPr txBox="1"/>
            <p:nvPr/>
          </p:nvSpPr>
          <p:spPr>
            <a:xfrm>
              <a:off x="515663" y="3227612"/>
              <a:ext cx="1143583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132584"/>
                  </a:solidFill>
                  <a:latin typeface="Cambria" panose="02040503050406030204" pitchFamily="18" charset="0"/>
                </a:rPr>
                <a:t>Ethernet</a:t>
              </a:r>
            </a:p>
            <a:p>
              <a:pPr algn="ctr"/>
              <a:r>
                <a:rPr lang="en-US" sz="2000" dirty="0">
                  <a:solidFill>
                    <a:srgbClr val="132584"/>
                  </a:solidFill>
                  <a:latin typeface="Cambria" panose="02040503050406030204" pitchFamily="18" charset="0"/>
                </a:rPr>
                <a:t>(DIX)</a:t>
              </a: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634802" y="3997053"/>
              <a:ext cx="976315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132584"/>
                  </a:solidFill>
                  <a:latin typeface="Cambria" panose="02040503050406030204" pitchFamily="18" charset="0"/>
                </a:rPr>
                <a:t>IEEE 802.3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1872952" y="1116033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Media Access Control (MAC)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3A2DBD-1164-4C08-8EF5-2E67FF408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02"/>
            <a:ext cx="9144000" cy="68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6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34E41B-9BFF-48E0-B1A1-B21F647E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52" y="0"/>
            <a:ext cx="9153752" cy="685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99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534400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CSMA/CD improvement is to detect/abort collisions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Reduced contention times improve performance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6400" y="1229380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CSMA-CD (Collision Detection)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3486150"/>
            <a:ext cx="85121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1"/>
          <p:cNvSpPr txBox="1"/>
          <p:nvPr/>
        </p:nvSpPr>
        <p:spPr>
          <a:xfrm>
            <a:off x="6381750" y="3501509"/>
            <a:ext cx="191592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Collision time is much shorter than frame time</a:t>
            </a:r>
          </a:p>
        </p:txBody>
      </p:sp>
      <p:sp>
        <p:nvSpPr>
          <p:cNvPr id="9" name="Freeform 12"/>
          <p:cNvSpPr/>
          <p:nvPr/>
        </p:nvSpPr>
        <p:spPr bwMode="auto">
          <a:xfrm rot="20174098" flipH="1">
            <a:off x="5029434" y="4030473"/>
            <a:ext cx="1300179" cy="244853"/>
          </a:xfrm>
          <a:custGeom>
            <a:avLst/>
            <a:gdLst>
              <a:gd name="connsiteX0" fmla="*/ 0 w 523875"/>
              <a:gd name="connsiteY0" fmla="*/ 103188 h 150813"/>
              <a:gd name="connsiteX1" fmla="*/ 219075 w 523875"/>
              <a:gd name="connsiteY1" fmla="*/ 7938 h 150813"/>
              <a:gd name="connsiteX2" fmla="*/ 523875 w 523875"/>
              <a:gd name="connsiteY2" fmla="*/ 150813 h 150813"/>
              <a:gd name="connsiteX0" fmla="*/ 0 w 523875"/>
              <a:gd name="connsiteY0" fmla="*/ 112713 h 160338"/>
              <a:gd name="connsiteX1" fmla="*/ 304800 w 523875"/>
              <a:gd name="connsiteY1" fmla="*/ 7938 h 160338"/>
              <a:gd name="connsiteX2" fmla="*/ 523875 w 523875"/>
              <a:gd name="connsiteY2" fmla="*/ 160338 h 160338"/>
              <a:gd name="connsiteX0" fmla="*/ 0 w 533400"/>
              <a:gd name="connsiteY0" fmla="*/ 106362 h 115887"/>
              <a:gd name="connsiteX1" fmla="*/ 304800 w 533400"/>
              <a:gd name="connsiteY1" fmla="*/ 1587 h 115887"/>
              <a:gd name="connsiteX2" fmla="*/ 533400 w 533400"/>
              <a:gd name="connsiteY2" fmla="*/ 115887 h 1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5887">
                <a:moveTo>
                  <a:pt x="0" y="106362"/>
                </a:moveTo>
                <a:cubicBezTo>
                  <a:pt x="65881" y="54768"/>
                  <a:pt x="215900" y="0"/>
                  <a:pt x="304800" y="1587"/>
                </a:cubicBezTo>
                <a:cubicBezTo>
                  <a:pt x="393700" y="3174"/>
                  <a:pt x="424656" y="48418"/>
                  <a:pt x="533400" y="11588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7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76400" y="1229380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CSMA-CD (Collision Detection)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pSp>
        <p:nvGrpSpPr>
          <p:cNvPr id="14" name="Group 3"/>
          <p:cNvGrpSpPr>
            <a:grpSpLocks noGrp="1" noUngrp="1" noChangeAspect="1"/>
          </p:cNvGrpSpPr>
          <p:nvPr/>
        </p:nvGrpSpPr>
        <p:grpSpPr>
          <a:xfrm>
            <a:off x="685800" y="2438400"/>
            <a:ext cx="7772400" cy="3413125"/>
            <a:chOff x="685800" y="1920875"/>
            <a:chExt cx="7772400" cy="3413125"/>
          </a:xfrm>
        </p:grpSpPr>
        <p:pic>
          <p:nvPicPr>
            <p:cNvPr id="15" name="Picture 1" descr="04_Page_15.tif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685800" y="1920875"/>
              <a:ext cx="7772400" cy="3014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ctangle 2"/>
            <p:cNvSpPr/>
            <p:nvPr/>
          </p:nvSpPr>
          <p:spPr>
            <a:xfrm>
              <a:off x="685800" y="4991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>
                  <a:latin typeface="Cambria" panose="02040503050406030204" pitchFamily="18" charset="0"/>
                </a:rPr>
                <a:t>Collision detection can take as long as 2</a:t>
              </a:r>
              <a:r>
                <a:rPr lang="el-GR" sz="2000" dirty="0">
                  <a:latin typeface="Cambria" panose="02040503050406030204" pitchFamily="18" charset="0"/>
                </a:rPr>
                <a:t>τ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3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763000" cy="4600081"/>
          </a:xfrm>
        </p:spPr>
        <p:txBody>
          <a:bodyPr/>
          <a:lstStyle/>
          <a:p>
            <a:r>
              <a:rPr lang="en-US" altLang="zh-CN" sz="2400" dirty="0">
                <a:solidFill>
                  <a:srgbClr val="132584"/>
                </a:solidFill>
                <a:latin typeface="Cambria" panose="02040503050406030204" pitchFamily="18" charset="0"/>
              </a:rPr>
              <a:t>Most popular LAN of the 1980s, 1990s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10 Mbps over shared coaxial cable, with baseband signals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Multiple access with “1-persistent CSMA/CD with </a:t>
            </a:r>
            <a:r>
              <a:rPr lang="en-US" altLang="zh-CN" sz="2400" dirty="0" err="1">
                <a:latin typeface="Cambria" panose="02040503050406030204" pitchFamily="18" charset="0"/>
              </a:rPr>
              <a:t>BEB</a:t>
            </a:r>
            <a:r>
              <a:rPr lang="en-US" altLang="zh-CN" sz="2400" dirty="0">
                <a:latin typeface="Cambria" panose="02040503050406030204" pitchFamily="18" charset="0"/>
              </a:rPr>
              <a:t> (Binary Exponential </a:t>
            </a:r>
            <a:r>
              <a:rPr lang="en-US" altLang="zh-CN" sz="2400" dirty="0" err="1">
                <a:latin typeface="Cambria" panose="02040503050406030204" pitchFamily="18" charset="0"/>
              </a:rPr>
              <a:t>Backoff</a:t>
            </a:r>
            <a:r>
              <a:rPr lang="en-US" altLang="zh-CN" sz="2400" dirty="0">
                <a:latin typeface="Cambria" panose="02040503050406030204" pitchFamily="18" charset="0"/>
              </a:rPr>
              <a:t> Algorithm)”</a:t>
            </a:r>
          </a:p>
        </p:txBody>
      </p:sp>
      <p:sp>
        <p:nvSpPr>
          <p:cNvPr id="5" name="矩形 4"/>
          <p:cNvSpPr/>
          <p:nvPr/>
        </p:nvSpPr>
        <p:spPr>
          <a:xfrm>
            <a:off x="1676400" y="1229380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CSMA-CD (Collision Detection)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pSp>
        <p:nvGrpSpPr>
          <p:cNvPr id="10" name="Group 3"/>
          <p:cNvGrpSpPr>
            <a:grpSpLocks noGrp="1" noUngrp="1" noChangeAspect="1"/>
          </p:cNvGrpSpPr>
          <p:nvPr/>
        </p:nvGrpSpPr>
        <p:grpSpPr>
          <a:xfrm>
            <a:off x="1810128" y="4304530"/>
            <a:ext cx="5962272" cy="1860774"/>
            <a:chOff x="685800" y="2451100"/>
            <a:chExt cx="7772400" cy="2425700"/>
          </a:xfrm>
        </p:grpSpPr>
        <p:pic>
          <p:nvPicPr>
            <p:cNvPr id="11" name="Picture 1" descr="04_Page_13.tif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685800" y="2451100"/>
              <a:ext cx="7772400" cy="19542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Rectangle 2"/>
            <p:cNvSpPr/>
            <p:nvPr/>
          </p:nvSpPr>
          <p:spPr>
            <a:xfrm>
              <a:off x="685800" y="4533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>
                  <a:latin typeface="Cambria" panose="02040503050406030204" pitchFamily="18" charset="0"/>
                </a:rPr>
                <a:t>Architecture of classic Ethernet.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4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9712" y="966858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CSMA-CD Performance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778498"/>
            <a:ext cx="8643658" cy="4600081"/>
          </a:xfrm>
        </p:spPr>
        <p:txBody>
          <a:bodyPr/>
          <a:lstStyle/>
          <a:p>
            <a:r>
              <a:rPr lang="en-US" sz="2800" dirty="0">
                <a:solidFill>
                  <a:srgbClr val="12357C"/>
                </a:solidFill>
                <a:latin typeface="Cambria" panose="02040503050406030204" pitchFamily="18" charset="0"/>
              </a:rPr>
              <a:t>Efficient for large frames, even with many senders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Degrades for small frames (and long LANs)</a:t>
            </a:r>
          </a:p>
          <a:p>
            <a:pPr lvl="1"/>
            <a:endParaRPr lang="en-US" sz="2400" dirty="0">
              <a:solidFill>
                <a:srgbClr val="12357C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852936"/>
            <a:ext cx="5186363" cy="385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1"/>
          <p:cNvSpPr txBox="1"/>
          <p:nvPr/>
        </p:nvSpPr>
        <p:spPr>
          <a:xfrm>
            <a:off x="6249517" y="3886200"/>
            <a:ext cx="2645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2357C"/>
                </a:solidFill>
                <a:latin typeface="Cambria" panose="02040503050406030204" pitchFamily="18" charset="0"/>
              </a:rPr>
              <a:t>10 Mbps Ethernet,</a:t>
            </a:r>
          </a:p>
          <a:p>
            <a:r>
              <a:rPr lang="en-US" dirty="0">
                <a:solidFill>
                  <a:srgbClr val="12357C"/>
                </a:solidFill>
                <a:latin typeface="Cambria" panose="02040503050406030204" pitchFamily="18" charset="0"/>
              </a:rPr>
              <a:t>64 byte min. frame</a:t>
            </a:r>
          </a:p>
        </p:txBody>
      </p:sp>
    </p:spTree>
    <p:extLst>
      <p:ext uri="{BB962C8B-B14F-4D97-AF65-F5344CB8AC3E}">
        <p14:creationId xmlns:p14="http://schemas.microsoft.com/office/powerpoint/2010/main" val="371802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12168" y="1124744"/>
            <a:ext cx="6860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Detect errors and retransmit frame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200400" y="3124200"/>
            <a:ext cx="0" cy="3276600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>
            <a:off x="5943600" y="3124200"/>
            <a:ext cx="0" cy="3276600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2514600" y="2448580"/>
            <a:ext cx="144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Sender</a:t>
            </a:r>
          </a:p>
        </p:txBody>
      </p:sp>
      <p:sp>
        <p:nvSpPr>
          <p:cNvPr id="11" name="矩形 10"/>
          <p:cNvSpPr/>
          <p:nvPr/>
        </p:nvSpPr>
        <p:spPr>
          <a:xfrm>
            <a:off x="5105400" y="2441588"/>
            <a:ext cx="167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Receiver</a:t>
            </a:r>
          </a:p>
        </p:txBody>
      </p:sp>
      <p:sp>
        <p:nvSpPr>
          <p:cNvPr id="12" name="矩形 11"/>
          <p:cNvSpPr/>
          <p:nvPr/>
        </p:nvSpPr>
        <p:spPr>
          <a:xfrm>
            <a:off x="6172200" y="3896380"/>
            <a:ext cx="167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mbria" panose="02040503050406030204" pitchFamily="18" charset="0"/>
              </a:rPr>
              <a:t>Time</a:t>
            </a:r>
          </a:p>
        </p:txBody>
      </p:sp>
      <p:sp>
        <p:nvSpPr>
          <p:cNvPr id="8" name="左大括号 7"/>
          <p:cNvSpPr/>
          <p:nvPr/>
        </p:nvSpPr>
        <p:spPr bwMode="auto">
          <a:xfrm>
            <a:off x="2819400" y="3263721"/>
            <a:ext cx="228600" cy="1717200"/>
          </a:xfrm>
          <a:prstGeom prst="leftBrac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3409950" y="3276600"/>
            <a:ext cx="2381250" cy="533400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3352800" y="4114800"/>
            <a:ext cx="2381251" cy="685800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>
          <a:xfrm>
            <a:off x="1200149" y="3820180"/>
            <a:ext cx="1543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ambria" panose="02040503050406030204" pitchFamily="18" charset="0"/>
              </a:rPr>
              <a:t>Timeout</a:t>
            </a:r>
          </a:p>
        </p:txBody>
      </p:sp>
      <p:sp>
        <p:nvSpPr>
          <p:cNvPr id="24" name="矩形 23"/>
          <p:cNvSpPr/>
          <p:nvPr/>
        </p:nvSpPr>
        <p:spPr>
          <a:xfrm>
            <a:off x="3990974" y="2934986"/>
            <a:ext cx="1543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Cambria" panose="02040503050406030204" pitchFamily="18" charset="0"/>
              </a:rPr>
              <a:t>Frame</a:t>
            </a:r>
          </a:p>
        </p:txBody>
      </p:sp>
      <p:sp>
        <p:nvSpPr>
          <p:cNvPr id="25" name="矩形 24"/>
          <p:cNvSpPr/>
          <p:nvPr/>
        </p:nvSpPr>
        <p:spPr>
          <a:xfrm>
            <a:off x="4160278" y="4457700"/>
            <a:ext cx="1543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Cambria" panose="02040503050406030204" pitchFamily="18" charset="0"/>
              </a:rPr>
              <a:t>ACK</a:t>
            </a:r>
          </a:p>
        </p:txBody>
      </p:sp>
      <p:sp>
        <p:nvSpPr>
          <p:cNvPr id="28" name="矩形 27"/>
          <p:cNvSpPr/>
          <p:nvPr/>
        </p:nvSpPr>
        <p:spPr>
          <a:xfrm>
            <a:off x="2438400" y="1762780"/>
            <a:ext cx="472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</a:rPr>
              <a:t>Normal Operation (no loss)</a:t>
            </a:r>
          </a:p>
        </p:txBody>
      </p:sp>
    </p:spTree>
    <p:extLst>
      <p:ext uri="{BB962C8B-B14F-4D97-AF65-F5344CB8AC3E}">
        <p14:creationId xmlns:p14="http://schemas.microsoft.com/office/powerpoint/2010/main" val="147815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8" grpId="0" animBg="1"/>
      <p:bldP spid="23" grpId="0"/>
      <p:bldP spid="24" grpId="0"/>
      <p:bldP spid="25" grpId="0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63688" y="1011859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Switched/Fast Ethernet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-72008" y="1709239"/>
            <a:ext cx="9396536" cy="4600081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Hubs wire all lines into a single CSMA/CD 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Switches isolate each port to a separate domain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Much greater throughput for multiple ports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No need for CSMA/CD with full-duplex lines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b="13786"/>
          <a:stretch>
            <a:fillRect/>
          </a:stretch>
        </p:blipFill>
        <p:spPr bwMode="auto">
          <a:xfrm>
            <a:off x="539552" y="3688358"/>
            <a:ext cx="8099425" cy="262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321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63688" y="1011859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Switched/Fast Ethernet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853255"/>
            <a:ext cx="8820472" cy="4600081"/>
          </a:xfrm>
        </p:spPr>
        <p:txBody>
          <a:bodyPr/>
          <a:lstStyle/>
          <a:p>
            <a:r>
              <a:rPr lang="en-US" sz="2400" dirty="0">
                <a:solidFill>
                  <a:srgbClr val="12357C"/>
                </a:solidFill>
                <a:latin typeface="Cambria" panose="02040503050406030204" pitchFamily="18" charset="0"/>
              </a:rPr>
              <a:t>Switches can be wired to computers, hubs and switches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Hubs concentrate traffic from computers </a:t>
            </a:r>
          </a:p>
        </p:txBody>
      </p:sp>
      <p:grpSp>
        <p:nvGrpSpPr>
          <p:cNvPr id="7" name="Group 15"/>
          <p:cNvGrpSpPr/>
          <p:nvPr/>
        </p:nvGrpSpPr>
        <p:grpSpPr>
          <a:xfrm>
            <a:off x="485775" y="3356992"/>
            <a:ext cx="8172450" cy="2276475"/>
            <a:chOff x="485775" y="2286000"/>
            <a:chExt cx="8172450" cy="22764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5775" y="2314575"/>
              <a:ext cx="8172450" cy="224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1752600" y="2286000"/>
              <a:ext cx="1600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12357C"/>
                  </a:solidFill>
                  <a:latin typeface="Cambria" panose="02040503050406030204" pitchFamily="18" charset="0"/>
                </a:rPr>
                <a:t>Switch</a:t>
              </a:r>
            </a:p>
          </p:txBody>
        </p:sp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5257800" y="3962400"/>
              <a:ext cx="2438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12357C"/>
                  </a:solidFill>
                  <a:latin typeface="Cambria" panose="02040503050406030204" pitchFamily="18" charset="0"/>
                </a:rPr>
                <a:t>Twisted pair</a:t>
              </a:r>
            </a:p>
          </p:txBody>
        </p:sp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5562600" y="3581400"/>
              <a:ext cx="1828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12357C"/>
                  </a:solidFill>
                  <a:latin typeface="Cambria" panose="02040503050406030204" pitchFamily="18" charset="0"/>
                </a:rPr>
                <a:t>Switch ports</a:t>
              </a:r>
            </a:p>
          </p:txBody>
        </p:sp>
        <p:sp>
          <p:nvSpPr>
            <p:cNvPr id="12" name="TextBox 7"/>
            <p:cNvSpPr txBox="1">
              <a:spLocks noChangeArrowheads="1"/>
            </p:cNvSpPr>
            <p:nvPr/>
          </p:nvSpPr>
          <p:spPr bwMode="auto">
            <a:xfrm>
              <a:off x="7204555" y="2964428"/>
              <a:ext cx="785192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12357C"/>
                  </a:solidFill>
                  <a:latin typeface="Cambria" panose="02040503050406030204" pitchFamily="18" charset="0"/>
                </a:rPr>
                <a:t>Hub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66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29319"/>
            <a:ext cx="8458200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CSMA is good under low load: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– Grants immediate access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– Little overhead (few collisions)</a:t>
            </a:r>
          </a:p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But not so good under high load: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– High overhead (expect collisions)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– Access time varies (lucky/unlucky)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Are there other ways to eliminate collisions?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pPr marL="628650" lvl="1" indent="0">
              <a:buNone/>
            </a:pP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6400" y="1229380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CSMA-CD (Collision Detection)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4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05519"/>
            <a:ext cx="8458200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They define an order in which nodes get a chance to send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– Or pass, if no traffic at present</a:t>
            </a:r>
          </a:p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We just need some ordering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– E.g., Token Ring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– E.g., node addresses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1229380"/>
            <a:ext cx="7409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Turn-Taking Multiple Access Protocols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4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458200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Arrange nodes in a ring; token rotates “permission to send” to each node in turn</a:t>
            </a:r>
          </a:p>
        </p:txBody>
      </p:sp>
      <p:sp>
        <p:nvSpPr>
          <p:cNvPr id="5" name="矩形 4"/>
          <p:cNvSpPr/>
          <p:nvPr/>
        </p:nvSpPr>
        <p:spPr>
          <a:xfrm>
            <a:off x="1429986" y="1229380"/>
            <a:ext cx="6494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Token Ring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pSp>
        <p:nvGrpSpPr>
          <p:cNvPr id="6" name="Group 3"/>
          <p:cNvGrpSpPr>
            <a:grpSpLocks noGrp="1" noUngrp="1" noChangeAspect="1"/>
          </p:cNvGrpSpPr>
          <p:nvPr/>
        </p:nvGrpSpPr>
        <p:grpSpPr>
          <a:xfrm>
            <a:off x="1828800" y="3200400"/>
            <a:ext cx="5410200" cy="3266592"/>
            <a:chOff x="685800" y="1122363"/>
            <a:chExt cx="8489852" cy="5126037"/>
          </a:xfrm>
        </p:grpSpPr>
        <p:pic>
          <p:nvPicPr>
            <p:cNvPr id="7" name="Picture 1" descr="04_Page_07.tif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685800" y="1122363"/>
              <a:ext cx="7772400" cy="4613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2"/>
            <p:cNvSpPr/>
            <p:nvPr/>
          </p:nvSpPr>
          <p:spPr>
            <a:xfrm>
              <a:off x="1403252" y="5905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Token ring.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93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4824"/>
            <a:ext cx="8458200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00602B"/>
                </a:solidFill>
                <a:latin typeface="Cambria" panose="02040503050406030204" pitchFamily="18" charset="0"/>
              </a:rPr>
              <a:t>Fixed overhead with no collisions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More efficient under load</a:t>
            </a:r>
          </a:p>
          <a:p>
            <a:r>
              <a:rPr lang="en-US" altLang="zh-CN" sz="2800" dirty="0">
                <a:solidFill>
                  <a:srgbClr val="00602B"/>
                </a:solidFill>
                <a:latin typeface="Cambria" panose="02040503050406030204" pitchFamily="18" charset="0"/>
              </a:rPr>
              <a:t>Regular chance to send with no unlucky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Predictable service, easily extended to guaranteed quality of service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Cambria" panose="02040503050406030204" pitchFamily="18" charset="0"/>
              </a:rPr>
              <a:t>Complexity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More things that can go wrong than random access protocols!  E.g., what if the token is lost?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Higher overhead at low load</a:t>
            </a:r>
          </a:p>
        </p:txBody>
      </p:sp>
      <p:sp>
        <p:nvSpPr>
          <p:cNvPr id="5" name="矩形 4"/>
          <p:cNvSpPr/>
          <p:nvPr/>
        </p:nvSpPr>
        <p:spPr>
          <a:xfrm>
            <a:off x="1115616" y="1052736"/>
            <a:ext cx="7409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Turn-Taking Multiple Access Protocols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51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29319"/>
            <a:ext cx="8439472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How do wireless nodes share a single link? (Yes, this is </a:t>
            </a:r>
            <a:r>
              <a:rPr lang="en-US" altLang="zh-CN" sz="2800" dirty="0" err="1">
                <a:solidFill>
                  <a:srgbClr val="132584"/>
                </a:solidFill>
                <a:latin typeface="Cambria" panose="02040503050406030204" pitchFamily="18" charset="0"/>
              </a:rPr>
              <a:t>WiFi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!)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Build on our simple, wired model</a:t>
            </a:r>
          </a:p>
        </p:txBody>
      </p:sp>
      <p:sp>
        <p:nvSpPr>
          <p:cNvPr id="5" name="矩形 4"/>
          <p:cNvSpPr/>
          <p:nvPr/>
        </p:nvSpPr>
        <p:spPr>
          <a:xfrm>
            <a:off x="1676400" y="1229380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Wireless Multiple Access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00"/>
            <a:ext cx="493093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1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29319"/>
            <a:ext cx="8458200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Wireless is more complicated than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the wired case (Surprise!)</a:t>
            </a:r>
          </a:p>
          <a:p>
            <a:pPr marL="979487" lvl="1" indent="-514350">
              <a:buFont typeface="+mj-lt"/>
              <a:buAutoNum type="arabicPeriod"/>
            </a:pPr>
            <a:r>
              <a:rPr lang="en-US" altLang="zh-CN" dirty="0">
                <a:latin typeface="Cambria" panose="02040503050406030204" pitchFamily="18" charset="0"/>
              </a:rPr>
              <a:t>Nodes may have different areas of coverage – doesn’t fit Carrier Sense ?</a:t>
            </a:r>
          </a:p>
          <a:p>
            <a:pPr marL="979487" lvl="1" indent="-514350">
              <a:buFont typeface="+mj-lt"/>
              <a:buAutoNum type="arabicPeriod"/>
            </a:pPr>
            <a:r>
              <a:rPr lang="en-US" altLang="zh-CN" dirty="0">
                <a:latin typeface="Cambria" panose="02040503050406030204" pitchFamily="18" charset="0"/>
              </a:rPr>
              <a:t>Nodes can’t hear while sending – can’t Collision Detect 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54" y="4905333"/>
            <a:ext cx="3755218" cy="13319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76400" y="1229380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Wireless Multiple Access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9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29319"/>
            <a:ext cx="8610600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Wireless has complications compared to wired.</a:t>
            </a:r>
          </a:p>
          <a:p>
            <a:pPr marL="457200" indent="-457200"/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Nodes may have different coverage regions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Leads to hidden and exposed terminals</a:t>
            </a:r>
          </a:p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Nodes can’t detect collisions, i.e., sense while sending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Makes collisions expensive and to be avoided</a:t>
            </a:r>
          </a:p>
          <a:p>
            <a:endParaRPr lang="en-US" altLang="zh-CN" dirty="0"/>
          </a:p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6400" y="1229380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Wireless Multiple Access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3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  <a:latin typeface="Cambria" panose="02040503050406030204" pitchFamily="18" charset="0"/>
              </a:rPr>
              <a:t>Hidden terminals</a:t>
            </a:r>
            <a:r>
              <a:rPr lang="en-US" altLang="zh-CN" sz="2800" dirty="0">
                <a:latin typeface="Cambria" panose="02040503050406030204" pitchFamily="18" charset="0"/>
              </a:rPr>
              <a:t>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are senders that cannot sense each other but nonetheless collide at intended receiver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Want to prevent; loss of efficiency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A and C are hidden terminals when sending to B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6400" y="1229380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Wireless Multiple Access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 t="6880" b="19786"/>
          <a:stretch>
            <a:fillRect/>
          </a:stretch>
        </p:blipFill>
        <p:spPr bwMode="auto">
          <a:xfrm>
            <a:off x="1905000" y="3962400"/>
            <a:ext cx="57150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75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87624" y="1124744"/>
            <a:ext cx="6932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Detect errors and retransmit frame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200400" y="3124200"/>
            <a:ext cx="0" cy="3276600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>
            <a:off x="5943600" y="3124200"/>
            <a:ext cx="0" cy="3276600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2514600" y="2448580"/>
            <a:ext cx="144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Sender</a:t>
            </a:r>
          </a:p>
        </p:txBody>
      </p:sp>
      <p:sp>
        <p:nvSpPr>
          <p:cNvPr id="11" name="矩形 10"/>
          <p:cNvSpPr/>
          <p:nvPr/>
        </p:nvSpPr>
        <p:spPr>
          <a:xfrm>
            <a:off x="5105400" y="2441588"/>
            <a:ext cx="167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Receiver</a:t>
            </a:r>
          </a:p>
        </p:txBody>
      </p:sp>
      <p:sp>
        <p:nvSpPr>
          <p:cNvPr id="12" name="矩形 11"/>
          <p:cNvSpPr/>
          <p:nvPr/>
        </p:nvSpPr>
        <p:spPr>
          <a:xfrm>
            <a:off x="6172200" y="3896380"/>
            <a:ext cx="167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mbria" panose="02040503050406030204" pitchFamily="18" charset="0"/>
              </a:rPr>
              <a:t>Time</a:t>
            </a:r>
          </a:p>
        </p:txBody>
      </p:sp>
      <p:sp>
        <p:nvSpPr>
          <p:cNvPr id="8" name="左大括号 7"/>
          <p:cNvSpPr/>
          <p:nvPr/>
        </p:nvSpPr>
        <p:spPr bwMode="auto">
          <a:xfrm>
            <a:off x="2819400" y="3263721"/>
            <a:ext cx="228601" cy="1384480"/>
          </a:xfrm>
          <a:prstGeom prst="leftBrac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3409950" y="3276600"/>
            <a:ext cx="1847850" cy="381000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3352801" y="5543574"/>
            <a:ext cx="2350528" cy="524506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>
          <a:xfrm>
            <a:off x="1200149" y="3667780"/>
            <a:ext cx="1543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ambria" panose="02040503050406030204" pitchFamily="18" charset="0"/>
              </a:rPr>
              <a:t>Timeout</a:t>
            </a:r>
          </a:p>
        </p:txBody>
      </p:sp>
      <p:sp>
        <p:nvSpPr>
          <p:cNvPr id="24" name="矩形 23"/>
          <p:cNvSpPr/>
          <p:nvPr/>
        </p:nvSpPr>
        <p:spPr>
          <a:xfrm>
            <a:off x="3990974" y="2934986"/>
            <a:ext cx="1543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Cambria" panose="02040503050406030204" pitchFamily="18" charset="0"/>
              </a:rPr>
              <a:t>Frame</a:t>
            </a:r>
          </a:p>
        </p:txBody>
      </p:sp>
      <p:sp>
        <p:nvSpPr>
          <p:cNvPr id="25" name="矩形 24"/>
          <p:cNvSpPr/>
          <p:nvPr/>
        </p:nvSpPr>
        <p:spPr>
          <a:xfrm>
            <a:off x="4160278" y="5725180"/>
            <a:ext cx="1543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Cambria" panose="02040503050406030204" pitchFamily="18" charset="0"/>
              </a:rPr>
              <a:t>ACK</a:t>
            </a:r>
          </a:p>
        </p:txBody>
      </p:sp>
      <p:sp>
        <p:nvSpPr>
          <p:cNvPr id="28" name="矩形 27"/>
          <p:cNvSpPr/>
          <p:nvPr/>
        </p:nvSpPr>
        <p:spPr>
          <a:xfrm>
            <a:off x="2295872" y="1752600"/>
            <a:ext cx="472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</a:rPr>
              <a:t>Loss and Retransmission</a:t>
            </a: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3429000" y="4800600"/>
            <a:ext cx="2305051" cy="401360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>
          <a:xfrm>
            <a:off x="4010024" y="4458986"/>
            <a:ext cx="1543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Cambria" panose="02040503050406030204" pitchFamily="18" charset="0"/>
              </a:rPr>
              <a:t>Frame</a:t>
            </a:r>
          </a:p>
        </p:txBody>
      </p:sp>
      <p:grpSp>
        <p:nvGrpSpPr>
          <p:cNvPr id="41990" name="组合 41989"/>
          <p:cNvGrpSpPr/>
          <p:nvPr/>
        </p:nvGrpSpPr>
        <p:grpSpPr>
          <a:xfrm>
            <a:off x="5035506" y="3429749"/>
            <a:ext cx="533400" cy="438174"/>
            <a:chOff x="7239000" y="3458206"/>
            <a:chExt cx="533400" cy="438174"/>
          </a:xfrm>
        </p:grpSpPr>
        <p:cxnSp>
          <p:nvCxnSpPr>
            <p:cNvPr id="41987" name="直接连接符 41986"/>
            <p:cNvCxnSpPr/>
            <p:nvPr/>
          </p:nvCxnSpPr>
          <p:spPr bwMode="auto">
            <a:xfrm>
              <a:off x="7239000" y="3458206"/>
              <a:ext cx="533400" cy="438174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9" name="直接连接符 41988"/>
            <p:cNvCxnSpPr/>
            <p:nvPr/>
          </p:nvCxnSpPr>
          <p:spPr bwMode="auto">
            <a:xfrm flipV="1">
              <a:off x="7239000" y="3458206"/>
              <a:ext cx="533400" cy="438174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156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8" grpId="0" animBg="1"/>
      <p:bldP spid="23" grpId="0"/>
      <p:bldP spid="24" grpId="0"/>
      <p:bldP spid="25" grpId="0"/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  <a:latin typeface="Cambria" panose="02040503050406030204" pitchFamily="18" charset="0"/>
              </a:rPr>
              <a:t>Exposed terminals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are senders who can sense each other but still transmit safely (to different receivers)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Desirably concurrency; improves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B </a:t>
            </a:r>
            <a:r>
              <a:rPr lang="en-US" altLang="zh-CN" sz="2600" dirty="0">
                <a:latin typeface="Cambria" panose="02040503050406030204" pitchFamily="18" charset="0"/>
                <a:sym typeface="Wingdings" pitchFamily="2" charset="2"/>
              </a:rPr>
              <a:t> A </a:t>
            </a:r>
            <a:r>
              <a:rPr lang="en-US" altLang="zh-CN" sz="2600" dirty="0">
                <a:latin typeface="Cambria" panose="02040503050406030204" pitchFamily="18" charset="0"/>
              </a:rPr>
              <a:t>and C </a:t>
            </a:r>
            <a:r>
              <a:rPr lang="en-US" altLang="zh-CN" sz="2600" dirty="0">
                <a:latin typeface="Cambria" panose="02040503050406030204" pitchFamily="18" charset="0"/>
                <a:sym typeface="Wingdings" pitchFamily="2" charset="2"/>
              </a:rPr>
              <a:t> D </a:t>
            </a:r>
            <a:r>
              <a:rPr lang="en-US" altLang="zh-CN" sz="2600" dirty="0">
                <a:latin typeface="Cambria" panose="02040503050406030204" pitchFamily="18" charset="0"/>
              </a:rPr>
              <a:t>are exposed terminals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6400" y="1229380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Wireless Multiple Access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 t="8248" b="17772"/>
          <a:stretch>
            <a:fillRect/>
          </a:stretch>
        </p:blipFill>
        <p:spPr bwMode="auto">
          <a:xfrm>
            <a:off x="1881389" y="3742831"/>
            <a:ext cx="56388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22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16832"/>
            <a:ext cx="8763000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MACA uses a short handshake instead of CSMA (</a:t>
            </a:r>
            <a:r>
              <a:rPr lang="en-US" altLang="zh-CN" sz="2800" dirty="0" err="1">
                <a:solidFill>
                  <a:srgbClr val="132584"/>
                </a:solidFill>
                <a:latin typeface="Cambria" panose="02040503050406030204" pitchFamily="18" charset="0"/>
              </a:rPr>
              <a:t>Karn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, 1990)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802.11 uses a refinement of MACA (later)</a:t>
            </a:r>
          </a:p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Protocol rules:</a:t>
            </a:r>
          </a:p>
          <a:p>
            <a:pPr marL="979487" lvl="1" indent="-514350">
              <a:buFont typeface="+mj-lt"/>
              <a:buAutoNum type="arabicPeriod"/>
            </a:pPr>
            <a:r>
              <a:rPr lang="en-US" altLang="zh-CN" sz="2600" dirty="0">
                <a:latin typeface="Cambria" panose="02040503050406030204" pitchFamily="18" charset="0"/>
              </a:rPr>
              <a:t>A sender node transmits a RTS (Request-To-Send, with frame length)</a:t>
            </a:r>
          </a:p>
          <a:p>
            <a:pPr marL="979487" lvl="1" indent="-514350">
              <a:buFont typeface="+mj-lt"/>
              <a:buAutoNum type="arabicPeriod"/>
            </a:pPr>
            <a:r>
              <a:rPr lang="en-US" altLang="zh-CN" sz="2600" dirty="0">
                <a:latin typeface="Cambria" panose="02040503050406030204" pitchFamily="18" charset="0"/>
              </a:rPr>
              <a:t>The receiver replies with a CTS (Clear-To-Send, with frame length)</a:t>
            </a:r>
          </a:p>
          <a:p>
            <a:pPr marL="979487" lvl="1" indent="-514350">
              <a:buFont typeface="+mj-lt"/>
              <a:buAutoNum type="arabicPeriod"/>
            </a:pPr>
            <a:r>
              <a:rPr lang="en-US" altLang="zh-CN" sz="2600" dirty="0">
                <a:latin typeface="Cambria" panose="02040503050406030204" pitchFamily="18" charset="0"/>
              </a:rPr>
              <a:t>Sender transmits the frame while nodes hearing the CTS stay silent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1196752"/>
            <a:ext cx="784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Multiple Access with Collision Avoidance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8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MACA protocol grants access for A to send to B: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A sends RTS to B [left]; B replies with CTS [right]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A can send with exposed but no hidden terminals</a:t>
            </a:r>
          </a:p>
          <a:p>
            <a:pPr marL="0" indent="0">
              <a:buNone/>
            </a:pP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296" y="1124744"/>
            <a:ext cx="8533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Multiple Access with Collision Avoidance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b="10049"/>
          <a:stretch>
            <a:fillRect/>
          </a:stretch>
        </p:blipFill>
        <p:spPr bwMode="auto">
          <a:xfrm>
            <a:off x="831056" y="3429000"/>
            <a:ext cx="7519988" cy="307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139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28800"/>
            <a:ext cx="8654310" cy="4600081"/>
          </a:xfrm>
        </p:spPr>
        <p:txBody>
          <a:bodyPr/>
          <a:lstStyle/>
          <a:p>
            <a:r>
              <a:rPr lang="fr-FR" sz="2800" dirty="0">
                <a:solidFill>
                  <a:srgbClr val="132584"/>
                </a:solidFill>
                <a:latin typeface="Cambria" panose="02040503050406030204" pitchFamily="18" charset="0"/>
              </a:rPr>
              <a:t>Wireless clients </a:t>
            </a:r>
            <a:r>
              <a:rPr lang="en-US" sz="2800" dirty="0">
                <a:solidFill>
                  <a:srgbClr val="132584"/>
                </a:solidFill>
                <a:latin typeface="Cambria" panose="02040503050406030204" pitchFamily="18" charset="0"/>
              </a:rPr>
              <a:t>associate </a:t>
            </a:r>
            <a:r>
              <a:rPr lang="fr-FR" sz="2800" dirty="0">
                <a:solidFill>
                  <a:srgbClr val="132584"/>
                </a:solidFill>
                <a:latin typeface="Cambria" panose="02040503050406030204" pitchFamily="18" charset="0"/>
              </a:rPr>
              <a:t>to a </a:t>
            </a:r>
            <a:r>
              <a:rPr lang="fr-FR" sz="2800" dirty="0" err="1">
                <a:solidFill>
                  <a:srgbClr val="132584"/>
                </a:solidFill>
                <a:latin typeface="Cambria" panose="02040503050406030204" pitchFamily="18" charset="0"/>
              </a:rPr>
              <a:t>wired</a:t>
            </a:r>
            <a:r>
              <a:rPr lang="fr-FR" sz="2800" dirty="0">
                <a:solidFill>
                  <a:srgbClr val="132584"/>
                </a:solidFill>
                <a:latin typeface="Cambria" panose="02040503050406030204" pitchFamily="18" charset="0"/>
              </a:rPr>
              <a:t> AP (Access Point)</a:t>
            </a:r>
          </a:p>
          <a:p>
            <a:pPr lvl="1"/>
            <a:r>
              <a:rPr lang="fr-FR" sz="2600" dirty="0" err="1">
                <a:latin typeface="Cambria" panose="02040503050406030204" pitchFamily="18" charset="0"/>
              </a:rPr>
              <a:t>Called</a:t>
            </a:r>
            <a:r>
              <a:rPr lang="fr-FR" sz="2600" dirty="0">
                <a:latin typeface="Cambria" panose="02040503050406030204" pitchFamily="18" charset="0"/>
              </a:rPr>
              <a:t> infrastructure mode; </a:t>
            </a:r>
            <a:r>
              <a:rPr lang="fr-FR" sz="2600" dirty="0" err="1">
                <a:latin typeface="Cambria" panose="02040503050406030204" pitchFamily="18" charset="0"/>
              </a:rPr>
              <a:t>there</a:t>
            </a:r>
            <a:r>
              <a:rPr lang="fr-FR" sz="2600" dirty="0">
                <a:latin typeface="Cambria" panose="02040503050406030204" pitchFamily="18" charset="0"/>
              </a:rPr>
              <a:t> </a:t>
            </a:r>
            <a:r>
              <a:rPr lang="fr-FR" sz="2600" dirty="0" err="1">
                <a:latin typeface="Cambria" panose="02040503050406030204" pitchFamily="18" charset="0"/>
              </a:rPr>
              <a:t>is</a:t>
            </a:r>
            <a:r>
              <a:rPr lang="fr-FR" sz="2600" dirty="0">
                <a:latin typeface="Cambria" panose="02040503050406030204" pitchFamily="18" charset="0"/>
              </a:rPr>
              <a:t> </a:t>
            </a:r>
            <a:r>
              <a:rPr lang="fr-FR" sz="2600" dirty="0" err="1">
                <a:latin typeface="Cambria" panose="02040503050406030204" pitchFamily="18" charset="0"/>
              </a:rPr>
              <a:t>a</a:t>
            </a:r>
            <a:r>
              <a:rPr lang="fr-FR" sz="2600" dirty="0" err="1">
                <a:latin typeface="Cambria" panose="02040503050406030204" pitchFamily="18" charset="0"/>
                <a:cs typeface="Arial" charset="0"/>
              </a:rPr>
              <a:t>lso</a:t>
            </a:r>
            <a:r>
              <a:rPr lang="fr-FR" sz="2600" dirty="0">
                <a:latin typeface="Cambria" panose="02040503050406030204" pitchFamily="18" charset="0"/>
                <a:cs typeface="Arial" charset="0"/>
              </a:rPr>
              <a:t> </a:t>
            </a:r>
            <a:r>
              <a:rPr lang="en-US" sz="2600" dirty="0">
                <a:latin typeface="Cambria" panose="02040503050406030204" pitchFamily="18" charset="0"/>
                <a:cs typeface="Arial" charset="0"/>
              </a:rPr>
              <a:t>ad-hoc mode with no AP, but that is rare.</a:t>
            </a:r>
          </a:p>
          <a:p>
            <a:pPr lvl="1">
              <a:buNone/>
            </a:pPr>
            <a:endParaRPr lang="en-US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pSp>
        <p:nvGrpSpPr>
          <p:cNvPr id="8" name="Group 11"/>
          <p:cNvGrpSpPr/>
          <p:nvPr/>
        </p:nvGrpSpPr>
        <p:grpSpPr>
          <a:xfrm>
            <a:off x="1331640" y="3501008"/>
            <a:ext cx="6552728" cy="3456384"/>
            <a:chOff x="762000" y="1447800"/>
            <a:chExt cx="6688931" cy="3667919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3069" y="1742281"/>
              <a:ext cx="5757862" cy="3373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762000" y="1676400"/>
              <a:ext cx="16002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132584"/>
                  </a:solidFill>
                  <a:latin typeface="Cambria" panose="02040503050406030204" pitchFamily="18" charset="0"/>
                </a:rPr>
                <a:t>Access</a:t>
              </a:r>
              <a:br>
                <a:rPr lang="en-US">
                  <a:solidFill>
                    <a:srgbClr val="132584"/>
                  </a:solidFill>
                  <a:latin typeface="Cambria" panose="02040503050406030204" pitchFamily="18" charset="0"/>
                </a:rPr>
              </a:br>
              <a:r>
                <a:rPr lang="en-US">
                  <a:solidFill>
                    <a:srgbClr val="132584"/>
                  </a:solidFill>
                  <a:latin typeface="Cambria" panose="02040503050406030204" pitchFamily="18" charset="0"/>
                </a:rPr>
                <a:t>Point</a:t>
              </a:r>
            </a:p>
          </p:txBody>
        </p:sp>
        <p:sp>
          <p:nvSpPr>
            <p:cNvPr id="12" name="TextBox 5"/>
            <p:cNvSpPr txBox="1">
              <a:spLocks noChangeArrowheads="1"/>
            </p:cNvSpPr>
            <p:nvPr/>
          </p:nvSpPr>
          <p:spPr bwMode="auto">
            <a:xfrm>
              <a:off x="838200" y="3276600"/>
              <a:ext cx="1066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132584"/>
                  </a:solidFill>
                  <a:latin typeface="Cambria" panose="02040503050406030204" pitchFamily="18" charset="0"/>
                </a:rPr>
                <a:t>Client</a:t>
              </a:r>
            </a:p>
          </p:txBody>
        </p:sp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3810000" y="1447800"/>
              <a:ext cx="1981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132584"/>
                  </a:solidFill>
                  <a:latin typeface="Cambria" panose="02040503050406030204" pitchFamily="18" charset="0"/>
                </a:rPr>
                <a:t>To Network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467544" y="980728"/>
            <a:ext cx="8533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802.11 Architecture/Protocol Stack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3A6AD4-BC20-4CDA-842C-5EDEC2855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-34605"/>
            <a:ext cx="9108504" cy="69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67544" y="980728"/>
            <a:ext cx="8533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802.11 Architecture/Protocol Stack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454194" y="1853255"/>
            <a:ext cx="7790214" cy="46000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solidFill>
                  <a:srgbClr val="12357C"/>
                </a:solidFill>
                <a:latin typeface="Cambria" panose="02040503050406030204" pitchFamily="18" charset="0"/>
                <a:cs typeface="Arial" charset="0"/>
              </a:rPr>
              <a:t>MAC is used across different physical layers</a:t>
            </a: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234" y="2348880"/>
            <a:ext cx="8377238" cy="404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422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29319"/>
            <a:ext cx="8295456" cy="4600081"/>
          </a:xfrm>
        </p:spPr>
        <p:txBody>
          <a:bodyPr/>
          <a:lstStyle/>
          <a:p>
            <a:r>
              <a:rPr lang="en-US" altLang="zh-CN" dirty="0">
                <a:solidFill>
                  <a:srgbClr val="12357C"/>
                </a:solidFill>
                <a:latin typeface="Cambria" panose="02040503050406030204" pitchFamily="18" charset="0"/>
              </a:rPr>
              <a:t>Two non-trivial issues: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How long to set the timeout?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How to avoid accepting duplicate frames as new frames ?</a:t>
            </a:r>
          </a:p>
          <a:p>
            <a:r>
              <a:rPr lang="en-US" altLang="zh-CN" dirty="0">
                <a:solidFill>
                  <a:srgbClr val="12357C"/>
                </a:solidFill>
                <a:latin typeface="Cambria" panose="02040503050406030204" pitchFamily="18" charset="0"/>
              </a:rPr>
              <a:t>Want performance in the common case and correctness always</a:t>
            </a:r>
            <a:endParaRPr lang="en-US" dirty="0">
              <a:solidFill>
                <a:srgbClr val="12357C"/>
              </a:solidFill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1196752"/>
            <a:ext cx="6932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Detect errors and retransmit frame</a:t>
            </a:r>
          </a:p>
        </p:txBody>
      </p:sp>
    </p:spTree>
    <p:extLst>
      <p:ext uri="{BB962C8B-B14F-4D97-AF65-F5344CB8AC3E}">
        <p14:creationId xmlns:p14="http://schemas.microsoft.com/office/powerpoint/2010/main" val="151816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29319"/>
            <a:ext cx="8151440" cy="4600081"/>
          </a:xfrm>
        </p:spPr>
        <p:txBody>
          <a:bodyPr/>
          <a:lstStyle/>
          <a:p>
            <a:r>
              <a:rPr lang="en-US" altLang="zh-CN" dirty="0">
                <a:solidFill>
                  <a:srgbClr val="12357C"/>
                </a:solidFill>
                <a:latin typeface="Cambria" panose="02040503050406030204" pitchFamily="18" charset="0"/>
              </a:rPr>
              <a:t>Timeout should be: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Not too big (link goes idle)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Not too small (spurious resend)</a:t>
            </a:r>
          </a:p>
          <a:p>
            <a:r>
              <a:rPr lang="en-US" altLang="zh-CN" dirty="0">
                <a:solidFill>
                  <a:srgbClr val="12357C"/>
                </a:solidFill>
                <a:latin typeface="Cambria" panose="02040503050406030204" pitchFamily="18" charset="0"/>
              </a:rPr>
              <a:t>Fairly easy on a 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Clear worst case, little variation</a:t>
            </a:r>
          </a:p>
          <a:p>
            <a:r>
              <a:rPr lang="en-US" altLang="zh-CN" dirty="0">
                <a:solidFill>
                  <a:srgbClr val="12357C"/>
                </a:solidFill>
                <a:latin typeface="Cambria" panose="02040503050406030204" pitchFamily="18" charset="0"/>
              </a:rPr>
              <a:t>Fairly difficult over the Internet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Much variation, no obvious 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ambria" panose="02040503050406030204" pitchFamily="18" charset="0"/>
              </a:rPr>
              <a:t>We’ll revisit this with TCP (later)</a:t>
            </a:r>
            <a:endParaRPr lang="en-US" sz="2600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1196752"/>
            <a:ext cx="6860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Detect errors and retransmit frame</a:t>
            </a:r>
          </a:p>
        </p:txBody>
      </p:sp>
    </p:spTree>
    <p:extLst>
      <p:ext uri="{BB962C8B-B14F-4D97-AF65-F5344CB8AC3E}">
        <p14:creationId xmlns:p14="http://schemas.microsoft.com/office/powerpoint/2010/main" val="320586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90600" y="980728"/>
            <a:ext cx="678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Detect errors and retransmit frame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200400" y="3124200"/>
            <a:ext cx="0" cy="3276600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>
            <a:off x="5943600" y="3124200"/>
            <a:ext cx="0" cy="3276600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2514600" y="2448580"/>
            <a:ext cx="144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Sender</a:t>
            </a:r>
          </a:p>
        </p:txBody>
      </p:sp>
      <p:sp>
        <p:nvSpPr>
          <p:cNvPr id="11" name="矩形 10"/>
          <p:cNvSpPr/>
          <p:nvPr/>
        </p:nvSpPr>
        <p:spPr>
          <a:xfrm>
            <a:off x="5105400" y="2441588"/>
            <a:ext cx="167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Receiver</a:t>
            </a:r>
          </a:p>
        </p:txBody>
      </p:sp>
      <p:sp>
        <p:nvSpPr>
          <p:cNvPr id="12" name="矩形 11"/>
          <p:cNvSpPr/>
          <p:nvPr/>
        </p:nvSpPr>
        <p:spPr>
          <a:xfrm>
            <a:off x="6172200" y="3896380"/>
            <a:ext cx="167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mbria" panose="02040503050406030204" pitchFamily="18" charset="0"/>
              </a:rPr>
              <a:t>Time</a:t>
            </a:r>
          </a:p>
        </p:txBody>
      </p:sp>
      <p:sp>
        <p:nvSpPr>
          <p:cNvPr id="8" name="左大括号 7"/>
          <p:cNvSpPr/>
          <p:nvPr/>
        </p:nvSpPr>
        <p:spPr bwMode="auto">
          <a:xfrm>
            <a:off x="2819400" y="3263720"/>
            <a:ext cx="219075" cy="1668919"/>
          </a:xfrm>
          <a:prstGeom prst="leftBrac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3409950" y="3276600"/>
            <a:ext cx="2333624" cy="491496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3962400" y="4019574"/>
            <a:ext cx="1740929" cy="400026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>
          <a:xfrm>
            <a:off x="1276349" y="3820180"/>
            <a:ext cx="1543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ambria" panose="02040503050406030204" pitchFamily="18" charset="0"/>
              </a:rPr>
              <a:t>Timeout</a:t>
            </a:r>
          </a:p>
        </p:txBody>
      </p:sp>
      <p:sp>
        <p:nvSpPr>
          <p:cNvPr id="24" name="矩形 23"/>
          <p:cNvSpPr/>
          <p:nvPr/>
        </p:nvSpPr>
        <p:spPr>
          <a:xfrm>
            <a:off x="3990974" y="2934986"/>
            <a:ext cx="1543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Cambria" panose="02040503050406030204" pitchFamily="18" charset="0"/>
              </a:rPr>
              <a:t>Frame</a:t>
            </a:r>
          </a:p>
        </p:txBody>
      </p:sp>
      <p:sp>
        <p:nvSpPr>
          <p:cNvPr id="25" name="矩形 24"/>
          <p:cNvSpPr/>
          <p:nvPr/>
        </p:nvSpPr>
        <p:spPr>
          <a:xfrm>
            <a:off x="4552949" y="4201180"/>
            <a:ext cx="1543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Cambria" panose="02040503050406030204" pitchFamily="18" charset="0"/>
              </a:rPr>
              <a:t>ACK</a:t>
            </a:r>
          </a:p>
        </p:txBody>
      </p:sp>
      <p:sp>
        <p:nvSpPr>
          <p:cNvPr id="28" name="矩形 27"/>
          <p:cNvSpPr/>
          <p:nvPr/>
        </p:nvSpPr>
        <p:spPr>
          <a:xfrm>
            <a:off x="3548062" y="1660469"/>
            <a:ext cx="205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</a:rPr>
              <a:t>Duplicates</a:t>
            </a: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3429000" y="4932640"/>
            <a:ext cx="2305051" cy="401360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>
          <a:xfrm>
            <a:off x="4010024" y="4591026"/>
            <a:ext cx="1543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Cambria" panose="02040503050406030204" pitchFamily="18" charset="0"/>
              </a:rPr>
              <a:t>Frame</a:t>
            </a:r>
          </a:p>
        </p:txBody>
      </p:sp>
      <p:grpSp>
        <p:nvGrpSpPr>
          <p:cNvPr id="41990" name="组合 41989"/>
          <p:cNvGrpSpPr/>
          <p:nvPr/>
        </p:nvGrpSpPr>
        <p:grpSpPr>
          <a:xfrm>
            <a:off x="3698316" y="4177016"/>
            <a:ext cx="533400" cy="438174"/>
            <a:chOff x="7239000" y="3458206"/>
            <a:chExt cx="533400" cy="438174"/>
          </a:xfrm>
        </p:grpSpPr>
        <p:cxnSp>
          <p:nvCxnSpPr>
            <p:cNvPr id="41987" name="直接连接符 41986"/>
            <p:cNvCxnSpPr/>
            <p:nvPr/>
          </p:nvCxnSpPr>
          <p:spPr bwMode="auto">
            <a:xfrm>
              <a:off x="7239000" y="3458206"/>
              <a:ext cx="533400" cy="438174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9" name="直接连接符 41988"/>
            <p:cNvCxnSpPr/>
            <p:nvPr/>
          </p:nvCxnSpPr>
          <p:spPr bwMode="auto">
            <a:xfrm flipV="1">
              <a:off x="7239000" y="3458206"/>
              <a:ext cx="533400" cy="438174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矩形 25"/>
          <p:cNvSpPr/>
          <p:nvPr/>
        </p:nvSpPr>
        <p:spPr>
          <a:xfrm>
            <a:off x="6172200" y="5191780"/>
            <a:ext cx="220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New frame?</a:t>
            </a:r>
          </a:p>
        </p:txBody>
      </p:sp>
    </p:spTree>
    <p:extLst>
      <p:ext uri="{BB962C8B-B14F-4D97-AF65-F5344CB8AC3E}">
        <p14:creationId xmlns:p14="http://schemas.microsoft.com/office/powerpoint/2010/main" val="146687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8" grpId="0" animBg="1"/>
      <p:bldP spid="23" grpId="0"/>
      <p:bldP spid="24" grpId="0"/>
      <p:bldP spid="25" grpId="0"/>
      <p:bldP spid="31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12168" y="1052736"/>
            <a:ext cx="6932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Detect errors and retransmit frame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200400" y="3124200"/>
            <a:ext cx="0" cy="3276600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>
            <a:off x="5943600" y="3124200"/>
            <a:ext cx="0" cy="3276600"/>
          </a:xfrm>
          <a:prstGeom prst="straightConnector1">
            <a:avLst/>
          </a:prstGeom>
          <a:solidFill>
            <a:srgbClr val="DDDDDD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2514600" y="2448580"/>
            <a:ext cx="144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Sender</a:t>
            </a:r>
          </a:p>
        </p:txBody>
      </p:sp>
      <p:sp>
        <p:nvSpPr>
          <p:cNvPr id="11" name="矩形 10"/>
          <p:cNvSpPr/>
          <p:nvPr/>
        </p:nvSpPr>
        <p:spPr>
          <a:xfrm>
            <a:off x="5105400" y="2441588"/>
            <a:ext cx="167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Receiver</a:t>
            </a:r>
          </a:p>
        </p:txBody>
      </p:sp>
      <p:sp>
        <p:nvSpPr>
          <p:cNvPr id="12" name="矩形 11"/>
          <p:cNvSpPr/>
          <p:nvPr/>
        </p:nvSpPr>
        <p:spPr>
          <a:xfrm>
            <a:off x="6172200" y="3896380"/>
            <a:ext cx="167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mbria" panose="02040503050406030204" pitchFamily="18" charset="0"/>
              </a:rPr>
              <a:t>Time</a:t>
            </a:r>
          </a:p>
        </p:txBody>
      </p:sp>
      <p:sp>
        <p:nvSpPr>
          <p:cNvPr id="8" name="左大括号 7"/>
          <p:cNvSpPr/>
          <p:nvPr/>
        </p:nvSpPr>
        <p:spPr bwMode="auto">
          <a:xfrm>
            <a:off x="2819400" y="3263721"/>
            <a:ext cx="209549" cy="1155880"/>
          </a:xfrm>
          <a:prstGeom prst="leftBrac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3409950" y="3276600"/>
            <a:ext cx="2333624" cy="491496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3429000" y="4152948"/>
            <a:ext cx="2274330" cy="571452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>
          <a:xfrm>
            <a:off x="1276349" y="3505200"/>
            <a:ext cx="1543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ambria" panose="02040503050406030204" pitchFamily="18" charset="0"/>
              </a:rPr>
              <a:t>Timeout</a:t>
            </a:r>
          </a:p>
        </p:txBody>
      </p:sp>
      <p:sp>
        <p:nvSpPr>
          <p:cNvPr id="24" name="矩形 23"/>
          <p:cNvSpPr/>
          <p:nvPr/>
        </p:nvSpPr>
        <p:spPr>
          <a:xfrm>
            <a:off x="3990974" y="2934986"/>
            <a:ext cx="1543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Cambria" panose="02040503050406030204" pitchFamily="18" charset="0"/>
              </a:rPr>
              <a:t>Frame</a:t>
            </a:r>
          </a:p>
        </p:txBody>
      </p:sp>
      <p:sp>
        <p:nvSpPr>
          <p:cNvPr id="25" name="矩形 24"/>
          <p:cNvSpPr/>
          <p:nvPr/>
        </p:nvSpPr>
        <p:spPr>
          <a:xfrm>
            <a:off x="4160279" y="3865524"/>
            <a:ext cx="1543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Cambria" panose="02040503050406030204" pitchFamily="18" charset="0"/>
              </a:rPr>
              <a:t>ACK</a:t>
            </a:r>
          </a:p>
        </p:txBody>
      </p:sp>
      <p:sp>
        <p:nvSpPr>
          <p:cNvPr id="28" name="矩形 27"/>
          <p:cNvSpPr/>
          <p:nvPr/>
        </p:nvSpPr>
        <p:spPr>
          <a:xfrm>
            <a:off x="3606084" y="1741236"/>
            <a:ext cx="205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</a:rPr>
              <a:t>Duplicates</a:t>
            </a: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3429000" y="4475440"/>
            <a:ext cx="2305051" cy="401360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>
          <a:xfrm>
            <a:off x="3990974" y="4615190"/>
            <a:ext cx="1543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Cambria" panose="02040503050406030204" pitchFamily="18" charset="0"/>
              </a:rPr>
              <a:t>Frame</a:t>
            </a:r>
          </a:p>
        </p:txBody>
      </p:sp>
      <p:sp>
        <p:nvSpPr>
          <p:cNvPr id="26" name="矩形 25"/>
          <p:cNvSpPr/>
          <p:nvPr/>
        </p:nvSpPr>
        <p:spPr>
          <a:xfrm>
            <a:off x="6172200" y="4876800"/>
            <a:ext cx="220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New frame?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3389154" y="5227545"/>
            <a:ext cx="2274330" cy="571452"/>
          </a:xfrm>
          <a:prstGeom prst="straightConnector1">
            <a:avLst/>
          </a:prstGeom>
          <a:solidFill>
            <a:srgbClr val="DDDDDD"/>
          </a:solidFill>
          <a:ln w="57150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>
          <a:xfrm>
            <a:off x="4120433" y="5486400"/>
            <a:ext cx="1543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Cambria" panose="02040503050406030204" pitchFamily="18" charset="0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55210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8" grpId="0" animBg="1"/>
      <p:bldP spid="23" grpId="0"/>
      <p:bldP spid="24" grpId="0"/>
      <p:bldP spid="25" grpId="0"/>
      <p:bldP spid="31" grpId="0"/>
      <p:bldP spid="2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41287"/>
            <a:ext cx="8439472" cy="4600081"/>
          </a:xfrm>
        </p:spPr>
        <p:txBody>
          <a:bodyPr/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Frames and ACKs must both carry sequence numbers for correctness</a:t>
            </a:r>
          </a:p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To distinguish the current frame from the next one, a single bit (two numbers) is sufficient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Called Stop-and-Wait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1229380"/>
            <a:ext cx="6788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Detect errors and retransmit frame</a:t>
            </a:r>
          </a:p>
        </p:txBody>
      </p:sp>
    </p:spTree>
    <p:extLst>
      <p:ext uri="{BB962C8B-B14F-4D97-AF65-F5344CB8AC3E}">
        <p14:creationId xmlns:p14="http://schemas.microsoft.com/office/powerpoint/2010/main" val="232237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18402</TotalTime>
  <Words>1553</Words>
  <Application>Microsoft Office PowerPoint</Application>
  <PresentationFormat>全屏显示(4:3)</PresentationFormat>
  <Paragraphs>338</Paragraphs>
  <Slides>44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</vt:lpstr>
      <vt:lpstr>Wingdings</vt:lpstr>
      <vt:lpstr>1_自定义设计方案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陈 俊哲</cp:lastModifiedBy>
  <cp:revision>2850</cp:revision>
  <cp:lastPrinted>1601-01-01T00:00:00Z</cp:lastPrinted>
  <dcterms:created xsi:type="dcterms:W3CDTF">1601-01-01T00:00:00Z</dcterms:created>
  <dcterms:modified xsi:type="dcterms:W3CDTF">2022-01-03T13:37:19Z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