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713" r:id="rId2"/>
  </p:sldMasterIdLst>
  <p:notesMasterIdLst>
    <p:notesMasterId r:id="rId51"/>
  </p:notesMasterIdLst>
  <p:handoutMasterIdLst>
    <p:handoutMasterId r:id="rId52"/>
  </p:handoutMasterIdLst>
  <p:sldIdLst>
    <p:sldId id="1231" r:id="rId3"/>
    <p:sldId id="1233" r:id="rId4"/>
    <p:sldId id="1239" r:id="rId5"/>
    <p:sldId id="1240" r:id="rId6"/>
    <p:sldId id="1241" r:id="rId7"/>
    <p:sldId id="1242" r:id="rId8"/>
    <p:sldId id="1243" r:id="rId9"/>
    <p:sldId id="1244" r:id="rId10"/>
    <p:sldId id="1245" r:id="rId11"/>
    <p:sldId id="1246" r:id="rId12"/>
    <p:sldId id="1247" r:id="rId13"/>
    <p:sldId id="1248" r:id="rId14"/>
    <p:sldId id="1249" r:id="rId15"/>
    <p:sldId id="1251" r:id="rId16"/>
    <p:sldId id="1252" r:id="rId17"/>
    <p:sldId id="1253" r:id="rId18"/>
    <p:sldId id="1254" r:id="rId19"/>
    <p:sldId id="1255" r:id="rId20"/>
    <p:sldId id="1256" r:id="rId21"/>
    <p:sldId id="1257" r:id="rId22"/>
    <p:sldId id="1258" r:id="rId23"/>
    <p:sldId id="1259" r:id="rId24"/>
    <p:sldId id="1260" r:id="rId25"/>
    <p:sldId id="1261" r:id="rId26"/>
    <p:sldId id="1262" r:id="rId27"/>
    <p:sldId id="1263" r:id="rId28"/>
    <p:sldId id="1264" r:id="rId29"/>
    <p:sldId id="1265" r:id="rId30"/>
    <p:sldId id="1266" r:id="rId31"/>
    <p:sldId id="1267" r:id="rId32"/>
    <p:sldId id="1268" r:id="rId33"/>
    <p:sldId id="1269" r:id="rId34"/>
    <p:sldId id="1270" r:id="rId35"/>
    <p:sldId id="1271" r:id="rId36"/>
    <p:sldId id="1272" r:id="rId37"/>
    <p:sldId id="1273" r:id="rId38"/>
    <p:sldId id="1274" r:id="rId39"/>
    <p:sldId id="1275" r:id="rId40"/>
    <p:sldId id="1276" r:id="rId41"/>
    <p:sldId id="1277" r:id="rId42"/>
    <p:sldId id="1278" r:id="rId43"/>
    <p:sldId id="1281" r:id="rId44"/>
    <p:sldId id="1282" r:id="rId45"/>
    <p:sldId id="1283" r:id="rId46"/>
    <p:sldId id="1284" r:id="rId47"/>
    <p:sldId id="1285" r:id="rId48"/>
    <p:sldId id="1286" r:id="rId49"/>
    <p:sldId id="1287" r:id="rId50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2357C"/>
    <a:srgbClr val="132584"/>
    <a:srgbClr val="133984"/>
    <a:srgbClr val="FFFF00"/>
    <a:srgbClr val="93052E"/>
    <a:srgbClr val="DDDDDD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8" autoAdjust="0"/>
    <p:restoredTop sz="97168" autoAdjust="0"/>
  </p:normalViewPr>
  <p:slideViewPr>
    <p:cSldViewPr snapToObjects="1">
      <p:cViewPr varScale="1">
        <p:scale>
          <a:sx n="114" d="100"/>
          <a:sy n="114" d="100"/>
        </p:scale>
        <p:origin x="880" y="72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660257-0405-4B46-8A92-ED99DE2B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8EA9DD0-8206-4FA9-8823-4E77461E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76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019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727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3586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510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6751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930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785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1404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0561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80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8046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5639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7847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0539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651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7518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0449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4045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214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1808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53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4302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5678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6318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9347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1009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8634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65355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8382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0590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05478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806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1080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370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13160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154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8513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8412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4753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4240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6775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040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521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868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7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2122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348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2B44-62C9-4F53-89AC-EDE20D48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163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115888"/>
            <a:ext cx="8075612" cy="6208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DD88-0F99-4A92-AF93-FFE816360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9" descr="0952583433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 descr="19楼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2005513101213664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 descr="badgeb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4.jp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200" y="2298918"/>
            <a:ext cx="6629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Design Issues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Routing Algorithms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Congestion Control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Quality of Service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Network Layer of the Internet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29" y="2953340"/>
            <a:ext cx="3838575" cy="3295060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192" y="1844824"/>
            <a:ext cx="5935960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Find the shortest path from A to E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All links are bidirectional, with equal costs in each direction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Can extend model to unequal costs if needed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Optimality property: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Subpaths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of shortest paths are also shortest paths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ABCE is a shortest path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 are ABC, AB, BCE, BC, CE</a:t>
            </a:r>
          </a:p>
        </p:txBody>
      </p:sp>
      <p:sp>
        <p:nvSpPr>
          <p:cNvPr id="23" name="矩形 22"/>
          <p:cNvSpPr/>
          <p:nvPr/>
        </p:nvSpPr>
        <p:spPr>
          <a:xfrm>
            <a:off x="1350584" y="1124744"/>
            <a:ext cx="6893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Shortest Path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4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4" y="2701579"/>
            <a:ext cx="4467226" cy="3699221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1520" y="1982007"/>
            <a:ext cx="8610600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Sink tree for a destination is the union of all shortest paths towards the 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Similarly source tree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Find the sink tree for E</a:t>
            </a:r>
          </a:p>
        </p:txBody>
      </p:sp>
      <p:sp>
        <p:nvSpPr>
          <p:cNvPr id="23" name="矩形 22"/>
          <p:cNvSpPr/>
          <p:nvPr/>
        </p:nvSpPr>
        <p:spPr>
          <a:xfrm>
            <a:off x="3275856" y="1167825"/>
            <a:ext cx="2936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Sink Trees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73016"/>
            <a:ext cx="3838129" cy="3269914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916832"/>
            <a:ext cx="8610600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Implications: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Only need to use destination to follow shortest paths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Each node only need to send to the next hop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Forwarding table at a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Lists next hop for each 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Routing table may know more</a:t>
            </a:r>
          </a:p>
        </p:txBody>
      </p:sp>
      <p:sp>
        <p:nvSpPr>
          <p:cNvPr id="23" name="矩形 22"/>
          <p:cNvSpPr/>
          <p:nvPr/>
        </p:nvSpPr>
        <p:spPr>
          <a:xfrm>
            <a:off x="3275856" y="1167825"/>
            <a:ext cx="2936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Sink Trees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905807"/>
            <a:ext cx="8651252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How to compute shortest paths given the network topology</a:t>
            </a:r>
          </a:p>
          <a:p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With </a:t>
            </a:r>
            <a:r>
              <a:rPr lang="en-US" altLang="zh-CN" sz="2600" dirty="0" err="1">
                <a:solidFill>
                  <a:srgbClr val="FF0000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2600" dirty="0">
                <a:solidFill>
                  <a:srgbClr val="FF0000"/>
                </a:solidFill>
                <a:latin typeface="Cambria" panose="02040503050406030204" pitchFamily="18" charset="0"/>
              </a:rPr>
              <a:t> algorithm</a:t>
            </a:r>
          </a:p>
        </p:txBody>
      </p:sp>
      <p:sp>
        <p:nvSpPr>
          <p:cNvPr id="23" name="矩形 22"/>
          <p:cNvSpPr/>
          <p:nvPr/>
        </p:nvSpPr>
        <p:spPr>
          <a:xfrm>
            <a:off x="1350584" y="1124744"/>
            <a:ext cx="6893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Shortest Path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45024"/>
            <a:ext cx="5766043" cy="29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905807"/>
            <a:ext cx="9128196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ambria" panose="02040503050406030204" pitchFamily="18" charset="0"/>
              </a:rPr>
              <a:t>Dijkstra’s</a:t>
            </a:r>
            <a:r>
              <a:rPr lang="en-US" altLang="zh-CN" dirty="0">
                <a:latin typeface="Cambria" panose="02040503050406030204" pitchFamily="18" charset="0"/>
              </a:rPr>
              <a:t> algorithm computes a sink tree on the graph: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Each link is assigned a non-negative weight/distance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Shortest path is the one with lowest total weight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Using weights of 1 gives paths with fewest hops</a:t>
            </a:r>
            <a:endParaRPr lang="en-US" altLang="zh-CN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Algorithm: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Start with sink, set distance at other nodes to infinity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Relax distance to other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Pick the lowest distance node, add it to sink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Repeat until all nodes are in the sink tree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1760" y="1116033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46349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98483"/>
            <a:ext cx="7434018" cy="34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9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31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477540" cy="37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31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8515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5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31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75175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6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31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36452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3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200" y="2298918"/>
            <a:ext cx="6629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Design Issues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Routing Algorithms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Congestion Control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Quality of Service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Network Layer of the Internet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40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31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621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0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31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3027"/>
            <a:ext cx="7655226" cy="36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31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" y="2057400"/>
            <a:ext cx="770668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80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31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27976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1520" y="1966727"/>
            <a:ext cx="8552132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Finds shortest paths in order of increasing distance from 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Leverages optimality property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Runtime depends on efficiency of extracting min-cost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Superlinear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in network size (grows fast)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Gives complete source/sink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More than needed for forwarding!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But requires complete topology</a:t>
            </a:r>
          </a:p>
        </p:txBody>
      </p:sp>
      <p:sp>
        <p:nvSpPr>
          <p:cNvPr id="23" name="矩形 22"/>
          <p:cNvSpPr/>
          <p:nvPr/>
        </p:nvSpPr>
        <p:spPr>
          <a:xfrm>
            <a:off x="2631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132584"/>
                </a:solidFill>
                <a:latin typeface="Cambria" panose="02040503050406030204" pitchFamily="18" charset="0"/>
              </a:rPr>
              <a:t>Dijkstra’s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 Algorithm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-19692" y="1905807"/>
            <a:ext cx="90561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How to broadcast a message to all nodes in the network with flooding</a:t>
            </a:r>
          </a:p>
          <a:p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Simple mechanism, but inefficient</a:t>
            </a:r>
          </a:p>
        </p:txBody>
      </p:sp>
      <p:sp>
        <p:nvSpPr>
          <p:cNvPr id="23" name="矩形 22"/>
          <p:cNvSpPr/>
          <p:nvPr/>
        </p:nvSpPr>
        <p:spPr>
          <a:xfrm>
            <a:off x="3505200" y="1167825"/>
            <a:ext cx="2398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Flooding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57" y="3505200"/>
            <a:ext cx="459970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1520" y="1966727"/>
            <a:ext cx="8552132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Rule used at each node: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Sends an incoming message on to all other neighbors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Remember the message so that it is only flood once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Inefficient because one node may receive multiple copies of message</a:t>
            </a:r>
          </a:p>
        </p:txBody>
      </p:sp>
      <p:sp>
        <p:nvSpPr>
          <p:cNvPr id="23" name="矩形 22"/>
          <p:cNvSpPr/>
          <p:nvPr/>
        </p:nvSpPr>
        <p:spPr>
          <a:xfrm>
            <a:off x="3505200" y="1167825"/>
            <a:ext cx="2398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Flooding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8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905807"/>
            <a:ext cx="90561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Consider a flood from A; first reaches B via AB, E via AE</a:t>
            </a:r>
          </a:p>
        </p:txBody>
      </p:sp>
      <p:sp>
        <p:nvSpPr>
          <p:cNvPr id="23" name="矩形 22"/>
          <p:cNvSpPr/>
          <p:nvPr/>
        </p:nvSpPr>
        <p:spPr>
          <a:xfrm>
            <a:off x="3505200" y="1167825"/>
            <a:ext cx="2398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Flooding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00004"/>
            <a:ext cx="5617127" cy="32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0" y="1905807"/>
            <a:ext cx="9108504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Next B floods BC, BE, BF, BG, and E floods EB, EC, ED, EF</a:t>
            </a:r>
          </a:p>
        </p:txBody>
      </p:sp>
      <p:sp>
        <p:nvSpPr>
          <p:cNvPr id="23" name="矩形 22"/>
          <p:cNvSpPr/>
          <p:nvPr/>
        </p:nvSpPr>
        <p:spPr>
          <a:xfrm>
            <a:off x="3505200" y="1167825"/>
            <a:ext cx="2398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Flooding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41" y="2743200"/>
            <a:ext cx="7099581" cy="32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905807"/>
            <a:ext cx="869614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C floods CD, CH; D floods DC; F floods FG; G floods GF</a:t>
            </a:r>
          </a:p>
        </p:txBody>
      </p:sp>
      <p:sp>
        <p:nvSpPr>
          <p:cNvPr id="23" name="矩形 22"/>
          <p:cNvSpPr/>
          <p:nvPr/>
        </p:nvSpPr>
        <p:spPr>
          <a:xfrm>
            <a:off x="3505200" y="1167825"/>
            <a:ext cx="2398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Flooding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82" y="2738641"/>
            <a:ext cx="6774118" cy="32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805136" y="980728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Datagrams vs Virtual Circuits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389"/>
              </p:ext>
            </p:extLst>
          </p:nvPr>
        </p:nvGraphicFramePr>
        <p:xfrm>
          <a:off x="201488" y="1700808"/>
          <a:ext cx="8763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2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Issue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Datagram network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Virtual-circuit network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Circuit setup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Not needed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Required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Addressing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Each packet contains the full source &amp; destination address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Each packet contains a short VC 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State information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Routers do not hold state information about connections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Each VC requires router table space per connection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Routing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Each packet is routed independently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Route chosen when VC is set up; all packets follow it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Effect of router failures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None, except for packets lost during the crash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All VCs that passed through the failed router are terminated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Quality of service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Difficult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Easy if enough resources can be allocated in advance for each VC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Congestion control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Difficult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Easy if enough resources can be allocated in advance for each VC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194052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H has no-one to flood … and we’re done</a:t>
            </a:r>
          </a:p>
        </p:txBody>
      </p:sp>
      <p:sp>
        <p:nvSpPr>
          <p:cNvPr id="23" name="矩形 22"/>
          <p:cNvSpPr/>
          <p:nvPr/>
        </p:nvSpPr>
        <p:spPr>
          <a:xfrm>
            <a:off x="3505200" y="1167825"/>
            <a:ext cx="2398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Flooding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8"/>
            <a:ext cx="7403582" cy="330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24324" y="1966727"/>
            <a:ext cx="8624140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Remember message (to stop flood) using source and sequence 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 next message (with higher sequence number) will go through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To make flooding reliable, use ARQ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 receiver acknowledges, and sender resends if needed</a:t>
            </a:r>
          </a:p>
        </p:txBody>
      </p:sp>
      <p:sp>
        <p:nvSpPr>
          <p:cNvPr id="23" name="矩形 22"/>
          <p:cNvSpPr/>
          <p:nvPr/>
        </p:nvSpPr>
        <p:spPr>
          <a:xfrm>
            <a:off x="3505200" y="1167825"/>
            <a:ext cx="2398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Flooding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905807"/>
            <a:ext cx="8928992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Distance vector is a distributed routing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Shortest path computation is split across nodes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Simple, early routing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Used in ARPANET, and RIP (Routing Information Protocol)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One of two main approaches to 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Distributed version of Bellman-Ford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Works, but very slow convergence after some failures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Link-state algorithms are now typically used in practice</a:t>
            </a:r>
          </a:p>
        </p:txBody>
      </p:sp>
      <p:sp>
        <p:nvSpPr>
          <p:cNvPr id="23" name="矩形 22"/>
          <p:cNvSpPr/>
          <p:nvPr/>
        </p:nvSpPr>
        <p:spPr>
          <a:xfrm>
            <a:off x="2250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2038735"/>
            <a:ext cx="8640960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Each node computes its forwarding table in a distributed setting: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Nodes know only the cost to their neighbors; not the topology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Nodes can talk only to their neighbors using messages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All nodes run the same algorithm concurrently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Nodes and links may fail, messages may be lost</a:t>
            </a:r>
          </a:p>
        </p:txBody>
      </p:sp>
      <p:sp>
        <p:nvSpPr>
          <p:cNvPr id="23" name="矩形 22"/>
          <p:cNvSpPr/>
          <p:nvPr/>
        </p:nvSpPr>
        <p:spPr>
          <a:xfrm>
            <a:off x="2250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4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1520" y="1981200"/>
            <a:ext cx="8496944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Consider a simple network. Each node runs on its 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E.g., node A can only talk to nodes B and D</a:t>
            </a:r>
          </a:p>
        </p:txBody>
      </p:sp>
      <p:sp>
        <p:nvSpPr>
          <p:cNvPr id="23" name="矩形 22"/>
          <p:cNvSpPr/>
          <p:nvPr/>
        </p:nvSpPr>
        <p:spPr>
          <a:xfrm>
            <a:off x="2250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79065"/>
            <a:ext cx="8335740" cy="26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3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981200"/>
            <a:ext cx="9108504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First exchange, A hears from B, D and finds 1-hop routes</a:t>
            </a:r>
          </a:p>
          <a:p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A always learns min(B+3, D+7)</a:t>
            </a:r>
          </a:p>
        </p:txBody>
      </p:sp>
      <p:sp>
        <p:nvSpPr>
          <p:cNvPr id="23" name="矩形 22"/>
          <p:cNvSpPr/>
          <p:nvPr/>
        </p:nvSpPr>
        <p:spPr>
          <a:xfrm>
            <a:off x="2250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4" y="3573016"/>
            <a:ext cx="8329578" cy="29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94372" y="2110743"/>
            <a:ext cx="8770116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First exchange for all nodes to find best 1-hop routes</a:t>
            </a:r>
          </a:p>
          <a:p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E.g., B learns min(A+3, C+6, D+3)</a:t>
            </a:r>
          </a:p>
        </p:txBody>
      </p:sp>
      <p:sp>
        <p:nvSpPr>
          <p:cNvPr id="23" name="矩形 22"/>
          <p:cNvSpPr/>
          <p:nvPr/>
        </p:nvSpPr>
        <p:spPr>
          <a:xfrm>
            <a:off x="2250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9" y="3332740"/>
            <a:ext cx="8981395" cy="26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0" y="2132856"/>
            <a:ext cx="9036496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Second exchange for all nodes to find best 2-hop routes</a:t>
            </a:r>
          </a:p>
        </p:txBody>
      </p:sp>
      <p:sp>
        <p:nvSpPr>
          <p:cNvPr id="23" name="矩形 22"/>
          <p:cNvSpPr/>
          <p:nvPr/>
        </p:nvSpPr>
        <p:spPr>
          <a:xfrm>
            <a:off x="2250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40968"/>
            <a:ext cx="8808720" cy="25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981200"/>
            <a:ext cx="8958154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Third exchange for all nodes to find best 3-hop routes</a:t>
            </a:r>
          </a:p>
        </p:txBody>
      </p:sp>
      <p:sp>
        <p:nvSpPr>
          <p:cNvPr id="23" name="矩形 22"/>
          <p:cNvSpPr/>
          <p:nvPr/>
        </p:nvSpPr>
        <p:spPr>
          <a:xfrm>
            <a:off x="2250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40968"/>
            <a:ext cx="8841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1520" y="1981200"/>
            <a:ext cx="8194052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Fourth and subsequent exchanges; converged</a:t>
            </a:r>
          </a:p>
        </p:txBody>
      </p:sp>
      <p:sp>
        <p:nvSpPr>
          <p:cNvPr id="23" name="矩形 22"/>
          <p:cNvSpPr/>
          <p:nvPr/>
        </p:nvSpPr>
        <p:spPr>
          <a:xfrm>
            <a:off x="2250176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5" y="3124200"/>
            <a:ext cx="883570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200" y="2298918"/>
            <a:ext cx="6629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B050"/>
                </a:solidFill>
                <a:latin typeface="Cambria" panose="02040503050406030204" pitchFamily="18" charset="0"/>
              </a:rPr>
              <a:t>Design Issues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Routing Algorithms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Congestion Control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Quality of Service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Network Layer of the Internet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31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966727"/>
            <a:ext cx="8803652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Adding routes: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News travels one hop per exchange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Removing routes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When a node fails, no more exchanges, other nodes forget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But partitions (unreachable nodes in divided network) are a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“Count to infinity” scenario</a:t>
            </a:r>
          </a:p>
        </p:txBody>
      </p:sp>
      <p:sp>
        <p:nvSpPr>
          <p:cNvPr id="23" name="矩形 22"/>
          <p:cNvSpPr/>
          <p:nvPr/>
        </p:nvSpPr>
        <p:spPr>
          <a:xfrm>
            <a:off x="2250176" y="1167825"/>
            <a:ext cx="5217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Dynamics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905807"/>
            <a:ext cx="8784976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Failures can cause DV to “count to infinity” while seeking a path to an unreachable node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b="14086"/>
          <a:stretch>
            <a:fillRect/>
          </a:stretch>
        </p:blipFill>
        <p:spPr bwMode="auto">
          <a:xfrm>
            <a:off x="472102" y="3012503"/>
            <a:ext cx="8239125" cy="294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4994930"/>
            <a:ext cx="265612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2BD8"/>
                </a:solidFill>
                <a:latin typeface="Cambria" panose="02040503050406030204" pitchFamily="18" charset="0"/>
              </a:rPr>
              <a:t>Good news of a path to </a:t>
            </a:r>
            <a:r>
              <a:rPr lang="en-US" sz="2000" b="1" i="1" dirty="0">
                <a:solidFill>
                  <a:srgbClr val="FF2BD8"/>
                </a:solidFill>
                <a:latin typeface="Cambria" panose="02040503050406030204" pitchFamily="18" charset="0"/>
              </a:rPr>
              <a:t>A</a:t>
            </a:r>
            <a:r>
              <a:rPr lang="en-US" sz="2000" b="1" dirty="0">
                <a:solidFill>
                  <a:srgbClr val="FF2BD8"/>
                </a:solidFill>
                <a:latin typeface="Cambria" panose="02040503050406030204" pitchFamily="18" charset="0"/>
              </a:rPr>
              <a:t> spreads quickly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5039056" y="5983069"/>
            <a:ext cx="27382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2BD8"/>
                </a:solidFill>
                <a:latin typeface="Cambria" panose="02040503050406030204" pitchFamily="18" charset="0"/>
              </a:rPr>
              <a:t>Bad news of no path to </a:t>
            </a:r>
            <a:r>
              <a:rPr lang="en-US" sz="2000" b="1" i="1" dirty="0">
                <a:solidFill>
                  <a:srgbClr val="FF2BD8"/>
                </a:solidFill>
                <a:latin typeface="Cambria" panose="02040503050406030204" pitchFamily="18" charset="0"/>
              </a:rPr>
              <a:t>A</a:t>
            </a:r>
            <a:r>
              <a:rPr lang="en-US" sz="2000" b="1" dirty="0">
                <a:solidFill>
                  <a:srgbClr val="FF2BD8"/>
                </a:solidFill>
                <a:latin typeface="Cambria" panose="02040503050406030204" pitchFamily="18" charset="0"/>
              </a:rPr>
              <a:t> is learned slowly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876800" y="32390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BD8"/>
                </a:solidFill>
              </a:rPr>
              <a:t>X</a:t>
            </a:r>
          </a:p>
        </p:txBody>
      </p:sp>
      <p:sp>
        <p:nvSpPr>
          <p:cNvPr id="9" name="矩形 8"/>
          <p:cNvSpPr/>
          <p:nvPr/>
        </p:nvSpPr>
        <p:spPr>
          <a:xfrm>
            <a:off x="2250176" y="1167825"/>
            <a:ext cx="5217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Dynamics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828800"/>
            <a:ext cx="8552132" cy="21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One of two approaches to 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Trades more computation than distance vector for better dynamics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Widely used in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Used in Internet/ARPANET from 1979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Modern networks use OSPF and IS-IS</a:t>
            </a:r>
          </a:p>
        </p:txBody>
      </p:sp>
      <p:sp>
        <p:nvSpPr>
          <p:cNvPr id="23" name="矩形 22"/>
          <p:cNvSpPr/>
          <p:nvPr/>
        </p:nvSpPr>
        <p:spPr>
          <a:xfrm>
            <a:off x="2859776" y="1167825"/>
            <a:ext cx="3845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Link State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3" y="4797152"/>
            <a:ext cx="6097743" cy="17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49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Nodes compute their forwarding table in the same distributed setting as for distance vector: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Nodes know only the cost to their neighbors; not the topology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Nodes can talk only to their neighbors using messages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All nodes run the same algorithm concurrently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Nodes/links may fail, messages may be lost</a:t>
            </a:r>
          </a:p>
        </p:txBody>
      </p:sp>
      <p:sp>
        <p:nvSpPr>
          <p:cNvPr id="23" name="矩形 22"/>
          <p:cNvSpPr/>
          <p:nvPr/>
        </p:nvSpPr>
        <p:spPr>
          <a:xfrm>
            <a:off x="2859776" y="1167825"/>
            <a:ext cx="3845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Link State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21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Proceeds in two phases: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1. Nodes flood topology in the form of link state packets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– Each node learns full topology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2. Each node computes its own forwarding table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– By running </a:t>
            </a:r>
            <a:r>
              <a:rPr lang="en-US" altLang="zh-CN" dirty="0" err="1">
                <a:latin typeface="Cambria" panose="02040503050406030204" pitchFamily="18" charset="0"/>
              </a:rPr>
              <a:t>Dijkstra</a:t>
            </a:r>
            <a:r>
              <a:rPr lang="en-US" altLang="zh-CN" dirty="0">
                <a:latin typeface="Cambria" panose="02040503050406030204" pitchFamily="18" charset="0"/>
              </a:rPr>
              <a:t> (or equivalent)</a:t>
            </a:r>
          </a:p>
        </p:txBody>
      </p:sp>
      <p:sp>
        <p:nvSpPr>
          <p:cNvPr id="23" name="矩形 22"/>
          <p:cNvSpPr/>
          <p:nvPr/>
        </p:nvSpPr>
        <p:spPr>
          <a:xfrm>
            <a:off x="2859776" y="1167825"/>
            <a:ext cx="3845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Link State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95800"/>
            <a:ext cx="6097743" cy="17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21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Phase 1: Topology Dissemination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Each node floods link state packet (LSP) that describes their portion of the topology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200" dirty="0">
              <a:latin typeface="Cambria" panose="020405030504060302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9776" y="1167825"/>
            <a:ext cx="3845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Link State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6" y="3468960"/>
            <a:ext cx="4800600" cy="320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89269"/>
            <a:ext cx="3827308" cy="21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72433"/>
            <a:ext cx="4428594" cy="3228975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-36512" y="1772816"/>
            <a:ext cx="8784976" cy="21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Phase 2: Route Computation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Each node has full topology – By combining all LSPs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Each node simply runs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Dijkstra</a:t>
            </a:r>
            <a:endParaRPr lang="en-US" altLang="zh-CN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3"/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Some replicated computation, but finds required routes directly</a:t>
            </a:r>
          </a:p>
          <a:p>
            <a:pPr lvl="3"/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Compile forwarding table from sink/source tree</a:t>
            </a:r>
          </a:p>
        </p:txBody>
      </p:sp>
      <p:sp>
        <p:nvSpPr>
          <p:cNvPr id="23" name="矩形 22"/>
          <p:cNvSpPr/>
          <p:nvPr/>
        </p:nvSpPr>
        <p:spPr>
          <a:xfrm>
            <a:off x="2859776" y="1167825"/>
            <a:ext cx="3845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Link State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13" y="3861048"/>
            <a:ext cx="2702283" cy="30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79512" y="1872271"/>
            <a:ext cx="8387888" cy="21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Phase 3: Handling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 change, flood updated LSPs, and re-compute routes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– E.g., nodes adjacent to failed link or node initiate</a:t>
            </a:r>
          </a:p>
        </p:txBody>
      </p:sp>
      <p:sp>
        <p:nvSpPr>
          <p:cNvPr id="23" name="矩形 22"/>
          <p:cNvSpPr/>
          <p:nvPr/>
        </p:nvSpPr>
        <p:spPr>
          <a:xfrm>
            <a:off x="2859776" y="1167825"/>
            <a:ext cx="3845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Link State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34" y="3562735"/>
            <a:ext cx="4967770" cy="2818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8871"/>
            <a:ext cx="3466921" cy="24384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3093" y="5786735"/>
            <a:ext cx="412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Link Failure and Node Failure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59576" y="1244025"/>
            <a:ext cx="7503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Distance Vector vs Link State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79362"/>
            <a:ext cx="8851204" cy="35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619672" y="2204864"/>
            <a:ext cx="5029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mbria" panose="02040503050406030204" pitchFamily="18" charset="0"/>
              </a:rPr>
              <a:t>Optimality principle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mbria" panose="02040503050406030204" pitchFamily="18" charset="0"/>
              </a:rPr>
              <a:t>Shortest path algorithm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mbria" panose="02040503050406030204" pitchFamily="18" charset="0"/>
              </a:rPr>
              <a:t>Flooding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mbria" panose="02040503050406030204" pitchFamily="18" charset="0"/>
              </a:rPr>
              <a:t>Distance vector routing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mbria" panose="02040503050406030204" pitchFamily="18" charset="0"/>
              </a:rPr>
              <a:t>Link state routing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mbria" panose="02040503050406030204" pitchFamily="18" charset="0"/>
              </a:rPr>
              <a:t>Hierarchical routing 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33238" y="1244024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Routing Algorithms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71" y="3912564"/>
            <a:ext cx="4104456" cy="19405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00488"/>
            <a:ext cx="4101144" cy="2192808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79512" y="1844824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5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Routing is the process of discovering network paths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Model the network as a graph of nodes and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Decide what to optimize (e.g., fairness vs efficiency)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Update routes for changes in topology (e.g., failures)</a:t>
            </a:r>
          </a:p>
          <a:p>
            <a:pPr lvl="1"/>
            <a:endParaRPr lang="en-US" altLang="zh-CN" sz="2600" dirty="0">
              <a:latin typeface="Cambria" panose="02040503050406030204" pitchFamily="18" charset="0"/>
            </a:endParaRPr>
          </a:p>
          <a:p>
            <a:endParaRPr lang="en-US" altLang="zh-CN" sz="2600" dirty="0">
              <a:latin typeface="Cambria" panose="02040503050406030204" pitchFamily="18" charset="0"/>
            </a:endParaRPr>
          </a:p>
          <a:p>
            <a:endParaRPr lang="en-US" altLang="zh-CN" sz="2600" dirty="0">
              <a:latin typeface="Cambria" panose="02040503050406030204" pitchFamily="18" charset="0"/>
            </a:endParaRPr>
          </a:p>
          <a:p>
            <a:endParaRPr lang="en-US" altLang="zh-CN" sz="2600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Forwarding is the sending of packets along a path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78576" y="1116033"/>
            <a:ext cx="6893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Routing vs Forwarding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844824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Each portion of a best path is also a best path; the union of them to a router is a tree called the sink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Best means fewest hops in the example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31640" y="1052736"/>
            <a:ext cx="6893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The Optimality Principle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838200" y="3276600"/>
            <a:ext cx="7830009" cy="3327582"/>
            <a:chOff x="353965" y="2423635"/>
            <a:chExt cx="9006459" cy="355787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3092" b="14984"/>
            <a:stretch>
              <a:fillRect/>
            </a:stretch>
          </p:blipFill>
          <p:spPr bwMode="auto">
            <a:xfrm>
              <a:off x="353965" y="2526869"/>
              <a:ext cx="8445398" cy="2998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501334" y="5512260"/>
              <a:ext cx="1499199" cy="4607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2BD8"/>
                  </a:solidFill>
                  <a:latin typeface="Cambria" panose="02040503050406030204" pitchFamily="18" charset="0"/>
                </a:rPr>
                <a:t>Network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0343" y="2423635"/>
              <a:ext cx="1875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2BD8"/>
                  </a:solidFill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9464" y="5520804"/>
              <a:ext cx="5190960" cy="4607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2BD8"/>
                  </a:solidFill>
                  <a:latin typeface="Cambria" panose="02040503050406030204" pitchFamily="18" charset="0"/>
                </a:rPr>
                <a:t>Sink tree of best paths to router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02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32" y="2818168"/>
            <a:ext cx="4363968" cy="2411032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905807"/>
            <a:ext cx="8651252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Defining “best” paths with link costs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Many possibilities: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Latency, avoid circuitous paths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Bandwidth, avoid slow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Money, avoid expensive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Hops, to reduce switching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But only consider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Ignore workload, e.g., hotspots</a:t>
            </a:r>
          </a:p>
        </p:txBody>
      </p:sp>
      <p:sp>
        <p:nvSpPr>
          <p:cNvPr id="23" name="矩形 22"/>
          <p:cNvSpPr/>
          <p:nvPr/>
        </p:nvSpPr>
        <p:spPr>
          <a:xfrm>
            <a:off x="1403648" y="1116033"/>
            <a:ext cx="6893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Shortest Path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1905807"/>
            <a:ext cx="8651252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We’ll approximate “best” by a cost function that captures the factors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Often call lowest “shortest”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1. Assign each link a cost (distance)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2. Define best path between each pair of nodes as the path that has the lowest total cost (or is shortest)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3. Pick randomly to any break ties</a:t>
            </a:r>
          </a:p>
        </p:txBody>
      </p:sp>
      <p:sp>
        <p:nvSpPr>
          <p:cNvPr id="23" name="矩形 22"/>
          <p:cNvSpPr/>
          <p:nvPr/>
        </p:nvSpPr>
        <p:spPr>
          <a:xfrm>
            <a:off x="1331640" y="1116033"/>
            <a:ext cx="6893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Shortest Path Routing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18361</TotalTime>
  <Words>1455</Words>
  <Application>Microsoft Office PowerPoint</Application>
  <PresentationFormat>全屏显示(4:3)</PresentationFormat>
  <Paragraphs>277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</vt:lpstr>
      <vt:lpstr>Wingdings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2873</cp:revision>
  <cp:lastPrinted>1601-01-01T00:00:00Z</cp:lastPrinted>
  <dcterms:created xsi:type="dcterms:W3CDTF">1601-01-01T00:00:00Z</dcterms:created>
  <dcterms:modified xsi:type="dcterms:W3CDTF">2022-01-03T02:51:13Z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