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  <p:sldMasterId id="2147483713" r:id="rId2"/>
  </p:sldMasterIdLst>
  <p:notesMasterIdLst>
    <p:notesMasterId r:id="rId26"/>
  </p:notesMasterIdLst>
  <p:handoutMasterIdLst>
    <p:handoutMasterId r:id="rId27"/>
  </p:handoutMasterIdLst>
  <p:sldIdLst>
    <p:sldId id="1076" r:id="rId3"/>
    <p:sldId id="1077" r:id="rId4"/>
    <p:sldId id="1078" r:id="rId5"/>
    <p:sldId id="1079" r:id="rId6"/>
    <p:sldId id="1080" r:id="rId7"/>
    <p:sldId id="1158" r:id="rId8"/>
    <p:sldId id="1082" r:id="rId9"/>
    <p:sldId id="1083" r:id="rId10"/>
    <p:sldId id="1084" r:id="rId11"/>
    <p:sldId id="1085" r:id="rId12"/>
    <p:sldId id="1086" r:id="rId13"/>
    <p:sldId id="1087" r:id="rId14"/>
    <p:sldId id="1088" r:id="rId15"/>
    <p:sldId id="1089" r:id="rId16"/>
    <p:sldId id="1090" r:id="rId17"/>
    <p:sldId id="1091" r:id="rId18"/>
    <p:sldId id="1092" r:id="rId19"/>
    <p:sldId id="1093" r:id="rId20"/>
    <p:sldId id="1135" r:id="rId21"/>
    <p:sldId id="1095" r:id="rId22"/>
    <p:sldId id="1096" r:id="rId23"/>
    <p:sldId id="1097" r:id="rId24"/>
    <p:sldId id="1098" r:id="rId25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584"/>
    <a:srgbClr val="12357C"/>
    <a:srgbClr val="133984"/>
    <a:srgbClr val="00FF00"/>
    <a:srgbClr val="FFFF00"/>
    <a:srgbClr val="93052E"/>
    <a:srgbClr val="DDDDDD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8" autoAdjust="0"/>
    <p:restoredTop sz="85914" autoAdjust="0"/>
  </p:normalViewPr>
  <p:slideViewPr>
    <p:cSldViewPr snapToObjects="1">
      <p:cViewPr varScale="1">
        <p:scale>
          <a:sx n="98" d="100"/>
          <a:sy n="98" d="100"/>
        </p:scale>
        <p:origin x="1340" y="60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660257-0405-4B46-8A92-ED99DE2B1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65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8EA9DD0-8206-4FA9-8823-4E77461E15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944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7598008-789C-45F3-82F9-EBA816C1E664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72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5553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496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7626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539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516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825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3232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22E0A56-2387-45F6-9D4E-FF9A8823F193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561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631CC94-A20E-43A5-B0D8-EE64319D5F52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178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51293E65-1A04-4AB4-9AFA-67179585F142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103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631CC94-A20E-43A5-B0D8-EE64319D5F52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2222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631CC94-A20E-43A5-B0D8-EE64319D5F52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9376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631CC94-A20E-43A5-B0D8-EE64319D5F52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770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3249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235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Deca, </a:t>
            </a:r>
            <a:r>
              <a:rPr lang="en-US" altLang="zh-CN" dirty="0" err="1"/>
              <a:t>hector,Tera</a:t>
            </a:r>
            <a:r>
              <a:rPr lang="en-US" altLang="zh-CN" dirty="0"/>
              <a:t>, Peta, </a:t>
            </a:r>
            <a:r>
              <a:rPr lang="en-US" altLang="zh-CN" dirty="0" err="1"/>
              <a:t>Exa</a:t>
            </a:r>
            <a:r>
              <a:rPr lang="en-US" altLang="zh-CN" dirty="0"/>
              <a:t>,</a:t>
            </a:r>
            <a:r>
              <a:rPr lang="en-US" altLang="zh-CN" baseline="0" dirty="0"/>
              <a:t> Zetta, </a:t>
            </a:r>
            <a:r>
              <a:rPr lang="en-US" altLang="zh-CN" baseline="0" dirty="0" err="1"/>
              <a:t>Yotta</a:t>
            </a:r>
            <a:endParaRPr lang="en-US" altLang="zh-CN" baseline="0" dirty="0"/>
          </a:p>
          <a:p>
            <a:pPr eaLnBrk="1" hangingPunct="1"/>
            <a:endParaRPr lang="en-US" altLang="zh-CN" baseline="0" dirty="0"/>
          </a:p>
          <a:p>
            <a:pPr eaLnBrk="1" hangingPunct="1"/>
            <a:r>
              <a:rPr lang="en-US" altLang="zh-CN" baseline="0" dirty="0"/>
              <a:t>Decimal</a:t>
            </a:r>
          </a:p>
          <a:p>
            <a:pPr eaLnBrk="1" hangingPunct="1"/>
            <a:endParaRPr lang="en-US" altLang="zh-CN" baseline="0" dirty="0"/>
          </a:p>
          <a:p>
            <a:pPr eaLnBrk="1" hangingPunct="1"/>
            <a:r>
              <a:rPr lang="en-US" altLang="zh-CN" baseline="0" dirty="0" err="1"/>
              <a:t>Deci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centi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pico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femto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atto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zepto</a:t>
            </a:r>
            <a:r>
              <a:rPr lang="en-US" altLang="zh-CN" baseline="0" dirty="0"/>
              <a:t>, </a:t>
            </a:r>
            <a:r>
              <a:rPr lang="en-US" altLang="zh-CN" baseline="0" dirty="0" err="1"/>
              <a:t>yocto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268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6C1EB92-A9DA-4FFB-B576-3A66352C70B5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9650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7598008-789C-45F3-82F9-EBA816C1E664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342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7598008-789C-45F3-82F9-EBA816C1E664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719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7598008-789C-45F3-82F9-EBA816C1E664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08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10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C2B44-62C9-4F53-89AC-EDE20D48C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2163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115888"/>
            <a:ext cx="8075612" cy="6208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477000"/>
            <a:ext cx="261302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477000"/>
            <a:ext cx="3048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DD88-0F99-4A92-AF93-FFE816360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9" descr="0952583433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 descr="19楼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2" descr="2005513101213664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141288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Documents and Settings\Administrator\桌面\QQ截图2012120608153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1414"/>
            <a:ext cx="2514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8EB6-7C2D-402B-84B1-AF35443F3FB3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DD5A1-935B-47C6-AA23-AD1F097340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2" descr="badgeb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00" y="2298918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Theoretical Basis for Data Communications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Guided Transmission Media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Wireless Transmission</a:t>
            </a:r>
          </a:p>
          <a:p>
            <a:pPr marL="914400" lvl="1" indent="-457200" algn="l"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Digital Modulation and Multiplexing</a:t>
            </a:r>
          </a:p>
        </p:txBody>
      </p:sp>
      <p:sp>
        <p:nvSpPr>
          <p:cNvPr id="4" name="矩形 3"/>
          <p:cNvSpPr/>
          <p:nvPr/>
        </p:nvSpPr>
        <p:spPr>
          <a:xfrm>
            <a:off x="3543300" y="1350295"/>
            <a:ext cx="255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Contents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71794"/>
            <a:ext cx="8424936" cy="4600081"/>
          </a:xfrm>
        </p:spPr>
        <p:txBody>
          <a:bodyPr/>
          <a:lstStyle/>
          <a:p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</a:rPr>
              <a:t>Very common; used in LANs, telephone lines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Twists reduce radiated signal (interference)</a:t>
            </a:r>
          </a:p>
        </p:txBody>
      </p:sp>
      <p:pic>
        <p:nvPicPr>
          <p:cNvPr id="5" name="Picture 7" descr="02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8902" y="3657600"/>
            <a:ext cx="6642098" cy="2717003"/>
          </a:xfrm>
          <a:prstGeom prst="rect">
            <a:avLst/>
          </a:prstGeom>
          <a:noFill/>
        </p:spPr>
      </p:pic>
      <p:sp>
        <p:nvSpPr>
          <p:cNvPr id="6" name="Rectangle 11"/>
          <p:cNvSpPr/>
          <p:nvPr/>
        </p:nvSpPr>
        <p:spPr bwMode="auto">
          <a:xfrm>
            <a:off x="3124200" y="3343275"/>
            <a:ext cx="2857500" cy="485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2880637" y="2843974"/>
            <a:ext cx="264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Category 5 UTP cable with four twisted pairs</a:t>
            </a:r>
          </a:p>
        </p:txBody>
      </p:sp>
      <p:sp>
        <p:nvSpPr>
          <p:cNvPr id="2" name="矩形 1"/>
          <p:cNvSpPr/>
          <p:nvPr/>
        </p:nvSpPr>
        <p:spPr>
          <a:xfrm>
            <a:off x="2625874" y="949974"/>
            <a:ext cx="405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Wires – Twisted Pair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0" y="3108482"/>
            <a:ext cx="2431977" cy="17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399" y="1966175"/>
            <a:ext cx="8095013" cy="4600081"/>
          </a:xfrm>
        </p:spPr>
        <p:txBody>
          <a:bodyPr/>
          <a:lstStyle/>
          <a:p>
            <a:r>
              <a:rPr lang="en-US" sz="2800" u="sng" dirty="0">
                <a:solidFill>
                  <a:srgbClr val="132584"/>
                </a:solidFill>
                <a:latin typeface="Cambria" panose="02040503050406030204" pitchFamily="18" charset="0"/>
              </a:rPr>
              <a:t>Full-duplex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 link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Used for transmission in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both directions </a:t>
            </a:r>
            <a:r>
              <a:rPr lang="en-US" sz="2400" dirty="0">
                <a:latin typeface="Cambria" panose="02040503050406030204" pitchFamily="18" charset="0"/>
              </a:rPr>
              <a:t>at once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e.g., use different twisted pairs for each direction</a:t>
            </a:r>
          </a:p>
          <a:p>
            <a:r>
              <a:rPr lang="en-US" sz="2800" u="sng" dirty="0">
                <a:solidFill>
                  <a:srgbClr val="132584"/>
                </a:solidFill>
                <a:latin typeface="Cambria" panose="02040503050406030204" pitchFamily="18" charset="0"/>
              </a:rPr>
              <a:t>Half-duplex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 link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Both directions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>
                <a:latin typeface="Cambria" panose="02040503050406030204" pitchFamily="18" charset="0"/>
              </a:rPr>
              <a:t>but</a:t>
            </a:r>
            <a:r>
              <a:rPr lang="en-US" sz="24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not at the same time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e.g., senders take turns on a wireless channel </a:t>
            </a:r>
          </a:p>
          <a:p>
            <a:r>
              <a:rPr lang="en-US" sz="2800" u="sng" dirty="0">
                <a:solidFill>
                  <a:srgbClr val="132584"/>
                </a:solidFill>
                <a:latin typeface="Cambria" panose="02040503050406030204" pitchFamily="18" charset="0"/>
              </a:rPr>
              <a:t>Simplex</a:t>
            </a:r>
            <a:r>
              <a:rPr lang="en-US" sz="2800" dirty="0">
                <a:solidFill>
                  <a:srgbClr val="132584"/>
                </a:solidFill>
                <a:latin typeface="Cambria" panose="02040503050406030204" pitchFamily="18" charset="0"/>
              </a:rPr>
              <a:t> link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Only one fixed direction at all times; not common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1050863"/>
            <a:ext cx="405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Wires – Twisted Pair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46" y="3573016"/>
            <a:ext cx="1753566" cy="1753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217342"/>
            <a:ext cx="1600200" cy="12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905000"/>
            <a:ext cx="8134350" cy="4600081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</a:rPr>
              <a:t>Also common. Better shielding and more bandwidth for longer distances and higher rates than twisted pair.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3048000"/>
            <a:ext cx="7600950" cy="182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657330" y="1052736"/>
            <a:ext cx="39476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Wires-Coaxial Cable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060036"/>
            <a:ext cx="4086902" cy="31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37736" y="1728540"/>
            <a:ext cx="8410727" cy="4600081"/>
          </a:xfrm>
        </p:spPr>
        <p:txBody>
          <a:bodyPr/>
          <a:lstStyle/>
          <a:p>
            <a:r>
              <a:rPr lang="en-US" dirty="0">
                <a:solidFill>
                  <a:srgbClr val="132584"/>
                </a:solidFill>
                <a:latin typeface="Cambria" panose="02040503050406030204" pitchFamily="18" charset="0"/>
              </a:rPr>
              <a:t>Common for high rates and long distances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Long distance ISP links, Fiber-to-the-Home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Light carried in very long, thin strand of glass</a:t>
            </a:r>
          </a:p>
        </p:txBody>
      </p:sp>
      <p:pic>
        <p:nvPicPr>
          <p:cNvPr id="5" name="Picture 7" descr="02-06"/>
          <p:cNvPicPr>
            <a:picLocks noChangeAspect="1" noChangeArrowheads="1"/>
          </p:cNvPicPr>
          <p:nvPr/>
        </p:nvPicPr>
        <p:blipFill>
          <a:blip r:embed="rId3" cstate="print"/>
          <a:srcRect l="53049" t="38404" r="6707" b="40274"/>
          <a:stretch>
            <a:fillRect/>
          </a:stretch>
        </p:blipFill>
        <p:spPr bwMode="auto">
          <a:xfrm>
            <a:off x="3114675" y="4028581"/>
            <a:ext cx="3143250" cy="542925"/>
          </a:xfrm>
          <a:prstGeom prst="rect">
            <a:avLst/>
          </a:prstGeom>
          <a:noFill/>
        </p:spPr>
      </p:pic>
      <p:pic>
        <p:nvPicPr>
          <p:cNvPr id="6" name="Picture 13" descr="Machovka_Torc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7858" y="4085731"/>
            <a:ext cx="1164841" cy="457200"/>
          </a:xfrm>
          <a:prstGeom prst="rect">
            <a:avLst/>
          </a:prstGeom>
        </p:spPr>
      </p:pic>
      <p:pic>
        <p:nvPicPr>
          <p:cNvPr id="7" name="Picture 14" descr="Anonymous_ey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43700" y="3933331"/>
            <a:ext cx="875846" cy="827674"/>
          </a:xfrm>
          <a:prstGeom prst="rect">
            <a:avLst/>
          </a:prstGeom>
        </p:spPr>
      </p:pic>
      <p:sp>
        <p:nvSpPr>
          <p:cNvPr id="8" name="TextBox 15"/>
          <p:cNvSpPr txBox="1"/>
          <p:nvPr/>
        </p:nvSpPr>
        <p:spPr>
          <a:xfrm>
            <a:off x="1137557" y="4866781"/>
            <a:ext cx="1801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Light source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(LED, laser)</a:t>
            </a:r>
          </a:p>
        </p:txBody>
      </p:sp>
      <p:cxnSp>
        <p:nvCxnSpPr>
          <p:cNvPr id="9" name="Straight Arrow Connector 16"/>
          <p:cNvCxnSpPr/>
          <p:nvPr/>
        </p:nvCxnSpPr>
        <p:spPr>
          <a:xfrm rot="16200000" flipV="1">
            <a:off x="1857456" y="4752404"/>
            <a:ext cx="381001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7"/>
          <p:cNvSpPr txBox="1"/>
          <p:nvPr/>
        </p:nvSpPr>
        <p:spPr>
          <a:xfrm>
            <a:off x="6142426" y="5028706"/>
            <a:ext cx="2060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ambria" panose="02040503050406030204" pitchFamily="18" charset="0"/>
              </a:rPr>
              <a:t>Photodetector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2" name="Straight Arrow Connector 18"/>
          <p:cNvCxnSpPr/>
          <p:nvPr/>
        </p:nvCxnSpPr>
        <p:spPr>
          <a:xfrm rot="16200000" flipV="1">
            <a:off x="6981906" y="4885754"/>
            <a:ext cx="381001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/>
          <p:cNvSpPr txBox="1"/>
          <p:nvPr/>
        </p:nvSpPr>
        <p:spPr>
          <a:xfrm>
            <a:off x="3046035" y="4923931"/>
            <a:ext cx="3223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Light trapped by</a:t>
            </a:r>
          </a:p>
          <a:p>
            <a:pPr algn="ctr"/>
            <a:r>
              <a:rPr lang="en-US" dirty="0">
                <a:latin typeface="Cambria" panose="02040503050406030204" pitchFamily="18" charset="0"/>
              </a:rPr>
              <a:t>total internal reflection</a:t>
            </a:r>
          </a:p>
        </p:txBody>
      </p:sp>
      <p:cxnSp>
        <p:nvCxnSpPr>
          <p:cNvPr id="14" name="Straight Arrow Connector 20"/>
          <p:cNvCxnSpPr/>
          <p:nvPr/>
        </p:nvCxnSpPr>
        <p:spPr>
          <a:xfrm rot="16200000" flipV="1">
            <a:off x="4467306" y="4780979"/>
            <a:ext cx="381001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2"/>
          <p:cNvCxnSpPr/>
          <p:nvPr/>
        </p:nvCxnSpPr>
        <p:spPr>
          <a:xfrm>
            <a:off x="2705100" y="432385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/>
          <p:nvPr/>
        </p:nvCxnSpPr>
        <p:spPr>
          <a:xfrm>
            <a:off x="6191250" y="4266706"/>
            <a:ext cx="4191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055971" y="929113"/>
            <a:ext cx="1189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Fiber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06347"/>
            <a:ext cx="8640960" cy="460008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600" dirty="0">
                <a:solidFill>
                  <a:srgbClr val="132584"/>
                </a:solidFill>
                <a:latin typeface="Cambria" panose="02040503050406030204" pitchFamily="18" charset="0"/>
                <a:cs typeface="Arial" charset="0"/>
              </a:rPr>
              <a:t>Fiber has enormous bandwidth (THz) and tiny signal loss</a:t>
            </a:r>
            <a:r>
              <a:rPr lang="en-US" sz="2600" dirty="0">
                <a:latin typeface="Cambria" panose="02040503050406030204" pitchFamily="18" charset="0"/>
                <a:cs typeface="Arial" charset="0"/>
              </a:rPr>
              <a:t>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ambria" panose="02040503050406030204" pitchFamily="18" charset="0"/>
                <a:cs typeface="Arial" charset="0"/>
              </a:rPr>
              <a:t>– </a:t>
            </a:r>
            <a:r>
              <a:rPr lang="en-US" sz="2600" dirty="0">
                <a:latin typeface="Cambria" panose="02040503050406030204" pitchFamily="18" charset="0"/>
                <a:cs typeface="Arial" charset="0"/>
              </a:rPr>
              <a:t>hence high rates over long distances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10966"/>
            <a:ext cx="7157128" cy="381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053623" y="908720"/>
            <a:ext cx="1189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Fiber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7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32928"/>
            <a:ext cx="4933950" cy="4867275"/>
          </a:xfrm>
        </p:spPr>
        <p:txBody>
          <a:bodyPr/>
          <a:lstStyle/>
          <a:p>
            <a:r>
              <a:rPr lang="en-US" sz="2800" u="sng" dirty="0">
                <a:solidFill>
                  <a:srgbClr val="133984"/>
                </a:solidFill>
                <a:latin typeface="Cambria" panose="02040503050406030204" pitchFamily="18" charset="0"/>
              </a:rPr>
              <a:t>Single-mode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Core so narrow (10um) light can’t even bounce around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Used with lasers for long distances, e.g., 100km</a:t>
            </a:r>
          </a:p>
          <a:p>
            <a:pPr lvl="3"/>
            <a:endParaRPr lang="en-US" dirty="0">
              <a:latin typeface="Cambria" panose="02040503050406030204" pitchFamily="18" charset="0"/>
            </a:endParaRPr>
          </a:p>
          <a:p>
            <a:r>
              <a:rPr lang="en-US" sz="2800" u="sng" dirty="0">
                <a:solidFill>
                  <a:srgbClr val="133984"/>
                </a:solidFill>
                <a:latin typeface="Cambria" panose="02040503050406030204" pitchFamily="18" charset="0"/>
              </a:rPr>
              <a:t>Multi-mode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Other main type of fiber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Light can bounce (50um core)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Used with LEDs for cheaper, shorter distance links</a:t>
            </a:r>
          </a:p>
        </p:txBody>
      </p:sp>
      <p:pic>
        <p:nvPicPr>
          <p:cNvPr id="4" name="Picture 7" descr="02-08"/>
          <p:cNvPicPr>
            <a:picLocks noChangeAspect="1" noChangeArrowheads="1"/>
          </p:cNvPicPr>
          <p:nvPr/>
        </p:nvPicPr>
        <p:blipFill>
          <a:blip r:embed="rId3" cstate="print"/>
          <a:srcRect l="2292" t="3500" r="57500" b="16625"/>
          <a:stretch>
            <a:fillRect/>
          </a:stretch>
        </p:blipFill>
        <p:spPr bwMode="auto">
          <a:xfrm>
            <a:off x="5514975" y="1734985"/>
            <a:ext cx="3200400" cy="1766023"/>
          </a:xfrm>
          <a:prstGeom prst="rect">
            <a:avLst/>
          </a:prstGeom>
          <a:noFill/>
        </p:spPr>
      </p:pic>
      <p:pic>
        <p:nvPicPr>
          <p:cNvPr id="5" name="Picture 7" descr="02-08"/>
          <p:cNvPicPr>
            <a:picLocks noChangeAspect="1" noChangeArrowheads="1"/>
          </p:cNvPicPr>
          <p:nvPr/>
        </p:nvPicPr>
        <p:blipFill>
          <a:blip r:embed="rId3" cstate="print"/>
          <a:srcRect l="59167" t="-1939" r="2292" b="14375"/>
          <a:stretch>
            <a:fillRect/>
          </a:stretch>
        </p:blipFill>
        <p:spPr bwMode="auto">
          <a:xfrm>
            <a:off x="5562600" y="3652342"/>
            <a:ext cx="3181350" cy="2007717"/>
          </a:xfrm>
          <a:prstGeom prst="rect">
            <a:avLst/>
          </a:prstGeom>
          <a:noFill/>
        </p:spPr>
      </p:pic>
      <p:sp>
        <p:nvSpPr>
          <p:cNvPr id="6" name="TextBox 8"/>
          <p:cNvSpPr txBox="1"/>
          <p:nvPr/>
        </p:nvSpPr>
        <p:spPr>
          <a:xfrm>
            <a:off x="5978459" y="600075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Fibers in a cable</a:t>
            </a:r>
          </a:p>
        </p:txBody>
      </p:sp>
      <p:cxnSp>
        <p:nvCxnSpPr>
          <p:cNvPr id="7" name="Straight Arrow Connector 9"/>
          <p:cNvCxnSpPr/>
          <p:nvPr/>
        </p:nvCxnSpPr>
        <p:spPr>
          <a:xfrm rot="16200000" flipV="1">
            <a:off x="6943806" y="5857798"/>
            <a:ext cx="381001" cy="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55971" y="908720"/>
            <a:ext cx="1189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Fiber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784976" cy="460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t>Comparison of the properties of wires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t> and fiber: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Arial" charset="0"/>
            </a:endParaRP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969805"/>
              </p:ext>
            </p:extLst>
          </p:nvPr>
        </p:nvGraphicFramePr>
        <p:xfrm>
          <a:off x="290948" y="1700808"/>
          <a:ext cx="8457516" cy="306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Property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Wires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Fiber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Distance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Short</a:t>
                      </a: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(100s of m)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Long (tens</a:t>
                      </a: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of km)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Bandwidth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Moderate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Very High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Cost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Inexpensive 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Less</a:t>
                      </a: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cheap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Convenience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Easy to</a:t>
                      </a: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use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Less</a:t>
                      </a:r>
                      <a:r>
                        <a:rPr lang="en-US" sz="2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 easy</a:t>
                      </a:r>
                      <a:endParaRPr lang="en-US" sz="24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7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Security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Easy to tap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itchFamily="34" charset="0"/>
                        </a:rPr>
                        <a:t>Hard to tap</a:t>
                      </a: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14400" y="486406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357C"/>
                </a:solidFill>
                <a:latin typeface="Cambria" panose="02040503050406030204" pitchFamily="18" charset="0"/>
                <a:ea typeface="+mn-ea"/>
              </a:rPr>
              <a:t>What happens to a signal as it passes over a wire?</a:t>
            </a:r>
          </a:p>
          <a:p>
            <a:pPr algn="l"/>
            <a:r>
              <a:rPr lang="en-US" altLang="zh-CN" sz="2200" dirty="0">
                <a:solidFill>
                  <a:srgbClr val="FF0000"/>
                </a:solidFill>
                <a:latin typeface="Cambria" panose="02040503050406030204" pitchFamily="18" charset="0"/>
                <a:ea typeface="+mn-ea"/>
              </a:rPr>
              <a:t>1. </a:t>
            </a:r>
            <a:r>
              <a:rPr lang="en-US" altLang="zh-CN" sz="2200" dirty="0">
                <a:solidFill>
                  <a:srgbClr val="12357C"/>
                </a:solidFill>
                <a:latin typeface="Cambria" panose="02040503050406030204" pitchFamily="18" charset="0"/>
                <a:ea typeface="+mn-ea"/>
              </a:rPr>
              <a:t>The signal is delayed (propagates at ⅔c)</a:t>
            </a:r>
          </a:p>
          <a:p>
            <a:pPr algn="l"/>
            <a:r>
              <a:rPr lang="en-US" altLang="zh-CN" sz="2200" dirty="0">
                <a:solidFill>
                  <a:srgbClr val="FF0000"/>
                </a:solidFill>
                <a:latin typeface="Cambria" panose="02040503050406030204" pitchFamily="18" charset="0"/>
                <a:ea typeface="+mn-ea"/>
              </a:rPr>
              <a:t>2. </a:t>
            </a:r>
            <a:r>
              <a:rPr lang="en-US" altLang="zh-CN" sz="2200" dirty="0">
                <a:solidFill>
                  <a:srgbClr val="12357C"/>
                </a:solidFill>
                <a:latin typeface="Cambria" panose="02040503050406030204" pitchFamily="18" charset="0"/>
                <a:ea typeface="+mn-ea"/>
              </a:rPr>
              <a:t>The signal is attenuated (goes for m to km)</a:t>
            </a:r>
          </a:p>
          <a:p>
            <a:pPr algn="l"/>
            <a:r>
              <a:rPr lang="en-US" altLang="zh-CN" sz="2200" dirty="0">
                <a:solidFill>
                  <a:srgbClr val="FF0000"/>
                </a:solidFill>
                <a:latin typeface="Cambria" panose="02040503050406030204" pitchFamily="18" charset="0"/>
                <a:ea typeface="+mn-ea"/>
              </a:rPr>
              <a:t>3. </a:t>
            </a:r>
            <a:r>
              <a:rPr lang="en-US" altLang="zh-CN" sz="2200" dirty="0">
                <a:solidFill>
                  <a:srgbClr val="12357C"/>
                </a:solidFill>
                <a:latin typeface="Cambria" panose="02040503050406030204" pitchFamily="18" charset="0"/>
                <a:ea typeface="+mn-ea"/>
              </a:rPr>
              <a:t>Frequencies above a cutoff are highly attenuated</a:t>
            </a:r>
          </a:p>
          <a:p>
            <a:pPr algn="l"/>
            <a:r>
              <a:rPr lang="en-US" altLang="zh-CN" sz="2200" dirty="0">
                <a:solidFill>
                  <a:srgbClr val="FF0000"/>
                </a:solidFill>
                <a:latin typeface="Cambria" panose="02040503050406030204" pitchFamily="18" charset="0"/>
                <a:ea typeface="+mn-ea"/>
              </a:rPr>
              <a:t>4. </a:t>
            </a:r>
            <a:r>
              <a:rPr lang="en-US" altLang="zh-CN" sz="2200" dirty="0">
                <a:solidFill>
                  <a:srgbClr val="12357C"/>
                </a:solidFill>
                <a:latin typeface="Cambria" panose="02040503050406030204" pitchFamily="18" charset="0"/>
                <a:ea typeface="+mn-ea"/>
              </a:rPr>
              <a:t>Noise is added to the signal (later, causes errors)</a:t>
            </a:r>
            <a:endParaRPr lang="zh-CN" altLang="en-US" sz="2200" dirty="0">
              <a:solidFill>
                <a:srgbClr val="12357C"/>
              </a:solidFill>
              <a:latin typeface="Cambria" panose="020405030504060302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5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305050"/>
            <a:ext cx="7315201" cy="40195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latin typeface="Cambria" panose="02040503050406030204" pitchFamily="18" charset="0"/>
              </a:rPr>
              <a:t>Electromagnetic Spectrum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latin typeface="Cambria" panose="02040503050406030204" pitchFamily="18" charset="0"/>
              </a:rPr>
              <a:t>Radio Transmission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latin typeface="Cambria" panose="02040503050406030204" pitchFamily="18" charset="0"/>
              </a:rPr>
              <a:t>Microwave Transmission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latin typeface="Cambria" panose="02040503050406030204" pitchFamily="18" charset="0"/>
              </a:rPr>
              <a:t>Light Transmission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dirty="0">
                <a:latin typeface="Cambria" panose="02040503050406030204" pitchFamily="18" charset="0"/>
              </a:rPr>
              <a:t>Wireless vs. Wires/Fiber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874" y="1241792"/>
            <a:ext cx="18329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Wireless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892480" cy="4600081"/>
          </a:xfrm>
        </p:spPr>
        <p:txBody>
          <a:bodyPr/>
          <a:lstStyle/>
          <a:p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Different bands have different uses: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Radio: wide-area broadcast; Infrared/Light: line-of-sight 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Microwave: LANs and </a:t>
            </a:r>
            <a:r>
              <a:rPr lang="en-US" dirty="0" err="1">
                <a:latin typeface="Cambria" panose="02040503050406030204" pitchFamily="18" charset="0"/>
              </a:rPr>
              <a:t>3G</a:t>
            </a:r>
            <a:r>
              <a:rPr lang="en-US" dirty="0">
                <a:latin typeface="Cambria" panose="02040503050406030204" pitchFamily="18" charset="0"/>
              </a:rPr>
              <a:t>/</a:t>
            </a:r>
            <a:r>
              <a:rPr lang="en-US" dirty="0" err="1">
                <a:latin typeface="Cambria" panose="02040503050406030204" pitchFamily="18" charset="0"/>
              </a:rPr>
              <a:t>4G</a:t>
            </a:r>
            <a:r>
              <a:rPr lang="en-US" dirty="0">
                <a:latin typeface="Cambria" panose="02040503050406030204" pitchFamily="18" charset="0"/>
              </a:rPr>
              <a:t>/</a:t>
            </a:r>
            <a:r>
              <a:rPr lang="en-US" dirty="0" err="1">
                <a:latin typeface="Cambria" panose="02040503050406030204" pitchFamily="18" charset="0"/>
              </a:rPr>
              <a:t>5G</a:t>
            </a:r>
            <a:r>
              <a:rPr lang="en-US" dirty="0">
                <a:latin typeface="Cambria" panose="02040503050406030204" pitchFamily="18" charset="0"/>
              </a:rPr>
              <a:t>; 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grpSp>
        <p:nvGrpSpPr>
          <p:cNvPr id="10" name="Group 14"/>
          <p:cNvGrpSpPr/>
          <p:nvPr/>
        </p:nvGrpSpPr>
        <p:grpSpPr>
          <a:xfrm>
            <a:off x="971600" y="2636912"/>
            <a:ext cx="7056784" cy="4075533"/>
            <a:chOff x="1452562" y="2926321"/>
            <a:chExt cx="6048375" cy="340753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2562" y="2926321"/>
              <a:ext cx="6048375" cy="340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6"/>
            <p:cNvSpPr/>
            <p:nvPr/>
          </p:nvSpPr>
          <p:spPr>
            <a:xfrm>
              <a:off x="3590925" y="3200400"/>
              <a:ext cx="733425" cy="40957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Cambria" panose="02040503050406030204" pitchFamily="18" charset="0"/>
                </a:rPr>
                <a:t>Microwave</a:t>
              </a: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6228184" y="2164794"/>
            <a:ext cx="2248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Networking focus</a:t>
            </a:r>
          </a:p>
        </p:txBody>
      </p:sp>
      <p:cxnSp>
        <p:nvCxnSpPr>
          <p:cNvPr id="15" name="Straight Arrow Connector 17"/>
          <p:cNvCxnSpPr/>
          <p:nvPr/>
        </p:nvCxnSpPr>
        <p:spPr bwMode="auto">
          <a:xfrm rot="10800000">
            <a:off x="5796136" y="2378927"/>
            <a:ext cx="4476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107504" y="1268760"/>
            <a:ext cx="8780814" cy="4930281"/>
          </a:xfrm>
        </p:spPr>
        <p:txBody>
          <a:bodyPr/>
          <a:lstStyle/>
          <a:p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Fortunately, there are also unlicensed (“ISM”) bands: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Free for use at low power; devices manage interference</a:t>
            </a:r>
          </a:p>
          <a:p>
            <a:pPr lvl="2"/>
            <a:r>
              <a:rPr lang="en-US" dirty="0">
                <a:latin typeface="Cambria" panose="02040503050406030204" pitchFamily="18" charset="0"/>
              </a:rPr>
              <a:t>Widely used for networking; </a:t>
            </a:r>
            <a:r>
              <a:rPr lang="en-US" dirty="0" err="1">
                <a:latin typeface="Cambria" panose="02040503050406030204" pitchFamily="18" charset="0"/>
              </a:rPr>
              <a:t>WiFi</a:t>
            </a:r>
            <a:r>
              <a:rPr lang="en-US" dirty="0">
                <a:latin typeface="Cambria" panose="02040503050406030204" pitchFamily="18" charset="0"/>
              </a:rPr>
              <a:t>, Bluetooth, </a:t>
            </a:r>
            <a:r>
              <a:rPr lang="en-US" dirty="0" err="1">
                <a:latin typeface="Cambria" panose="02040503050406030204" pitchFamily="18" charset="0"/>
              </a:rPr>
              <a:t>Zigbee</a:t>
            </a:r>
            <a:r>
              <a:rPr lang="en-US" dirty="0">
                <a:latin typeface="Cambria" panose="02040503050406030204" pitchFamily="18" charset="0"/>
              </a:rPr>
              <a:t>, etc.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683568" y="2979871"/>
            <a:ext cx="8091570" cy="3473465"/>
            <a:chOff x="1408906" y="3378922"/>
            <a:chExt cx="7101967" cy="27864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8906" y="3378922"/>
              <a:ext cx="6030119" cy="2786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210492" y="4429125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mbria" panose="02040503050406030204" pitchFamily="18" charset="0"/>
                </a:rPr>
                <a:t>802.11</a:t>
              </a:r>
            </a:p>
            <a:p>
              <a:pPr algn="ctr"/>
              <a:r>
                <a:rPr lang="en-US" sz="1400" dirty="0">
                  <a:latin typeface="Cambria" panose="02040503050406030204" pitchFamily="18" charset="0"/>
                </a:rPr>
                <a:t>b/g/n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729" y="4524375"/>
              <a:ext cx="1348144" cy="296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latin typeface="Cambria" panose="02040503050406030204" pitchFamily="18" charset="0"/>
                </a:rPr>
                <a:t>802.11a/g/n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6869860" y="4672518"/>
              <a:ext cx="292869" cy="185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62600" y="4457700"/>
              <a:ext cx="1323975" cy="533400"/>
            </a:xfrm>
            <a:prstGeom prst="ellipse">
              <a:avLst/>
            </a:prstGeom>
            <a:solidFill>
              <a:srgbClr val="FF2BD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mbria" panose="020405030504060302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495675" y="4486275"/>
              <a:ext cx="466725" cy="466725"/>
            </a:xfrm>
            <a:prstGeom prst="ellipse">
              <a:avLst/>
            </a:prstGeom>
            <a:solidFill>
              <a:srgbClr val="FF2BD8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mbria" panose="020405030504060302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936156" y="4729163"/>
              <a:ext cx="27622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3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6592" y="1258416"/>
            <a:ext cx="8807896" cy="4114800"/>
          </a:xfrm>
        </p:spPr>
        <p:txBody>
          <a:bodyPr/>
          <a:lstStyle/>
          <a:p>
            <a:r>
              <a:rPr lang="en-US" dirty="0">
                <a:solidFill>
                  <a:srgbClr val="133984"/>
                </a:solidFill>
                <a:latin typeface="Cambria" panose="02040503050406030204" pitchFamily="18" charset="0"/>
              </a:rPr>
              <a:t>Foundation on which other layers build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</a:rPr>
              <a:t>Properties of wires, fiber, wireless limit what the network can do</a:t>
            </a:r>
          </a:p>
          <a:p>
            <a:pPr lvl="1"/>
            <a:endParaRPr lang="en-US" dirty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133984"/>
                </a:solidFill>
                <a:latin typeface="Cambria" panose="02040503050406030204" pitchFamily="18" charset="0"/>
              </a:rPr>
              <a:t>Key problem is to send (digital) bits using only (analog) signals</a:t>
            </a:r>
          </a:p>
          <a:p>
            <a:pPr lvl="1"/>
            <a:r>
              <a:rPr lang="en-US" sz="2600" dirty="0">
                <a:latin typeface="Cambria" panose="02040503050406030204" pitchFamily="18" charset="0"/>
              </a:rPr>
              <a:t>This is called </a:t>
            </a:r>
            <a:r>
              <a:rPr lang="en-US" sz="2600" dirty="0">
                <a:solidFill>
                  <a:srgbClr val="FF0000"/>
                </a:solidFill>
                <a:latin typeface="Cambria" panose="02040503050406030204" pitchFamily="18" charset="0"/>
              </a:rPr>
              <a:t>modulation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grpSp>
        <p:nvGrpSpPr>
          <p:cNvPr id="7" name="Group 26"/>
          <p:cNvGrpSpPr/>
          <p:nvPr/>
        </p:nvGrpSpPr>
        <p:grpSpPr>
          <a:xfrm>
            <a:off x="6372200" y="4006553"/>
            <a:ext cx="2362200" cy="2590799"/>
            <a:chOff x="6753225" y="2638425"/>
            <a:chExt cx="1447800" cy="1920875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753225" y="4178300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753225" y="3797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753225" y="3416300"/>
              <a:ext cx="14478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753225" y="265747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177446" y="4162425"/>
              <a:ext cx="610470" cy="26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Physical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298574" y="3797300"/>
              <a:ext cx="350751" cy="26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Link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161095" y="3432175"/>
              <a:ext cx="601899" cy="26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Network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113328" y="3035300"/>
              <a:ext cx="679969" cy="26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Transport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7120320" y="2638425"/>
              <a:ext cx="770759" cy="265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Application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25915"/>
            <a:ext cx="2066925" cy="1635369"/>
          </a:xfrm>
          <a:prstGeom prst="rect">
            <a:avLst/>
          </a:prstGeom>
        </p:spPr>
      </p:pic>
      <p:sp>
        <p:nvSpPr>
          <p:cNvPr id="19" name="TextBox 10"/>
          <p:cNvSpPr txBox="1"/>
          <p:nvPr/>
        </p:nvSpPr>
        <p:spPr>
          <a:xfrm>
            <a:off x="2810161" y="5786735"/>
            <a:ext cx="144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24164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4457700" y="2323651"/>
            <a:ext cx="4572000" cy="2326033"/>
            <a:chOff x="4572000" y="2276026"/>
            <a:chExt cx="4572000" cy="2326033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4572000" y="2276026"/>
            <a:ext cx="4572000" cy="2326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8" name="Image" r:id="rId4" imgW="22882540" imgH="11644444" progId="">
                    <p:embed/>
                  </p:oleObj>
                </mc:Choice>
                <mc:Fallback>
                  <p:oleObj name="Image" r:id="rId4" imgW="22882540" imgH="1164444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276026"/>
                          <a:ext cx="4572000" cy="2326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9"/>
            <p:cNvSpPr/>
            <p:nvPr/>
          </p:nvSpPr>
          <p:spPr bwMode="auto">
            <a:xfrm>
              <a:off x="6534150" y="4257675"/>
              <a:ext cx="400050" cy="3429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571500" y="2083428"/>
            <a:ext cx="3652838" cy="2691144"/>
            <a:chOff x="438150" y="2083428"/>
            <a:chExt cx="3652838" cy="2691144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438150" y="2083428"/>
            <a:ext cx="3652838" cy="2691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9" name="Image" r:id="rId6" imgW="15796825" imgH="11644444" progId="">
                    <p:embed/>
                  </p:oleObj>
                </mc:Choice>
                <mc:Fallback>
                  <p:oleObj name="Image" r:id="rId6" imgW="15796825" imgH="1164444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" y="2083428"/>
                          <a:ext cx="3652838" cy="2691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1"/>
            <p:cNvSpPr/>
            <p:nvPr/>
          </p:nvSpPr>
          <p:spPr bwMode="auto">
            <a:xfrm>
              <a:off x="1981200" y="4410075"/>
              <a:ext cx="400050" cy="3429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57725" y="4829175"/>
            <a:ext cx="4324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00FF"/>
              </a:buClr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t>In the HF band, radio waves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charset="0"/>
              </a:rPr>
              <a:t>bounce off the ionosphere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81000" y="4810125"/>
            <a:ext cx="4324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In the VLF, LF, and MF bands, radio waves follow the curvature of the earth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1340768"/>
            <a:ext cx="8753475" cy="4600081"/>
          </a:xfrm>
        </p:spPr>
        <p:txBody>
          <a:bodyPr/>
          <a:lstStyle/>
          <a:p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Radio signals penetrate buildings well and propagate for long distances with </a:t>
            </a:r>
            <a:r>
              <a:rPr lang="en-US" sz="2800" u="sng" dirty="0">
                <a:solidFill>
                  <a:srgbClr val="133984"/>
                </a:solidFill>
                <a:latin typeface="Cambria" panose="02040503050406030204" pitchFamily="18" charset="0"/>
              </a:rPr>
              <a:t>path loss</a:t>
            </a:r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4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867275"/>
          </a:xfrm>
        </p:spPr>
        <p:txBody>
          <a:bodyPr/>
          <a:lstStyle/>
          <a:p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Microwaves have much bandwidth and are widely used indoors (</a:t>
            </a:r>
            <a:r>
              <a:rPr lang="en-US" sz="2800" dirty="0" err="1">
                <a:solidFill>
                  <a:srgbClr val="133984"/>
                </a:solidFill>
                <a:latin typeface="Cambria" panose="02040503050406030204" pitchFamily="18" charset="0"/>
              </a:rPr>
              <a:t>WiFi</a:t>
            </a:r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) and outdoors (4G, satellites)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Signal is attenuated/reflected by everyday objects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Strength varies with mobility due multipath fading, etc.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67063"/>
            <a:ext cx="8027111" cy="335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208912" cy="4600081"/>
          </a:xfrm>
        </p:spPr>
        <p:txBody>
          <a:bodyPr/>
          <a:lstStyle/>
          <a:p>
            <a:r>
              <a:rPr lang="en-US" sz="2800" dirty="0">
                <a:solidFill>
                  <a:srgbClr val="133984"/>
                </a:solidFill>
                <a:latin typeface="Cambria" panose="02040503050406030204" pitchFamily="18" charset="0"/>
              </a:rPr>
              <a:t>Line-of-sight light (no fiber) can be used for links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Light is highly directional, has much bandwidth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Use of LEDs/cameras and lasers/</a:t>
            </a:r>
            <a:r>
              <a:rPr lang="en-US" sz="2400" dirty="0" err="1">
                <a:latin typeface="Cambria" panose="02040503050406030204" pitchFamily="18" charset="0"/>
              </a:rPr>
              <a:t>photodetectors</a:t>
            </a:r>
            <a:endParaRPr lang="en-US" sz="2400" dirty="0">
              <a:latin typeface="Cambria" panose="02040503050406030204" pitchFamily="18" charset="0"/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1447799" y="3429000"/>
            <a:ext cx="6477001" cy="2895600"/>
            <a:chOff x="4926269" y="3743325"/>
            <a:chExt cx="3960556" cy="17430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6269" y="3743325"/>
              <a:ext cx="2131756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62775" y="3790950"/>
              <a:ext cx="1924050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1144" y="2895600"/>
            <a:ext cx="1704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43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268760"/>
            <a:ext cx="8006238" cy="4600081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Wireless:</a:t>
            </a:r>
          </a:p>
          <a:p>
            <a:pPr lvl="2">
              <a:buFont typeface="Arial" pitchFamily="34" charset="0"/>
              <a:buChar char="+"/>
            </a:pP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Easy and inexpensive to deploy</a:t>
            </a:r>
          </a:p>
          <a:p>
            <a:pPr lvl="2">
              <a:buFont typeface="Arial" pitchFamily="34" charset="0"/>
              <a:buChar char="+"/>
            </a:pP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Naturally supports mobility</a:t>
            </a:r>
          </a:p>
          <a:p>
            <a:pPr lvl="2">
              <a:buFont typeface="Arial" pitchFamily="34" charset="0"/>
              <a:buChar char="+"/>
            </a:pP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Naturally supports broadcast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Transmissions interfere and must be managed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Signal strengths hence data rates vary greatly</a:t>
            </a:r>
          </a:p>
          <a:p>
            <a:r>
              <a:rPr lang="en-US" sz="2800" dirty="0">
                <a:latin typeface="Cambria" panose="02040503050406030204" pitchFamily="18" charset="0"/>
              </a:rPr>
              <a:t>Wires/Fiber:</a:t>
            </a:r>
          </a:p>
          <a:p>
            <a:pPr lvl="2">
              <a:buFont typeface="Arial" pitchFamily="34" charset="0"/>
              <a:buChar char="+"/>
            </a:pP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Easy to engineer a fixed data rate over point-to-point links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Can be expensive to deploy, esp. over distances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Doesn’t readily support mobility or broadcast</a:t>
            </a:r>
          </a:p>
          <a:p>
            <a:pPr lvl="2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242644"/>
            <a:ext cx="8115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We’ll start with an abstraction of a physical channel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+mn-ea"/>
              </a:rPr>
              <a:t>Rate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+mn-ea"/>
              </a:rPr>
              <a:t>(or bandwidth, capacity, speed) in bits/second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+mn-ea"/>
              </a:rPr>
              <a:t>Delay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+mn-ea"/>
              </a:rPr>
              <a:t>in seconds, related to length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Other important properties: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" panose="02040503050406030204" pitchFamily="18" charset="0"/>
              </a:rPr>
              <a:t>Whether the channel is broadcast, and its error rate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066800" y="5114801"/>
            <a:ext cx="685800" cy="685800"/>
          </a:xfrm>
          <a:prstGeom prst="ellipse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010400" y="5114801"/>
            <a:ext cx="685800" cy="685800"/>
          </a:xfrm>
          <a:prstGeom prst="ellipse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1905000" y="5267201"/>
            <a:ext cx="4953000" cy="304800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五边形 7"/>
          <p:cNvSpPr/>
          <p:nvPr/>
        </p:nvSpPr>
        <p:spPr bwMode="auto">
          <a:xfrm>
            <a:off x="3352800" y="4733801"/>
            <a:ext cx="1981200" cy="381000"/>
          </a:xfrm>
          <a:prstGeom prst="homePlate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24250" y="4653136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2250" y="5724401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Delay D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362450" y="5719936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Rate R</a:t>
            </a:r>
          </a:p>
        </p:txBody>
      </p:sp>
    </p:spTree>
    <p:extLst>
      <p:ext uri="{BB962C8B-B14F-4D97-AF65-F5344CB8AC3E}">
        <p14:creationId xmlns:p14="http://schemas.microsoft.com/office/powerpoint/2010/main" val="89361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15240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Latency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 is the delay to send a message over a link</a:t>
            </a:r>
          </a:p>
          <a:p>
            <a:pPr algn="l"/>
            <a:endParaRPr lang="en-US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–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Transmission delay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: time to put M-bit message “on the wire”</a:t>
            </a: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</a:rPr>
              <a:t>T-delay = M (bits) / Rate (bits/sec) = M/R seconds</a:t>
            </a:r>
          </a:p>
          <a:p>
            <a:pPr algn="l"/>
            <a:endParaRPr lang="en-US" altLang="zh-CN" sz="22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–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Propagation delay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: time for bits to propagate across the wire</a:t>
            </a: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sz="220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</a:rPr>
              <a:t>P-delay = Length / speed of signals = Length / ⅔c = D seconds</a:t>
            </a:r>
          </a:p>
          <a:p>
            <a:pPr algn="l"/>
            <a:endParaRPr lang="en-US" altLang="zh-CN" sz="22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– Combining the two terms we have:</a:t>
            </a:r>
            <a:endParaRPr lang="zh-CN" altLang="en-US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40" y="5548769"/>
            <a:ext cx="2200812" cy="7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524000"/>
            <a:ext cx="76962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The main prefixes we use:</a:t>
            </a: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• Use powers of 10 for rates, 2 for storage</a:t>
            </a:r>
          </a:p>
          <a:p>
            <a:pPr algn="l"/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latin typeface="Cambria" panose="02040503050406030204" pitchFamily="18" charset="0"/>
              </a:rPr>
              <a:t>1 Mbps = 1,000,000 bps, 1 KB = 2</a:t>
            </a:r>
            <a:r>
              <a:rPr lang="en-US" altLang="zh-CN" sz="2000" baseline="30000" dirty="0">
                <a:latin typeface="Cambria" panose="02040503050406030204" pitchFamily="18" charset="0"/>
              </a:rPr>
              <a:t>10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dirty="0">
                <a:latin typeface="Cambria" panose="02040503050406030204" pitchFamily="18" charset="0"/>
              </a:rPr>
              <a:t>bytes</a:t>
            </a:r>
          </a:p>
          <a:p>
            <a:pPr algn="l"/>
            <a:endParaRPr lang="en-US" altLang="zh-CN" sz="20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• “B” is for bytes, “b” is for bits</a:t>
            </a:r>
            <a:endParaRPr lang="zh-CN" altLang="en-US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56442"/>
              </p:ext>
            </p:extLst>
          </p:nvPr>
        </p:nvGraphicFramePr>
        <p:xfrm>
          <a:off x="1371600" y="2104256"/>
          <a:ext cx="65847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132584"/>
                          </a:solidFill>
                          <a:latin typeface="Cambria" panose="02040503050406030204" pitchFamily="18" charset="0"/>
                        </a:rPr>
                        <a:t>Prefix</a:t>
                      </a:r>
                      <a:endParaRPr lang="zh-CN" altLang="en-US" sz="2400" b="1" dirty="0">
                        <a:solidFill>
                          <a:srgbClr val="132584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132584"/>
                          </a:solidFill>
                          <a:latin typeface="Cambria" panose="02040503050406030204" pitchFamily="18" charset="0"/>
                        </a:rPr>
                        <a:t>Exp.</a:t>
                      </a:r>
                      <a:endParaRPr lang="zh-CN" altLang="en-US" sz="2400" b="1" dirty="0">
                        <a:solidFill>
                          <a:srgbClr val="132584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132584"/>
                          </a:solidFill>
                          <a:latin typeface="Cambria" panose="02040503050406030204" pitchFamily="18" charset="0"/>
                        </a:rPr>
                        <a:t>Prefix</a:t>
                      </a:r>
                      <a:endParaRPr lang="zh-CN" altLang="en-US" sz="2400" b="1" dirty="0">
                        <a:solidFill>
                          <a:srgbClr val="132584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132584"/>
                          </a:solidFill>
                          <a:latin typeface="Cambria" panose="02040503050406030204" pitchFamily="18" charset="0"/>
                        </a:rPr>
                        <a:t>Exp.</a:t>
                      </a:r>
                      <a:endParaRPr lang="zh-CN" altLang="en-US" sz="2400" b="1" dirty="0">
                        <a:solidFill>
                          <a:srgbClr val="132584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K(</a:t>
                      </a:r>
                      <a:r>
                        <a:rPr lang="en-US" altLang="zh-CN" sz="2400" b="1" dirty="0" err="1">
                          <a:latin typeface="Cambria" panose="02040503050406030204" pitchFamily="18" charset="0"/>
                        </a:rPr>
                        <a:t>ilo</a:t>
                      </a:r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)</a:t>
                      </a:r>
                      <a:endParaRPr lang="zh-CN" altLang="en-US" sz="24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zh-CN" sz="2400" b="1" baseline="30000" dirty="0">
                          <a:latin typeface="Cambria" panose="02040503050406030204" pitchFamily="18" charset="0"/>
                        </a:rPr>
                        <a:t>3</a:t>
                      </a:r>
                      <a:endParaRPr lang="zh-CN" altLang="en-US" sz="2400" b="1" baseline="30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m(</a:t>
                      </a:r>
                      <a:r>
                        <a:rPr lang="en-US" altLang="zh-CN" sz="2400" b="1" dirty="0" err="1">
                          <a:latin typeface="Cambria" panose="02040503050406030204" pitchFamily="18" charset="0"/>
                        </a:rPr>
                        <a:t>illi</a:t>
                      </a:r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)</a:t>
                      </a:r>
                      <a:endParaRPr lang="zh-CN" altLang="en-US" sz="24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zh-CN" sz="2400" b="1" baseline="30000" dirty="0">
                          <a:latin typeface="Cambria" panose="02040503050406030204" pitchFamily="18" charset="0"/>
                        </a:rPr>
                        <a:t>-3</a:t>
                      </a:r>
                      <a:endParaRPr lang="zh-CN" altLang="en-US" sz="2400" b="1" baseline="30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M(</a:t>
                      </a:r>
                      <a:r>
                        <a:rPr lang="en-US" altLang="zh-CN" sz="2400" b="1" dirty="0" err="1">
                          <a:latin typeface="Cambria" panose="02040503050406030204" pitchFamily="18" charset="0"/>
                        </a:rPr>
                        <a:t>ega</a:t>
                      </a:r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)</a:t>
                      </a:r>
                      <a:endParaRPr lang="zh-CN" altLang="en-US" sz="24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zh-CN" sz="2400" b="1" baseline="30000" dirty="0">
                          <a:latin typeface="Cambria" panose="02040503050406030204" pitchFamily="18" charset="0"/>
                        </a:rPr>
                        <a:t>6</a:t>
                      </a:r>
                      <a:endParaRPr lang="zh-CN" altLang="en-US" sz="2400" b="1" baseline="30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sz="2400" b="1" dirty="0">
                          <a:latin typeface="Cambria" panose="02040503050406030204" pitchFamily="18" charset="0"/>
                        </a:rPr>
                        <a:t>μ</a:t>
                      </a:r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(micro)</a:t>
                      </a:r>
                      <a:endParaRPr lang="zh-CN" altLang="en-US" sz="24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zh-CN" sz="2400" b="1" baseline="30000" dirty="0">
                          <a:latin typeface="Cambria" panose="02040503050406030204" pitchFamily="18" charset="0"/>
                        </a:rPr>
                        <a:t>-6</a:t>
                      </a:r>
                      <a:endParaRPr lang="zh-CN" altLang="en-US" sz="2400" b="1" baseline="30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5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G(</a:t>
                      </a:r>
                      <a:r>
                        <a:rPr lang="en-US" altLang="zh-CN" sz="2400" b="1" dirty="0" err="1">
                          <a:latin typeface="Cambria" panose="02040503050406030204" pitchFamily="18" charset="0"/>
                        </a:rPr>
                        <a:t>iga</a:t>
                      </a:r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)</a:t>
                      </a:r>
                      <a:endParaRPr lang="zh-CN" altLang="en-US" sz="24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zh-CN" sz="2400" b="1" baseline="30000" dirty="0">
                          <a:latin typeface="Cambria" panose="02040503050406030204" pitchFamily="18" charset="0"/>
                        </a:rPr>
                        <a:t>9</a:t>
                      </a:r>
                      <a:endParaRPr lang="zh-CN" altLang="en-US" sz="2400" b="1" baseline="30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n(</a:t>
                      </a:r>
                      <a:r>
                        <a:rPr lang="en-US" altLang="zh-CN" sz="2400" b="1" dirty="0" err="1">
                          <a:latin typeface="Cambria" panose="02040503050406030204" pitchFamily="18" charset="0"/>
                        </a:rPr>
                        <a:t>ano</a:t>
                      </a:r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)</a:t>
                      </a:r>
                      <a:endParaRPr lang="zh-CN" altLang="en-US" sz="24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Cambria" panose="02040503050406030204" pitchFamily="18" charset="0"/>
                        </a:rPr>
                        <a:t>10</a:t>
                      </a:r>
                      <a:r>
                        <a:rPr lang="en-US" altLang="zh-CN" sz="2400" b="1" baseline="30000" dirty="0">
                          <a:latin typeface="Cambria" panose="02040503050406030204" pitchFamily="18" charset="0"/>
                        </a:rPr>
                        <a:t>-9</a:t>
                      </a:r>
                      <a:endParaRPr lang="zh-CN" altLang="en-US" sz="2400" b="1" baseline="300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-7505"/>
            <a:ext cx="8450248" cy="6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196752"/>
            <a:ext cx="8001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1. “Dialup” with a telephone modem:</a:t>
            </a:r>
          </a:p>
          <a:p>
            <a:pPr algn="l"/>
            <a:r>
              <a:rPr lang="pt-BR" altLang="zh-CN" dirty="0">
                <a:latin typeface="Cambria" panose="02040503050406030204" pitchFamily="18" charset="0"/>
              </a:rPr>
              <a:t>Propagation delay = 5 ms, R = 56 kbps, M = 1250 bytes</a:t>
            </a:r>
          </a:p>
          <a:p>
            <a:pPr algn="l"/>
            <a:endParaRPr lang="pt-BR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fr-FR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L = 5 ms + (1250 x 8) / (56 x 10</a:t>
            </a:r>
            <a:r>
              <a:rPr lang="fr-FR" altLang="zh-CN" sz="2800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r>
              <a:rPr lang="fr-FR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) sec = 184 ms</a:t>
            </a:r>
          </a:p>
          <a:p>
            <a:pPr algn="l"/>
            <a:endParaRPr lang="fr-FR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2. Broadband cross-country link:</a:t>
            </a:r>
          </a:p>
          <a:p>
            <a:pPr algn="l"/>
            <a:r>
              <a:rPr lang="pt-BR" altLang="zh-CN" dirty="0">
                <a:latin typeface="Cambria" panose="02040503050406030204" pitchFamily="18" charset="0"/>
              </a:rPr>
              <a:t>Propagation delay = 50 ms, R = 10 Mbps, M = 1250 bytes</a:t>
            </a:r>
          </a:p>
          <a:p>
            <a:pPr algn="l"/>
            <a:endParaRPr lang="pt-BR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fr-FR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L = 50 ms + (1250 x 8) / (10 x 10</a:t>
            </a:r>
            <a:r>
              <a:rPr lang="fr-FR" altLang="zh-CN" sz="2800" baseline="30000" dirty="0">
                <a:solidFill>
                  <a:srgbClr val="FF0000"/>
                </a:solidFill>
                <a:latin typeface="Cambria" panose="02040503050406030204" pitchFamily="18" charset="0"/>
              </a:rPr>
              <a:t>6</a:t>
            </a:r>
            <a:r>
              <a:rPr lang="fr-FR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) sec = 51 ms</a:t>
            </a:r>
          </a:p>
          <a:p>
            <a:pPr algn="l"/>
            <a:endParaRPr lang="fr-FR" altLang="zh-CN" sz="2800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A long link or a slow rate means high latency</a:t>
            </a:r>
          </a:p>
          <a:p>
            <a:pPr algn="l"/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– </a:t>
            </a:r>
            <a:r>
              <a:rPr lang="en-US" altLang="zh-CN" sz="2800" dirty="0">
                <a:latin typeface="Cambria" panose="02040503050406030204" pitchFamily="18" charset="0"/>
              </a:rPr>
              <a:t>Often, one delay component dominates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18149" y="1524001"/>
            <a:ext cx="8602323" cy="4952999"/>
          </a:xfrm>
        </p:spPr>
        <p:txBody>
          <a:bodyPr/>
          <a:lstStyle/>
          <a:p>
            <a:r>
              <a:rPr lang="en-US" sz="3000" dirty="0">
                <a:solidFill>
                  <a:srgbClr val="12357C"/>
                </a:solidFill>
                <a:latin typeface="Cambria" panose="02040503050406030204" pitchFamily="18" charset="0"/>
              </a:rPr>
              <a:t>Media have different properties, hence different performance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Reality check</a:t>
            </a:r>
          </a:p>
          <a:p>
            <a:pPr lvl="2"/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Storage media »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Wires:</a:t>
            </a:r>
          </a:p>
          <a:p>
            <a:pPr lvl="2"/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Twisted pairs »</a:t>
            </a:r>
          </a:p>
          <a:p>
            <a:pPr lvl="2"/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Coaxial cable »</a:t>
            </a:r>
          </a:p>
          <a:p>
            <a:pPr lvl="2"/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Power lines »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Fiber cables </a:t>
            </a:r>
            <a:r>
              <a:rPr lang="en-US" dirty="0">
                <a:solidFill>
                  <a:srgbClr val="12357C"/>
                </a:solidFill>
                <a:latin typeface="Cambria" panose="02040503050406030204" pitchFamily="18" charset="0"/>
              </a:rPr>
              <a:t>»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600081"/>
          </a:xfrm>
        </p:spPr>
        <p:txBody>
          <a:bodyPr/>
          <a:lstStyle/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Send data on tape / disk / DVD for a high bandwidth link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Mail one box with 1000 800GB tapes (6400 </a:t>
            </a:r>
            <a:r>
              <a:rPr lang="en-US" sz="2400" dirty="0" err="1">
                <a:latin typeface="Cambria" panose="02040503050406030204" pitchFamily="18" charset="0"/>
              </a:rPr>
              <a:t>Tbit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Takes one day to send (86,400 </a:t>
            </a:r>
            <a:r>
              <a:rPr lang="en-US" sz="2400" dirty="0" err="1">
                <a:latin typeface="Cambria" panose="02040503050406030204" pitchFamily="18" charset="0"/>
              </a:rPr>
              <a:t>secs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Data rate is 70 </a:t>
            </a:r>
            <a:r>
              <a:rPr lang="en-US" sz="2400" dirty="0" err="1">
                <a:latin typeface="Cambria" panose="02040503050406030204" pitchFamily="18" charset="0"/>
              </a:rPr>
              <a:t>Gbps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Data rate is faster than long-distance networks!</a:t>
            </a:r>
          </a:p>
          <a:p>
            <a:r>
              <a:rPr lang="en-US" sz="2800" dirty="0">
                <a:solidFill>
                  <a:srgbClr val="12357C"/>
                </a:solidFill>
                <a:latin typeface="Cambria" panose="02040503050406030204" pitchFamily="18" charset="0"/>
              </a:rPr>
              <a:t>But, the message delay is very poor</a:t>
            </a:r>
          </a:p>
          <a:p>
            <a:pPr lvl="1"/>
            <a:endParaRPr lang="en-US" dirty="0">
              <a:solidFill>
                <a:srgbClr val="12357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3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17130</TotalTime>
  <Words>1076</Words>
  <Application>Microsoft Office PowerPoint</Application>
  <PresentationFormat>全屏显示(4:3)</PresentationFormat>
  <Paragraphs>213</Paragraphs>
  <Slides>23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Wingdings</vt:lpstr>
      <vt:lpstr>1_自定义设计方案</vt:lpstr>
      <vt:lpstr>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陈 俊哲</cp:lastModifiedBy>
  <cp:revision>2781</cp:revision>
  <cp:lastPrinted>1601-01-01T00:00:00Z</cp:lastPrinted>
  <dcterms:created xsi:type="dcterms:W3CDTF">1601-01-01T00:00:00Z</dcterms:created>
  <dcterms:modified xsi:type="dcterms:W3CDTF">2022-01-03T02:15:33Z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