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2" r:id="rId2"/>
    <p:sldId id="303" r:id="rId3"/>
    <p:sldId id="304" r:id="rId4"/>
    <p:sldId id="310" r:id="rId5"/>
    <p:sldId id="306" r:id="rId6"/>
    <p:sldId id="307" r:id="rId7"/>
    <p:sldId id="308" r:id="rId8"/>
    <p:sldId id="309" r:id="rId9"/>
    <p:sldId id="305" r:id="rId10"/>
    <p:sldId id="311" r:id="rId11"/>
    <p:sldId id="316" r:id="rId12"/>
    <p:sldId id="315" r:id="rId13"/>
    <p:sldId id="314" r:id="rId14"/>
    <p:sldId id="313" r:id="rId15"/>
    <p:sldId id="317" r:id="rId16"/>
    <p:sldId id="31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D8D6-0065-4BE9-8B8A-7F46ACAF2B4E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C9E7-410B-40F2-92D2-BBF6E42FD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1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9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3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E6DAB-4D40-492D-97A7-DA0DDE3D1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800132-E9E8-40ED-A35C-1D77D1C31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D84B3-FB2D-4E1C-8946-65EB9EAD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78F95-DBE4-48AA-85B8-11D5D79C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AE08A-C756-4267-9F32-22E52229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2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B5C5-7846-4613-A3E2-F16C9E03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BC6EB-D928-44E7-88A6-4F3DB797E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9E29A-396E-4145-A96C-92A35FA2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D380C-4000-4CCE-9A77-C784ABD2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2F774-F02E-4151-AD70-2DC2475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0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194408-4325-40C0-AEF3-60F7AFD99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76E7A-C1E3-4551-8A72-EBC30041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5BB4C-774E-4D0D-86D7-A6C7083A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B16C9-B013-4E86-AD6D-37D1CF57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507F3-818F-4057-B2F6-8A3EC34B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8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0A4F-B4AB-46D1-9BBA-C14762CD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516D5-6AD9-4417-8D9C-592546B3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0A620-B353-488E-83EA-C9E961EB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2FD86-6F5A-4B77-B5BF-A3304586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753A1-413C-4775-ABB0-55658BE5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D2EDF-2E9D-41D1-B2C7-971964EF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643F9-B171-4149-9B3B-7A04C8D4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79AA7-229D-44A9-B568-1E2A08C6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DCEE8-ADBD-45A9-B27C-BC778677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5F5CF-EE9F-4639-BCC9-BA2660E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739DA-29C9-43A6-A8C2-C4C7A8D8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965D8-83B1-4E24-A28D-62853E237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F09A9-85FF-44CD-B3BE-92F9D52BE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46A87-B547-40CD-AD16-02B1F78D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293A6-AF32-4763-BED2-1EE4853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70942-CFC7-45FD-8531-9D1B612D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5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E93A-1E7C-46AA-979E-97488694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C8E33-81C2-4564-89F8-51C75EC2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68E76-196E-4969-B7BB-EF3BDEE1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18F275-F5D0-4C3E-B066-9BB70DAB5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A5F0ED-A545-4607-A143-32E5078F5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5E89E-F888-4C6F-B912-C62353EA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C6F6C3-2737-4EF1-A17B-A641E6EB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0FD7F9-6875-4CA0-B6F7-100F82AC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7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40E7-EA2B-40A8-8270-1AF3A153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35A6E0-6AD9-4733-B9E7-CD8C055F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83A7D1-D201-4338-972C-7CD76021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99BDA-CC2C-47E8-919D-C90AC2AB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5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FB0FFA-BEA1-457E-A883-84EFA27D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A4C33-8456-418A-9B78-52D61DA7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0AF04B-F683-4AED-8A34-4D8ACDFA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B6137-3193-402E-B5F4-FC1323E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B8698-EBB1-4396-A490-14E010D7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BA583-A1F0-4FCB-9D39-731752D41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9BE7C-61BA-4AA4-A1A6-F7121D90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C77A4-090E-4B41-A7DF-7B3D4310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37EE5-20D6-44C7-9A93-4B244D7A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4BC30-E62F-4D52-827E-67D268CC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C05FF-999F-4FC0-A4A2-FE6346C3C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9050C-2D38-477C-A6E0-EE6A95469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3AB95-6158-4FE9-BAC7-1D3F8016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988CA-6A35-429A-8FBB-7EAEA0CA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21317-3C04-4893-8470-DA6CB894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3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D5758-462C-45E9-977C-2057F781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8B685-A2F0-4CE5-8826-0E0E36CB1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4997F-1C85-4112-93F1-A86540245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B73B-4A96-4837-AE4A-F94527DC542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37E6A-6713-4AFB-A414-A206CD857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3FA8B-218D-4451-8CA9-19114D440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43"/>
          <p:cNvSpPr txBox="1"/>
          <p:nvPr/>
        </p:nvSpPr>
        <p:spPr>
          <a:xfrm>
            <a:off x="0" y="2921168"/>
            <a:ext cx="12030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Project 2</a:t>
            </a:r>
          </a:p>
        </p:txBody>
      </p:sp>
      <p:pic>
        <p:nvPicPr>
          <p:cNvPr id="58" name="图片 57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FE14EE-B654-4066-B2F3-86A47A55D441}"/>
              </a:ext>
            </a:extLst>
          </p:cNvPr>
          <p:cNvSpPr txBox="1"/>
          <p:nvPr/>
        </p:nvSpPr>
        <p:spPr>
          <a:xfrm>
            <a:off x="7837714" y="4944540"/>
            <a:ext cx="4089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答辩人：</a:t>
            </a:r>
            <a:endParaRPr lang="en-US" altLang="zh-CN" sz="3600" dirty="0"/>
          </a:p>
          <a:p>
            <a:r>
              <a:rPr lang="zh-CN" altLang="en-US" sz="2400" dirty="0"/>
              <a:t>软件学院  </a:t>
            </a:r>
            <a:r>
              <a:rPr lang="en-US" altLang="zh-CN" sz="2400" dirty="0"/>
              <a:t>17301143</a:t>
            </a:r>
            <a:r>
              <a:rPr lang="zh-CN" altLang="en-US" sz="2400" dirty="0"/>
              <a:t>  于双龙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2A6122-87D2-470E-AE19-0BD480F9B8AB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0AC8F1-F8BA-4A75-8009-A01DFD2C4198}"/>
              </a:ext>
            </a:extLst>
          </p:cNvPr>
          <p:cNvSpPr txBox="1"/>
          <p:nvPr/>
        </p:nvSpPr>
        <p:spPr>
          <a:xfrm>
            <a:off x="746449" y="1807155"/>
            <a:ext cx="395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ClientUI.java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4A207E-3D9E-4E6D-9118-E3C59198C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71" y="2556434"/>
            <a:ext cx="2598645" cy="17451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ACD4DC-9F57-4D4D-89DD-28ADD5EC8C97}"/>
              </a:ext>
            </a:extLst>
          </p:cNvPr>
          <p:cNvSpPr txBox="1"/>
          <p:nvPr/>
        </p:nvSpPr>
        <p:spPr>
          <a:xfrm>
            <a:off x="746449" y="2855014"/>
            <a:ext cx="37063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功能：</a:t>
            </a:r>
            <a:endParaRPr lang="en-US" altLang="zh-CN" sz="32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实现界面</a:t>
            </a:r>
            <a:endParaRPr lang="en-US" altLang="zh-CN" sz="2400" dirty="0"/>
          </a:p>
          <a:p>
            <a:pPr marL="914400" lvl="1" indent="-457200">
              <a:buFontTx/>
              <a:buAutoNum type="arabicPeriod"/>
            </a:pPr>
            <a:r>
              <a:rPr lang="zh-CN" altLang="en-US" sz="2400" dirty="0"/>
              <a:t>获取</a:t>
            </a:r>
            <a:r>
              <a:rPr lang="en-US" altLang="zh-CN" sz="2400" dirty="0"/>
              <a:t>client number</a:t>
            </a:r>
            <a:r>
              <a:rPr lang="zh-CN" altLang="en-US" sz="2400" dirty="0"/>
              <a:t>和</a:t>
            </a:r>
            <a:r>
              <a:rPr lang="en-US" altLang="zh-CN" sz="2400" dirty="0"/>
              <a:t>thread number</a:t>
            </a:r>
            <a:r>
              <a:rPr lang="zh-CN" altLang="en-US" sz="2400" dirty="0"/>
              <a:t>并传输到</a:t>
            </a:r>
            <a:r>
              <a:rPr lang="en-US" altLang="zh-CN" sz="2400" dirty="0"/>
              <a:t>client</a:t>
            </a:r>
            <a:r>
              <a:rPr lang="zh-CN" altLang="en-US" sz="2400" dirty="0"/>
              <a:t>端和</a:t>
            </a:r>
            <a:r>
              <a:rPr lang="en-US" altLang="zh-CN" sz="2400" dirty="0"/>
              <a:t>thread</a:t>
            </a:r>
            <a:r>
              <a:rPr lang="zh-CN" altLang="en-US" sz="2400" dirty="0"/>
              <a:t>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6020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2A6122-87D2-470E-AE19-0BD480F9B8AB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8314A7-29A8-4A47-83F1-21E7FF84837A}"/>
              </a:ext>
            </a:extLst>
          </p:cNvPr>
          <p:cNvSpPr txBox="1"/>
          <p:nvPr/>
        </p:nvSpPr>
        <p:spPr>
          <a:xfrm>
            <a:off x="783771" y="1856792"/>
            <a:ext cx="351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Client.java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28DACD-DCAE-45DC-932A-704A3407CAC6}"/>
              </a:ext>
            </a:extLst>
          </p:cNvPr>
          <p:cNvSpPr txBox="1"/>
          <p:nvPr/>
        </p:nvSpPr>
        <p:spPr>
          <a:xfrm>
            <a:off x="1614194" y="3136612"/>
            <a:ext cx="82949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功能：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1. </a:t>
            </a:r>
            <a:r>
              <a:rPr lang="zh-CN" altLang="en-US" sz="2400" dirty="0"/>
              <a:t>接收界面端获取的客户线程数量</a:t>
            </a:r>
            <a:endParaRPr lang="en-US" altLang="zh-CN" sz="2400" dirty="0"/>
          </a:p>
          <a:p>
            <a:r>
              <a:rPr lang="en-US" altLang="zh-CN" sz="2400" dirty="0"/>
              <a:t>	2. </a:t>
            </a:r>
            <a:r>
              <a:rPr lang="zh-CN" altLang="en-US" sz="2400" dirty="0"/>
              <a:t>生成对应数量的客户线程数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3E5414-78E8-4578-B6A6-C5322E855AE2}"/>
              </a:ext>
            </a:extLst>
          </p:cNvPr>
          <p:cNvSpPr txBox="1"/>
          <p:nvPr/>
        </p:nvSpPr>
        <p:spPr>
          <a:xfrm>
            <a:off x="1614194" y="5047373"/>
            <a:ext cx="5411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知识点：</a:t>
            </a:r>
            <a:r>
              <a:rPr lang="en-US" altLang="zh-CN" sz="3200" b="1" dirty="0" err="1"/>
              <a:t>CountDownLatch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96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2A6122-87D2-470E-AE19-0BD480F9B8AB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E328E4-ED30-4242-8100-C31EFEF31047}"/>
              </a:ext>
            </a:extLst>
          </p:cNvPr>
          <p:cNvSpPr txBox="1"/>
          <p:nvPr/>
        </p:nvSpPr>
        <p:spPr>
          <a:xfrm>
            <a:off x="783771" y="1856792"/>
            <a:ext cx="842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并发编程工具之一：</a:t>
            </a:r>
            <a:r>
              <a:rPr lang="en-US" altLang="zh-CN" sz="3200" dirty="0" err="1"/>
              <a:t>CountDownLatch</a:t>
            </a:r>
            <a:r>
              <a:rPr lang="zh-CN" altLang="zh-CN" sz="3200" dirty="0"/>
              <a:t>用法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56AE9E-04EB-4D53-80AC-642DDF030E83}"/>
              </a:ext>
            </a:extLst>
          </p:cNvPr>
          <p:cNvSpPr txBox="1"/>
          <p:nvPr/>
        </p:nvSpPr>
        <p:spPr>
          <a:xfrm>
            <a:off x="783771" y="2634371"/>
            <a:ext cx="977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简介：</a:t>
            </a:r>
            <a:r>
              <a:rPr lang="en-US" altLang="zh-CN" dirty="0" err="1"/>
              <a:t>countdownlatch</a:t>
            </a:r>
            <a:r>
              <a:rPr lang="en-US" altLang="zh-CN" dirty="0"/>
              <a:t> </a:t>
            </a:r>
            <a:r>
              <a:rPr lang="zh-CN" altLang="zh-CN" dirty="0"/>
              <a:t>是一个同步类工具，不涉及锁定，当</a:t>
            </a:r>
            <a:r>
              <a:rPr lang="en-US" altLang="zh-CN" dirty="0"/>
              <a:t>count</a:t>
            </a:r>
            <a:r>
              <a:rPr lang="zh-CN" altLang="zh-CN" dirty="0"/>
              <a:t>的值为零时当前线程继续运行，不涉及同步，只涉及线程通信的时候，使用它较为合适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5AAF8F-1F21-4BE2-9203-73049B6A7001}"/>
              </a:ext>
            </a:extLst>
          </p:cNvPr>
          <p:cNvSpPr txBox="1"/>
          <p:nvPr/>
        </p:nvSpPr>
        <p:spPr>
          <a:xfrm>
            <a:off x="783771" y="3473506"/>
            <a:ext cx="10217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CountDownLatch</a:t>
            </a:r>
            <a:r>
              <a:rPr lang="zh-CN" altLang="zh-CN" b="1" dirty="0"/>
              <a:t>的用法</a:t>
            </a:r>
            <a:r>
              <a:rPr lang="zh-CN" altLang="en-US" b="1" dirty="0"/>
              <a:t>：</a:t>
            </a:r>
            <a:endParaRPr lang="zh-CN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、某一线程在开始运行前等待</a:t>
            </a:r>
            <a:r>
              <a:rPr lang="en-US" altLang="zh-CN" dirty="0"/>
              <a:t>n</a:t>
            </a:r>
            <a:r>
              <a:rPr lang="zh-CN" altLang="zh-CN" dirty="0"/>
              <a:t>个线程执行完毕。将</a:t>
            </a:r>
            <a:r>
              <a:rPr lang="en-US" altLang="zh-CN" dirty="0" err="1"/>
              <a:t>CountDownLatch</a:t>
            </a:r>
            <a:r>
              <a:rPr lang="zh-CN" altLang="zh-CN" dirty="0"/>
              <a:t>的计数器初始化为</a:t>
            </a:r>
            <a:r>
              <a:rPr lang="en-US" altLang="zh-CN" dirty="0"/>
              <a:t>new </a:t>
            </a:r>
            <a:r>
              <a:rPr lang="en-US" altLang="zh-CN" dirty="0" err="1"/>
              <a:t>CountDownLatch</a:t>
            </a:r>
            <a:r>
              <a:rPr lang="en-US" altLang="zh-CN" dirty="0"/>
              <a:t>(n)</a:t>
            </a:r>
            <a:r>
              <a:rPr lang="zh-CN" altLang="zh-CN" dirty="0"/>
              <a:t>，每当一个任务线程执行完毕，就将计数器减</a:t>
            </a:r>
            <a:r>
              <a:rPr lang="en-US" altLang="zh-CN" dirty="0"/>
              <a:t>1 </a:t>
            </a:r>
            <a:r>
              <a:rPr lang="en-US" altLang="zh-CN" dirty="0" err="1"/>
              <a:t>countdownLatch.countDown</a:t>
            </a:r>
            <a:r>
              <a:rPr lang="en-US" altLang="zh-CN" dirty="0"/>
              <a:t>()</a:t>
            </a:r>
            <a:r>
              <a:rPr lang="zh-CN" altLang="zh-CN" dirty="0"/>
              <a:t>，当计数器的值变为</a:t>
            </a:r>
            <a:r>
              <a:rPr lang="en-US" altLang="zh-CN" dirty="0"/>
              <a:t>0</a:t>
            </a:r>
            <a:r>
              <a:rPr lang="zh-CN" altLang="zh-CN" dirty="0"/>
              <a:t>时，在</a:t>
            </a:r>
            <a:r>
              <a:rPr lang="en-US" altLang="zh-CN" dirty="0" err="1"/>
              <a:t>CountDownLatch</a:t>
            </a:r>
            <a:r>
              <a:rPr lang="zh-CN" altLang="zh-CN" dirty="0"/>
              <a:t>上</a:t>
            </a:r>
            <a:r>
              <a:rPr lang="en-US" altLang="zh-CN" dirty="0"/>
              <a:t>await()</a:t>
            </a:r>
            <a:r>
              <a:rPr lang="zh-CN" altLang="zh-CN" dirty="0"/>
              <a:t>的线程就会被唤醒。一个典型应用场景就是启动一个服务时，主线程需要等待多个组件加载完毕，之后再继续执行。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、实现多个线程开始执行任务的最大并行性。注意是并行性，不是并发，强调的是多个线程在某一时刻同时开始执行。类似于赛跑，将多个线程放到起点，等待发令枪响，然后同时开跑。做法是初始化一个共享的</a:t>
            </a:r>
            <a:r>
              <a:rPr lang="en-US" altLang="zh-CN" dirty="0" err="1"/>
              <a:t>CountDownLatch</a:t>
            </a:r>
            <a:r>
              <a:rPr lang="en-US" altLang="zh-CN" dirty="0"/>
              <a:t>(1)</a:t>
            </a:r>
            <a:r>
              <a:rPr lang="zh-CN" altLang="zh-CN" dirty="0"/>
              <a:t>，将其计算器初始化为</a:t>
            </a:r>
            <a:r>
              <a:rPr lang="en-US" altLang="zh-CN" dirty="0"/>
              <a:t>1</a:t>
            </a:r>
            <a:r>
              <a:rPr lang="zh-CN" altLang="zh-CN" dirty="0"/>
              <a:t>，多个线程在开始执行任务前首先</a:t>
            </a:r>
            <a:r>
              <a:rPr lang="en-US" altLang="zh-CN" dirty="0" err="1"/>
              <a:t>countdownlatch.await</a:t>
            </a:r>
            <a:r>
              <a:rPr lang="en-US" altLang="zh-CN" dirty="0"/>
              <a:t>()</a:t>
            </a:r>
            <a:r>
              <a:rPr lang="zh-CN" altLang="zh-CN" dirty="0"/>
              <a:t>，当主线程调用</a:t>
            </a:r>
            <a:r>
              <a:rPr lang="en-US" altLang="zh-CN" dirty="0" err="1"/>
              <a:t>countDown</a:t>
            </a:r>
            <a:r>
              <a:rPr lang="en-US" altLang="zh-CN" dirty="0"/>
              <a:t>()</a:t>
            </a:r>
            <a:r>
              <a:rPr lang="zh-CN" altLang="zh-CN" dirty="0"/>
              <a:t>时，计数器变为</a:t>
            </a:r>
            <a:r>
              <a:rPr lang="en-US" altLang="zh-CN" dirty="0"/>
              <a:t>0</a:t>
            </a:r>
            <a:r>
              <a:rPr lang="zh-CN" altLang="zh-CN" dirty="0"/>
              <a:t>，多个线程同时被唤醒。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36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2A6122-87D2-470E-AE19-0BD480F9B8AB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D4BE19-0B78-498F-BBCE-1BAA3D69E2D5}"/>
              </a:ext>
            </a:extLst>
          </p:cNvPr>
          <p:cNvSpPr txBox="1"/>
          <p:nvPr/>
        </p:nvSpPr>
        <p:spPr>
          <a:xfrm>
            <a:off x="748513" y="1866123"/>
            <a:ext cx="374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ClientThread.java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BA041B-591F-4834-B4B2-9862F5703A90}"/>
              </a:ext>
            </a:extLst>
          </p:cNvPr>
          <p:cNvSpPr txBox="1"/>
          <p:nvPr/>
        </p:nvSpPr>
        <p:spPr>
          <a:xfrm>
            <a:off x="748513" y="2845683"/>
            <a:ext cx="63728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功能：</a:t>
            </a:r>
            <a:endParaRPr lang="en-US" altLang="zh-CN" sz="32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创建客户端和服务器端实现连接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实现并发</a:t>
            </a:r>
            <a:endParaRPr lang="en-US" altLang="zh-CN" sz="2400" dirty="0"/>
          </a:p>
          <a:p>
            <a:pPr marL="914400" lvl="1" indent="-457200">
              <a:buFontTx/>
              <a:buAutoNum type="arabicPeriod"/>
            </a:pPr>
            <a:r>
              <a:rPr lang="zh-CN" altLang="en-US" sz="2400" dirty="0"/>
              <a:t>得到返回值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3689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2A6122-87D2-470E-AE19-0BD480F9B8AB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9C8FD6-BB7D-4223-BE4E-806CDDF0DAD5}"/>
              </a:ext>
            </a:extLst>
          </p:cNvPr>
          <p:cNvSpPr txBox="1"/>
          <p:nvPr/>
        </p:nvSpPr>
        <p:spPr>
          <a:xfrm>
            <a:off x="748513" y="1866123"/>
            <a:ext cx="374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Server.java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AD248C-71D0-4066-94F3-F2AA3BB88AEA}"/>
              </a:ext>
            </a:extLst>
          </p:cNvPr>
          <p:cNvSpPr txBox="1"/>
          <p:nvPr/>
        </p:nvSpPr>
        <p:spPr>
          <a:xfrm>
            <a:off x="900912" y="2998083"/>
            <a:ext cx="8028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功能：</a:t>
            </a:r>
            <a:endParaRPr lang="en-US" altLang="zh-CN" sz="32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创建一个可缓存线程池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创建一个服务器端的</a:t>
            </a:r>
            <a:r>
              <a:rPr lang="en-US" altLang="zh-CN" sz="2400" dirty="0"/>
              <a:t>Socket</a:t>
            </a:r>
            <a:r>
              <a:rPr lang="zh-CN" altLang="en-US" sz="2400" dirty="0"/>
              <a:t>，等待与客户端的连接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32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2A6122-87D2-470E-AE19-0BD480F9B8AB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9C8FD6-BB7D-4223-BE4E-806CDDF0DAD5}"/>
              </a:ext>
            </a:extLst>
          </p:cNvPr>
          <p:cNvSpPr txBox="1"/>
          <p:nvPr/>
        </p:nvSpPr>
        <p:spPr>
          <a:xfrm>
            <a:off x="748513" y="1866123"/>
            <a:ext cx="374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ServerThread.java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AD248C-71D0-4066-94F3-F2AA3BB88AEA}"/>
              </a:ext>
            </a:extLst>
          </p:cNvPr>
          <p:cNvSpPr txBox="1"/>
          <p:nvPr/>
        </p:nvSpPr>
        <p:spPr>
          <a:xfrm>
            <a:off x="900912" y="2998083"/>
            <a:ext cx="8028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功能：</a:t>
            </a:r>
            <a:endParaRPr lang="en-US" altLang="zh-CN" sz="3200" dirty="0"/>
          </a:p>
          <a:p>
            <a:pPr lvl="1"/>
            <a:r>
              <a:rPr lang="zh-CN" altLang="en-US" sz="2400" dirty="0"/>
              <a:t>响应客户端请求，输出结果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3701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2A6122-87D2-470E-AE19-0BD480F9B8AB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AD1809-25DD-419F-B6D8-50A8B343B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344" y="3988545"/>
            <a:ext cx="2043123" cy="2001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7EBBC6-6B7A-40B4-9408-5EC5AE08C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33" y="3988545"/>
            <a:ext cx="2043123" cy="20017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972BCB-F9C8-4D82-AA30-7EA209CB5F3E}"/>
              </a:ext>
            </a:extLst>
          </p:cNvPr>
          <p:cNvSpPr txBox="1"/>
          <p:nvPr/>
        </p:nvSpPr>
        <p:spPr>
          <a:xfrm>
            <a:off x="1848398" y="2598003"/>
            <a:ext cx="8495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400" dirty="0">
                <a:solidFill>
                  <a:srgbClr val="404040"/>
                </a:solidFill>
                <a:cs typeface="+mn-ea"/>
                <a:sym typeface="+mn-lt"/>
              </a:rPr>
              <a:t>Thanks for your listening!</a:t>
            </a:r>
            <a:endParaRPr lang="zh-CN" altLang="en-US" sz="4800" spc="400" dirty="0">
              <a:solidFill>
                <a:srgbClr val="40404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6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563CC0-866C-4AE8-A833-D378FFE97B14}"/>
              </a:ext>
            </a:extLst>
          </p:cNvPr>
          <p:cNvSpPr txBox="1"/>
          <p:nvPr/>
        </p:nvSpPr>
        <p:spPr>
          <a:xfrm>
            <a:off x="1754155" y="2921168"/>
            <a:ext cx="1754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目录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EECFCFB-B1F8-4CAF-951A-8E8005AABD6F}"/>
              </a:ext>
            </a:extLst>
          </p:cNvPr>
          <p:cNvCxnSpPr/>
          <p:nvPr/>
        </p:nvCxnSpPr>
        <p:spPr>
          <a:xfrm>
            <a:off x="3861562" y="2114900"/>
            <a:ext cx="0" cy="26282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2EBEAAE-34EB-4A35-A9D9-A3D98AE12C35}"/>
              </a:ext>
            </a:extLst>
          </p:cNvPr>
          <p:cNvSpPr txBox="1"/>
          <p:nvPr/>
        </p:nvSpPr>
        <p:spPr>
          <a:xfrm>
            <a:off x="5222033" y="2336393"/>
            <a:ext cx="313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项目简介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C10538-D3E1-4162-98D6-475088644AE4}"/>
              </a:ext>
            </a:extLst>
          </p:cNvPr>
          <p:cNvSpPr txBox="1"/>
          <p:nvPr/>
        </p:nvSpPr>
        <p:spPr>
          <a:xfrm>
            <a:off x="5197153" y="3936831"/>
            <a:ext cx="313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项目实现</a:t>
            </a:r>
          </a:p>
        </p:txBody>
      </p:sp>
    </p:spTree>
    <p:extLst>
      <p:ext uri="{BB962C8B-B14F-4D97-AF65-F5344CB8AC3E}">
        <p14:creationId xmlns:p14="http://schemas.microsoft.com/office/powerpoint/2010/main" val="6719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EBEAAE-34EB-4A35-A9D9-A3D98AE12C35}"/>
              </a:ext>
            </a:extLst>
          </p:cNvPr>
          <p:cNvSpPr txBox="1"/>
          <p:nvPr/>
        </p:nvSpPr>
        <p:spPr>
          <a:xfrm>
            <a:off x="601785" y="1692581"/>
            <a:ext cx="357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一</a:t>
            </a:r>
            <a:r>
              <a:rPr lang="en-US" altLang="zh-CN" sz="4800" dirty="0"/>
              <a:t>. </a:t>
            </a:r>
            <a:r>
              <a:rPr lang="zh-CN" altLang="en-US" sz="4800" dirty="0"/>
              <a:t>项目简介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DA65F3-BC64-4F9E-A565-612C1C81EB3A}"/>
              </a:ext>
            </a:extLst>
          </p:cNvPr>
          <p:cNvSpPr txBox="1"/>
          <p:nvPr/>
        </p:nvSpPr>
        <p:spPr>
          <a:xfrm>
            <a:off x="1436914" y="2844225"/>
            <a:ext cx="4851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目标：实现一个仿真系统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EC5DE8-1A44-45FA-AB2A-7006088C8F63}"/>
              </a:ext>
            </a:extLst>
          </p:cNvPr>
          <p:cNvSpPr txBox="1"/>
          <p:nvPr/>
        </p:nvSpPr>
        <p:spPr>
          <a:xfrm>
            <a:off x="531845" y="3532968"/>
            <a:ext cx="95078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zh-CN" altLang="en-US" sz="3200" dirty="0"/>
              <a:t>要求：</a:t>
            </a:r>
            <a:endParaRPr lang="en-US" altLang="zh-CN" sz="3200" dirty="0"/>
          </a:p>
          <a:p>
            <a:pPr lvl="2"/>
            <a:r>
              <a:rPr lang="en-US" altLang="zh-CN" dirty="0"/>
              <a:t>	</a:t>
            </a:r>
            <a:r>
              <a:rPr lang="en-US" altLang="zh-CN" sz="2400" dirty="0"/>
              <a:t>1. C/S structure (Networking).</a:t>
            </a:r>
          </a:p>
          <a:p>
            <a:pPr lvl="2"/>
            <a:r>
              <a:rPr lang="en-US" altLang="zh-CN" sz="2400" dirty="0"/>
              <a:t>	2. Thread pool (Server side).</a:t>
            </a:r>
          </a:p>
          <a:p>
            <a:pPr lvl="2"/>
            <a:r>
              <a:rPr lang="en-US" altLang="zh-CN" sz="2400" dirty="0"/>
              <a:t>	3. Support thousands clients.</a:t>
            </a:r>
          </a:p>
          <a:p>
            <a:pPr lvl="2"/>
            <a:r>
              <a:rPr lang="en-US" altLang="zh-CN" sz="2400" dirty="0"/>
              <a:t>           4. Send words  random letter from A to Z.</a:t>
            </a:r>
          </a:p>
          <a:p>
            <a:pPr lvl="2"/>
            <a:r>
              <a:rPr lang="en-US" altLang="zh-CN" sz="2400" dirty="0"/>
              <a:t>	5. After 5ms echo “Client 12 for X” .</a:t>
            </a:r>
          </a:p>
        </p:txBody>
      </p:sp>
    </p:spTree>
    <p:extLst>
      <p:ext uri="{BB962C8B-B14F-4D97-AF65-F5344CB8AC3E}">
        <p14:creationId xmlns:p14="http://schemas.microsoft.com/office/powerpoint/2010/main" val="1701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BE4F04E-46AE-40BA-A435-D1AFDC27F96C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2E0890-590D-4B65-BFB2-C333B082CF95}"/>
              </a:ext>
            </a:extLst>
          </p:cNvPr>
          <p:cNvSpPr txBox="1"/>
          <p:nvPr/>
        </p:nvSpPr>
        <p:spPr>
          <a:xfrm>
            <a:off x="1840194" y="3136612"/>
            <a:ext cx="2013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知识分享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E42114C-B2BB-4953-8902-9A54775AF4D3}"/>
              </a:ext>
            </a:extLst>
          </p:cNvPr>
          <p:cNvCxnSpPr/>
          <p:nvPr/>
        </p:nvCxnSpPr>
        <p:spPr>
          <a:xfrm>
            <a:off x="3853543" y="2114899"/>
            <a:ext cx="0" cy="26282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D9DD420-E9BD-459D-A392-D1AB2A7797A4}"/>
              </a:ext>
            </a:extLst>
          </p:cNvPr>
          <p:cNvSpPr txBox="1"/>
          <p:nvPr/>
        </p:nvSpPr>
        <p:spPr>
          <a:xfrm>
            <a:off x="4527411" y="2377274"/>
            <a:ext cx="469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C/S structure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CDE015-1B43-47C8-9467-0AC1DA7702DA}"/>
              </a:ext>
            </a:extLst>
          </p:cNvPr>
          <p:cNvSpPr txBox="1"/>
          <p:nvPr/>
        </p:nvSpPr>
        <p:spPr>
          <a:xfrm>
            <a:off x="4527411" y="4019061"/>
            <a:ext cx="260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Thread pool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698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4379DE-EE91-4158-9967-C7D633AD1588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57904D-BBD2-44A5-911E-42911D75FC16}"/>
              </a:ext>
            </a:extLst>
          </p:cNvPr>
          <p:cNvSpPr txBox="1"/>
          <p:nvPr/>
        </p:nvSpPr>
        <p:spPr>
          <a:xfrm>
            <a:off x="503853" y="1791478"/>
            <a:ext cx="305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 C/S structure </a:t>
            </a:r>
            <a:endParaRPr lang="zh-CN" altLang="en-US" sz="32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992D88-8104-4999-9584-7BE4A41EA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70" y="2988632"/>
            <a:ext cx="3200050" cy="2031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8AF21B-279B-4FCF-A283-969BC25B8714}"/>
              </a:ext>
            </a:extLst>
          </p:cNvPr>
          <p:cNvSpPr txBox="1"/>
          <p:nvPr/>
        </p:nvSpPr>
        <p:spPr>
          <a:xfrm>
            <a:off x="503853" y="2603241"/>
            <a:ext cx="597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C/S</a:t>
            </a:r>
            <a:r>
              <a:rPr lang="zh-CN" altLang="en-US" dirty="0"/>
              <a:t>架构是第一种比较早的软件架构，主要用于局域网内。也叫 客户机</a:t>
            </a:r>
            <a:r>
              <a:rPr lang="en-US" altLang="zh-CN" dirty="0"/>
              <a:t>/</a:t>
            </a:r>
            <a:r>
              <a:rPr lang="zh-CN" altLang="en-US" dirty="0"/>
              <a:t>服务器模式。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4862F8-FAC0-4828-8DF8-7A83530787BE}"/>
              </a:ext>
            </a:extLst>
          </p:cNvPr>
          <p:cNvSpPr txBox="1"/>
          <p:nvPr/>
        </p:nvSpPr>
        <p:spPr>
          <a:xfrm>
            <a:off x="503853" y="3545875"/>
            <a:ext cx="5784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它可以分为客户机和服务器两层：</a:t>
            </a:r>
          </a:p>
          <a:p>
            <a:r>
              <a:rPr lang="zh-CN" altLang="en-US" dirty="0"/>
              <a:t>第一层</a:t>
            </a:r>
            <a:r>
              <a:rPr lang="en-US" altLang="zh-CN" dirty="0"/>
              <a:t>:  </a:t>
            </a:r>
            <a:r>
              <a:rPr lang="zh-CN" altLang="en-US" dirty="0"/>
              <a:t>在客户机系统上结合了界面显示与业务逻辑；</a:t>
            </a:r>
          </a:p>
          <a:p>
            <a:r>
              <a:rPr lang="zh-CN" altLang="en-US" dirty="0"/>
              <a:t>第二层</a:t>
            </a:r>
            <a:r>
              <a:rPr lang="en-US" altLang="zh-CN" dirty="0"/>
              <a:t>:  </a:t>
            </a:r>
            <a:r>
              <a:rPr lang="zh-CN" altLang="en-US" dirty="0"/>
              <a:t>通过网络结合了数据库服务器。</a:t>
            </a:r>
          </a:p>
          <a:p>
            <a:r>
              <a:rPr lang="zh-CN" altLang="en-US" dirty="0"/>
              <a:t>简单的说就是第一层是用户表示层，第二层是数据库层。</a:t>
            </a:r>
          </a:p>
          <a:p>
            <a:r>
              <a:rPr lang="zh-CN" altLang="en-US" dirty="0"/>
              <a:t>这里需要补充的是，客户端不仅仅是一些简单的操作，它也是会处理一些运算，业务逻辑的处理等。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17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C99B3A-C77C-4DEE-ADB7-0517F7376B8E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419D46-1738-496E-A008-2D790A500077}"/>
              </a:ext>
            </a:extLst>
          </p:cNvPr>
          <p:cNvSpPr txBox="1"/>
          <p:nvPr/>
        </p:nvSpPr>
        <p:spPr>
          <a:xfrm>
            <a:off x="727788" y="1698171"/>
            <a:ext cx="347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优缺点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ABDE74-7EFF-42D3-B619-348D9D9A8344}"/>
              </a:ext>
            </a:extLst>
          </p:cNvPr>
          <p:cNvSpPr txBox="1"/>
          <p:nvPr/>
        </p:nvSpPr>
        <p:spPr>
          <a:xfrm>
            <a:off x="830423" y="2560127"/>
            <a:ext cx="83042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C/S</a:t>
            </a:r>
            <a:r>
              <a:rPr lang="zh-CN" altLang="en-US" sz="2400" b="1" dirty="0"/>
              <a:t>架构的优点：</a:t>
            </a:r>
          </a:p>
          <a:p>
            <a:r>
              <a:rPr lang="en-US" altLang="zh-CN" dirty="0"/>
              <a:t>1 C/S</a:t>
            </a:r>
            <a:r>
              <a:rPr lang="zh-CN" altLang="en-US" dirty="0"/>
              <a:t>架构的界面和操作可以很丰富。（客户端操作界面可以随意排列，满足客户的需要）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安全性能可以很容易保证。（因为只有两层的传输，而不是中间有很多层。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由于只有一层交互，因此响应速度较快。（直接相连，中间没有什么阻隔或岔路，比如</a:t>
            </a:r>
            <a:r>
              <a:rPr lang="en-US" altLang="zh-CN" dirty="0"/>
              <a:t>QQ</a:t>
            </a:r>
            <a:r>
              <a:rPr lang="zh-CN" altLang="en-US" dirty="0"/>
              <a:t>，每天那么多人在线，也不觉得慢）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D88E69-3C81-4CB4-AD4E-FC9A75ED8ADB}"/>
              </a:ext>
            </a:extLst>
          </p:cNvPr>
          <p:cNvSpPr txBox="1"/>
          <p:nvPr/>
        </p:nvSpPr>
        <p:spPr>
          <a:xfrm>
            <a:off x="830423" y="4534677"/>
            <a:ext cx="83042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C/S</a:t>
            </a:r>
            <a:r>
              <a:rPr lang="zh-CN" altLang="en-US" sz="2400" b="1" dirty="0"/>
              <a:t>架构的缺点：</a:t>
            </a:r>
            <a:endParaRPr lang="zh-CN" altLang="en-US" dirty="0"/>
          </a:p>
          <a:p>
            <a:r>
              <a:rPr lang="en-US" altLang="zh-CN" dirty="0"/>
              <a:t>1 </a:t>
            </a:r>
            <a:r>
              <a:rPr lang="zh-CN" altLang="en-US" dirty="0"/>
              <a:t>适用面窄，通常用于局域网中。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用户群固定。由于程序需要安装才可使用，因此不适合面向一些不可知的用户。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维护成本高，发生一次升级，则所有客户端的程序都需要</a:t>
            </a:r>
            <a:r>
              <a:rPr lang="zh-CN" altLang="en-US"/>
              <a:t>改变。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39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4379DE-EE91-4158-9967-C7D633AD1588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57904D-BBD2-44A5-911E-42911D75FC16}"/>
              </a:ext>
            </a:extLst>
          </p:cNvPr>
          <p:cNvSpPr txBox="1"/>
          <p:nvPr/>
        </p:nvSpPr>
        <p:spPr>
          <a:xfrm>
            <a:off x="503853" y="1791478"/>
            <a:ext cx="305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2. Thread pool</a:t>
            </a:r>
            <a:endParaRPr lang="zh-CN" altLang="en-US" sz="32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8AF21B-279B-4FCF-A283-969BC25B8714}"/>
              </a:ext>
            </a:extLst>
          </p:cNvPr>
          <p:cNvSpPr txBox="1"/>
          <p:nvPr/>
        </p:nvSpPr>
        <p:spPr>
          <a:xfrm>
            <a:off x="503852" y="2603241"/>
            <a:ext cx="11196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线程池的概念：</a:t>
            </a:r>
          </a:p>
          <a:p>
            <a:r>
              <a:rPr lang="zh-CN" altLang="en-US" dirty="0"/>
              <a:t>          线程池就是首先创建一些线程，它们的集合称为线程池。使用线程池可以很好地提高性能，线程池在系统启动时即创建大量空闲的线程，程序将一个任务传给线程池，线程池就会启动一条线程来执行这个任务，执行结束以后，该线程并不会死亡，而是再次返回线程池中成为空闲状态，等待执行下一个任务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388F-6142-46EB-B442-FF9F1992A7F9}"/>
              </a:ext>
            </a:extLst>
          </p:cNvPr>
          <p:cNvSpPr txBox="1"/>
          <p:nvPr/>
        </p:nvSpPr>
        <p:spPr>
          <a:xfrm>
            <a:off x="503853" y="4030558"/>
            <a:ext cx="1122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线程池的工作机制</a:t>
            </a:r>
          </a:p>
          <a:p>
            <a:r>
              <a:rPr lang="zh-CN" altLang="en-US" dirty="0"/>
              <a:t>         </a:t>
            </a:r>
            <a:r>
              <a:rPr lang="en-US" altLang="zh-CN" dirty="0"/>
              <a:t>2.1 </a:t>
            </a:r>
            <a:r>
              <a:rPr lang="zh-CN" altLang="en-US" dirty="0"/>
              <a:t>在线程池的编程模式下，任务是提交给整个线程池，而不是直接提交给某个线程，线程池在拿到任务后，就在内部寻找是否有空闲的线程，如果有，则将任务交给某个空闲的线程。</a:t>
            </a:r>
          </a:p>
          <a:p>
            <a:r>
              <a:rPr lang="zh-CN" altLang="en-US" dirty="0"/>
              <a:t>         </a:t>
            </a:r>
            <a:r>
              <a:rPr lang="en-US" altLang="zh-CN" dirty="0"/>
              <a:t>2.1 </a:t>
            </a:r>
            <a:r>
              <a:rPr lang="zh-CN" altLang="en-US" dirty="0"/>
              <a:t>一个线程同时只能执行一个任务，但可以同时向一个线程池提交多个任务。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66EC62-AA9C-4DDD-8B82-417FC7AD5BDB}"/>
              </a:ext>
            </a:extLst>
          </p:cNvPr>
          <p:cNvSpPr txBox="1"/>
          <p:nvPr/>
        </p:nvSpPr>
        <p:spPr>
          <a:xfrm>
            <a:off x="503852" y="5457875"/>
            <a:ext cx="1101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使用线程池的原因：</a:t>
            </a:r>
          </a:p>
          <a:p>
            <a:r>
              <a:rPr lang="zh-CN" altLang="en-US" dirty="0"/>
              <a:t>        多线程运行时间，系统不断的启动和关闭新线程，成本非常高，会过渡消耗系统资源，以及过渡切换线程的危险，从而可能导致系统资源的崩溃。这时，线程池就是最好的选择了。</a:t>
            </a:r>
          </a:p>
        </p:txBody>
      </p:sp>
    </p:spTree>
    <p:extLst>
      <p:ext uri="{BB962C8B-B14F-4D97-AF65-F5344CB8AC3E}">
        <p14:creationId xmlns:p14="http://schemas.microsoft.com/office/powerpoint/2010/main" val="145237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4B74AF-89B2-4415-8504-AA59170E672F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D66BE7-A520-42EF-8CB2-A48CE485F62B}"/>
              </a:ext>
            </a:extLst>
          </p:cNvPr>
          <p:cNvSpPr txBox="1"/>
          <p:nvPr/>
        </p:nvSpPr>
        <p:spPr>
          <a:xfrm>
            <a:off x="382555" y="1772816"/>
            <a:ext cx="311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四种常用线程池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CE281F-3796-4AF5-8789-F8EBAC68E1D4}"/>
              </a:ext>
            </a:extLst>
          </p:cNvPr>
          <p:cNvSpPr txBox="1"/>
          <p:nvPr/>
        </p:nvSpPr>
        <p:spPr>
          <a:xfrm>
            <a:off x="503853" y="2649894"/>
            <a:ext cx="1094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Executors.newCacheThreadPool</a:t>
            </a:r>
            <a:r>
              <a:rPr lang="en-US" altLang="zh-CN" dirty="0"/>
              <a:t>()</a:t>
            </a:r>
            <a:r>
              <a:rPr lang="zh-CN" altLang="en-US" dirty="0"/>
              <a:t>：可缓存线程池，先查看池中有没有以前建立的线程，如果有，就直接使用。如果没有，就建一个新的线程加入池中，缓存型池子通常用于执行一些生存期很短的异步型任务。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683D66-984F-4C51-8B17-2D1760C0ADA1}"/>
              </a:ext>
            </a:extLst>
          </p:cNvPr>
          <p:cNvSpPr txBox="1"/>
          <p:nvPr/>
        </p:nvSpPr>
        <p:spPr>
          <a:xfrm>
            <a:off x="503853" y="3424335"/>
            <a:ext cx="1059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Executors.newFixedThreadPool</a:t>
            </a:r>
            <a:r>
              <a:rPr lang="en-US" altLang="zh-CN" dirty="0"/>
              <a:t>(int n)</a:t>
            </a:r>
            <a:r>
              <a:rPr lang="zh-CN" altLang="en-US" dirty="0"/>
              <a:t>：创建一个可重用固定个数的线程池，以共享的无界队列方式来运行这些线程。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4D3806-8475-4580-AD8E-9429A9688428}"/>
              </a:ext>
            </a:extLst>
          </p:cNvPr>
          <p:cNvSpPr txBox="1"/>
          <p:nvPr/>
        </p:nvSpPr>
        <p:spPr>
          <a:xfrm>
            <a:off x="503853" y="4198776"/>
            <a:ext cx="1081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Executors.newScheduledThreadPool</a:t>
            </a:r>
            <a:r>
              <a:rPr lang="en-US" altLang="zh-CN" dirty="0"/>
              <a:t>(int n)</a:t>
            </a:r>
            <a:r>
              <a:rPr lang="zh-CN" altLang="en-US" dirty="0"/>
              <a:t>：创建一个定长线程池，支持定时及周期性任务执行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E898BA-AAC8-47E7-84F9-1E9147CB6D67}"/>
              </a:ext>
            </a:extLst>
          </p:cNvPr>
          <p:cNvSpPr txBox="1"/>
          <p:nvPr/>
        </p:nvSpPr>
        <p:spPr>
          <a:xfrm>
            <a:off x="503854" y="4696218"/>
            <a:ext cx="1081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Executors.newSingleThreadExecutor</a:t>
            </a:r>
            <a:r>
              <a:rPr lang="en-US" altLang="zh-CN" dirty="0"/>
              <a:t>()</a:t>
            </a:r>
            <a:r>
              <a:rPr lang="zh-CN" altLang="en-US" dirty="0"/>
              <a:t>：创建一个单线程化的线程池，它只会用唯一的工作线程来执行任务，保证所有任务按照指定顺序</a:t>
            </a:r>
            <a:r>
              <a:rPr lang="en-US" altLang="zh-CN" dirty="0"/>
              <a:t>(FIFO, LIFO, </a:t>
            </a:r>
            <a:r>
              <a:rPr lang="zh-CN" altLang="en-US" dirty="0"/>
              <a:t>优先级</a:t>
            </a:r>
            <a:r>
              <a:rPr lang="en-US" altLang="zh-CN" dirty="0"/>
              <a:t>)</a:t>
            </a:r>
            <a:r>
              <a:rPr lang="zh-CN" altLang="en-US" dirty="0"/>
              <a:t>执行。</a:t>
            </a:r>
          </a:p>
        </p:txBody>
      </p:sp>
    </p:spTree>
    <p:extLst>
      <p:ext uri="{BB962C8B-B14F-4D97-AF65-F5344CB8AC3E}">
        <p14:creationId xmlns:p14="http://schemas.microsoft.com/office/powerpoint/2010/main" val="427780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EBEAAE-34EB-4A35-A9D9-A3D98AE12C35}"/>
              </a:ext>
            </a:extLst>
          </p:cNvPr>
          <p:cNvSpPr txBox="1"/>
          <p:nvPr/>
        </p:nvSpPr>
        <p:spPr>
          <a:xfrm>
            <a:off x="601785" y="1692581"/>
            <a:ext cx="357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二</a:t>
            </a:r>
            <a:r>
              <a:rPr lang="en-US" altLang="zh-CN" sz="4800" dirty="0"/>
              <a:t>. </a:t>
            </a:r>
            <a:r>
              <a:rPr lang="zh-CN" altLang="en-US" sz="4800" dirty="0"/>
              <a:t>项目实现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7ADDBA-5A16-4F3A-A740-D67D8446EF83}"/>
              </a:ext>
            </a:extLst>
          </p:cNvPr>
          <p:cNvSpPr txBox="1"/>
          <p:nvPr/>
        </p:nvSpPr>
        <p:spPr>
          <a:xfrm>
            <a:off x="2338626" y="3225950"/>
            <a:ext cx="861774" cy="22169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项      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A9B43F-7632-44A7-ABDB-3B855B24B738}"/>
              </a:ext>
            </a:extLst>
          </p:cNvPr>
          <p:cNvSpPr txBox="1"/>
          <p:nvPr/>
        </p:nvSpPr>
        <p:spPr>
          <a:xfrm>
            <a:off x="7057053" y="283541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ClientUI.java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2DA067-ABDC-40A3-A3A0-C98585FE7181}"/>
              </a:ext>
            </a:extLst>
          </p:cNvPr>
          <p:cNvSpPr txBox="1"/>
          <p:nvPr/>
        </p:nvSpPr>
        <p:spPr>
          <a:xfrm>
            <a:off x="7057053" y="3492588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Client.java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7D914-19BC-4621-A6F3-1816F167C023}"/>
              </a:ext>
            </a:extLst>
          </p:cNvPr>
          <p:cNvSpPr txBox="1"/>
          <p:nvPr/>
        </p:nvSpPr>
        <p:spPr>
          <a:xfrm>
            <a:off x="7057053" y="41497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ClientThread.java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A249CF-3921-4A6A-B462-F3BF6E979463}"/>
              </a:ext>
            </a:extLst>
          </p:cNvPr>
          <p:cNvSpPr txBox="1"/>
          <p:nvPr/>
        </p:nvSpPr>
        <p:spPr>
          <a:xfrm>
            <a:off x="7057053" y="480692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Server.java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848B17-AF9B-44D4-BBC6-1387808F2EBD}"/>
              </a:ext>
            </a:extLst>
          </p:cNvPr>
          <p:cNvSpPr txBox="1"/>
          <p:nvPr/>
        </p:nvSpPr>
        <p:spPr>
          <a:xfrm>
            <a:off x="7057053" y="5464095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ServerThread.java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3CE4A1F-3F2A-47D1-A6CB-BF5FF7589B2B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200400" y="3020085"/>
            <a:ext cx="3856653" cy="13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ABF0EBA-C8BE-4DC7-A876-8B7E8E873AF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200400" y="3677254"/>
            <a:ext cx="3856653" cy="6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1A579DF-DC45-4E8F-9485-5900C8D2D05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200400" y="4334423"/>
            <a:ext cx="385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146F6-3D99-4DBA-B53A-6B5CAE25B9D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200400" y="4334423"/>
            <a:ext cx="3856653" cy="6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13DBEF4-5489-4438-9CBD-D20356FCBFB7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3200400" y="4334423"/>
            <a:ext cx="3856653" cy="13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7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779</Words>
  <Application>Microsoft Office PowerPoint</Application>
  <PresentationFormat>宽屏</PresentationFormat>
  <Paragraphs>84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华文仿宋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2192782173@qq.com</dc:creator>
  <cp:lastModifiedBy>2192782173@qq.com</cp:lastModifiedBy>
  <cp:revision>137</cp:revision>
  <dcterms:created xsi:type="dcterms:W3CDTF">2019-12-24T15:54:34Z</dcterms:created>
  <dcterms:modified xsi:type="dcterms:W3CDTF">2020-01-01T12:24:39Z</dcterms:modified>
</cp:coreProperties>
</file>