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975" r:id="rId2"/>
    <p:sldId id="1246" r:id="rId3"/>
    <p:sldId id="1248" r:id="rId4"/>
    <p:sldId id="1250" r:id="rId5"/>
    <p:sldId id="1249" r:id="rId6"/>
    <p:sldId id="1284" r:id="rId7"/>
    <p:sldId id="1285" r:id="rId8"/>
    <p:sldId id="1286" r:id="rId9"/>
    <p:sldId id="1287" r:id="rId10"/>
    <p:sldId id="1325" r:id="rId11"/>
    <p:sldId id="1289" r:id="rId12"/>
    <p:sldId id="1290" r:id="rId13"/>
    <p:sldId id="1291" r:id="rId14"/>
    <p:sldId id="1292" r:id="rId15"/>
    <p:sldId id="1293" r:id="rId16"/>
    <p:sldId id="1294" r:id="rId17"/>
    <p:sldId id="1295" r:id="rId18"/>
    <p:sldId id="1296" r:id="rId19"/>
    <p:sldId id="1297" r:id="rId20"/>
    <p:sldId id="1298" r:id="rId21"/>
    <p:sldId id="1299" r:id="rId22"/>
    <p:sldId id="1300" r:id="rId23"/>
    <p:sldId id="1301" r:id="rId24"/>
    <p:sldId id="1302" r:id="rId25"/>
    <p:sldId id="1330" r:id="rId26"/>
    <p:sldId id="1332" r:id="rId27"/>
    <p:sldId id="1333" r:id="rId28"/>
    <p:sldId id="876" r:id="rId2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57C"/>
    <a:srgbClr val="132584"/>
    <a:srgbClr val="133984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2" autoAdjust="0"/>
    <p:restoredTop sz="64299" autoAdjust="0"/>
  </p:normalViewPr>
  <p:slideViewPr>
    <p:cSldViewPr snapToObjects="1">
      <p:cViewPr varScale="1">
        <p:scale>
          <a:sx n="70" d="100"/>
          <a:sy n="70" d="100"/>
        </p:scale>
        <p:origin x="2670" y="45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0.xml"/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53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45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475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584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78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C43F5-E01B-472C-9516-A4B7E0F73540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628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D31ED-94B9-4293-8863-2A02D608F7B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9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6ABCF-D250-4ABB-8013-C6B452DAE9A7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2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EAB64-4074-457B-8391-A2E485683CF8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674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73F20-8525-40C7-A6E0-9464A4D1B9C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4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0653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9740-D536-4D70-B14E-0603D487EC3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83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1FDBB-8E3E-44C0-AD50-BC5B333DAA37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516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25453-E1DD-4FBD-BF25-AB6390F22BCB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1982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01FF0-09A1-4AEB-87A4-8D9471A38C8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790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C07A0-3F0A-4632-A4E3-16F537ACEC6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95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C07A0-3F0A-4632-A4E3-16F537ACEC6E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加法呢   用例编号，所属等价类（描述），</a:t>
            </a:r>
            <a:r>
              <a:rPr lang="en-US" altLang="zh-CN" dirty="0" smtClean="0"/>
              <a:t>X ,</a:t>
            </a:r>
            <a:r>
              <a:rPr lang="en-US" altLang="zh-CN" baseline="0" dirty="0" smtClean="0"/>
              <a:t> Y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output</a:t>
            </a:r>
          </a:p>
          <a:p>
            <a:r>
              <a:rPr lang="en-US" altLang="zh-CN" baseline="0" dirty="0" smtClean="0"/>
              <a:t>Equivalence Class No</a:t>
            </a:r>
          </a:p>
          <a:p>
            <a:r>
              <a:rPr lang="en-US" altLang="zh-CN" baseline="0" dirty="0" smtClean="0"/>
              <a:t>Description of the class </a:t>
            </a:r>
          </a:p>
          <a:p>
            <a:r>
              <a:rPr lang="en-US" altLang="zh-CN" baseline="0" dirty="0" smtClean="0"/>
              <a:t>Type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Valid or in Valid</a:t>
            </a:r>
            <a:r>
              <a:rPr lang="zh-CN" altLang="en-US" baseline="0" dirty="0" smtClean="0"/>
              <a:t>）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Test case</a:t>
            </a:r>
          </a:p>
          <a:p>
            <a:r>
              <a:rPr lang="en-US" altLang="zh-CN" baseline="0" dirty="0" smtClean="0"/>
              <a:t>No. </a:t>
            </a:r>
          </a:p>
          <a:p>
            <a:r>
              <a:rPr lang="en-US" altLang="zh-CN" baseline="0" dirty="0" smtClean="0"/>
              <a:t>Test data</a:t>
            </a:r>
            <a:endParaRPr lang="en-US" altLang="zh-CN" dirty="0" smtClean="0"/>
          </a:p>
          <a:p>
            <a:r>
              <a:rPr lang="en-US" altLang="zh-CN" dirty="0" smtClean="0"/>
              <a:t>Expected outcome</a:t>
            </a:r>
          </a:p>
          <a:p>
            <a:r>
              <a:rPr lang="en-US" altLang="zh-CN" baseline="0" dirty="0" smtClean="0"/>
              <a:t>Equivalence Classes Covered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类：整数（只考虑这个是不完善的），只考虑范围，没有考虑类型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第二类：小数</a:t>
            </a:r>
            <a:endParaRPr lang="en-US" altLang="zh-CN" dirty="0" smtClean="0"/>
          </a:p>
          <a:p>
            <a:r>
              <a:rPr lang="zh-CN" altLang="en-US" dirty="0" smtClean="0"/>
              <a:t>第三类：阴性</a:t>
            </a:r>
            <a:endParaRPr lang="en-US" altLang="zh-CN" dirty="0" smtClean="0"/>
          </a:p>
          <a:p>
            <a:r>
              <a:rPr lang="zh-CN" altLang="en-US" dirty="0" smtClean="0"/>
              <a:t>类别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：无效输入</a:t>
            </a:r>
            <a:endParaRPr lang="en-US" altLang="zh-CN" dirty="0" smtClean="0"/>
          </a:p>
          <a:p>
            <a:r>
              <a:rPr lang="en-US" altLang="zh-CN" dirty="0" smtClean="0"/>
              <a:t>5  </a:t>
            </a:r>
            <a:r>
              <a:rPr lang="zh-CN" altLang="en-US" dirty="0" smtClean="0"/>
              <a:t>相乘之后溢出 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-32768  32767 16bit</a:t>
            </a:r>
            <a:endParaRPr lang="en-US" altLang="zh-CN" dirty="0" smtClean="0"/>
          </a:p>
          <a:p>
            <a:endParaRPr lang="en-US" altLang="zh-CN" dirty="0" smtClean="0"/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12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1: Integer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12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2: Decimal fraction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12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3: Negative</a:t>
            </a:r>
            <a:r>
              <a:rPr lang="zh-CN" altLang="en-US" sz="12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？</a:t>
            </a:r>
            <a:endParaRPr lang="en-US" altLang="zh-CN" sz="12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12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4: Invalid input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1200" dirty="0" smtClean="0">
                <a:latin typeface="Cambria" panose="02040503050406030204" pitchFamily="18" charset="0"/>
                <a:ea typeface="宋体" panose="02010600030101010101" pitchFamily="2" charset="-122"/>
              </a:rPr>
              <a:t>Class 5: Overflow</a:t>
            </a:r>
            <a:endParaRPr lang="en-US" altLang="zh-CN" sz="12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898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512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079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507494D-7BA7-49B3-BE2D-8BB0AA5E9255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371404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B9868-F633-4B6D-ADEC-7BF726806977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1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20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423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408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101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FDE30-C5C1-4CCB-970B-AF8F0F14835F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44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nd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Semester, </a:t>
            </a:r>
            <a:r>
              <a:rPr lang="en-US" altLang="zh-CN" sz="1800" b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Spring 2022</a:t>
            </a:r>
            <a:endParaRPr lang="en-US" altLang="zh-CN" sz="1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Haiming Liu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 smtClean="0">
                <a:latin typeface="Cambria" panose="02040503050406030204" pitchFamily="18" charset="0"/>
              </a:rPr>
              <a:t>Random Testing(RT)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506571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mbria" panose="02040503050406030204" pitchFamily="18" charset="0"/>
                <a:cs typeface="Times New Roman"/>
              </a:rPr>
              <a:t>Test cases are generated purely at </a:t>
            </a:r>
            <a:r>
              <a:rPr kumimoji="1" lang="en-US" altLang="zh-CN" sz="2400" dirty="0" smtClean="0">
                <a:latin typeface="Cambria" panose="02040503050406030204" pitchFamily="18" charset="0"/>
                <a:cs typeface="Times New Roman"/>
              </a:rPr>
              <a:t>random</a:t>
            </a:r>
            <a:endParaRPr kumimoji="1" lang="en-US" altLang="zh-CN" sz="2400" dirty="0">
              <a:latin typeface="Cambria" panose="02040503050406030204" pitchFamily="18" charset="0"/>
              <a:cs typeface="Times New Roman"/>
            </a:endParaRPr>
          </a:p>
          <a:p>
            <a:pPr lvl="1"/>
            <a:r>
              <a:rPr kumimoji="1" lang="en-US" altLang="zh-CN" sz="2000" dirty="0">
                <a:latin typeface="Cambria" panose="02040503050406030204" pitchFamily="18" charset="0"/>
                <a:cs typeface="Times New Roman"/>
              </a:rPr>
              <a:t>Input domain must be known</a:t>
            </a:r>
          </a:p>
          <a:p>
            <a:pPr lvl="1"/>
            <a:r>
              <a:rPr kumimoji="1" lang="en-US" altLang="zh-CN" sz="2000" dirty="0">
                <a:latin typeface="Cambria" panose="02040503050406030204" pitchFamily="18" charset="0"/>
                <a:cs typeface="Times New Roman"/>
              </a:rPr>
              <a:t>Pick random points within input domain</a:t>
            </a:r>
          </a:p>
          <a:p>
            <a:pPr lvl="1"/>
            <a:r>
              <a:rPr kumimoji="1" lang="en-US" altLang="zh-CN" sz="2000" dirty="0">
                <a:latin typeface="Cambria" panose="02040503050406030204" pitchFamily="18" charset="0"/>
                <a:cs typeface="Times New Roman"/>
              </a:rPr>
              <a:t>Automation</a:t>
            </a:r>
            <a:endParaRPr kumimoji="1" lang="zh-CN" altLang="en-US" sz="2000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1000" y="3581400"/>
            <a:ext cx="3873500" cy="14097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Add(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const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&amp;</a:t>
            </a:r>
            <a:r>
              <a:rPr kumimoji="1" lang="en-US" altLang="zh-CN" sz="1600" dirty="0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a, </a:t>
            </a:r>
            <a:r>
              <a:rPr kumimoji="1" lang="en-US" altLang="zh-CN" sz="1600" dirty="0" err="1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const</a:t>
            </a:r>
            <a:r>
              <a:rPr kumimoji="1" lang="en-US" altLang="zh-CN" sz="1600" dirty="0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&amp;b)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{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	return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a+b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;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}</a:t>
            </a:r>
            <a:endParaRPr kumimoji="1" lang="zh-CN" altLang="en-US" sz="1600" dirty="0">
              <a:solidFill>
                <a:srgbClr val="133984"/>
              </a:solidFill>
              <a:latin typeface="Cambria" panose="02040503050406030204" pitchFamily="18" charset="0"/>
              <a:cs typeface="Courier New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76800" y="2964805"/>
            <a:ext cx="3429000" cy="2828925"/>
            <a:chOff x="4800600" y="2514600"/>
            <a:chExt cx="4419600" cy="3819525"/>
          </a:xfrm>
        </p:grpSpPr>
        <p:sp>
          <p:nvSpPr>
            <p:cNvPr id="5" name="矩形 4"/>
            <p:cNvSpPr/>
            <p:nvPr/>
          </p:nvSpPr>
          <p:spPr bwMode="auto">
            <a:xfrm>
              <a:off x="5257800" y="3124200"/>
              <a:ext cx="3200400" cy="2590800"/>
            </a:xfrm>
            <a:prstGeom prst="rect">
              <a:avLst/>
            </a:prstGeom>
            <a:noFill/>
            <a:ln w="28575" cap="flat" cmpd="sng" algn="ctr">
              <a:solidFill>
                <a:srgbClr val="13258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4800600" y="4419600"/>
              <a:ext cx="4419600" cy="0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6858000" y="2514600"/>
              <a:ext cx="0" cy="3819525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文本框 11"/>
          <p:cNvSpPr txBox="1"/>
          <p:nvPr/>
        </p:nvSpPr>
        <p:spPr>
          <a:xfrm>
            <a:off x="457200" y="5332065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16 bit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2881344"/>
            <a:ext cx="4768412" cy="30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 smtClean="0">
                <a:latin typeface="Cambria" panose="02040503050406030204" pitchFamily="18" charset="0"/>
              </a:rPr>
              <a:t>Random Testing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371600"/>
            <a:ext cx="5943600" cy="1920167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14400" y="3596567"/>
            <a:ext cx="82296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Cambria" panose="02040503050406030204" pitchFamily="18" charset="0"/>
              </a:rPr>
              <a:t>Typical patterns of failure-causing </a:t>
            </a:r>
            <a:r>
              <a:rPr kumimoji="1" lang="en-US" altLang="zh-CN" sz="2400" dirty="0" smtClean="0">
                <a:latin typeface="Cambria" panose="02040503050406030204" pitchFamily="18" charset="0"/>
              </a:rPr>
              <a:t>regions</a:t>
            </a:r>
            <a:endParaRPr kumimoji="1" lang="en-US" altLang="zh-CN" sz="2400" dirty="0" smtClean="0">
              <a:latin typeface="Cambria" panose="02040503050406030204" pitchFamily="18" charset="0"/>
              <a:cs typeface="Times New Roman"/>
            </a:endParaRPr>
          </a:p>
          <a:p>
            <a:r>
              <a:rPr kumimoji="1" lang="en-US" altLang="zh-CN" sz="2400" dirty="0" smtClean="0">
                <a:latin typeface="Cambria" panose="02040503050406030204" pitchFamily="18" charset="0"/>
                <a:cs typeface="Times New Roman"/>
              </a:rPr>
              <a:t>A passed test, nearby tests may be passed</a:t>
            </a:r>
          </a:p>
          <a:p>
            <a:r>
              <a:rPr kumimoji="1" lang="en-US" altLang="zh-CN" sz="2400" dirty="0" smtClean="0">
                <a:latin typeface="Cambria" panose="02040503050406030204" pitchFamily="18" charset="0"/>
                <a:cs typeface="Times New Roman"/>
              </a:rPr>
              <a:t>A failed test, nearby tests may be failed</a:t>
            </a:r>
          </a:p>
          <a:p>
            <a:pPr marL="0" indent="0">
              <a:buNone/>
            </a:pPr>
            <a:endParaRPr kumimoji="1" lang="en-US" altLang="zh-CN" sz="2400" dirty="0" smtClean="0">
              <a:latin typeface="Cambria" panose="02040503050406030204" pitchFamily="18" charset="0"/>
              <a:cs typeface="Times New Roman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ambria" panose="02040503050406030204" pitchFamily="18" charset="0"/>
                <a:cs typeface="Times New Roman"/>
              </a:rPr>
              <a:t>So</a:t>
            </a:r>
            <a:r>
              <a:rPr kumimoji="1" lang="en-US" altLang="zh-CN" sz="2400" dirty="0">
                <a:latin typeface="Cambria" panose="02040503050406030204" pitchFamily="18" charset="0"/>
                <a:cs typeface="Times New Roman"/>
              </a:rPr>
              <a:t>, select test cases far away from others …</a:t>
            </a:r>
          </a:p>
        </p:txBody>
      </p:sp>
    </p:spTree>
    <p:extLst>
      <p:ext uri="{BB962C8B-B14F-4D97-AF65-F5344CB8AC3E}">
        <p14:creationId xmlns:p14="http://schemas.microsoft.com/office/powerpoint/2010/main" val="32351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 smtClean="0">
                <a:latin typeface="Cambria" panose="02040503050406030204" pitchFamily="18" charset="0"/>
              </a:rPr>
              <a:t>Adaptive Random Testing(ART)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447800"/>
            <a:ext cx="65532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2209800" y="253642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kumimoji="1" lang="en-US" altLang="zh-CN" sz="3200" smtClean="0">
                <a:latin typeface="Cambria" panose="02040503050406030204" pitchFamily="18" charset="0"/>
              </a:rPr>
              <a:t>Random Testing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0200" y="1676400"/>
            <a:ext cx="647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选择测试用例</a:t>
            </a:r>
            <a:r>
              <a:rPr lang="en-US" altLang="zh-CN" dirty="0"/>
              <a:t>1</a:t>
            </a:r>
            <a:r>
              <a:rPr lang="zh-CN" altLang="en-US" dirty="0"/>
              <a:t>，若未出错，定义距离</a:t>
            </a:r>
            <a:r>
              <a:rPr lang="en-US" altLang="zh-CN" dirty="0"/>
              <a:t>d1</a:t>
            </a:r>
          </a:p>
          <a:p>
            <a:r>
              <a:rPr lang="en-US" altLang="zh-CN" dirty="0"/>
              <a:t>​ </a:t>
            </a:r>
            <a:r>
              <a:rPr lang="zh-CN" altLang="en-US" dirty="0"/>
              <a:t>寻找下一条测试用例</a:t>
            </a:r>
            <a:r>
              <a:rPr lang="en-US" altLang="zh-CN" dirty="0"/>
              <a:t>2</a:t>
            </a:r>
            <a:r>
              <a:rPr lang="zh-CN" altLang="en-US" dirty="0"/>
              <a:t>时，到离测试用例</a:t>
            </a:r>
            <a:r>
              <a:rPr lang="en-US" altLang="zh-CN" dirty="0"/>
              <a:t>1&gt;d1</a:t>
            </a:r>
            <a:r>
              <a:rPr lang="zh-CN" altLang="en-US" dirty="0"/>
              <a:t>的地方</a:t>
            </a:r>
          </a:p>
          <a:p>
            <a:r>
              <a:rPr lang="zh-CN" altLang="en-US" dirty="0"/>
              <a:t>​ 若测试用例</a:t>
            </a:r>
            <a:r>
              <a:rPr lang="en-US" altLang="zh-CN" dirty="0"/>
              <a:t>2</a:t>
            </a:r>
            <a:r>
              <a:rPr lang="zh-CN" altLang="en-US" dirty="0"/>
              <a:t>依然没有发生错误，定义距离</a:t>
            </a:r>
            <a:r>
              <a:rPr lang="en-US" altLang="zh-CN" dirty="0"/>
              <a:t>d2</a:t>
            </a:r>
          </a:p>
          <a:p>
            <a:r>
              <a:rPr lang="en-US" altLang="zh-CN" dirty="0"/>
              <a:t>​ </a:t>
            </a:r>
            <a:r>
              <a:rPr lang="zh-CN" altLang="en-US" dirty="0"/>
              <a:t>寻找下一条测试用例</a:t>
            </a:r>
            <a:r>
              <a:rPr lang="en-US" altLang="zh-CN" dirty="0"/>
              <a:t>3</a:t>
            </a:r>
            <a:r>
              <a:rPr lang="zh-CN" altLang="en-US" dirty="0"/>
              <a:t>时，到离测试用例</a:t>
            </a:r>
            <a:r>
              <a:rPr lang="en-US" altLang="zh-CN" dirty="0"/>
              <a:t>1 2 &gt;d2</a:t>
            </a:r>
            <a:r>
              <a:rPr lang="zh-CN" altLang="en-US" dirty="0"/>
              <a:t>的地方</a:t>
            </a:r>
          </a:p>
          <a:p>
            <a:endParaRPr lang="zh-CN" altLang="en-US" dirty="0"/>
          </a:p>
          <a:p>
            <a:r>
              <a:rPr lang="zh-CN" altLang="en-US" dirty="0"/>
              <a:t>直至发现错误。</a:t>
            </a:r>
          </a:p>
        </p:txBody>
      </p:sp>
    </p:spTree>
    <p:extLst>
      <p:ext uri="{BB962C8B-B14F-4D97-AF65-F5344CB8AC3E}">
        <p14:creationId xmlns:p14="http://schemas.microsoft.com/office/powerpoint/2010/main" val="11721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>
                <a:latin typeface="Cambria" panose="02040503050406030204" pitchFamily="18" charset="0"/>
              </a:rPr>
              <a:t>FSCS-ART algorithm</a:t>
            </a:r>
            <a:br>
              <a:rPr kumimoji="1" lang="en-US" altLang="zh-CN" sz="3200" dirty="0">
                <a:latin typeface="Cambria" panose="02040503050406030204" pitchFamily="18" charset="0"/>
              </a:rPr>
            </a:b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048000" y="4683124"/>
            <a:ext cx="40386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  <a:cs typeface="Times New Roman"/>
              </a:rPr>
              <a:t>Problem in ART</a:t>
            </a:r>
            <a:endParaRPr kumimoji="1" lang="en-US" altLang="zh-CN" sz="2400" b="1" dirty="0" smtClean="0">
              <a:solidFill>
                <a:srgbClr val="FF0000"/>
              </a:solidFill>
              <a:latin typeface="Cambria" panose="02040503050406030204" pitchFamily="18" charset="0"/>
              <a:cs typeface="Times New Roman"/>
            </a:endParaRPr>
          </a:p>
          <a:p>
            <a:r>
              <a:rPr kumimoji="1" lang="en-US" altLang="zh-CN" sz="2400" dirty="0" smtClean="0">
                <a:latin typeface="Cambria" panose="02040503050406030204" pitchFamily="18" charset="0"/>
                <a:cs typeface="Times New Roman"/>
              </a:rPr>
              <a:t>Distance</a:t>
            </a:r>
          </a:p>
          <a:p>
            <a:r>
              <a:rPr kumimoji="1" lang="en-US" altLang="zh-CN" sz="2400" dirty="0" smtClean="0">
                <a:latin typeface="Cambria" panose="02040503050406030204" pitchFamily="18" charset="0"/>
                <a:cs typeface="Times New Roman"/>
              </a:rPr>
              <a:t>Sampling</a:t>
            </a:r>
            <a:endParaRPr kumimoji="1" lang="en-US" altLang="zh-CN" sz="2400" dirty="0">
              <a:latin typeface="Cambria" panose="02040503050406030204" pitchFamily="18" charset="0"/>
              <a:cs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143000"/>
            <a:ext cx="605161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>
                <a:latin typeface="Cambria" panose="02040503050406030204" pitchFamily="18" charset="0"/>
              </a:rPr>
              <a:t>Anti-Random Testing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1955" y="3569732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  <a:p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THM(test2</a:t>
            </a:r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) = 8</a:t>
            </a:r>
          </a:p>
          <a:p>
            <a:endParaRPr kumimoji="1" lang="en-US" altLang="zh-CN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  <a:p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THM(test3</a:t>
            </a:r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) = 8</a:t>
            </a:r>
          </a:p>
          <a:p>
            <a:endParaRPr kumimoji="1" lang="en-US" altLang="zh-CN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  <a:p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THM(test4</a:t>
            </a:r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) = 16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" y="1219200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33984"/>
                </a:solidFill>
              </a:rPr>
              <a:t>Hamming </a:t>
            </a:r>
            <a:r>
              <a:rPr lang="en-US" altLang="zh-CN" dirty="0">
                <a:solidFill>
                  <a:srgbClr val="133984"/>
                </a:solidFill>
              </a:rPr>
              <a:t>Distance</a:t>
            </a:r>
            <a:endParaRPr lang="zh-CN" altLang="en-US" dirty="0">
              <a:solidFill>
                <a:srgbClr val="13398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43400" y="1199023"/>
            <a:ext cx="1308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x ⊕ </a:t>
            </a: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y= z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599" y="1778547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10101 ⊕ </a:t>
            </a: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00110 = ?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1863" y="1824714"/>
            <a:ext cx="1101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10101</a:t>
            </a:r>
          </a:p>
          <a:p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00110 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24399" y="1857169"/>
            <a:ext cx="135113" cy="7660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18923" y="1862814"/>
            <a:ext cx="135113" cy="7660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398628" y="1865812"/>
            <a:ext cx="135113" cy="76608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598" y="178492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10101 ⊕ 00110 = 3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0771" y="3200400"/>
            <a:ext cx="281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test1 = 00000000</a:t>
            </a:r>
          </a:p>
          <a:p>
            <a:endParaRPr kumimoji="1" lang="en-US" altLang="zh-CN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  <a:p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test2 = </a:t>
            </a: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11111111</a:t>
            </a:r>
          </a:p>
          <a:p>
            <a:endParaRPr kumimoji="1" lang="en-US" altLang="zh-CN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  <a:p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test3 = </a:t>
            </a: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00001111</a:t>
            </a:r>
          </a:p>
          <a:p>
            <a:endParaRPr kumimoji="1" lang="en-US" altLang="zh-CN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  <a:p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test4 = </a:t>
            </a: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+mn-ea"/>
                <a:cs typeface="Times New Roman"/>
              </a:rPr>
              <a:t>11110000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984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7" grpId="1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382000" cy="7620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Define equivalence partitions</a:t>
            </a:r>
            <a:r>
              <a:rPr lang="en-US" altLang="zh-CN" sz="32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- or classes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609600" y="1600200"/>
            <a:ext cx="80010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Equivalence partitioning helps us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cut down the number of test cases without adding a great deal of risk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Normally we look at two areas for testing:</a:t>
            </a:r>
          </a:p>
          <a:p>
            <a:pPr lvl="1"/>
            <a:r>
              <a:rPr lang="en-US" altLang="zh-CN" sz="2200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2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</a:t>
            </a:r>
          </a:p>
          <a:p>
            <a:pPr lvl="1"/>
            <a:r>
              <a:rPr lang="en-US" altLang="zh-CN" sz="22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Logic flow</a:t>
            </a:r>
          </a:p>
          <a:p>
            <a:endParaRPr lang="en-US" altLang="zh-CN" sz="22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There are many guidelines for picking equivalence partitions.</a:t>
            </a:r>
          </a:p>
          <a:p>
            <a:endParaRPr lang="en-US" altLang="zh-CN" sz="22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 These are guidelines, not hard and fast rules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3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Data Testing</a:t>
            </a:r>
            <a:br>
              <a:rPr lang="en-US" altLang="zh-CN" sz="3600" dirty="0">
                <a:latin typeface="Cambria" panose="02040503050406030204" pitchFamily="18" charset="0"/>
              </a:rPr>
            </a:br>
            <a:r>
              <a:rPr lang="en-US" altLang="zh-CN" sz="1600" dirty="0" smtClean="0">
                <a:latin typeface="Cambria" panose="02040503050406030204" pitchFamily="18" charset="0"/>
              </a:rPr>
              <a:t>GUIDELINES </a:t>
            </a:r>
            <a:r>
              <a:rPr lang="en-US" altLang="zh-CN" sz="1600" dirty="0">
                <a:latin typeface="Cambria" panose="02040503050406030204" pitchFamily="18" charset="0"/>
              </a:rPr>
              <a:t>FOR CHOOSING EQUIVALENCE CLASSES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533400" y="1432560"/>
            <a:ext cx="80772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</a:t>
            </a:r>
            <a:r>
              <a:rPr lang="en-US" altLang="zh-CN" sz="22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 - data 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that is at the edge of the planned operational limits of the software.</a:t>
            </a:r>
          </a:p>
          <a:p>
            <a:endParaRPr lang="en-US" altLang="zh-CN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the boundaries, partition input into</a:t>
            </a:r>
          </a:p>
          <a:p>
            <a:pPr lvl="1"/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data inside the boundary.</a:t>
            </a:r>
          </a:p>
          <a:p>
            <a:pPr lvl="1"/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 Data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just on the boundary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(which may be valid or invalid).</a:t>
            </a:r>
          </a:p>
          <a:p>
            <a:pPr lvl="1"/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Invalid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data just outside the boundary limits.</a:t>
            </a:r>
          </a:p>
          <a:p>
            <a:endParaRPr lang="en-US" altLang="zh-CN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 should be identified in the requirements or the specifications.</a:t>
            </a:r>
            <a:endParaRPr lang="zh-CN" altLang="en-US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1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6212"/>
            <a:ext cx="7696200" cy="357188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Equivalence Partitioning 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609600" y="1340198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Idea is to partition the input space into a number of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equivalence classes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such that one could expect, based on the specification, that every element of a given class would be ‘‘handled’’ (i.e., mapped to</a:t>
            </a:r>
          </a:p>
        </p:txBody>
      </p:sp>
      <p:pic>
        <p:nvPicPr>
          <p:cNvPr id="24678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3352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609600" y="4235797"/>
            <a:ext cx="4572000" cy="19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Two types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of classes are identified: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</a:t>
            </a:r>
            <a:r>
              <a:rPr lang="en-US" altLang="zh-CN" sz="2000" b="1" dirty="0" smtClean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(corresponding to inputs deemed valid from the specification) 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invalid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(corresponding to inputs deemed erroneous from the specification)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533400" y="2286000"/>
            <a:ext cx="441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 output) in the same manner 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(either correctly or incorrectly), 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thus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reducing the total number of 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must be developed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661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7" y="128588"/>
            <a:ext cx="7643813" cy="536575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Equivalence Partitioning 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170" y="1295400"/>
            <a:ext cx="8344629" cy="1600200"/>
          </a:xfrm>
          <a:noFill/>
          <a:ln/>
        </p:spPr>
        <p:txBody>
          <a:bodyPr/>
          <a:lstStyle/>
          <a:p>
            <a:pPr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Divide all possible inputs into classes (partitions) such that : There is a </a:t>
            </a:r>
            <a:r>
              <a:rPr lang="en-US" altLang="zh-CN" sz="2400" b="1" i="1" dirty="0">
                <a:solidFill>
                  <a:srgbClr val="FF0000"/>
                </a:solidFill>
                <a:latin typeface="Cambria" panose="02040503050406030204" pitchFamily="18" charset="0"/>
              </a:rPr>
              <a:t>finite number of input equivalence classes</a:t>
            </a:r>
            <a:endParaRPr lang="en-US" altLang="zh-CN" sz="24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ts val="2600"/>
              </a:lnSpc>
              <a:buClrTx/>
              <a:buSzTx/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>
              <a:lnSpc>
                <a:spcPts val="2600"/>
              </a:lnSpc>
              <a:buClrTx/>
              <a:buSzTx/>
            </a:pPr>
            <a:r>
              <a:rPr lang="en-US" altLang="zh-CN" sz="2400" dirty="0" smtClean="0">
                <a:latin typeface="Cambria" panose="02040503050406030204" pitchFamily="18" charset="0"/>
              </a:rPr>
              <a:t>You </a:t>
            </a:r>
            <a:r>
              <a:rPr lang="en-US" altLang="zh-CN" sz="2400" dirty="0">
                <a:latin typeface="Cambria" panose="02040503050406030204" pitchFamily="18" charset="0"/>
              </a:rPr>
              <a:t>may reasonably assume that</a:t>
            </a:r>
            <a:endParaRPr lang="en-US" altLang="zh-CN" sz="2600" i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grpSp>
        <p:nvGrpSpPr>
          <p:cNvPr id="496661" name="Group 21"/>
          <p:cNvGrpSpPr>
            <a:grpSpLocks/>
          </p:cNvGrpSpPr>
          <p:nvPr/>
        </p:nvGrpSpPr>
        <p:grpSpPr bwMode="auto">
          <a:xfrm>
            <a:off x="4698624" y="4231739"/>
            <a:ext cx="4124699" cy="1866900"/>
            <a:chOff x="2589" y="2800"/>
            <a:chExt cx="3016" cy="1176"/>
          </a:xfrm>
        </p:grpSpPr>
        <p:grpSp>
          <p:nvGrpSpPr>
            <p:cNvPr id="496644" name="Group 4"/>
            <p:cNvGrpSpPr>
              <a:grpSpLocks/>
            </p:cNvGrpSpPr>
            <p:nvPr/>
          </p:nvGrpSpPr>
          <p:grpSpPr bwMode="auto">
            <a:xfrm>
              <a:off x="2589" y="2832"/>
              <a:ext cx="2816" cy="1097"/>
              <a:chOff x="1216" y="3176"/>
              <a:chExt cx="2816" cy="1097"/>
            </a:xfrm>
          </p:grpSpPr>
          <p:sp>
            <p:nvSpPr>
              <p:cNvPr id="496645" name="Oval 5"/>
              <p:cNvSpPr>
                <a:spLocks noChangeArrowheads="1"/>
              </p:cNvSpPr>
              <p:nvPr/>
            </p:nvSpPr>
            <p:spPr bwMode="auto">
              <a:xfrm>
                <a:off x="1968" y="3176"/>
                <a:ext cx="2064" cy="92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46" name="Text Box 6"/>
              <p:cNvSpPr txBox="1">
                <a:spLocks noChangeArrowheads="1"/>
              </p:cNvSpPr>
              <p:nvPr/>
            </p:nvSpPr>
            <p:spPr bwMode="auto">
              <a:xfrm>
                <a:off x="1216" y="3982"/>
                <a:ext cx="1027" cy="2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3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all inputs</a:t>
                </a:r>
                <a:endParaRPr lang="en-GB" altLang="zh-CN" dirty="0">
                  <a:solidFill>
                    <a:schemeClr val="accent3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6647" name="Group 7"/>
            <p:cNvGrpSpPr>
              <a:grpSpLocks/>
            </p:cNvGrpSpPr>
            <p:nvPr/>
          </p:nvGrpSpPr>
          <p:grpSpPr bwMode="auto">
            <a:xfrm>
              <a:off x="2869" y="2800"/>
              <a:ext cx="2736" cy="1176"/>
              <a:chOff x="1496" y="3144"/>
              <a:chExt cx="2736" cy="1176"/>
            </a:xfrm>
          </p:grpSpPr>
          <p:sp>
            <p:nvSpPr>
              <p:cNvPr id="496648" name="Line 8"/>
              <p:cNvSpPr>
                <a:spLocks noChangeShapeType="1"/>
              </p:cNvSpPr>
              <p:nvPr/>
            </p:nvSpPr>
            <p:spPr bwMode="auto">
              <a:xfrm>
                <a:off x="1496" y="3144"/>
                <a:ext cx="1424" cy="5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49" name="Line 9"/>
              <p:cNvSpPr>
                <a:spLocks noChangeShapeType="1"/>
              </p:cNvSpPr>
              <p:nvPr/>
            </p:nvSpPr>
            <p:spPr bwMode="auto">
              <a:xfrm flipH="1">
                <a:off x="2848" y="3680"/>
                <a:ext cx="64" cy="6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0" name="Line 10"/>
              <p:cNvSpPr>
                <a:spLocks noChangeShapeType="1"/>
              </p:cNvSpPr>
              <p:nvPr/>
            </p:nvSpPr>
            <p:spPr bwMode="auto">
              <a:xfrm flipV="1">
                <a:off x="2912" y="3216"/>
                <a:ext cx="1320" cy="46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1" name="Line 11"/>
              <p:cNvSpPr>
                <a:spLocks noChangeShapeType="1"/>
              </p:cNvSpPr>
              <p:nvPr/>
            </p:nvSpPr>
            <p:spPr bwMode="auto">
              <a:xfrm>
                <a:off x="3352" y="3528"/>
                <a:ext cx="544" cy="6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6652" name="Group 12"/>
            <p:cNvGrpSpPr>
              <a:grpSpLocks/>
            </p:cNvGrpSpPr>
            <p:nvPr/>
          </p:nvGrpSpPr>
          <p:grpSpPr bwMode="auto">
            <a:xfrm>
              <a:off x="3661" y="2945"/>
              <a:ext cx="1596" cy="791"/>
              <a:chOff x="2288" y="3289"/>
              <a:chExt cx="1596" cy="791"/>
            </a:xfrm>
          </p:grpSpPr>
          <p:sp>
            <p:nvSpPr>
              <p:cNvPr id="496653" name="Oval 13"/>
              <p:cNvSpPr>
                <a:spLocks noChangeArrowheads="1"/>
              </p:cNvSpPr>
              <p:nvPr/>
            </p:nvSpPr>
            <p:spPr bwMode="auto">
              <a:xfrm>
                <a:off x="2856" y="3352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4" name="Text Box 14"/>
              <p:cNvSpPr txBox="1">
                <a:spLocks noChangeArrowheads="1"/>
              </p:cNvSpPr>
              <p:nvPr/>
            </p:nvSpPr>
            <p:spPr bwMode="auto">
              <a:xfrm>
                <a:off x="2868" y="3289"/>
                <a:ext cx="2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5" name="Oval 15"/>
              <p:cNvSpPr>
                <a:spLocks noChangeArrowheads="1"/>
              </p:cNvSpPr>
              <p:nvPr/>
            </p:nvSpPr>
            <p:spPr bwMode="auto">
              <a:xfrm>
                <a:off x="3624" y="3576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6" name="Text Box 16"/>
              <p:cNvSpPr txBox="1">
                <a:spLocks noChangeArrowheads="1"/>
              </p:cNvSpPr>
              <p:nvPr/>
            </p:nvSpPr>
            <p:spPr bwMode="auto">
              <a:xfrm>
                <a:off x="3635" y="3513"/>
                <a:ext cx="2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4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7" name="Oval 17"/>
              <p:cNvSpPr>
                <a:spLocks noChangeArrowheads="1"/>
              </p:cNvSpPr>
              <p:nvPr/>
            </p:nvSpPr>
            <p:spPr bwMode="auto">
              <a:xfrm>
                <a:off x="2288" y="372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8" name="Text Box 18"/>
              <p:cNvSpPr txBox="1">
                <a:spLocks noChangeArrowheads="1"/>
              </p:cNvSpPr>
              <p:nvPr/>
            </p:nvSpPr>
            <p:spPr bwMode="auto">
              <a:xfrm>
                <a:off x="2298" y="3657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2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9" name="Oval 19"/>
              <p:cNvSpPr>
                <a:spLocks noChangeArrowheads="1"/>
              </p:cNvSpPr>
              <p:nvPr/>
            </p:nvSpPr>
            <p:spPr bwMode="auto">
              <a:xfrm>
                <a:off x="3080" y="380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60" name="Text Box 20"/>
              <p:cNvSpPr txBox="1">
                <a:spLocks noChangeArrowheads="1"/>
              </p:cNvSpPr>
              <p:nvPr/>
            </p:nvSpPr>
            <p:spPr bwMode="auto">
              <a:xfrm>
                <a:off x="3108" y="3737"/>
                <a:ext cx="21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3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496662" name="Rectangle 22"/>
          <p:cNvSpPr>
            <a:spLocks noChangeArrowheads="1"/>
          </p:cNvSpPr>
          <p:nvPr/>
        </p:nvSpPr>
        <p:spPr bwMode="auto">
          <a:xfrm>
            <a:off x="336957" y="3841750"/>
            <a:ext cx="44792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If the representative detects a fault, then other class members would detect the same fault</a:t>
            </a:r>
            <a:endParaRPr lang="zh-CN" altLang="en-US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323584" y="2987510"/>
            <a:ext cx="76682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program behaves analogously for inputs in the same class</a:t>
            </a: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One test with a representative value from a class is sufficient</a:t>
            </a:r>
          </a:p>
        </p:txBody>
      </p:sp>
    </p:spTree>
    <p:extLst>
      <p:ext uri="{BB962C8B-B14F-4D97-AF65-F5344CB8AC3E}">
        <p14:creationId xmlns:p14="http://schemas.microsoft.com/office/powerpoint/2010/main" val="986438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0787" y="152400"/>
            <a:ext cx="5686425" cy="536575"/>
          </a:xfrm>
        </p:spPr>
        <p:txBody>
          <a:bodyPr/>
          <a:lstStyle/>
          <a:p>
            <a:r>
              <a:rPr lang="en-US" altLang="zh-CN" sz="4000" dirty="0">
                <a:latin typeface="Cambria" panose="02040503050406030204" pitchFamily="18" charset="0"/>
              </a:rPr>
              <a:t>Equivalence Classes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4416425" cy="442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349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b="1" u="sng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 data</a:t>
            </a:r>
          </a:p>
          <a:p>
            <a:pPr>
              <a:spcBef>
                <a:spcPct val="20000"/>
              </a:spcBef>
            </a:pPr>
            <a:endParaRPr lang="en-US" altLang="zh-CN" sz="2000" b="1" u="sng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User supplied commands.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Responses to system prompts.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File names.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Computational data: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Physical parameters,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Bounding values, 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Initiation values.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Output data formatting commands.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Responses to error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messages.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Graphical data.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5178425" y="1447800"/>
            <a:ext cx="3330575" cy="24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349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b="1" u="sng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Invalid data</a:t>
            </a:r>
          </a:p>
          <a:p>
            <a:pPr>
              <a:spcBef>
                <a:spcPct val="20000"/>
              </a:spcBef>
            </a:pPr>
            <a:endParaRPr lang="en-US" altLang="zh-CN" sz="2000" b="1" u="sng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outside bounds of the program.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Physically impossible data.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Proper value supplied in wrong place.</a:t>
            </a:r>
          </a:p>
        </p:txBody>
      </p:sp>
    </p:spTree>
    <p:extLst>
      <p:ext uri="{BB962C8B-B14F-4D97-AF65-F5344CB8AC3E}">
        <p14:creationId xmlns:p14="http://schemas.microsoft.com/office/powerpoint/2010/main" val="1579872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/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6822" y="1800285"/>
            <a:ext cx="8157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4:            Testing the specification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5-6:        Black Box Testing 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7-9:        White Box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10:	Integration Testing and System Testing 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11: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Usability Testing and Accessibility 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12:        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Security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13: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Mutation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14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: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Software Quality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15:	Review I</a:t>
            </a:r>
          </a:p>
          <a:p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Week 16:	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Review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II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30973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16 Weeks Plan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5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022" y="152400"/>
            <a:ext cx="7315200" cy="685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Equivalence Classes Strategy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05400"/>
          </a:xfrm>
          <a:noFill/>
          <a:ln/>
        </p:spPr>
        <p:txBody>
          <a:bodyPr/>
          <a:lstStyle/>
          <a:p>
            <a:pPr>
              <a:lnSpc>
                <a:spcPts val="2600"/>
              </a:lnSpc>
              <a:buClrTx/>
              <a:buSzTx/>
            </a:pPr>
            <a:r>
              <a:rPr lang="en-US" altLang="zh-CN" dirty="0">
                <a:latin typeface="Cambria" panose="02040503050406030204" pitchFamily="18" charset="0"/>
              </a:rPr>
              <a:t>Identify input equivalence classes 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>
              <a:lnSpc>
                <a:spcPts val="2600"/>
              </a:lnSpc>
              <a:buClrTx/>
            </a:pPr>
            <a:r>
              <a:rPr lang="en-US" altLang="zh-CN" sz="2000" dirty="0" smtClean="0">
                <a:latin typeface="Cambria" panose="02040503050406030204" pitchFamily="18" charset="0"/>
              </a:rPr>
              <a:t>Based </a:t>
            </a:r>
            <a:r>
              <a:rPr lang="en-US" altLang="zh-CN" sz="2000" dirty="0">
                <a:latin typeface="Cambria" panose="02040503050406030204" pitchFamily="18" charset="0"/>
              </a:rPr>
              <a:t>on conditions on inputs/outputs </a:t>
            </a:r>
            <a:r>
              <a:rPr lang="en-US" altLang="zh-CN" sz="2000" dirty="0" smtClean="0">
                <a:latin typeface="Cambria" panose="02040503050406030204" pitchFamily="18" charset="0"/>
              </a:rPr>
              <a:t>in specification/description</a:t>
            </a:r>
            <a:r>
              <a:rPr lang="en-US" altLang="zh-CN" sz="2000" dirty="0">
                <a:latin typeface="Cambria" panose="02040503050406030204" pitchFamily="18" charset="0"/>
              </a:rPr>
              <a:t>: Both valid and invalid input equivalence </a:t>
            </a:r>
            <a:r>
              <a:rPr lang="en-US" altLang="zh-CN" sz="2000" dirty="0" smtClean="0">
                <a:latin typeface="Cambria" panose="02040503050406030204" pitchFamily="18" charset="0"/>
              </a:rPr>
              <a:t>classes</a:t>
            </a:r>
          </a:p>
          <a:p>
            <a:pPr lvl="1">
              <a:lnSpc>
                <a:spcPts val="2600"/>
              </a:lnSpc>
              <a:buClrTx/>
            </a:pPr>
            <a:r>
              <a:rPr lang="en-US" altLang="zh-CN" sz="2000" dirty="0" smtClean="0">
                <a:latin typeface="Cambria" panose="02040503050406030204" pitchFamily="18" charset="0"/>
              </a:rPr>
              <a:t>Based </a:t>
            </a:r>
            <a:r>
              <a:rPr lang="en-US" altLang="zh-CN" sz="2000" dirty="0">
                <a:latin typeface="Cambria" panose="02040503050406030204" pitchFamily="18" charset="0"/>
              </a:rPr>
              <a:t>on heuristics and experience</a:t>
            </a:r>
            <a:r>
              <a:rPr lang="en-US" altLang="zh-CN" i="1" dirty="0">
                <a:latin typeface="Cambria" panose="02040503050406030204" pitchFamily="18" charset="0"/>
              </a:rPr>
              <a:t> :</a:t>
            </a: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</a:rPr>
              <a:t>“input x in [1..10]” </a:t>
            </a:r>
            <a:endParaRPr lang="en-US" altLang="zh-CN" sz="2000" i="1" dirty="0" smtClean="0">
              <a:latin typeface="Cambria" panose="02040503050406030204" pitchFamily="18" charset="0"/>
            </a:endParaRP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		 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 </a:t>
            </a:r>
            <a:r>
              <a:rPr lang="en-US" altLang="zh-CN" sz="2000" i="1" dirty="0">
                <a:latin typeface="Cambria" panose="02040503050406030204" pitchFamily="18" charset="0"/>
              </a:rPr>
              <a:t>classes :   x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000" i="1" dirty="0">
                <a:latin typeface="Cambria" panose="02040503050406030204" pitchFamily="18" charset="0"/>
              </a:rPr>
              <a:t> 1,  1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 x  10,  x  10</a:t>
            </a: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“enumeration  A, B, C“  </a:t>
            </a:r>
            <a:endParaRPr lang="en-US" altLang="zh-CN" sz="2000" i="1" dirty="0" smtClean="0"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		  </a:t>
            </a:r>
            <a:r>
              <a:rPr lang="en-US" altLang="zh-CN" sz="2000" i="1" dirty="0">
                <a:latin typeface="Cambria" panose="02040503050406030204" pitchFamily="18" charset="0"/>
              </a:rPr>
              <a:t>classes :  A,  B,  C,  not{A,B,C,}</a:t>
            </a: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</a:rPr>
              <a:t>"input </a:t>
            </a:r>
            <a:r>
              <a:rPr lang="en-US" altLang="zh-CN" sz="2000" i="1" dirty="0" smtClean="0">
                <a:latin typeface="Cambria" panose="02040503050406030204" pitchFamily="18" charset="0"/>
              </a:rPr>
              <a:t>integer       </a:t>
            </a: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		 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classes :  n not an integer,</a:t>
            </a:r>
            <a:b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0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		n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 min, min  n  0, 0  n  max, n  </a:t>
            </a:r>
            <a:r>
              <a:rPr lang="en-US" altLang="zh-CN" sz="2000" i="1" dirty="0" smtClean="0">
                <a:latin typeface="Cambria" panose="02040503050406030204" pitchFamily="18" charset="0"/>
                <a:sym typeface="Symbol" panose="05050102010706020507" pitchFamily="18" charset="2"/>
              </a:rPr>
              <a:t>max</a:t>
            </a:r>
            <a:endParaRPr lang="en-US" altLang="zh-CN" sz="2000" i="1" dirty="0" smtClean="0">
              <a:latin typeface="Cambria" panose="02040503050406030204" pitchFamily="18" charset="0"/>
            </a:endParaRP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endParaRPr lang="en-US" altLang="zh-CN" sz="1800" i="1" dirty="0" smtClean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ts val="2600"/>
              </a:lnSpc>
              <a:buClrTx/>
              <a:buSzTx/>
              <a:buNone/>
            </a:pPr>
            <a:endParaRPr lang="en-US" altLang="zh-CN" sz="2000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13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543800" cy="4572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Example 1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1534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GB" altLang="zh-CN" sz="2000" b="1" dirty="0">
                <a:effectLst/>
                <a:latin typeface="Cambria" panose="02040503050406030204" pitchFamily="18" charset="0"/>
              </a:rPr>
              <a:t>Partition system inputs 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into groups (partitions) that should </a:t>
            </a:r>
            <a:r>
              <a:rPr lang="en-GB" altLang="zh-CN" sz="2000" dirty="0" smtClean="0">
                <a:effectLst/>
                <a:latin typeface="Cambria" panose="02040503050406030204" pitchFamily="18" charset="0"/>
              </a:rPr>
              <a:t>cause</a:t>
            </a:r>
            <a:endParaRPr lang="en-GB" altLang="zh-CN" sz="2000" b="1" dirty="0" smtClean="0">
              <a:latin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GB" altLang="zh-CN" sz="2000" b="1" dirty="0" smtClean="0">
                <a:effectLst/>
                <a:latin typeface="Cambria" panose="02040503050406030204" pitchFamily="18" charset="0"/>
              </a:rPr>
              <a:t>equivalent </a:t>
            </a:r>
            <a:r>
              <a:rPr lang="en-GB" altLang="zh-CN" sz="2000" b="1" dirty="0" smtClean="0">
                <a:latin typeface="Cambria" panose="02040503050406030204" pitchFamily="18" charset="0"/>
              </a:rPr>
              <a:t>behaviour</a:t>
            </a:r>
            <a:r>
              <a:rPr lang="en-GB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GB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nclude both</a:t>
            </a:r>
            <a:r>
              <a:rPr lang="en-GB" altLang="zh-CN" sz="2000" b="1" dirty="0">
                <a:effectLst/>
                <a:latin typeface="Cambria" panose="02040503050406030204" pitchFamily="18" charset="0"/>
              </a:rPr>
              <a:t> valid 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and </a:t>
            </a:r>
            <a:r>
              <a:rPr lang="en-GB" altLang="zh-CN" sz="2000" b="1" dirty="0">
                <a:effectLst/>
                <a:latin typeface="Cambria" panose="02040503050406030204" pitchFamily="18" charset="0"/>
              </a:rPr>
              <a:t>invalid 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inputs.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endParaRPr lang="en-GB" altLang="zh-CN" sz="2000" i="1" dirty="0" smtClean="0">
              <a:solidFill>
                <a:srgbClr val="133984"/>
              </a:solidFill>
              <a:effectLst/>
              <a:latin typeface="Cambria" panose="02040503050406030204" pitchFamily="18" charset="0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GB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</a:t>
            </a:r>
            <a:r>
              <a:rPr lang="en-GB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input is a 5-digit integer between 10,000 and 99,999, 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GB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Equivalence partitions are:</a:t>
            </a:r>
          </a:p>
          <a:p>
            <a:pPr lvl="1" algn="ctr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GB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&lt; 10,000           10,000 - 99,999         &gt; 99,999</a:t>
            </a:r>
          </a:p>
        </p:txBody>
      </p:sp>
    </p:spTree>
    <p:extLst>
      <p:ext uri="{BB962C8B-B14F-4D97-AF65-F5344CB8AC3E}">
        <p14:creationId xmlns:p14="http://schemas.microsoft.com/office/powerpoint/2010/main" val="410007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848600" cy="6858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Example 2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001000" cy="45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(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multiple sets of disjoint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 equivalence classes for the following program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specification fragment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Individual Income Tax Specification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gross pay is no more than </a:t>
            </a:r>
            <a:r>
              <a:rPr lang="zh-CN" altLang="en-US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36,000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the tax is </a:t>
            </a: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3%.</a:t>
            </a:r>
            <a:endParaRPr lang="en-US" altLang="zh-CN" sz="2000" i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gross pay is more than </a:t>
            </a:r>
            <a:r>
              <a:rPr lang="zh-CN" altLang="en-US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36,000,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but no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144,000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tax is </a:t>
            </a: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10%.</a:t>
            </a:r>
            <a:endParaRPr lang="en-US" altLang="zh-CN" sz="2000" i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If gross pay is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144,000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but no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300,000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the tax is 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20%.</a:t>
            </a:r>
          </a:p>
          <a:p>
            <a:pPr marL="457200" indent="-457200" eaLnBrk="1" hangingPunct="1">
              <a:lnSpc>
                <a:spcPts val="26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If gross pay is more than </a:t>
            </a:r>
            <a:r>
              <a:rPr lang="zh-CN" altLang="en-US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300,000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but no more than </a:t>
            </a:r>
            <a:r>
              <a:rPr lang="zh-CN" altLang="en-US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￥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420,000</a:t>
            </a:r>
            <a:r>
              <a:rPr lang="en-US" altLang="zh-CN" sz="2000" i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, the tax is </a:t>
            </a:r>
            <a:r>
              <a:rPr lang="en-US" altLang="zh-CN" sz="2000" i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25%.</a:t>
            </a:r>
            <a:endParaRPr lang="en-US" altLang="zh-CN" sz="2000" i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endParaRPr lang="en-US" altLang="zh-CN" sz="2000" i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93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196980"/>
            <a:ext cx="7162800" cy="4572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</a:t>
            </a:r>
          </a:p>
        </p:txBody>
      </p:sp>
      <p:sp>
        <p:nvSpPr>
          <p:cNvPr id="248844" name="Freeform 12"/>
          <p:cNvSpPr>
            <a:spLocks/>
          </p:cNvSpPr>
          <p:nvPr/>
        </p:nvSpPr>
        <p:spPr bwMode="auto">
          <a:xfrm>
            <a:off x="2227263" y="4693302"/>
            <a:ext cx="5302250" cy="685800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2163763" y="4767915"/>
            <a:ext cx="1947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member of set</a:t>
            </a:r>
          </a:p>
        </p:txBody>
      </p:sp>
      <p:sp>
        <p:nvSpPr>
          <p:cNvPr id="24884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19100" y="1198564"/>
            <a:ext cx="8382000" cy="30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lnSpc>
                <a:spcPts val="2600"/>
              </a:lnSpc>
              <a:buClrTx/>
              <a:buSzTx/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1. </a:t>
            </a:r>
            <a:r>
              <a:rPr lang="en-US" altLang="zh-CN" sz="2000" dirty="0">
                <a:latin typeface="Cambria" panose="02040503050406030204" pitchFamily="18" charset="0"/>
              </a:rPr>
              <a:t>If input is a range, one valid and two invalid equivalence classes: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23863" y="2590800"/>
            <a:ext cx="83820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2.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 a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specific value, one valid and two invalid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equivalence classes: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6532" y="42672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3.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 a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set of related values, one valid and one invalid class:</a:t>
            </a:r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423863" y="5495925"/>
            <a:ext cx="800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4.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Boolean, one valid and one invalid class:</a:t>
            </a:r>
          </a:p>
        </p:txBody>
      </p:sp>
      <p:grpSp>
        <p:nvGrpSpPr>
          <p:cNvPr id="248850" name="Group 18"/>
          <p:cNvGrpSpPr>
            <a:grpSpLocks/>
          </p:cNvGrpSpPr>
          <p:nvPr/>
        </p:nvGrpSpPr>
        <p:grpSpPr bwMode="auto">
          <a:xfrm>
            <a:off x="1482725" y="1908173"/>
            <a:ext cx="6019800" cy="168275"/>
            <a:chOff x="912" y="1174"/>
            <a:chExt cx="3792" cy="106"/>
          </a:xfrm>
        </p:grpSpPr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912" y="1227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2" name="Rectangle 20" descr="Light upward diagonal"/>
            <p:cNvSpPr>
              <a:spLocks noChangeArrowheads="1"/>
            </p:cNvSpPr>
            <p:nvPr/>
          </p:nvSpPr>
          <p:spPr bwMode="auto">
            <a:xfrm>
              <a:off x="2112" y="1174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3378200" y="1670048"/>
            <a:ext cx="2230438" cy="917575"/>
            <a:chOff x="2178" y="1024"/>
            <a:chExt cx="1405" cy="578"/>
          </a:xfrm>
        </p:grpSpPr>
        <p:sp>
          <p:nvSpPr>
            <p:cNvPr id="248854" name="Freeform 22"/>
            <p:cNvSpPr>
              <a:spLocks/>
            </p:cNvSpPr>
            <p:nvPr/>
          </p:nvSpPr>
          <p:spPr bwMode="auto">
            <a:xfrm>
              <a:off x="2178" y="1024"/>
              <a:ext cx="1405" cy="414"/>
            </a:xfrm>
            <a:custGeom>
              <a:avLst/>
              <a:gdLst>
                <a:gd name="T0" fmla="*/ 675 w 1405"/>
                <a:gd name="T1" fmla="*/ 11 h 414"/>
                <a:gd name="T2" fmla="*/ 35 w 1405"/>
                <a:gd name="T3" fmla="*/ 85 h 414"/>
                <a:gd name="T4" fmla="*/ 3 w 1405"/>
                <a:gd name="T5" fmla="*/ 149 h 414"/>
                <a:gd name="T6" fmla="*/ 25 w 1405"/>
                <a:gd name="T7" fmla="*/ 331 h 414"/>
                <a:gd name="T8" fmla="*/ 185 w 1405"/>
                <a:gd name="T9" fmla="*/ 352 h 414"/>
                <a:gd name="T10" fmla="*/ 377 w 1405"/>
                <a:gd name="T11" fmla="*/ 352 h 414"/>
                <a:gd name="T12" fmla="*/ 686 w 1405"/>
                <a:gd name="T13" fmla="*/ 363 h 414"/>
                <a:gd name="T14" fmla="*/ 1027 w 1405"/>
                <a:gd name="T15" fmla="*/ 384 h 414"/>
                <a:gd name="T16" fmla="*/ 1251 w 1405"/>
                <a:gd name="T17" fmla="*/ 352 h 414"/>
                <a:gd name="T18" fmla="*/ 1315 w 1405"/>
                <a:gd name="T19" fmla="*/ 331 h 414"/>
                <a:gd name="T20" fmla="*/ 1347 w 1405"/>
                <a:gd name="T21" fmla="*/ 320 h 414"/>
                <a:gd name="T22" fmla="*/ 1401 w 1405"/>
                <a:gd name="T23" fmla="*/ 235 h 414"/>
                <a:gd name="T24" fmla="*/ 1387 w 1405"/>
                <a:gd name="T25" fmla="*/ 125 h 414"/>
                <a:gd name="T26" fmla="*/ 1305 w 1405"/>
                <a:gd name="T27" fmla="*/ 85 h 414"/>
                <a:gd name="T28" fmla="*/ 1027 w 1405"/>
                <a:gd name="T29" fmla="*/ 32 h 414"/>
                <a:gd name="T30" fmla="*/ 761 w 1405"/>
                <a:gd name="T31" fmla="*/ 0 h 414"/>
                <a:gd name="T32" fmla="*/ 675 w 1405"/>
                <a:gd name="T33" fmla="*/ 1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2619" y="1390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 range</a:t>
              </a:r>
            </a:p>
          </p:txBody>
        </p:sp>
      </p:grpSp>
      <p:grpSp>
        <p:nvGrpSpPr>
          <p:cNvPr id="248856" name="Group 24"/>
          <p:cNvGrpSpPr>
            <a:grpSpLocks/>
          </p:cNvGrpSpPr>
          <p:nvPr/>
        </p:nvGrpSpPr>
        <p:grpSpPr bwMode="auto">
          <a:xfrm>
            <a:off x="5594350" y="1568448"/>
            <a:ext cx="2227263" cy="1020763"/>
            <a:chOff x="3574" y="960"/>
            <a:chExt cx="1403" cy="643"/>
          </a:xfrm>
        </p:grpSpPr>
        <p:sp>
          <p:nvSpPr>
            <p:cNvPr id="248857" name="Freeform 25"/>
            <p:cNvSpPr>
              <a:spLocks/>
            </p:cNvSpPr>
            <p:nvPr/>
          </p:nvSpPr>
          <p:spPr bwMode="auto">
            <a:xfrm>
              <a:off x="3574" y="960"/>
              <a:ext cx="1403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8" name="Text Box 26"/>
            <p:cNvSpPr txBox="1">
              <a:spLocks noChangeArrowheads="1"/>
            </p:cNvSpPr>
            <p:nvPr/>
          </p:nvSpPr>
          <p:spPr bwMode="auto">
            <a:xfrm>
              <a:off x="3702" y="1391"/>
              <a:ext cx="1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greater than range</a:t>
              </a:r>
            </a:p>
          </p:txBody>
        </p:sp>
      </p:grpSp>
      <p:grpSp>
        <p:nvGrpSpPr>
          <p:cNvPr id="248859" name="Group 27"/>
          <p:cNvGrpSpPr>
            <a:grpSpLocks/>
          </p:cNvGrpSpPr>
          <p:nvPr/>
        </p:nvGrpSpPr>
        <p:grpSpPr bwMode="auto">
          <a:xfrm>
            <a:off x="1219200" y="1697037"/>
            <a:ext cx="2163763" cy="893763"/>
            <a:chOff x="818" y="1041"/>
            <a:chExt cx="1363" cy="563"/>
          </a:xfrm>
        </p:grpSpPr>
        <p:sp>
          <p:nvSpPr>
            <p:cNvPr id="248860" name="Freeform 28"/>
            <p:cNvSpPr>
              <a:spLocks/>
            </p:cNvSpPr>
            <p:nvPr/>
          </p:nvSpPr>
          <p:spPr bwMode="auto">
            <a:xfrm>
              <a:off x="818" y="1041"/>
              <a:ext cx="1363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1" name="Text Box 29"/>
            <p:cNvSpPr txBox="1">
              <a:spLocks noChangeArrowheads="1"/>
            </p:cNvSpPr>
            <p:nvPr/>
          </p:nvSpPr>
          <p:spPr bwMode="auto">
            <a:xfrm>
              <a:off x="982" y="1391"/>
              <a:ext cx="10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less than range</a:t>
              </a:r>
            </a:p>
          </p:txBody>
        </p:sp>
      </p:grpSp>
      <p:grpSp>
        <p:nvGrpSpPr>
          <p:cNvPr id="248862" name="Group 30"/>
          <p:cNvGrpSpPr>
            <a:grpSpLocks/>
          </p:cNvGrpSpPr>
          <p:nvPr/>
        </p:nvGrpSpPr>
        <p:grpSpPr bwMode="auto">
          <a:xfrm>
            <a:off x="1638300" y="3527424"/>
            <a:ext cx="6019800" cy="76200"/>
            <a:chOff x="984" y="2066"/>
            <a:chExt cx="3792" cy="48"/>
          </a:xfrm>
        </p:grpSpPr>
        <p:sp>
          <p:nvSpPr>
            <p:cNvPr id="248863" name="Line 31"/>
            <p:cNvSpPr>
              <a:spLocks noChangeShapeType="1"/>
            </p:cNvSpPr>
            <p:nvPr/>
          </p:nvSpPr>
          <p:spPr bwMode="auto">
            <a:xfrm>
              <a:off x="984" y="2091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4" name="Oval 32"/>
            <p:cNvSpPr>
              <a:spLocks noChangeArrowheads="1"/>
            </p:cNvSpPr>
            <p:nvPr/>
          </p:nvSpPr>
          <p:spPr bwMode="auto">
            <a:xfrm>
              <a:off x="2856" y="2066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4298950" y="3827462"/>
            <a:ext cx="70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value</a:t>
            </a:r>
          </a:p>
        </p:txBody>
      </p: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4673600" y="3143249"/>
            <a:ext cx="3376613" cy="1022350"/>
            <a:chOff x="2896" y="1824"/>
            <a:chExt cx="2127" cy="644"/>
          </a:xfrm>
        </p:grpSpPr>
        <p:sp>
          <p:nvSpPr>
            <p:cNvPr id="248867" name="Freeform 35"/>
            <p:cNvSpPr>
              <a:spLocks/>
            </p:cNvSpPr>
            <p:nvPr/>
          </p:nvSpPr>
          <p:spPr bwMode="auto">
            <a:xfrm>
              <a:off x="2896" y="1824"/>
              <a:ext cx="2127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3421" y="2256"/>
              <a:ext cx="12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greater than value</a:t>
              </a:r>
            </a:p>
          </p:txBody>
        </p:sp>
      </p:grpSp>
      <p:grpSp>
        <p:nvGrpSpPr>
          <p:cNvPr id="248869" name="Group 37"/>
          <p:cNvGrpSpPr>
            <a:grpSpLocks/>
          </p:cNvGrpSpPr>
          <p:nvPr/>
        </p:nvGrpSpPr>
        <p:grpSpPr bwMode="auto">
          <a:xfrm>
            <a:off x="1066800" y="3271835"/>
            <a:ext cx="3548063" cy="895349"/>
            <a:chOff x="624" y="1905"/>
            <a:chExt cx="2235" cy="564"/>
          </a:xfrm>
        </p:grpSpPr>
        <p:sp>
          <p:nvSpPr>
            <p:cNvPr id="248870" name="Freeform 38"/>
            <p:cNvSpPr>
              <a:spLocks/>
            </p:cNvSpPr>
            <p:nvPr/>
          </p:nvSpPr>
          <p:spPr bwMode="auto">
            <a:xfrm>
              <a:off x="624" y="1905"/>
              <a:ext cx="2235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71" name="Text Box 39"/>
            <p:cNvSpPr txBox="1">
              <a:spLocks noChangeArrowheads="1"/>
            </p:cNvSpPr>
            <p:nvPr/>
          </p:nvSpPr>
          <p:spPr bwMode="auto">
            <a:xfrm>
              <a:off x="1337" y="2256"/>
              <a:ext cx="9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less than value</a:t>
              </a:r>
            </a:p>
          </p:txBody>
        </p:sp>
      </p:grpSp>
      <p:sp>
        <p:nvSpPr>
          <p:cNvPr id="248872" name="Freeform 40"/>
          <p:cNvSpPr>
            <a:spLocks/>
          </p:cNvSpPr>
          <p:nvPr/>
        </p:nvSpPr>
        <p:spPr bwMode="auto">
          <a:xfrm>
            <a:off x="4052888" y="4771090"/>
            <a:ext cx="1712912" cy="531812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rgbClr val="63FF63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3" name="Text Box 41"/>
          <p:cNvSpPr txBox="1">
            <a:spLocks noChangeArrowheads="1"/>
          </p:cNvSpPr>
          <p:nvPr/>
        </p:nvSpPr>
        <p:spPr bwMode="auto">
          <a:xfrm>
            <a:off x="4122738" y="4913965"/>
            <a:ext cx="157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member of set</a:t>
            </a:r>
          </a:p>
        </p:txBody>
      </p:sp>
      <p:sp>
        <p:nvSpPr>
          <p:cNvPr id="248874" name="Freeform 42"/>
          <p:cNvSpPr>
            <a:spLocks/>
          </p:cNvSpPr>
          <p:nvPr/>
        </p:nvSpPr>
        <p:spPr bwMode="auto">
          <a:xfrm>
            <a:off x="2476500" y="5876925"/>
            <a:ext cx="4495800" cy="600075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FAFD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5" name="Freeform 43"/>
          <p:cNvSpPr>
            <a:spLocks/>
          </p:cNvSpPr>
          <p:nvPr/>
        </p:nvSpPr>
        <p:spPr bwMode="auto">
          <a:xfrm>
            <a:off x="4332288" y="6051550"/>
            <a:ext cx="914400" cy="307975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6" name="Text Box 44"/>
          <p:cNvSpPr txBox="1">
            <a:spLocks noChangeArrowheads="1"/>
          </p:cNvSpPr>
          <p:nvPr/>
        </p:nvSpPr>
        <p:spPr bwMode="auto">
          <a:xfrm>
            <a:off x="4297363" y="6035675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Boolean</a:t>
            </a:r>
          </a:p>
        </p:txBody>
      </p:sp>
      <p:sp>
        <p:nvSpPr>
          <p:cNvPr id="248877" name="Text Box 45"/>
          <p:cNvSpPr txBox="1">
            <a:spLocks noChangeArrowheads="1"/>
          </p:cNvSpPr>
          <p:nvPr/>
        </p:nvSpPr>
        <p:spPr bwMode="auto">
          <a:xfrm>
            <a:off x="2570163" y="5942013"/>
            <a:ext cx="1355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nonBoolean</a:t>
            </a:r>
          </a:p>
        </p:txBody>
      </p:sp>
    </p:spTree>
    <p:extLst>
      <p:ext uri="{BB962C8B-B14F-4D97-AF65-F5344CB8AC3E}">
        <p14:creationId xmlns:p14="http://schemas.microsoft.com/office/powerpoint/2010/main" val="4268628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5" grpId="0" autoUpdateAnimBg="0"/>
      <p:bldP spid="248847" grpId="0" autoUpdateAnimBg="0"/>
      <p:bldP spid="248848" grpId="0" autoUpdateAnimBg="0"/>
      <p:bldP spid="248849" grpId="0" autoUpdateAnimBg="0"/>
      <p:bldP spid="248865" grpId="0" autoUpdateAnimBg="0"/>
      <p:bldP spid="248873" grpId="0" autoUpdateAnimBg="0"/>
      <p:bldP spid="248876" grpId="0" autoUpdateAnimBg="0"/>
      <p:bldP spid="2488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9161"/>
            <a:ext cx="7696200" cy="357188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Example </a:t>
            </a:r>
            <a:r>
              <a:rPr lang="en-US" altLang="zh-CN" dirty="0" smtClean="0">
                <a:latin typeface="Cambria" panose="02040503050406030204" pitchFamily="18" charset="0"/>
              </a:rPr>
              <a:t>3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2667000" y="1905000"/>
            <a:ext cx="3962400" cy="3609975"/>
            <a:chOff x="1584" y="1104"/>
            <a:chExt cx="2496" cy="2274"/>
          </a:xfrm>
        </p:grpSpPr>
        <p:pic>
          <p:nvPicPr>
            <p:cNvPr id="25395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104"/>
              <a:ext cx="2496" cy="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3957" name="Oval 5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1295400" y="1183524"/>
            <a:ext cx="815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for addition operation of MS calculator.</a:t>
            </a:r>
          </a:p>
        </p:txBody>
      </p:sp>
    </p:spTree>
    <p:extLst>
      <p:ext uri="{BB962C8B-B14F-4D97-AF65-F5344CB8AC3E}">
        <p14:creationId xmlns:p14="http://schemas.microsoft.com/office/powerpoint/2010/main" val="3772692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9161"/>
            <a:ext cx="7696200" cy="357188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Example </a:t>
            </a:r>
            <a:r>
              <a:rPr lang="en-US" altLang="zh-CN" dirty="0" smtClean="0">
                <a:latin typeface="Cambria" panose="02040503050406030204" pitchFamily="18" charset="0"/>
              </a:rPr>
              <a:t>3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74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4537"/>
            <a:ext cx="7467600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Equivalence </a:t>
            </a:r>
            <a:r>
              <a:rPr lang="en-US" altLang="zh-CN" sz="3200" dirty="0" smtClean="0">
                <a:latin typeface="Cambria" panose="02040503050406030204" pitchFamily="18" charset="0"/>
              </a:rPr>
              <a:t>Partitioning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143000" y="1240886"/>
            <a:ext cx="830580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</a:rPr>
              <a:t>Test for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Personal name</a:t>
            </a:r>
            <a:r>
              <a:rPr lang="zh-CN" altLang="en-US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（上户口）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034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4537"/>
            <a:ext cx="7467600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Equivalence </a:t>
            </a:r>
            <a:r>
              <a:rPr lang="en-US" altLang="zh-CN" sz="3200" dirty="0" smtClean="0">
                <a:latin typeface="Cambria" panose="02040503050406030204" pitchFamily="18" charset="0"/>
              </a:rPr>
              <a:t>Partitioning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66800" y="1217391"/>
            <a:ext cx="830580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latin typeface="Cambria" panose="02040503050406030204" pitchFamily="18" charset="0"/>
                <a:ea typeface="宋体" panose="02010600030101010101" pitchFamily="2" charset="-122"/>
              </a:rPr>
              <a:t>Test for </a:t>
            </a:r>
            <a:r>
              <a:rPr lang="en-US" altLang="zh-CN" sz="20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ID number</a:t>
            </a:r>
            <a:r>
              <a:rPr lang="zh-CN" altLang="en-US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（身份证）</a:t>
            </a: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233" y="1704425"/>
            <a:ext cx="6524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7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6"/>
          <p:cNvSpPr txBox="1">
            <a:spLocks noChangeArrowheads="1"/>
          </p:cNvSpPr>
          <p:nvPr/>
        </p:nvSpPr>
        <p:spPr bwMode="auto">
          <a:xfrm>
            <a:off x="19050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sz="4000" smtClean="0">
                <a:latin typeface="Cambria" panose="02040503050406030204" pitchFamily="18" charset="0"/>
              </a:rPr>
              <a:t>What is Testing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82144" y="2261626"/>
            <a:ext cx="145053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Code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257800" y="1324394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Black-box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57799" y="2261626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White-box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57798" y="3178687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Gray-Box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 bwMode="auto">
          <a:xfrm>
            <a:off x="4724400" y="1419784"/>
            <a:ext cx="248652" cy="2085976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04800" y="3580978"/>
            <a:ext cx="2048103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Testing methods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左大括号 13"/>
          <p:cNvSpPr/>
          <p:nvPr/>
        </p:nvSpPr>
        <p:spPr bwMode="auto">
          <a:xfrm>
            <a:off x="2625536" y="2462772"/>
            <a:ext cx="117664" cy="2718828"/>
          </a:xfrm>
          <a:prstGeom prst="leftBrace">
            <a:avLst>
              <a:gd name="adj1" fmla="val 48958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984877" y="4980454"/>
            <a:ext cx="145053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Run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左大括号 15"/>
          <p:cNvSpPr/>
          <p:nvPr/>
        </p:nvSpPr>
        <p:spPr bwMode="auto">
          <a:xfrm>
            <a:off x="4753036" y="4472404"/>
            <a:ext cx="247530" cy="1423988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257800" y="5494101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Dynamic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257797" y="4457273"/>
            <a:ext cx="2347415" cy="402291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Static testing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7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grpSp>
        <p:nvGrpSpPr>
          <p:cNvPr id="495621" name="Group 5"/>
          <p:cNvGrpSpPr>
            <a:grpSpLocks/>
          </p:cNvGrpSpPr>
          <p:nvPr/>
        </p:nvGrpSpPr>
        <p:grpSpPr bwMode="auto">
          <a:xfrm>
            <a:off x="5708085" y="2269524"/>
            <a:ext cx="1143795" cy="1134683"/>
            <a:chOff x="3808" y="1163"/>
            <a:chExt cx="760" cy="730"/>
          </a:xfrm>
        </p:grpSpPr>
        <p:sp>
          <p:nvSpPr>
            <p:cNvPr id="495622" name="Freeform 6"/>
            <p:cNvSpPr>
              <a:spLocks/>
            </p:cNvSpPr>
            <p:nvPr/>
          </p:nvSpPr>
          <p:spPr bwMode="auto">
            <a:xfrm>
              <a:off x="4340" y="1598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23" name="Freeform 7"/>
            <p:cNvSpPr>
              <a:spLocks/>
            </p:cNvSpPr>
            <p:nvPr/>
          </p:nvSpPr>
          <p:spPr bwMode="auto">
            <a:xfrm>
              <a:off x="3907" y="1230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24" name="Freeform 8"/>
            <p:cNvSpPr>
              <a:spLocks/>
            </p:cNvSpPr>
            <p:nvPr/>
          </p:nvSpPr>
          <p:spPr bwMode="auto">
            <a:xfrm>
              <a:off x="3808" y="1531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25" name="Freeform 9"/>
            <p:cNvSpPr>
              <a:spLocks/>
            </p:cNvSpPr>
            <p:nvPr/>
          </p:nvSpPr>
          <p:spPr bwMode="auto">
            <a:xfrm>
              <a:off x="3808" y="1330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26" name="Freeform 10"/>
            <p:cNvSpPr>
              <a:spLocks/>
            </p:cNvSpPr>
            <p:nvPr/>
          </p:nvSpPr>
          <p:spPr bwMode="auto">
            <a:xfrm>
              <a:off x="4340" y="1163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95627" name="Group 11"/>
          <p:cNvGrpSpPr>
            <a:grpSpLocks/>
          </p:cNvGrpSpPr>
          <p:nvPr/>
        </p:nvGrpSpPr>
        <p:grpSpPr bwMode="auto">
          <a:xfrm>
            <a:off x="4335531" y="4170564"/>
            <a:ext cx="840097" cy="1239636"/>
            <a:chOff x="2876" y="2432"/>
            <a:chExt cx="560" cy="798"/>
          </a:xfrm>
        </p:grpSpPr>
        <p:sp>
          <p:nvSpPr>
            <p:cNvPr id="495628" name="Freeform 12"/>
            <p:cNvSpPr>
              <a:spLocks/>
            </p:cNvSpPr>
            <p:nvPr/>
          </p:nvSpPr>
          <p:spPr bwMode="auto">
            <a:xfrm>
              <a:off x="3010" y="2734"/>
              <a:ext cx="60" cy="496"/>
            </a:xfrm>
            <a:custGeom>
              <a:avLst/>
              <a:gdLst>
                <a:gd name="T0" fmla="*/ 59 w 60"/>
                <a:gd name="T1" fmla="*/ 495 h 496"/>
                <a:gd name="T2" fmla="*/ 59 w 60"/>
                <a:gd name="T3" fmla="*/ 33 h 496"/>
                <a:gd name="T4" fmla="*/ 0 w 60"/>
                <a:gd name="T5" fmla="*/ 0 h 496"/>
                <a:gd name="T6" fmla="*/ 0 w 60"/>
                <a:gd name="T7" fmla="*/ 429 h 496"/>
                <a:gd name="T8" fmla="*/ 59 w 60"/>
                <a:gd name="T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96">
                  <a:moveTo>
                    <a:pt x="59" y="495"/>
                  </a:move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  <a:lnTo>
                    <a:pt x="59" y="49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29" name="Freeform 13"/>
            <p:cNvSpPr>
              <a:spLocks/>
            </p:cNvSpPr>
            <p:nvPr/>
          </p:nvSpPr>
          <p:spPr bwMode="auto">
            <a:xfrm>
              <a:off x="2943" y="2466"/>
              <a:ext cx="493" cy="764"/>
            </a:xfrm>
            <a:custGeom>
              <a:avLst/>
              <a:gdLst>
                <a:gd name="T0" fmla="*/ 230 w 493"/>
                <a:gd name="T1" fmla="*/ 0 h 764"/>
                <a:gd name="T2" fmla="*/ 492 w 493"/>
                <a:gd name="T3" fmla="*/ 133 h 764"/>
                <a:gd name="T4" fmla="*/ 362 w 493"/>
                <a:gd name="T5" fmla="*/ 198 h 764"/>
                <a:gd name="T6" fmla="*/ 362 w 493"/>
                <a:gd name="T7" fmla="*/ 663 h 764"/>
                <a:gd name="T8" fmla="*/ 132 w 493"/>
                <a:gd name="T9" fmla="*/ 763 h 764"/>
                <a:gd name="T10" fmla="*/ 132 w 493"/>
                <a:gd name="T11" fmla="*/ 299 h 764"/>
                <a:gd name="T12" fmla="*/ 0 w 493"/>
                <a:gd name="T13" fmla="*/ 365 h 764"/>
                <a:gd name="T14" fmla="*/ 230 w 493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764">
                  <a:moveTo>
                    <a:pt x="230" y="0"/>
                  </a:moveTo>
                  <a:lnTo>
                    <a:pt x="492" y="133"/>
                  </a:lnTo>
                  <a:lnTo>
                    <a:pt x="362" y="198"/>
                  </a:lnTo>
                  <a:lnTo>
                    <a:pt x="362" y="663"/>
                  </a:lnTo>
                  <a:lnTo>
                    <a:pt x="132" y="763"/>
                  </a:lnTo>
                  <a:lnTo>
                    <a:pt x="132" y="299"/>
                  </a:lnTo>
                  <a:lnTo>
                    <a:pt x="0" y="365"/>
                  </a:lnTo>
                  <a:lnTo>
                    <a:pt x="23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30" name="Freeform 14"/>
            <p:cNvSpPr>
              <a:spLocks/>
            </p:cNvSpPr>
            <p:nvPr/>
          </p:nvSpPr>
          <p:spPr bwMode="auto">
            <a:xfrm>
              <a:off x="2876" y="2432"/>
              <a:ext cx="294" cy="396"/>
            </a:xfrm>
            <a:custGeom>
              <a:avLst/>
              <a:gdLst>
                <a:gd name="T0" fmla="*/ 65 w 294"/>
                <a:gd name="T1" fmla="*/ 395 h 396"/>
                <a:gd name="T2" fmla="*/ 0 w 294"/>
                <a:gd name="T3" fmla="*/ 362 h 396"/>
                <a:gd name="T4" fmla="*/ 228 w 294"/>
                <a:gd name="T5" fmla="*/ 0 h 396"/>
                <a:gd name="T6" fmla="*/ 293 w 294"/>
                <a:gd name="T7" fmla="*/ 33 h 396"/>
                <a:gd name="T8" fmla="*/ 65 w 294"/>
                <a:gd name="T9" fmla="*/ 395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96">
                  <a:moveTo>
                    <a:pt x="65" y="395"/>
                  </a:moveTo>
                  <a:lnTo>
                    <a:pt x="0" y="362"/>
                  </a:lnTo>
                  <a:lnTo>
                    <a:pt x="228" y="0"/>
                  </a:lnTo>
                  <a:lnTo>
                    <a:pt x="293" y="33"/>
                  </a:lnTo>
                  <a:lnTo>
                    <a:pt x="65" y="39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95631" name="Group 15"/>
          <p:cNvGrpSpPr>
            <a:grpSpLocks/>
          </p:cNvGrpSpPr>
          <p:nvPr/>
        </p:nvGrpSpPr>
        <p:grpSpPr bwMode="auto">
          <a:xfrm>
            <a:off x="3035944" y="2455668"/>
            <a:ext cx="2898928" cy="2281247"/>
            <a:chOff x="1994" y="1288"/>
            <a:chExt cx="1929" cy="1468"/>
          </a:xfrm>
        </p:grpSpPr>
        <p:sp>
          <p:nvSpPr>
            <p:cNvPr id="495632" name="Freeform 16"/>
            <p:cNvSpPr>
              <a:spLocks/>
            </p:cNvSpPr>
            <p:nvPr/>
          </p:nvSpPr>
          <p:spPr bwMode="auto">
            <a:xfrm>
              <a:off x="1994" y="1858"/>
              <a:ext cx="394" cy="898"/>
            </a:xfrm>
            <a:custGeom>
              <a:avLst/>
              <a:gdLst>
                <a:gd name="T0" fmla="*/ 0 w 394"/>
                <a:gd name="T1" fmla="*/ 0 h 898"/>
                <a:gd name="T2" fmla="*/ 393 w 394"/>
                <a:gd name="T3" fmla="*/ 232 h 898"/>
                <a:gd name="T4" fmla="*/ 393 w 394"/>
                <a:gd name="T5" fmla="*/ 897 h 898"/>
                <a:gd name="T6" fmla="*/ 0 w 394"/>
                <a:gd name="T7" fmla="*/ 664 h 898"/>
                <a:gd name="T8" fmla="*/ 0 w 394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898">
                  <a:moveTo>
                    <a:pt x="0" y="0"/>
                  </a:moveTo>
                  <a:lnTo>
                    <a:pt x="393" y="232"/>
                  </a:lnTo>
                  <a:lnTo>
                    <a:pt x="393" y="897"/>
                  </a:lnTo>
                  <a:lnTo>
                    <a:pt x="0" y="664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33" name="Freeform 17"/>
            <p:cNvSpPr>
              <a:spLocks/>
            </p:cNvSpPr>
            <p:nvPr/>
          </p:nvSpPr>
          <p:spPr bwMode="auto">
            <a:xfrm>
              <a:off x="1994" y="1288"/>
              <a:ext cx="1929" cy="797"/>
            </a:xfrm>
            <a:custGeom>
              <a:avLst/>
              <a:gdLst>
                <a:gd name="T0" fmla="*/ 0 w 1929"/>
                <a:gd name="T1" fmla="*/ 564 h 797"/>
                <a:gd name="T2" fmla="*/ 399 w 1929"/>
                <a:gd name="T3" fmla="*/ 796 h 797"/>
                <a:gd name="T4" fmla="*/ 1928 w 1929"/>
                <a:gd name="T5" fmla="*/ 200 h 797"/>
                <a:gd name="T6" fmla="*/ 1594 w 1929"/>
                <a:gd name="T7" fmla="*/ 0 h 797"/>
                <a:gd name="T8" fmla="*/ 0 w 1929"/>
                <a:gd name="T9" fmla="*/ 56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797">
                  <a:moveTo>
                    <a:pt x="0" y="564"/>
                  </a:moveTo>
                  <a:lnTo>
                    <a:pt x="399" y="796"/>
                  </a:lnTo>
                  <a:lnTo>
                    <a:pt x="1928" y="200"/>
                  </a:lnTo>
                  <a:lnTo>
                    <a:pt x="1594" y="0"/>
                  </a:lnTo>
                  <a:lnTo>
                    <a:pt x="0" y="564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34" name="Freeform 18"/>
            <p:cNvSpPr>
              <a:spLocks/>
            </p:cNvSpPr>
            <p:nvPr/>
          </p:nvSpPr>
          <p:spPr bwMode="auto">
            <a:xfrm>
              <a:off x="2395" y="1490"/>
              <a:ext cx="1528" cy="1266"/>
            </a:xfrm>
            <a:custGeom>
              <a:avLst/>
              <a:gdLst>
                <a:gd name="T0" fmla="*/ 0 w 1528"/>
                <a:gd name="T1" fmla="*/ 598 h 1266"/>
                <a:gd name="T2" fmla="*/ 0 w 1528"/>
                <a:gd name="T3" fmla="*/ 1265 h 1266"/>
                <a:gd name="T4" fmla="*/ 1527 w 1528"/>
                <a:gd name="T5" fmla="*/ 565 h 1266"/>
                <a:gd name="T6" fmla="*/ 1527 w 1528"/>
                <a:gd name="T7" fmla="*/ 0 h 1266"/>
                <a:gd name="T8" fmla="*/ 0 w 1528"/>
                <a:gd name="T9" fmla="*/ 598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8" h="1266">
                  <a:moveTo>
                    <a:pt x="0" y="598"/>
                  </a:moveTo>
                  <a:lnTo>
                    <a:pt x="0" y="1265"/>
                  </a:lnTo>
                  <a:lnTo>
                    <a:pt x="1527" y="565"/>
                  </a:lnTo>
                  <a:lnTo>
                    <a:pt x="1527" y="0"/>
                  </a:lnTo>
                  <a:lnTo>
                    <a:pt x="0" y="598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95635" name="Group 19"/>
          <p:cNvGrpSpPr>
            <a:grpSpLocks/>
          </p:cNvGrpSpPr>
          <p:nvPr/>
        </p:nvGrpSpPr>
        <p:grpSpPr bwMode="auto">
          <a:xfrm>
            <a:off x="3996337" y="1905158"/>
            <a:ext cx="972225" cy="1031710"/>
            <a:chOff x="2645" y="920"/>
            <a:chExt cx="649" cy="663"/>
          </a:xfrm>
        </p:grpSpPr>
        <p:sp>
          <p:nvSpPr>
            <p:cNvPr id="495636" name="Freeform 20"/>
            <p:cNvSpPr>
              <a:spLocks/>
            </p:cNvSpPr>
            <p:nvPr/>
          </p:nvSpPr>
          <p:spPr bwMode="auto">
            <a:xfrm>
              <a:off x="3066" y="1246"/>
              <a:ext cx="228" cy="86"/>
            </a:xfrm>
            <a:custGeom>
              <a:avLst/>
              <a:gdLst>
                <a:gd name="T0" fmla="*/ 64 w 228"/>
                <a:gd name="T1" fmla="*/ 85 h 86"/>
                <a:gd name="T2" fmla="*/ 227 w 228"/>
                <a:gd name="T3" fmla="*/ 27 h 86"/>
                <a:gd name="T4" fmla="*/ 156 w 228"/>
                <a:gd name="T5" fmla="*/ 0 h 86"/>
                <a:gd name="T6" fmla="*/ 0 w 228"/>
                <a:gd name="T7" fmla="*/ 58 h 86"/>
                <a:gd name="T8" fmla="*/ 64 w 228"/>
                <a:gd name="T9" fmla="*/ 8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86">
                  <a:moveTo>
                    <a:pt x="64" y="85"/>
                  </a:moveTo>
                  <a:lnTo>
                    <a:pt x="227" y="27"/>
                  </a:lnTo>
                  <a:lnTo>
                    <a:pt x="156" y="0"/>
                  </a:lnTo>
                  <a:lnTo>
                    <a:pt x="0" y="58"/>
                  </a:lnTo>
                  <a:lnTo>
                    <a:pt x="64" y="8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37" name="Freeform 21"/>
            <p:cNvSpPr>
              <a:spLocks/>
            </p:cNvSpPr>
            <p:nvPr/>
          </p:nvSpPr>
          <p:spPr bwMode="auto">
            <a:xfrm>
              <a:off x="2717" y="920"/>
              <a:ext cx="577" cy="663"/>
            </a:xfrm>
            <a:custGeom>
              <a:avLst/>
              <a:gdLst>
                <a:gd name="T0" fmla="*/ 183 w 577"/>
                <a:gd name="T1" fmla="*/ 66 h 663"/>
                <a:gd name="T2" fmla="*/ 414 w 577"/>
                <a:gd name="T3" fmla="*/ 0 h 663"/>
                <a:gd name="T4" fmla="*/ 414 w 577"/>
                <a:gd name="T5" fmla="*/ 411 h 663"/>
                <a:gd name="T6" fmla="*/ 576 w 577"/>
                <a:gd name="T7" fmla="*/ 351 h 663"/>
                <a:gd name="T8" fmla="*/ 316 w 577"/>
                <a:gd name="T9" fmla="*/ 662 h 663"/>
                <a:gd name="T10" fmla="*/ 0 w 577"/>
                <a:gd name="T11" fmla="*/ 562 h 663"/>
                <a:gd name="T12" fmla="*/ 183 w 577"/>
                <a:gd name="T13" fmla="*/ 496 h 663"/>
                <a:gd name="T14" fmla="*/ 183 w 577"/>
                <a:gd name="T15" fmla="*/ 66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7" h="663">
                  <a:moveTo>
                    <a:pt x="183" y="66"/>
                  </a:moveTo>
                  <a:lnTo>
                    <a:pt x="414" y="0"/>
                  </a:lnTo>
                  <a:lnTo>
                    <a:pt x="414" y="411"/>
                  </a:lnTo>
                  <a:lnTo>
                    <a:pt x="576" y="351"/>
                  </a:lnTo>
                  <a:lnTo>
                    <a:pt x="316" y="662"/>
                  </a:lnTo>
                  <a:lnTo>
                    <a:pt x="0" y="562"/>
                  </a:lnTo>
                  <a:lnTo>
                    <a:pt x="183" y="496"/>
                  </a:lnTo>
                  <a:lnTo>
                    <a:pt x="183" y="66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38" name="Freeform 22"/>
            <p:cNvSpPr>
              <a:spLocks/>
            </p:cNvSpPr>
            <p:nvPr/>
          </p:nvSpPr>
          <p:spPr bwMode="auto">
            <a:xfrm>
              <a:off x="2645" y="1389"/>
              <a:ext cx="251" cy="93"/>
            </a:xfrm>
            <a:custGeom>
              <a:avLst/>
              <a:gdLst>
                <a:gd name="T0" fmla="*/ 70 w 251"/>
                <a:gd name="T1" fmla="*/ 92 h 93"/>
                <a:gd name="T2" fmla="*/ 0 w 251"/>
                <a:gd name="T3" fmla="*/ 59 h 93"/>
                <a:gd name="T4" fmla="*/ 185 w 251"/>
                <a:gd name="T5" fmla="*/ 0 h 93"/>
                <a:gd name="T6" fmla="*/ 250 w 251"/>
                <a:gd name="T7" fmla="*/ 30 h 93"/>
                <a:gd name="T8" fmla="*/ 70 w 251"/>
                <a:gd name="T9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93">
                  <a:moveTo>
                    <a:pt x="70" y="92"/>
                  </a:moveTo>
                  <a:lnTo>
                    <a:pt x="0" y="59"/>
                  </a:lnTo>
                  <a:lnTo>
                    <a:pt x="185" y="0"/>
                  </a:lnTo>
                  <a:lnTo>
                    <a:pt x="250" y="30"/>
                  </a:lnTo>
                  <a:lnTo>
                    <a:pt x="70" y="92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39" name="Freeform 23"/>
            <p:cNvSpPr>
              <a:spLocks/>
            </p:cNvSpPr>
            <p:nvPr/>
          </p:nvSpPr>
          <p:spPr bwMode="auto">
            <a:xfrm>
              <a:off x="2836" y="953"/>
              <a:ext cx="60" cy="462"/>
            </a:xfrm>
            <a:custGeom>
              <a:avLst/>
              <a:gdLst>
                <a:gd name="T0" fmla="*/ 0 w 60"/>
                <a:gd name="T1" fmla="*/ 429 h 462"/>
                <a:gd name="T2" fmla="*/ 59 w 60"/>
                <a:gd name="T3" fmla="*/ 461 h 462"/>
                <a:gd name="T4" fmla="*/ 59 w 60"/>
                <a:gd name="T5" fmla="*/ 33 h 462"/>
                <a:gd name="T6" fmla="*/ 0 w 60"/>
                <a:gd name="T7" fmla="*/ 0 h 462"/>
                <a:gd name="T8" fmla="*/ 0 w 60"/>
                <a:gd name="T9" fmla="*/ 42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462">
                  <a:moveTo>
                    <a:pt x="0" y="429"/>
                  </a:moveTo>
                  <a:lnTo>
                    <a:pt x="59" y="461"/>
                  </a:lnTo>
                  <a:lnTo>
                    <a:pt x="59" y="33"/>
                  </a:lnTo>
                  <a:lnTo>
                    <a:pt x="0" y="0"/>
                  </a:lnTo>
                  <a:lnTo>
                    <a:pt x="0" y="429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495640" name="Group 24"/>
          <p:cNvGrpSpPr>
            <a:grpSpLocks/>
          </p:cNvGrpSpPr>
          <p:nvPr/>
        </p:nvGrpSpPr>
        <p:grpSpPr bwMode="auto">
          <a:xfrm>
            <a:off x="2347695" y="3612133"/>
            <a:ext cx="1143795" cy="1134683"/>
            <a:chOff x="1528" y="2059"/>
            <a:chExt cx="760" cy="730"/>
          </a:xfrm>
        </p:grpSpPr>
        <p:sp>
          <p:nvSpPr>
            <p:cNvPr id="495641" name="Freeform 25"/>
            <p:cNvSpPr>
              <a:spLocks/>
            </p:cNvSpPr>
            <p:nvPr/>
          </p:nvSpPr>
          <p:spPr bwMode="auto">
            <a:xfrm>
              <a:off x="2060" y="2494"/>
              <a:ext cx="94" cy="228"/>
            </a:xfrm>
            <a:custGeom>
              <a:avLst/>
              <a:gdLst>
                <a:gd name="T0" fmla="*/ 93 w 94"/>
                <a:gd name="T1" fmla="*/ 227 h 228"/>
                <a:gd name="T2" fmla="*/ 93 w 94"/>
                <a:gd name="T3" fmla="*/ 65 h 228"/>
                <a:gd name="T4" fmla="*/ 0 w 94"/>
                <a:gd name="T5" fmla="*/ 0 h 228"/>
                <a:gd name="T6" fmla="*/ 0 w 94"/>
                <a:gd name="T7" fmla="*/ 162 h 228"/>
                <a:gd name="T8" fmla="*/ 93 w 94"/>
                <a:gd name="T9" fmla="*/ 22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8">
                  <a:moveTo>
                    <a:pt x="93" y="227"/>
                  </a:moveTo>
                  <a:lnTo>
                    <a:pt x="93" y="65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3" y="227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42" name="Freeform 26"/>
            <p:cNvSpPr>
              <a:spLocks/>
            </p:cNvSpPr>
            <p:nvPr/>
          </p:nvSpPr>
          <p:spPr bwMode="auto">
            <a:xfrm>
              <a:off x="1627" y="2126"/>
              <a:ext cx="661" cy="663"/>
            </a:xfrm>
            <a:custGeom>
              <a:avLst/>
              <a:gdLst>
                <a:gd name="T0" fmla="*/ 528 w 661"/>
                <a:gd name="T1" fmla="*/ 165 h 663"/>
                <a:gd name="T2" fmla="*/ 0 w 661"/>
                <a:gd name="T3" fmla="*/ 364 h 663"/>
                <a:gd name="T4" fmla="*/ 0 w 661"/>
                <a:gd name="T5" fmla="*/ 662 h 663"/>
                <a:gd name="T6" fmla="*/ 528 w 661"/>
                <a:gd name="T7" fmla="*/ 430 h 663"/>
                <a:gd name="T8" fmla="*/ 528 w 661"/>
                <a:gd name="T9" fmla="*/ 596 h 663"/>
                <a:gd name="T10" fmla="*/ 660 w 661"/>
                <a:gd name="T11" fmla="*/ 265 h 663"/>
                <a:gd name="T12" fmla="*/ 528 w 661"/>
                <a:gd name="T13" fmla="*/ 0 h 663"/>
                <a:gd name="T14" fmla="*/ 528 w 661"/>
                <a:gd name="T15" fmla="*/ 165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1" h="663">
                  <a:moveTo>
                    <a:pt x="528" y="165"/>
                  </a:moveTo>
                  <a:lnTo>
                    <a:pt x="0" y="364"/>
                  </a:lnTo>
                  <a:lnTo>
                    <a:pt x="0" y="662"/>
                  </a:lnTo>
                  <a:lnTo>
                    <a:pt x="528" y="430"/>
                  </a:lnTo>
                  <a:lnTo>
                    <a:pt x="528" y="596"/>
                  </a:lnTo>
                  <a:lnTo>
                    <a:pt x="660" y="265"/>
                  </a:lnTo>
                  <a:lnTo>
                    <a:pt x="528" y="0"/>
                  </a:lnTo>
                  <a:lnTo>
                    <a:pt x="528" y="16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43" name="Freeform 27"/>
            <p:cNvSpPr>
              <a:spLocks/>
            </p:cNvSpPr>
            <p:nvPr/>
          </p:nvSpPr>
          <p:spPr bwMode="auto">
            <a:xfrm>
              <a:off x="1528" y="2427"/>
              <a:ext cx="92" cy="362"/>
            </a:xfrm>
            <a:custGeom>
              <a:avLst/>
              <a:gdLst>
                <a:gd name="T0" fmla="*/ 91 w 92"/>
                <a:gd name="T1" fmla="*/ 66 h 362"/>
                <a:gd name="T2" fmla="*/ 91 w 92"/>
                <a:gd name="T3" fmla="*/ 361 h 362"/>
                <a:gd name="T4" fmla="*/ 0 w 92"/>
                <a:gd name="T5" fmla="*/ 295 h 362"/>
                <a:gd name="T6" fmla="*/ 0 w 92"/>
                <a:gd name="T7" fmla="*/ 0 h 362"/>
                <a:gd name="T8" fmla="*/ 91 w 92"/>
                <a:gd name="T9" fmla="*/ 6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62">
                  <a:moveTo>
                    <a:pt x="91" y="66"/>
                  </a:moveTo>
                  <a:lnTo>
                    <a:pt x="91" y="361"/>
                  </a:lnTo>
                  <a:lnTo>
                    <a:pt x="0" y="295"/>
                  </a:lnTo>
                  <a:lnTo>
                    <a:pt x="0" y="0"/>
                  </a:lnTo>
                  <a:lnTo>
                    <a:pt x="91" y="66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44" name="Freeform 28"/>
            <p:cNvSpPr>
              <a:spLocks/>
            </p:cNvSpPr>
            <p:nvPr/>
          </p:nvSpPr>
          <p:spPr bwMode="auto">
            <a:xfrm>
              <a:off x="1528" y="2226"/>
              <a:ext cx="626" cy="261"/>
            </a:xfrm>
            <a:custGeom>
              <a:avLst/>
              <a:gdLst>
                <a:gd name="T0" fmla="*/ 0 w 626"/>
                <a:gd name="T1" fmla="*/ 195 h 261"/>
                <a:gd name="T2" fmla="*/ 98 w 626"/>
                <a:gd name="T3" fmla="*/ 260 h 261"/>
                <a:gd name="T4" fmla="*/ 625 w 626"/>
                <a:gd name="T5" fmla="*/ 65 h 261"/>
                <a:gd name="T6" fmla="*/ 525 w 626"/>
                <a:gd name="T7" fmla="*/ 0 h 261"/>
                <a:gd name="T8" fmla="*/ 0 w 626"/>
                <a:gd name="T9" fmla="*/ 19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6" h="261">
                  <a:moveTo>
                    <a:pt x="0" y="195"/>
                  </a:moveTo>
                  <a:lnTo>
                    <a:pt x="98" y="260"/>
                  </a:lnTo>
                  <a:lnTo>
                    <a:pt x="625" y="65"/>
                  </a:lnTo>
                  <a:lnTo>
                    <a:pt x="525" y="0"/>
                  </a:lnTo>
                  <a:lnTo>
                    <a:pt x="0" y="19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495645" name="Freeform 29"/>
            <p:cNvSpPr>
              <a:spLocks/>
            </p:cNvSpPr>
            <p:nvPr/>
          </p:nvSpPr>
          <p:spPr bwMode="auto">
            <a:xfrm>
              <a:off x="2060" y="2059"/>
              <a:ext cx="94" cy="227"/>
            </a:xfrm>
            <a:custGeom>
              <a:avLst/>
              <a:gdLst>
                <a:gd name="T0" fmla="*/ 93 w 94"/>
                <a:gd name="T1" fmla="*/ 65 h 227"/>
                <a:gd name="T2" fmla="*/ 0 w 94"/>
                <a:gd name="T3" fmla="*/ 0 h 227"/>
                <a:gd name="T4" fmla="*/ 0 w 94"/>
                <a:gd name="T5" fmla="*/ 161 h 227"/>
                <a:gd name="T6" fmla="*/ 93 w 94"/>
                <a:gd name="T7" fmla="*/ 226 h 227"/>
                <a:gd name="T8" fmla="*/ 93 w 94"/>
                <a:gd name="T9" fmla="*/ 6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27">
                  <a:moveTo>
                    <a:pt x="93" y="65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93" y="226"/>
                  </a:lnTo>
                  <a:lnTo>
                    <a:pt x="93" y="65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95646" name="Rectangle 30"/>
          <p:cNvSpPr>
            <a:spLocks noChangeArrowheads="1"/>
          </p:cNvSpPr>
          <p:nvPr/>
        </p:nvSpPr>
        <p:spPr bwMode="auto">
          <a:xfrm>
            <a:off x="3391901" y="1608675"/>
            <a:ext cx="2187014" cy="45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equirements</a:t>
            </a:r>
            <a:endParaRPr lang="en-US" altLang="zh-CN" sz="2400" b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95647" name="Rectangle 31"/>
          <p:cNvSpPr>
            <a:spLocks noChangeArrowheads="1"/>
          </p:cNvSpPr>
          <p:nvPr/>
        </p:nvSpPr>
        <p:spPr bwMode="auto">
          <a:xfrm>
            <a:off x="5118439" y="4736915"/>
            <a:ext cx="1112242" cy="45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zh-CN" b="1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vents</a:t>
            </a:r>
            <a:endParaRPr lang="en-US" altLang="zh-CN" sz="2400" b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95648" name="Rectangle 32"/>
          <p:cNvSpPr>
            <a:spLocks noChangeArrowheads="1"/>
          </p:cNvSpPr>
          <p:nvPr/>
        </p:nvSpPr>
        <p:spPr bwMode="auto">
          <a:xfrm>
            <a:off x="533400" y="3976499"/>
            <a:ext cx="139819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Given </a:t>
            </a:r>
          </a:p>
          <a:p>
            <a:pPr algn="ctr"/>
            <a:r>
              <a:rPr lang="en-US" altLang="zh-CN" sz="28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Input A</a:t>
            </a:r>
          </a:p>
        </p:txBody>
      </p:sp>
      <p:sp>
        <p:nvSpPr>
          <p:cNvPr id="495649" name="Rectangle 33"/>
          <p:cNvSpPr>
            <a:spLocks noChangeArrowheads="1"/>
          </p:cNvSpPr>
          <p:nvPr/>
        </p:nvSpPr>
        <p:spPr bwMode="auto">
          <a:xfrm>
            <a:off x="7064862" y="2170512"/>
            <a:ext cx="132719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Output</a:t>
            </a:r>
          </a:p>
          <a:p>
            <a:pPr algn="ctr"/>
            <a:r>
              <a:rPr lang="en-US" altLang="zh-CN" sz="28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01256" y="2895600"/>
            <a:ext cx="2733368" cy="1108623"/>
            <a:chOff x="3501256" y="2895600"/>
            <a:chExt cx="2733368" cy="1108623"/>
          </a:xfrm>
        </p:grpSpPr>
        <p:sp>
          <p:nvSpPr>
            <p:cNvPr id="495650" name="Text Box 34"/>
            <p:cNvSpPr txBox="1">
              <a:spLocks noChangeArrowheads="1"/>
            </p:cNvSpPr>
            <p:nvPr/>
          </p:nvSpPr>
          <p:spPr bwMode="auto">
            <a:xfrm rot="20233640">
              <a:off x="3582204" y="3424010"/>
              <a:ext cx="2652420" cy="58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FFFF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Running SW</a:t>
              </a:r>
              <a:endParaRPr lang="zh-CN" altLang="en-US" sz="3200" b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5653" name="Line 37"/>
            <p:cNvSpPr>
              <a:spLocks noChangeShapeType="1"/>
            </p:cNvSpPr>
            <p:nvPr/>
          </p:nvSpPr>
          <p:spPr bwMode="auto">
            <a:xfrm flipV="1">
              <a:off x="3501256" y="2895600"/>
              <a:ext cx="2514600" cy="1066800"/>
            </a:xfrm>
            <a:prstGeom prst="line">
              <a:avLst/>
            </a:prstGeom>
            <a:noFill/>
            <a:ln w="76200" cmpd="tri">
              <a:solidFill>
                <a:srgbClr val="CC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1676400" y="152400"/>
            <a:ext cx="731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Black-box Testing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2000" y="1152579"/>
            <a:ext cx="9348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Obviously, we need something that defines the software--- i.e.</a:t>
            </a:r>
          </a:p>
          <a:p>
            <a:pPr lvl="1">
              <a:buClr>
                <a:schemeClr val="accent1"/>
              </a:buClr>
              <a:buSzPct val="122000"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requirements document</a:t>
            </a:r>
            <a:r>
              <a:rPr lang="en-US" altLang="zh-CN" sz="2000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or  </a:t>
            </a:r>
            <a:r>
              <a: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specification document</a:t>
            </a:r>
            <a:r>
              <a:rPr lang="en-US" altLang="zh-CN" sz="2000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06202" y="4699125"/>
            <a:ext cx="7858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We must be able to specify what should be produced as output B, given input A.</a:t>
            </a:r>
          </a:p>
        </p:txBody>
      </p:sp>
      <p:sp>
        <p:nvSpPr>
          <p:cNvPr id="5" name="矩形 4"/>
          <p:cNvSpPr/>
          <p:nvPr/>
        </p:nvSpPr>
        <p:spPr>
          <a:xfrm>
            <a:off x="914400" y="5445917"/>
            <a:ext cx="1044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We do </a:t>
            </a:r>
            <a:r>
              <a:rPr lang="en-US" alt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NOT need to know HOW </a:t>
            </a:r>
            <a:r>
              <a:rPr lang="en-US" altLang="zh-CN" sz="2000" b="1" dirty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output B is produced from input A.</a:t>
            </a:r>
          </a:p>
        </p:txBody>
      </p:sp>
    </p:spTree>
    <p:extLst>
      <p:ext uri="{BB962C8B-B14F-4D97-AF65-F5344CB8AC3E}">
        <p14:creationId xmlns:p14="http://schemas.microsoft.com/office/powerpoint/2010/main" val="25667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46" grpId="0"/>
      <p:bldP spid="495647" grpId="0"/>
      <p:bldP spid="495648" grpId="0"/>
      <p:bldP spid="495649" grpId="0"/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95600" y="2057400"/>
            <a:ext cx="36781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</a:rPr>
              <a:t>Black-box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Random Testing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Equivalence Partitioning</a:t>
            </a:r>
          </a:p>
          <a:p>
            <a:r>
              <a:rPr lang="en-US" altLang="zh-CN" b="1" dirty="0">
                <a:latin typeface="Cambria" panose="02040503050406030204" pitchFamily="18" charset="0"/>
              </a:rPr>
              <a:t>Boundary Value Analysis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2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Test-to-pass and Test-to-fail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Test-to-pass: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assures that the software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minimally</a:t>
            </a:r>
            <a:r>
              <a:rPr lang="en-US" altLang="zh-CN" dirty="0" smtClean="0">
                <a:latin typeface="Cambria" panose="02040503050406030204" pitchFamily="18" charset="0"/>
              </a:rPr>
              <a:t> works,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not push the capabilities of the software,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applies simple and straightforward test cases,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en-US" altLang="zh-CN" dirty="0" smtClean="0">
                <a:latin typeface="Cambria" panose="02040503050406030204" pitchFamily="18" charset="0"/>
              </a:rPr>
              <a:t> try to “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break</a:t>
            </a:r>
            <a:r>
              <a:rPr lang="en-US" altLang="zh-CN" dirty="0" smtClean="0">
                <a:latin typeface="Cambria" panose="02040503050406030204" pitchFamily="18" charset="0"/>
              </a:rPr>
              <a:t>” the program.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Test-to-fail: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designing and running test cases with the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sole purpose of breaking the software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strategically chosen test cases to probe for common weaknesses in the software.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14779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21336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841" tIns="44623" rIns="90841" bIns="44623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i="1" dirty="0" smtClean="0">
                <a:latin typeface="Cambria" panose="02040503050406030204" pitchFamily="18" charset="0"/>
              </a:rPr>
              <a:t>Test data</a:t>
            </a:r>
            <a:r>
              <a:rPr lang="en-US" altLang="zh-CN" sz="2400" i="1" dirty="0" smtClean="0">
                <a:latin typeface="Cambria" panose="02040503050406030204" pitchFamily="18" charset="0"/>
              </a:rPr>
              <a:t>:</a:t>
            </a:r>
            <a:r>
              <a:rPr lang="en-US" altLang="zh-CN" sz="2400" dirty="0" smtClean="0">
                <a:latin typeface="Cambria" panose="02040503050406030204" pitchFamily="18" charset="0"/>
              </a:rPr>
              <a:t>  Inputs which have been devised to test the system.</a:t>
            </a:r>
          </a:p>
          <a:p>
            <a:r>
              <a:rPr lang="en-US" altLang="zh-CN" sz="2400" b="1" i="1" dirty="0" smtClean="0">
                <a:latin typeface="Cambria" panose="02040503050406030204" pitchFamily="18" charset="0"/>
              </a:rPr>
              <a:t>Test cases:</a:t>
            </a:r>
            <a:r>
              <a:rPr lang="en-US" altLang="zh-CN" sz="2400" dirty="0" smtClean="0">
                <a:latin typeface="Cambria" panose="02040503050406030204" pitchFamily="18" charset="0"/>
              </a:rPr>
              <a:t>  Inputs to test the system and the predicted outputs from these inputs if the system operates according to its specification.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841" tIns="44623" rIns="90841" bIns="44623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Test Data and Test Cases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9685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775906" y="1371600"/>
            <a:ext cx="5029200" cy="1752600"/>
            <a:chOff x="775906" y="1371600"/>
            <a:chExt cx="5029200" cy="1752600"/>
          </a:xfrm>
        </p:grpSpPr>
        <p:sp>
          <p:nvSpPr>
            <p:cNvPr id="2" name="椭圆 1"/>
            <p:cNvSpPr/>
            <p:nvPr/>
          </p:nvSpPr>
          <p:spPr bwMode="auto">
            <a:xfrm>
              <a:off x="775906" y="1371600"/>
              <a:ext cx="5029200" cy="1752600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61706" y="19050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Input test data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 bwMode="auto">
          <a:xfrm>
            <a:off x="1880806" y="3503519"/>
            <a:ext cx="2819399" cy="648000"/>
          </a:xfrm>
          <a:prstGeom prst="rect">
            <a:avLst/>
          </a:prstGeom>
          <a:solidFill>
            <a:srgbClr val="E1EBDB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System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62000" y="4608318"/>
            <a:ext cx="5029200" cy="1752600"/>
            <a:chOff x="762000" y="4608318"/>
            <a:chExt cx="5029200" cy="1752600"/>
          </a:xfrm>
        </p:grpSpPr>
        <p:sp>
          <p:nvSpPr>
            <p:cNvPr id="11" name="椭圆 10"/>
            <p:cNvSpPr/>
            <p:nvPr/>
          </p:nvSpPr>
          <p:spPr bwMode="auto">
            <a:xfrm>
              <a:off x="762000" y="4608318"/>
              <a:ext cx="5029200" cy="1752600"/>
            </a:xfrm>
            <a:prstGeom prst="ellipse">
              <a:avLst/>
            </a:prstGeom>
            <a:solidFill>
              <a:schemeClr val="accent5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12476" y="5234207"/>
              <a:ext cx="2985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Output test results</a:t>
              </a:r>
              <a:endParaRPr lang="zh-CN" altLang="en-US" dirty="0"/>
            </a:p>
          </p:txBody>
        </p:sp>
      </p:grpSp>
      <p:cxnSp>
        <p:nvCxnSpPr>
          <p:cNvPr id="17" name="直接箭头连接符 16"/>
          <p:cNvCxnSpPr>
            <a:stCxn id="2" idx="4"/>
            <a:endCxn id="10" idx="0"/>
          </p:cNvCxnSpPr>
          <p:nvPr/>
        </p:nvCxnSpPr>
        <p:spPr bwMode="auto">
          <a:xfrm>
            <a:off x="3290506" y="3124200"/>
            <a:ext cx="0" cy="379319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4"/>
            <a:endCxn id="10" idx="0"/>
          </p:cNvCxnSpPr>
          <p:nvPr/>
        </p:nvCxnSpPr>
        <p:spPr bwMode="auto">
          <a:xfrm flipH="1">
            <a:off x="3290506" y="2520667"/>
            <a:ext cx="1181100" cy="982852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2"/>
            <a:endCxn id="12" idx="0"/>
          </p:cNvCxnSpPr>
          <p:nvPr/>
        </p:nvCxnSpPr>
        <p:spPr bwMode="auto">
          <a:xfrm>
            <a:off x="3290506" y="4151519"/>
            <a:ext cx="1306147" cy="987394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11" idx="0"/>
          </p:cNvCxnSpPr>
          <p:nvPr/>
        </p:nvCxnSpPr>
        <p:spPr bwMode="auto">
          <a:xfrm flipH="1">
            <a:off x="3276600" y="4151519"/>
            <a:ext cx="13906" cy="456799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3747706" y="1591868"/>
            <a:ext cx="5243894" cy="928799"/>
            <a:chOff x="3747706" y="1591868"/>
            <a:chExt cx="5243894" cy="928799"/>
          </a:xfrm>
        </p:grpSpPr>
        <p:sp>
          <p:nvSpPr>
            <p:cNvPr id="5" name="椭圆 4"/>
            <p:cNvSpPr/>
            <p:nvPr/>
          </p:nvSpPr>
          <p:spPr bwMode="auto">
            <a:xfrm>
              <a:off x="3747706" y="1868412"/>
              <a:ext cx="1447800" cy="652255"/>
            </a:xfrm>
            <a:prstGeom prst="ellipse">
              <a:avLst/>
            </a:prstGeom>
            <a:solidFill>
              <a:srgbClr val="FFFFCC"/>
            </a:solidFill>
            <a:ln w="28575" cap="flat" cmpd="sng" algn="ctr">
              <a:solidFill>
                <a:srgbClr val="92270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I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5195506" y="1822701"/>
              <a:ext cx="1052894" cy="38100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204972" y="1591868"/>
              <a:ext cx="27866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Input causing anomalous behavior</a:t>
              </a:r>
              <a:endParaRPr lang="zh-CN" altLang="en-US" sz="20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72753" y="4192820"/>
            <a:ext cx="5347447" cy="1598348"/>
            <a:chOff x="3872753" y="4192820"/>
            <a:chExt cx="5347447" cy="1598348"/>
          </a:xfrm>
        </p:grpSpPr>
        <p:sp>
          <p:nvSpPr>
            <p:cNvPr id="12" name="椭圆 11"/>
            <p:cNvSpPr/>
            <p:nvPr/>
          </p:nvSpPr>
          <p:spPr bwMode="auto">
            <a:xfrm>
              <a:off x="3872753" y="5138913"/>
              <a:ext cx="1447800" cy="652255"/>
            </a:xfrm>
            <a:prstGeom prst="ellipse">
              <a:avLst/>
            </a:prstGeom>
            <a:solidFill>
              <a:srgbClr val="FFFFCC"/>
            </a:solidFill>
            <a:ln w="28575" cap="flat" cmpd="sng" algn="ctr">
              <a:solidFill>
                <a:srgbClr val="92270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黑体" panose="02010609060101010101" pitchFamily="49" charset="-122"/>
                </a:rPr>
                <a:t>O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30" name="直接箭头连接符 29"/>
            <p:cNvCxnSpPr>
              <a:stCxn id="35" idx="1"/>
              <a:endCxn id="12" idx="7"/>
            </p:cNvCxnSpPr>
            <p:nvPr/>
          </p:nvCxnSpPr>
          <p:spPr bwMode="auto">
            <a:xfrm flipH="1">
              <a:off x="5108528" y="4546763"/>
              <a:ext cx="1223575" cy="687671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6332103" y="4192820"/>
              <a:ext cx="28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Output which reveal the presence of defects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3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533400" y="1447800"/>
            <a:ext cx="80010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Obviously, we need something that defines the software--- i.e.</a:t>
            </a:r>
          </a:p>
          <a:p>
            <a:pPr lvl="1">
              <a:buClr>
                <a:schemeClr val="accent1"/>
              </a:buClr>
              <a:buSzPct val="122000"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requirements document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or 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specification document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We must be able to specify what should be produced as output B, given input A.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We do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need to know HOW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output B is produced from input A.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Although we can’t look at code, we may ask the programmers questions about numeric limits, internal quirks of the software etc. (More on this shortly.)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Tx/>
              <a:buChar char="•"/>
            </a:pPr>
            <a:endParaRPr lang="zh-CN" altLang="en-US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6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17675</TotalTime>
  <Words>1524</Words>
  <Application>Microsoft Office PowerPoint</Application>
  <PresentationFormat>全屏显示(4:3)</PresentationFormat>
  <Paragraphs>280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Zapf Dingbats</vt:lpstr>
      <vt:lpstr>黑体</vt:lpstr>
      <vt:lpstr>华文新魏</vt:lpstr>
      <vt:lpstr>宋体</vt:lpstr>
      <vt:lpstr>Arial</vt:lpstr>
      <vt:lpstr>Cambria</vt:lpstr>
      <vt:lpstr>Courier New</vt:lpstr>
      <vt:lpstr>Symbol</vt:lpstr>
      <vt:lpstr>Times New Roman</vt:lpstr>
      <vt:lpstr>Wingdings</vt:lpstr>
      <vt:lpstr>1_自定义设计方案</vt:lpstr>
      <vt:lpstr>Software Quality Assurance and Testing Technology</vt:lpstr>
      <vt:lpstr>16 Weeks Plan </vt:lpstr>
      <vt:lpstr>PowerPoint 演示文稿</vt:lpstr>
      <vt:lpstr>PowerPoint 演示文稿</vt:lpstr>
      <vt:lpstr>PowerPoint 演示文稿</vt:lpstr>
      <vt:lpstr>Black-box Testing</vt:lpstr>
      <vt:lpstr>Black-box Testing</vt:lpstr>
      <vt:lpstr>Black-box Testing</vt:lpstr>
      <vt:lpstr>Black-box Testing</vt:lpstr>
      <vt:lpstr>Random Testing(RT)</vt:lpstr>
      <vt:lpstr>Random Testing</vt:lpstr>
      <vt:lpstr>Adaptive Random Testing(ART)</vt:lpstr>
      <vt:lpstr>FSCS-ART algorithm </vt:lpstr>
      <vt:lpstr>Anti-Random Testing</vt:lpstr>
      <vt:lpstr>Define equivalence partitions - or classes</vt:lpstr>
      <vt:lpstr>Data Testing GUIDELINES FOR CHOOSING EQUIVALENCE CLASSES</vt:lpstr>
      <vt:lpstr>Equivalence Partitioning </vt:lpstr>
      <vt:lpstr>Equivalence Partitioning </vt:lpstr>
      <vt:lpstr>Equivalence Classes</vt:lpstr>
      <vt:lpstr>Equivalence Classes Strategy </vt:lpstr>
      <vt:lpstr>Equivalence Partitioning Example 1</vt:lpstr>
      <vt:lpstr>Equivalence Partitioning Example 2</vt:lpstr>
      <vt:lpstr>Equivalence Partitioning </vt:lpstr>
      <vt:lpstr>Equivalence Partitioning Example 3</vt:lpstr>
      <vt:lpstr>Equivalence Partitioning Example 3</vt:lpstr>
      <vt:lpstr>Equivalence Partitioning</vt:lpstr>
      <vt:lpstr>Equivalence Partitioning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Liu haiming</cp:lastModifiedBy>
  <cp:revision>2718</cp:revision>
  <cp:lastPrinted>1601-01-01T00:00:00Z</cp:lastPrinted>
  <dcterms:created xsi:type="dcterms:W3CDTF">1601-01-01T00:00:00Z</dcterms:created>
  <dcterms:modified xsi:type="dcterms:W3CDTF">2022-03-31T06:23:01Z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