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975" r:id="rId2"/>
    <p:sldId id="1277" r:id="rId3"/>
    <p:sldId id="1213" r:id="rId4"/>
    <p:sldId id="1218" r:id="rId5"/>
    <p:sldId id="1214" r:id="rId6"/>
    <p:sldId id="1219" r:id="rId7"/>
    <p:sldId id="1230" r:id="rId8"/>
    <p:sldId id="1222" r:id="rId9"/>
    <p:sldId id="1231" r:id="rId10"/>
    <p:sldId id="1226" r:id="rId11"/>
    <p:sldId id="1227" r:id="rId12"/>
    <p:sldId id="1228" r:id="rId13"/>
    <p:sldId id="1229" r:id="rId14"/>
    <p:sldId id="1232" r:id="rId15"/>
    <p:sldId id="1224" r:id="rId16"/>
    <p:sldId id="1220" r:id="rId17"/>
    <p:sldId id="1278" r:id="rId18"/>
    <p:sldId id="1177" r:id="rId19"/>
    <p:sldId id="1178" r:id="rId20"/>
    <p:sldId id="1179" r:id="rId21"/>
    <p:sldId id="1180" r:id="rId22"/>
    <p:sldId id="1185" r:id="rId23"/>
    <p:sldId id="1186" r:id="rId24"/>
    <p:sldId id="1187" r:id="rId25"/>
    <p:sldId id="1188" r:id="rId26"/>
    <p:sldId id="1189" r:id="rId27"/>
    <p:sldId id="1190" r:id="rId28"/>
    <p:sldId id="1191" r:id="rId29"/>
    <p:sldId id="1192" r:id="rId30"/>
    <p:sldId id="1279" r:id="rId31"/>
    <p:sldId id="1280" r:id="rId32"/>
    <p:sldId id="876" r:id="rId33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2" autoAdjust="0"/>
    <p:restoredTop sz="61313" autoAdjust="0"/>
  </p:normalViewPr>
  <p:slideViewPr>
    <p:cSldViewPr snapToObjects="1">
      <p:cViewPr varScale="1">
        <p:scale>
          <a:sx n="67" d="100"/>
          <a:sy n="67" d="100"/>
        </p:scale>
        <p:origin x="2760" y="3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20.xml"/><Relationship Id="rId1" Type="http://schemas.openxmlformats.org/officeDocument/2006/relationships/slide" Target="slides/slide5.xml"/><Relationship Id="rId5" Type="http://schemas.openxmlformats.org/officeDocument/2006/relationships/slide" Target="slides/slide31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2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7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93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8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38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1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74E6A-3D0A-4AC5-8969-93D16A4C27C2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0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74274-CE61-4346-B77B-8AFCA4F4DF1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55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9A295-7998-40DC-99F5-D5F6974FBE8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4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041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681E-99FC-41E0-9A23-429D3A468DB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5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43C93-CF20-4CE2-9485-79BFC53AC1C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5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795D-6022-4C6E-A4A6-F8FBBD72666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544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DA4A-CE83-40E7-B5E7-6F59DB6F58A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42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7E8C-C733-4CB1-A2B0-BFC140355C06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81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16CC-40EB-473E-BB4E-4716183794E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4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C47BE-A5B5-4E43-A030-81E88BF104E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350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4DDE-FA63-4B7A-A608-3733BEFF5A49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703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91C2D-E61C-4FBC-A197-57A712F9343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60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E2682-12DF-405E-9C4C-DEA8978C56E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1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DAD9F-7119-4E1D-B0FD-3AC41075007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562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3081B-A967-43E6-AA12-9B1B844741C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49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F004-5851-4E32-B14F-B386CFEF488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164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63E0A-C8C8-4BA8-B3B3-FBC62BFBFAA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1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99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5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6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5" y="1692959"/>
            <a:ext cx="1628858" cy="87245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3397114" y="2201891"/>
            <a:ext cx="853211" cy="36352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707373" y="1184028"/>
            <a:ext cx="2171810" cy="508932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157622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5343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nimBg="1"/>
      <p:bldP spid="204805" grpId="0" animBg="1"/>
      <p:bldP spid="204817" grpId="0" animBg="1"/>
      <p:bldP spid="204807" grpId="0" animBg="1"/>
      <p:bldP spid="204809" grpId="0" animBg="1"/>
      <p:bldP spid="204812" grpId="0" animBg="1"/>
      <p:bldP spid="204815" grpId="0" animBg="1"/>
      <p:bldP spid="2048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5" y="1692959"/>
            <a:ext cx="1628858" cy="87245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V="1">
            <a:off x="3397114" y="2565414"/>
            <a:ext cx="853211" cy="29081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707373" y="1184028"/>
            <a:ext cx="2171810" cy="508932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0607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743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nimBg="1"/>
      <p:bldP spid="204813" grpId="0" animBg="1"/>
      <p:bldP spid="204805" grpId="0" animBg="1"/>
      <p:bldP spid="204807" grpId="0" animBg="1"/>
      <p:bldP spid="204809" grpId="0" animBg="1"/>
      <p:bldP spid="204812" grpId="0" animBg="1"/>
      <p:bldP spid="204814" grpId="0" animBg="1"/>
      <p:bldP spid="204815" grpId="0" animBg="1"/>
      <p:bldP spid="2048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657600" y="1765663"/>
            <a:ext cx="2376711" cy="62253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4" y="2347300"/>
            <a:ext cx="1783987" cy="2181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3397114" y="2201891"/>
            <a:ext cx="853211" cy="36352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31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1008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9" grpId="0" animBg="1"/>
      <p:bldP spid="204808" grpId="0" animBg="1"/>
      <p:bldP spid="204813" grpId="0" animBg="1"/>
      <p:bldP spid="204805" grpId="0" animBg="1"/>
      <p:bldP spid="204817" grpId="0" animBg="1"/>
      <p:bldP spid="204807" grpId="0" animBg="1"/>
      <p:bldP spid="204812" grpId="0" animBg="1"/>
      <p:bldP spid="204814" grpId="0" animBg="1"/>
      <p:bldP spid="204815" grpId="0" animBg="1"/>
      <p:bldP spid="2048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657600" y="1765663"/>
            <a:ext cx="2376711" cy="62253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4" y="2347300"/>
            <a:ext cx="1783987" cy="2181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V="1">
            <a:off x="3397114" y="2565414"/>
            <a:ext cx="853211" cy="29081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31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5579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9" grpId="0" animBg="1"/>
      <p:bldP spid="204808" grpId="0" animBg="1"/>
      <p:bldP spid="2048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14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4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STEP </a:t>
            </a:r>
            <a:r>
              <a:rPr lang="en-US" altLang="zh-CN" sz="3200" dirty="0" smtClean="0">
                <a:latin typeface="Cambria" panose="02040503050406030204" pitchFamily="18" charset="0"/>
              </a:rPr>
              <a:t>3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04823" name="Group 23"/>
          <p:cNvGrpSpPr>
            <a:grpSpLocks/>
          </p:cNvGrpSpPr>
          <p:nvPr/>
        </p:nvGrpSpPr>
        <p:grpSpPr bwMode="auto">
          <a:xfrm>
            <a:off x="880717" y="1262390"/>
            <a:ext cx="6135687" cy="2014537"/>
            <a:chOff x="725" y="1117"/>
            <a:chExt cx="3797" cy="1156"/>
          </a:xfrm>
        </p:grpSpPr>
        <p:sp>
          <p:nvSpPr>
            <p:cNvPr id="204803" name="Rectangle 3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000" b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maxint</a:t>
              </a:r>
              <a:endPara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 </a:t>
              </a:r>
              <a:r>
                <a:rPr lang="en-US" altLang="zh-CN" sz="2000" b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maxint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 0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0 </a:t>
              </a:r>
            </a:p>
          </p:txBody>
        </p:sp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zh-CN" altLang="en-US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60000"/>
                </a:lnSpc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4822" name="Group 22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204805" name="Line 5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6" name="Line 6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7" name="Oval 7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0" name="Line 10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1" name="Line 11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2" name="Oval 12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3" name="Oval 13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4" name="Oval 14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5" name="Oval 15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6" name="Oval 16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7" name="Oval 17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8" name="Text Box 18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  <p:sp>
            <p:nvSpPr>
              <p:cNvPr id="204819" name="Text Box 19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xor</a:t>
                </a:r>
                <a:endPara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20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663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</p:grpSp>
      </p:grp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4953000" y="3592628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0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	1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	0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1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0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85800" y="3585385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1348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975" y="176086"/>
            <a:ext cx="7431087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  <a:r>
              <a:rPr lang="en-US" altLang="zh-CN" sz="3200" dirty="0" smtClean="0">
                <a:latin typeface="Cambria" panose="02040503050406030204" pitchFamily="18" charset="0"/>
              </a:rPr>
              <a:t>Sample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05827" name="Group 3"/>
          <p:cNvGrpSpPr>
            <a:grpSpLocks/>
          </p:cNvGrpSpPr>
          <p:nvPr/>
        </p:nvGrpSpPr>
        <p:grpSpPr bwMode="auto">
          <a:xfrm>
            <a:off x="838200" y="1939925"/>
            <a:ext cx="7620000" cy="3546475"/>
            <a:chOff x="1248" y="1208"/>
            <a:chExt cx="3024" cy="2536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3840" y="332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3408" y="332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928" y="332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512" y="332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496" y="332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1824" y="332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1248" y="332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840" y="2912"/>
              <a:ext cx="33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3408" y="2912"/>
              <a:ext cx="43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7" name="Rectangle 13"/>
            <p:cNvSpPr>
              <a:spLocks noChangeArrowheads="1"/>
            </p:cNvSpPr>
            <p:nvPr/>
          </p:nvSpPr>
          <p:spPr bwMode="auto">
            <a:xfrm>
              <a:off x="2928" y="2912"/>
              <a:ext cx="48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2512" y="2912"/>
              <a:ext cx="4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9" name="Rectangle 15"/>
            <p:cNvSpPr>
              <a:spLocks noChangeArrowheads="1"/>
            </p:cNvSpPr>
            <p:nvPr/>
          </p:nvSpPr>
          <p:spPr bwMode="auto">
            <a:xfrm>
              <a:off x="2496" y="2912"/>
              <a:ext cx="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824" y="2912"/>
              <a:ext cx="67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1248" y="2912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Effects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3840" y="2488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3408" y="2488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928" y="2488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512" y="2488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496" y="2488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1824" y="2488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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1248" y="2488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3840" y="2064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3408" y="2064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1" name="Rectangle 27"/>
            <p:cNvSpPr>
              <a:spLocks noChangeArrowheads="1"/>
            </p:cNvSpPr>
            <p:nvPr/>
          </p:nvSpPr>
          <p:spPr bwMode="auto">
            <a:xfrm>
              <a:off x="2928" y="2064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2512" y="2064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2496" y="2064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1824" y="2064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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248" y="2064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3840" y="164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408" y="164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2928" y="164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2512" y="164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2496" y="164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824" y="164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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248" y="164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3840" y="1208"/>
              <a:ext cx="33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3408" y="120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928" y="1208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2512" y="1208"/>
              <a:ext cx="4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7" name="Rectangle 43"/>
            <p:cNvSpPr>
              <a:spLocks noChangeArrowheads="1"/>
            </p:cNvSpPr>
            <p:nvPr/>
          </p:nvSpPr>
          <p:spPr bwMode="auto">
            <a:xfrm>
              <a:off x="2496" y="1208"/>
              <a:ext cx="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1824" y="1208"/>
              <a:ext cx="6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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1248" y="1208"/>
              <a:ext cx="5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</a:rPr>
                <a:t>Cause</a:t>
              </a:r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1248" y="1208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1248" y="164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1248" y="206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1248" y="248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248" y="2912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248" y="332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1248" y="3744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>
              <a:off x="1248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>
              <a:off x="1824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2496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0" name="Line 56"/>
            <p:cNvSpPr>
              <a:spLocks noChangeShapeType="1"/>
            </p:cNvSpPr>
            <p:nvPr/>
          </p:nvSpPr>
          <p:spPr bwMode="auto">
            <a:xfrm>
              <a:off x="292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>
              <a:off x="340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3840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3" name="Line 59"/>
            <p:cNvSpPr>
              <a:spLocks noChangeShapeType="1"/>
            </p:cNvSpPr>
            <p:nvPr/>
          </p:nvSpPr>
          <p:spPr bwMode="auto">
            <a:xfrm>
              <a:off x="4272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6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Cause-Effect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Error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Guessing </a:t>
            </a:r>
          </a:p>
          <a:p>
            <a:r>
              <a:rPr lang="en-US" altLang="zh-CN" b="1" dirty="0" smtClean="0">
                <a:latin typeface="Cambria" panose="02040503050406030204" pitchFamily="18" charset="0"/>
              </a:rPr>
              <a:t>STATE 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5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5686425" cy="536575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5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Testers utilize intuition and experience to identify potential errors and design test cases to reveal them.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Guidelines: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Design tests for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reasonable but incorrect assumptions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may have been made by developers.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detect errors in handling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special situations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cases.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explore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unexpected or unusual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program use or environmental scenarios.</a:t>
            </a:r>
          </a:p>
        </p:txBody>
      </p:sp>
    </p:spTree>
    <p:extLst>
      <p:ext uri="{BB962C8B-B14F-4D97-AF65-F5344CB8AC3E}">
        <p14:creationId xmlns:p14="http://schemas.microsoft.com/office/powerpoint/2010/main" val="21376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33400" y="1600200"/>
            <a:ext cx="7620000" cy="335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conditions to explore: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(1) Repeated instances or occurrences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(2) Blanks or null characters in strings (etc.)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(3) Negative numbers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(4) Non-numeric values in numeric fields 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(5) Inputs that are too long or two short Using intuition and experience, identify tests you would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Cause-Effect </a:t>
            </a: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Error Guessing </a:t>
            </a:r>
            <a:endParaRPr lang="en-US" altLang="zh-CN" b="1" dirty="0" smtClean="0">
              <a:latin typeface="Cambria" panose="02040503050406030204" pitchFamily="18" charset="0"/>
            </a:endParaRPr>
          </a:p>
          <a:p>
            <a:r>
              <a:rPr lang="en-US" altLang="zh-CN" b="1" dirty="0">
                <a:latin typeface="Cambria" panose="02040503050406030204" pitchFamily="18" charset="0"/>
              </a:rPr>
              <a:t>STATE </a:t>
            </a:r>
            <a:r>
              <a:rPr lang="en-US" altLang="zh-CN" b="1" dirty="0" smtClean="0">
                <a:latin typeface="Cambria" panose="02040503050406030204" pitchFamily="18" charset="0"/>
              </a:rPr>
              <a:t>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9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35814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Just  ‘guess’  where the errors are ……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Intuition and experience of tester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Strategy: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Make a list of possible errors or error-prone situations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often related to boundary conditions )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Write test cases based on this list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04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3865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More 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sophisticated </a:t>
            </a:r>
            <a:r>
              <a:rPr lang="en-US" altLang="zh-CN" sz="1800" b="1" dirty="0">
                <a:latin typeface="Cambria" panose="02040503050406030204" pitchFamily="18" charset="0"/>
              </a:rPr>
              <a:t>‘error guessing</a:t>
            </a:r>
            <a:r>
              <a:rPr lang="en-US" altLang="zh-CN" sz="1800" dirty="0">
                <a:latin typeface="Cambria" panose="02040503050406030204" pitchFamily="18" charset="0"/>
              </a:rPr>
              <a:t>’: </a:t>
            </a:r>
            <a:r>
              <a:rPr lang="en-US" altLang="zh-CN" sz="1800" b="1" dirty="0">
                <a:solidFill>
                  <a:srgbClr val="13BBBF"/>
                </a:solidFill>
                <a:latin typeface="Cambria" panose="02040503050406030204" pitchFamily="18" charset="0"/>
              </a:rPr>
              <a:t>Risk Analysis</a:t>
            </a:r>
            <a:endParaRPr lang="en-US" altLang="zh-CN" sz="18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Try to identify critical parts of program</a:t>
            </a:r>
            <a:r>
              <a:rPr lang="en-US" altLang="zh-CN" sz="1800" dirty="0">
                <a:latin typeface="Cambria" panose="02040503050406030204" pitchFamily="18" charset="0"/>
              </a:rPr>
              <a:t> ( high risk code sections ):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parts with unclear specifications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developed by junior programmer while his wife was pregnant 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complex code :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measure code complexity - tools available  </a:t>
            </a: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Logiscope</a:t>
            </a:r>
            <a:r>
              <a:rPr lang="en-US" altLang="zh-CN" sz="1800" dirty="0">
                <a:latin typeface="Cambria" panose="02040503050406030204" pitchFamily="18" charset="0"/>
              </a:rPr>
              <a:t>,…)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1800" dirty="0"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i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i="1" dirty="0">
                <a:solidFill>
                  <a:srgbClr val="13BBBF"/>
                </a:solidFill>
                <a:latin typeface="Cambria" panose="02040503050406030204" pitchFamily="18" charset="0"/>
              </a:rPr>
              <a:t>High-risk code will be more thoroughly tested</a:t>
            </a: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/>
            </a:r>
            <a:b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</a:b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>   ( or be rewritten immediately ……)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STATE TESTING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7200" y="1524000"/>
            <a:ext cx="7772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software flows from one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another.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some software, these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changes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are obvious: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Paint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</a:t>
            </a:r>
          </a:p>
          <a:p>
            <a:pPr>
              <a:lnSpc>
                <a:spcPct val="120000"/>
              </a:lnSpc>
            </a:pP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states, we need to build a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transition diagram or state transition map.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Good requirements or specifications often include these.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are software tools for drawing them.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diagramming techniques exist --- we’ll use just one, but it is not the only one possible.</a:t>
            </a:r>
          </a:p>
        </p:txBody>
      </p:sp>
    </p:spTree>
    <p:extLst>
      <p:ext uri="{BB962C8B-B14F-4D97-AF65-F5344CB8AC3E}">
        <p14:creationId xmlns:p14="http://schemas.microsoft.com/office/powerpoint/2010/main" val="279958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9732"/>
            <a:ext cx="8228012" cy="454025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Definition: State Transition Map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93713" y="4155603"/>
            <a:ext cx="7391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All of these are labeled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States- to identify them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Transitions- to identify what triggers movement from one state to another state.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93713" y="141187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STM is a graph showing the logic flow from state to state in the program. This is diagrammed using the symbols: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187450" y="2971800"/>
            <a:ext cx="106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state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275013" y="3116263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167063" y="3116263"/>
            <a:ext cx="1820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transition 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4660900" y="2743200"/>
            <a:ext cx="8382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5651500" y="2971800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the start state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2195513" y="2755900"/>
            <a:ext cx="914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 animBg="1"/>
      <p:bldP spid="124934" grpId="0"/>
      <p:bldP spid="124942" grpId="0" animBg="1"/>
      <p:bldP spid="124943" grpId="0"/>
      <p:bldP spid="1249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9232"/>
            <a:ext cx="67056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Example of Part of STM</a:t>
            </a:r>
          </a:p>
        </p:txBody>
      </p: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755650" y="1700213"/>
            <a:ext cx="7239000" cy="3886200"/>
            <a:chOff x="480" y="912"/>
            <a:chExt cx="4560" cy="2448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480" y="1104"/>
              <a:ext cx="672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chemeClr val="bg2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idle</a:t>
              </a:r>
            </a:p>
          </p:txBody>
        </p:sp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1152" y="139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296" y="13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Press Ctrl/Alt/ Delete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400" y="912"/>
              <a:ext cx="864" cy="7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496" y="960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dialog box</a:t>
              </a:r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3264" y="13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456" y="929"/>
              <a:ext cx="14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Correct username &amp; password entered</a:t>
              </a:r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2976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2976" y="1920"/>
              <a:ext cx="196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Incorrect username  or password entered</a:t>
              </a: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448" y="2640"/>
              <a:ext cx="86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2544" y="2688"/>
              <a:ext cx="8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error message</a:t>
              </a: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968" y="2064"/>
              <a:ext cx="8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Click OK</a:t>
              </a:r>
            </a:p>
          </p:txBody>
        </p:sp>
      </p:grp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27050" y="5897533"/>
            <a:ext cx="685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Obviously, these can become quite large!!</a:t>
            </a:r>
          </a:p>
        </p:txBody>
      </p:sp>
    </p:spTree>
    <p:extLst>
      <p:ext uri="{BB962C8B-B14F-4D97-AF65-F5344CB8AC3E}">
        <p14:creationId xmlns:p14="http://schemas.microsoft.com/office/powerpoint/2010/main" val="1533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What the STM Shows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Each unique state of the software.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or condition needed to move from one state to the next.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is set or what output is produced when a state is entered or exited.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Obviously, we can’t investigate all possible paths through the state transition map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(this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really the “traveling salesperson problem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endParaRPr lang="zh-CN" altLang="en-US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367463" cy="1143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Use Equivalence Partitioning </a:t>
            </a:r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</a:rPr>
              <a:t>to Choose Test Cases for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 State Testing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6200" y="1447800"/>
            <a:ext cx="89154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Possible choices for partitioning: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Try to visit each state at least once.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most common or popular state-to-state transitions.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least common paths between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all entrances and exits from error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random state transitions --- i.e. throw darts a the transition state map!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of these are testing-to-pass cases.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More on State Testing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1371600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Involves checking all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variables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which define a state.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suggest that checking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the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 writers and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to identify possible states --- but,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GO TO THE CODE LEVEL!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i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will tend to want to drag out code if it exists!</a:t>
            </a:r>
            <a:endParaRPr lang="zh-CN" altLang="en-US" sz="2000" i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Testing-to-Fail State Testing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04800" y="1447800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31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race conditions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a timing problem causes the execution to not proceed as planned.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interrupting the program in the middle of its execution as see what happens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Is data lost?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the program be restarted in a clean condition?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 two instances of the same program and input to both.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happens?</a:t>
            </a:r>
          </a:p>
        </p:txBody>
      </p:sp>
    </p:spTree>
    <p:extLst>
      <p:ext uri="{BB962C8B-B14F-4D97-AF65-F5344CB8AC3E}">
        <p14:creationId xmlns:p14="http://schemas.microsoft.com/office/powerpoint/2010/main" val="42397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56513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Repetition, Stress &amp; Load Testing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Repetition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often find memory leaks --- memory not freed completely when it should be.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Stress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tries to run under bad conditions ---  low memory, slow CPU, etc.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Load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overloads the program with huge data files, long periods of execution, etc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Round all of this out by just playing like a dumb user!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(But, call them an inexperienced user, please!)</a:t>
            </a:r>
          </a:p>
        </p:txBody>
      </p:sp>
    </p:spTree>
    <p:extLst>
      <p:ext uri="{BB962C8B-B14F-4D97-AF65-F5344CB8AC3E}">
        <p14:creationId xmlns:p14="http://schemas.microsoft.com/office/powerpoint/2010/main" val="340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2733"/>
            <a:ext cx="7316787" cy="5365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296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Analysis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a systematic means for generating test cases to cover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combinations of input ‘‘Causes’’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resulting in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‘‘Effects.’’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CAUSE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input condition, or an ‘‘equivalence class’’ of input 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EFFECT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output condition, or a meaningful change in program state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 and Effects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represented as Boolean variables and the logical relationships among them CAN (but need not) be represented as one or more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graphs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07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3513"/>
            <a:ext cx="7351712" cy="457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59687" cy="476250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Black-box testing techniques</a:t>
            </a:r>
            <a:r>
              <a:rPr lang="en-US" altLang="zh-CN" sz="2000" b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solidFill>
                  <a:schemeClr val="folHlink"/>
                </a:solidFill>
                <a:latin typeface="Cambria" panose="02040503050406030204" pitchFamily="18" charset="0"/>
              </a:rPr>
              <a:t>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latin typeface="Cambria" panose="02040503050406030204" pitchFamily="18" charset="0"/>
              </a:rPr>
              <a:t>Equivalence partitioning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Boundary value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Error guessing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…………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endParaRPr lang="en-US" altLang="zh-CN" sz="2000" b="1" i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</a:rPr>
              <a:t>est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derivation from formal specification</a:t>
            </a:r>
            <a:r>
              <a:rPr lang="en-US" altLang="zh-CN" sz="2000" dirty="0">
                <a:solidFill>
                  <a:schemeClr val="folHlink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2000" dirty="0">
                <a:solidFill>
                  <a:schemeClr val="accent2"/>
                </a:solidFill>
                <a:latin typeface="Cambria" panose="02040503050406030204" pitchFamily="18" charset="0"/>
              </a:rPr>
              <a:t>Which one to use ?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None of them is complete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All are based on some kind of heuristics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They are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3232833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93062" cy="3887787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i="1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Always use a combination of techniques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2000" i="1" dirty="0">
              <a:solidFill>
                <a:srgbClr val="13BBBF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When a formal specification is available try to use it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valid and invalid input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output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Apply boundary value analysis on valid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Guess about possible errors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graphing for linking inputs and outputs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63513"/>
            <a:ext cx="735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smtClean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65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385" y="228600"/>
            <a:ext cx="7829550" cy="6873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Black-box technique to analyze combinations of input conditions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in specification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	                         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inputs	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outputs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current state     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state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Make Boolean Graph linking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Annotate impossible combinations of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Develop decision table from graph with in each column a particular combination of inputs and outputs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Transform each column into test case</a:t>
            </a:r>
          </a:p>
        </p:txBody>
      </p:sp>
    </p:spTree>
    <p:extLst>
      <p:ext uri="{BB962C8B-B14F-4D97-AF65-F5344CB8AC3E}">
        <p14:creationId xmlns:p14="http://schemas.microsoft.com/office/powerpoint/2010/main" val="305202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5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7697787" cy="3621087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Valid equivalence classes :</a:t>
            </a:r>
            <a:br>
              <a:rPr lang="en-US" altLang="zh-CN" sz="2000" b="1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condition	valid eq. </a:t>
            </a:r>
            <a:r>
              <a:rPr lang="en-US" altLang="zh-CN" sz="2000" dirty="0" smtClean="0">
                <a:latin typeface="Cambria" panose="02040503050406030204" pitchFamily="18" charset="0"/>
              </a:rPr>
              <a:t>classes</a:t>
            </a:r>
            <a:r>
              <a:rPr lang="en-US" altLang="zh-CN" sz="2000" dirty="0">
                <a:latin typeface="Cambria" panose="02040503050406030204" pitchFamily="18" charset="0"/>
              </a:rPr>
              <a:t/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abs(N)		</a:t>
            </a:r>
            <a:r>
              <a:rPr lang="en-US" altLang="zh-CN" sz="2000" dirty="0" smtClean="0">
                <a:latin typeface="Cambria" panose="02040503050406030204" pitchFamily="18" charset="0"/>
              </a:rPr>
              <a:t>N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 0, </a:t>
            </a:r>
            <a:r>
              <a:rPr lang="en-US" altLang="zh-CN" sz="2000" dirty="0">
                <a:latin typeface="Cambria" panose="02040503050406030204" pitchFamily="18" charset="0"/>
              </a:rPr>
              <a:t>N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2000" dirty="0">
                <a:latin typeface="Cambria" panose="02040503050406030204" pitchFamily="18" charset="0"/>
              </a:rPr>
              <a:t> 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	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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&gt;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Test Cases :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 	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	55	10	55		100	0	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54	10	error		100	-1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56	10	55		100	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0	0	0		</a:t>
            </a:r>
            <a:r>
              <a:rPr lang="en-US" altLang="zh-CN" dirty="0">
                <a:latin typeface="Cambria" panose="02040503050406030204" pitchFamily="18" charset="0"/>
              </a:rPr>
              <a:t>…	…	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1000" y="1128231"/>
            <a:ext cx="7356268" cy="1767369"/>
            <a:chOff x="381000" y="1128231"/>
            <a:chExt cx="7356268" cy="1767369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81000" y="1128231"/>
              <a:ext cx="650505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Given inputs  </a:t>
              </a:r>
              <a:r>
                <a:rPr lang="en-US" altLang="zh-CN" b="1" dirty="0" err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 and  N  compute result</a:t>
              </a:r>
              <a: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:</a:t>
              </a:r>
              <a:b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zh-CN" altLang="en-US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3781" name="Group 5"/>
            <p:cNvGrpSpPr>
              <a:grpSpLocks/>
            </p:cNvGrpSpPr>
            <p:nvPr/>
          </p:nvGrpSpPr>
          <p:grpSpPr bwMode="auto">
            <a:xfrm>
              <a:off x="1752600" y="1522412"/>
              <a:ext cx="990600" cy="1373188"/>
              <a:chOff x="1584" y="2640"/>
              <a:chExt cx="624" cy="868"/>
            </a:xfrm>
          </p:grpSpPr>
          <p:sp>
            <p:nvSpPr>
              <p:cNvPr id="203782" name="Text Box 6"/>
              <p:cNvSpPr txBox="1">
                <a:spLocks noChangeArrowheads="1"/>
              </p:cNvSpPr>
              <p:nvPr/>
            </p:nvSpPr>
            <p:spPr bwMode="auto">
              <a:xfrm>
                <a:off x="1635" y="2739"/>
                <a:ext cx="382" cy="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4800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</a:t>
                </a:r>
                <a:endParaRPr lang="zh-CN" altLang="en-US" sz="24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3783" name="Text Box 7"/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43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K=0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84" name="Text Box 8"/>
              <p:cNvSpPr txBox="1">
                <a:spLocks noChangeArrowheads="1"/>
              </p:cNvSpPr>
              <p:nvPr/>
            </p:nvSpPr>
            <p:spPr bwMode="auto">
              <a:xfrm>
                <a:off x="1584" y="2640"/>
                <a:ext cx="55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85" name="Text Box 9"/>
              <p:cNvSpPr txBox="1">
                <a:spLocks noChangeArrowheads="1"/>
              </p:cNvSpPr>
              <p:nvPr/>
            </p:nvSpPr>
            <p:spPr bwMode="auto">
              <a:xfrm>
                <a:off x="2016" y="2974"/>
                <a:ext cx="19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6899068" cy="759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  =	     if  this  &lt;=  </a:t>
              </a:r>
              <a:r>
                <a:rPr lang="en-US" altLang="zh-CN" i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,   </a:t>
              </a:r>
              <a:r>
                <a:rPr lang="en-US" altLang="zh-CN" i="1" dirty="0" smtClean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 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otherwise</a:t>
              </a:r>
              <a:b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0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6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2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7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91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6672" y="196838"/>
            <a:ext cx="2819400" cy="528354"/>
          </a:xfrm>
        </p:spPr>
        <p:txBody>
          <a:bodyPr/>
          <a:lstStyle/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STEP 1</a:t>
            </a:r>
            <a:endParaRPr lang="en-US" altLang="zh-CN" sz="32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289847" y="3839036"/>
            <a:ext cx="2590800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8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8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190433" y="3762836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b="1" i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b="1" dirty="0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b="1" i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b="1" dirty="0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705" y="3088100"/>
            <a:ext cx="2416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Input-events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508266" y="3088100"/>
            <a:ext cx="2759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Output </a:t>
            </a:r>
            <a:r>
              <a:rPr lang="en-US" altLang="zh-CN" sz="3200" dirty="0">
                <a:latin typeface="Cambria" panose="02040503050406030204" pitchFamily="18" charset="0"/>
                <a:ea typeface="宋体" panose="02010600030101010101" pitchFamily="2" charset="-122"/>
              </a:rPr>
              <a:t>actions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967526" y="314965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354138" y="3149653"/>
            <a:ext cx="121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zh-CN" altLang="en-US" sz="2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81000" y="1128231"/>
            <a:ext cx="7356268" cy="1767369"/>
            <a:chOff x="381000" y="1128231"/>
            <a:chExt cx="7356268" cy="1767369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81000" y="1128231"/>
              <a:ext cx="650505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Given inputs  </a:t>
              </a:r>
              <a:r>
                <a:rPr lang="en-US" altLang="zh-CN" b="1" dirty="0" err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 and  N  compute result</a:t>
              </a:r>
              <a: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:</a:t>
              </a:r>
              <a:b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zh-CN" altLang="en-US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1752600" y="1522412"/>
              <a:ext cx="990600" cy="1373188"/>
              <a:chOff x="1584" y="2640"/>
              <a:chExt cx="624" cy="868"/>
            </a:xfrm>
          </p:grpSpPr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1635" y="2739"/>
                <a:ext cx="382" cy="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4800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</a:t>
                </a:r>
                <a:endParaRPr lang="zh-CN" altLang="en-US" sz="24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43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K=0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84" y="2640"/>
                <a:ext cx="55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2016" y="2974"/>
                <a:ext cx="19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6899068" cy="759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  =	     if  this  &lt;=  </a:t>
              </a:r>
              <a:r>
                <a:rPr lang="en-US" altLang="zh-CN" i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,   </a:t>
              </a:r>
              <a:r>
                <a:rPr lang="en-US" altLang="zh-CN" i="1" dirty="0" smtClean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 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otherwise</a:t>
              </a:r>
              <a:b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535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  <p:bldP spid="204804" grpId="0"/>
      <p:bldP spid="2" grpId="0"/>
      <p:bldP spid="2" grpId="1"/>
      <p:bldP spid="3" grpId="0"/>
      <p:bldP spid="3" grpId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9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07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17486</TotalTime>
  <Words>2062</Words>
  <Application>Microsoft Office PowerPoint</Application>
  <PresentationFormat>全屏显示(4:3)</PresentationFormat>
  <Paragraphs>370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华文新魏</vt:lpstr>
      <vt:lpstr>宋体</vt:lpstr>
      <vt:lpstr>Arial</vt:lpstr>
      <vt:lpstr>Cambria</vt:lpstr>
      <vt:lpstr>Symbol</vt:lpstr>
      <vt:lpstr>Wingdings</vt:lpstr>
      <vt:lpstr>1_自定义设计方案</vt:lpstr>
      <vt:lpstr>Software Quality Assurance and Testing Technology</vt:lpstr>
      <vt:lpstr>PowerPoint 演示文稿</vt:lpstr>
      <vt:lpstr>Cause-Effect Analysis</vt:lpstr>
      <vt:lpstr>Cause-Effect Analysis </vt:lpstr>
      <vt:lpstr>Cause-Effect Analysis Sample </vt:lpstr>
      <vt:lpstr>C-E Analysis Process Steps</vt:lpstr>
      <vt:lpstr>C-E Analysis Process Steps</vt:lpstr>
      <vt:lpstr>STEP 1</vt:lpstr>
      <vt:lpstr>C-E Analysis Process Steps</vt:lpstr>
      <vt:lpstr>STEP 2</vt:lpstr>
      <vt:lpstr>STEP 2</vt:lpstr>
      <vt:lpstr>STEP 2</vt:lpstr>
      <vt:lpstr>STEP 2</vt:lpstr>
      <vt:lpstr>C-E Analysis Process Steps</vt:lpstr>
      <vt:lpstr>STEP 3</vt:lpstr>
      <vt:lpstr>Cause-Effect Analysis Sample</vt:lpstr>
      <vt:lpstr>PowerPoint 演示文稿</vt:lpstr>
      <vt:lpstr>Error Guessing </vt:lpstr>
      <vt:lpstr>PowerPoint 演示文稿</vt:lpstr>
      <vt:lpstr>PowerPoint 演示文稿</vt:lpstr>
      <vt:lpstr>PowerPoint 演示文稿</vt:lpstr>
      <vt:lpstr>STATE TESTING</vt:lpstr>
      <vt:lpstr>Definition: State Transition Map</vt:lpstr>
      <vt:lpstr>Example of Part of STM</vt:lpstr>
      <vt:lpstr>What the STM Shows</vt:lpstr>
      <vt:lpstr>Use Equivalence Partitioning to Choose Test Cases for State Testing</vt:lpstr>
      <vt:lpstr>More on State Testing</vt:lpstr>
      <vt:lpstr>Testing-to-Fail State Testing</vt:lpstr>
      <vt:lpstr>Repetition, Stress &amp; Load Testing</vt:lpstr>
      <vt:lpstr>Which One to Choose?</vt:lpstr>
      <vt:lpstr>PowerPoint 演示文稿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2726</cp:revision>
  <cp:lastPrinted>1601-01-01T00:00:00Z</cp:lastPrinted>
  <dcterms:created xsi:type="dcterms:W3CDTF">1601-01-01T00:00:00Z</dcterms:created>
  <dcterms:modified xsi:type="dcterms:W3CDTF">2022-04-11T01:49:14Z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